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44.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347.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4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Lst>
  <p:sldSz cy="9144000" cx="16256000"/>
  <p:notesSz cx="6858000" cy="9144000"/>
  <p:embeddedFontLst>
    <p:embeddedFont>
      <p:font typeface="Open Sans SemiBold"/>
      <p:regular r:id="rId355"/>
      <p:bold r:id="rId356"/>
      <p:italic r:id="rId357"/>
      <p:boldItalic r:id="rId358"/>
    </p:embeddedFont>
    <p:embeddedFont>
      <p:font typeface="Helvetica Neue"/>
      <p:regular r:id="rId359"/>
      <p:bold r:id="rId360"/>
      <p:italic r:id="rId361"/>
      <p:boldItalic r:id="rId362"/>
    </p:embeddedFont>
    <p:embeddedFont>
      <p:font typeface="Open Sans ExtraBold"/>
      <p:bold r:id="rId363"/>
      <p:boldItalic r:id="rId364"/>
    </p:embeddedFont>
    <p:embeddedFont>
      <p:font typeface="Open Sans"/>
      <p:regular r:id="rId365"/>
      <p:bold r:id="rId366"/>
      <p:italic r:id="rId367"/>
      <p:boldItalic r:id="rId3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76">
          <p15:clr>
            <a:srgbClr val="A4A3A4"/>
          </p15:clr>
        </p15:guide>
        <p15:guide id="2" orient="horz" pos="3810">
          <p15:clr>
            <a:srgbClr val="A4A3A4"/>
          </p15:clr>
        </p15:guide>
        <p15:guide id="3" orient="horz" pos="1292">
          <p15:clr>
            <a:srgbClr val="A4A3A4"/>
          </p15:clr>
        </p15:guide>
        <p15:guide id="4" pos="4961">
          <p15:clr>
            <a:srgbClr val="A4A3A4"/>
          </p15:clr>
        </p15:guide>
        <p15:guide id="5" pos="9225">
          <p15:clr>
            <a:srgbClr val="A4A3A4"/>
          </p15:clr>
        </p15:guide>
        <p15:guide id="6" orient="horz" pos="544">
          <p15:clr>
            <a:srgbClr val="A4A3A4"/>
          </p15:clr>
        </p15:guide>
        <p15:guide id="7" pos="2988">
          <p15:clr>
            <a:srgbClr val="A4A3A4"/>
          </p15:clr>
        </p15:guide>
      </p15:sldGuideLst>
    </p:ext>
    <p:ext uri="GoogleSlidesCustomDataVersion2">
      <go:slidesCustomData xmlns:go="http://customooxmlschemas.google.com/" r:id="rId369" roundtripDataSignature="AMtx7mgDPRl9DwA3mJ4jhK6Y0CBQT7Ox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B0DEE2-AA42-4A61-89E0-6D180AE4D3EC}">
  <a:tblStyle styleId="{80B0DEE2-AA42-4A61-89E0-6D180AE4D3E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68ED6C1-C02C-49E0-B6CE-7A1554D6257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76"/>
        <p:guide pos="3810" orient="horz"/>
        <p:guide pos="1292" orient="horz"/>
        <p:guide pos="4961"/>
        <p:guide pos="9225"/>
        <p:guide pos="544" orient="horz"/>
        <p:guide pos="29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customschemas.google.com/relationships/presentationmetadata" Target="metadata"/><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font" Target="fonts/OpenSans-boldItalic.fntdata"/><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font" Target="fonts/OpenSansExtraBold-bold.fntdata"/><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font" Target="fonts/HelveticaNeue-boldItalic.fntdata"/><Relationship Id="rId240" Type="http://schemas.openxmlformats.org/officeDocument/2006/relationships/slide" Target="slides/slide234.xml"/><Relationship Id="rId361" Type="http://schemas.openxmlformats.org/officeDocument/2006/relationships/font" Target="fonts/HelveticaNeue-italic.fntdata"/><Relationship Id="rId360" Type="http://schemas.openxmlformats.org/officeDocument/2006/relationships/font" Target="fonts/HelveticaNeue-bold.fntdata"/><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font" Target="fonts/OpenSans-italic.fntdata"/><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font" Target="fonts/OpenSans-bold.fntdata"/><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font" Target="fonts/OpenSans-regular.fntdata"/><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font" Target="fonts/OpenSansExtraBold-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font" Target="fonts/HelveticaNeue-regular.fntdata"/><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font" Target="fonts/OpenSansSemiBold-boldItalic.fntdata"/><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font" Target="fonts/OpenSansSemi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font" Target="fonts/OpenSansSemiBold-bold.fntdata"/><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font" Target="fonts/OpenSansSemiBold-regular.fntdata"/><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donull.com/post/31574-Configuring-8021X-on-Cisco-Switches-Using-Failover-NPS-Windows-RADIUS-with-AD" TargetMode="External"/><Relationship Id="rId3" Type="http://schemas.openxmlformats.org/officeDocument/2006/relationships/hyperlink" Target="https://sudonull.com/post/31574-Configuring-8021X-on-Cisco-Switches-Using-Failover-NPS-Windows-RADIUS-with-AD" TargetMode="External"/><Relationship Id="rId4" Type="http://schemas.openxmlformats.org/officeDocument/2006/relationships/hyperlink" Target="https://sudonull.com/post/31574-Configuring-8021X-on-Cisco-Switches-Using-Failover-NPS-Windows-RADIUS-with-AD" TargetMode="Externa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ernoon.com/microservices-are-hard-an-invaluable-guide-to-microservices-2d06bd7bcf5d" TargetMode="External"/><Relationship Id="rId3" Type="http://schemas.openxmlformats.org/officeDocument/2006/relationships/hyperlink" Target="https://dzone.com/articles/microservice-architecture-learn-build-and-deploy-a"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ernoon.com/microservices-are-hard-an-invaluable-guide-to-microservices-2d06bd7bcf5d" TargetMode="External"/><Relationship Id="rId3" Type="http://schemas.openxmlformats.org/officeDocument/2006/relationships/hyperlink" Target="https://dzone.com/articles/microservice-architecture-learn-build-and-deploy-a"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ernoon.com/microservices-are-hard-an-invaluable-guide-to-microservices-2d06bd7bcf5d" TargetMode="External"/><Relationship Id="rId3" Type="http://schemas.openxmlformats.org/officeDocument/2006/relationships/hyperlink" Target="https://dzone.com/articles/microservice-architecture-learn-build-and-deploy-a"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qmonnet.github.io/whirl-offload/2016/07/08/introduction-to-sdn/"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sa.com/top-5-benefits-of-containerization/"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sa.com/top-5-benefits-of-containerizatio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cloud computing models.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above model is NIST 800-145</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Below is the definition of Cloud as per NIST 800-145</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Cloud Computing Definition:</a:t>
            </a:r>
            <a:r>
              <a:rPr lang="en-US"/>
              <a:t> It defines cloud computing as a service model for enabling on-demand network access to a shared pool of configurable computing resources (servers, storage, networks, applications, and services) that can be rapidly provisioned and released with minimal management effort or service provider interaction.</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Essential Characteristics:</a:t>
            </a:r>
            <a:r>
              <a:rPr lang="en-US"/>
              <a:t> NIST 800-145 outlines five essential characteristics of cloud computing:</a:t>
            </a:r>
            <a:endParaRPr/>
          </a:p>
          <a:p>
            <a:pPr indent="-228600" lvl="0" marL="457200" rtl="0" algn="l">
              <a:lnSpc>
                <a:spcPct val="100000"/>
              </a:lnSpc>
              <a:spcBef>
                <a:spcPts val="0"/>
              </a:spcBef>
              <a:spcAft>
                <a:spcPts val="0"/>
              </a:spcAft>
              <a:buSzPts val="1400"/>
              <a:buFont typeface="Arial"/>
              <a:buChar char="•"/>
            </a:pPr>
            <a:r>
              <a:rPr b="1" lang="en-US"/>
              <a:t>On-demand self-service:</a:t>
            </a:r>
            <a:r>
              <a:rPr lang="en-US"/>
              <a:t> Users can unilaterally provision and configure computing resources without needing to interact with the service provider.</a:t>
            </a:r>
            <a:endParaRPr/>
          </a:p>
          <a:p>
            <a:pPr indent="-228600" lvl="0" marL="457200" rtl="0" algn="l">
              <a:lnSpc>
                <a:spcPct val="100000"/>
              </a:lnSpc>
              <a:spcBef>
                <a:spcPts val="0"/>
              </a:spcBef>
              <a:spcAft>
                <a:spcPts val="0"/>
              </a:spcAft>
              <a:buSzPts val="1400"/>
              <a:buFont typeface="Arial"/>
              <a:buChar char="•"/>
            </a:pPr>
            <a:r>
              <a:rPr b="1" lang="en-US"/>
              <a:t>Broad network access:</a:t>
            </a:r>
            <a:r>
              <a:rPr lang="en-US"/>
              <a:t> Cloud resources are accessible over the network from various devices and locations.</a:t>
            </a:r>
            <a:endParaRPr/>
          </a:p>
          <a:p>
            <a:pPr indent="-228600" lvl="0" marL="457200" rtl="0" algn="l">
              <a:lnSpc>
                <a:spcPct val="100000"/>
              </a:lnSpc>
              <a:spcBef>
                <a:spcPts val="0"/>
              </a:spcBef>
              <a:spcAft>
                <a:spcPts val="0"/>
              </a:spcAft>
              <a:buSzPts val="1400"/>
              <a:buFont typeface="Arial"/>
              <a:buChar char="•"/>
            </a:pPr>
            <a:r>
              <a:rPr b="1" lang="en-US"/>
              <a:t>Resource pooling:</a:t>
            </a:r>
            <a:r>
              <a:rPr lang="en-US"/>
              <a:t> The provider's computing resources are pooled to serve multiple consumers with dynamic allocation based on demand.</a:t>
            </a:r>
            <a:endParaRPr/>
          </a:p>
          <a:p>
            <a:pPr indent="-228600" lvl="0" marL="457200" rtl="0" algn="l">
              <a:lnSpc>
                <a:spcPct val="100000"/>
              </a:lnSpc>
              <a:spcBef>
                <a:spcPts val="0"/>
              </a:spcBef>
              <a:spcAft>
                <a:spcPts val="0"/>
              </a:spcAft>
              <a:buSzPts val="1400"/>
              <a:buFont typeface="Arial"/>
              <a:buChar char="•"/>
            </a:pPr>
            <a:r>
              <a:rPr b="1" lang="en-US"/>
              <a:t>Rapid elasticity:</a:t>
            </a:r>
            <a:r>
              <a:rPr lang="en-US"/>
              <a:t> Cloud resources can be rapidly provisioned and released, enabling users to scale up or down quickly.</a:t>
            </a:r>
            <a:endParaRPr/>
          </a:p>
          <a:p>
            <a:pPr indent="-228600" lvl="0" marL="457200" rtl="0" algn="l">
              <a:lnSpc>
                <a:spcPct val="100000"/>
              </a:lnSpc>
              <a:spcBef>
                <a:spcPts val="0"/>
              </a:spcBef>
              <a:spcAft>
                <a:spcPts val="0"/>
              </a:spcAft>
              <a:buSzPts val="1400"/>
              <a:buFont typeface="Arial"/>
              <a:buChar char="•"/>
            </a:pPr>
            <a:r>
              <a:rPr b="1" lang="en-US"/>
              <a:t>Measured service:</a:t>
            </a:r>
            <a:r>
              <a:rPr lang="en-US"/>
              <a:t> Cloud systems automatically control and optimize resource use with metering at some level of abstraction (e.g., storage, processing, bandwidth, network traffic).</a:t>
            </a:r>
            <a:endParaRPr/>
          </a:p>
          <a:p>
            <a:pPr indent="0" lvl="0" marL="0" rtl="0" algn="l">
              <a:lnSpc>
                <a:spcPct val="100000"/>
              </a:lnSpc>
              <a:spcBef>
                <a:spcPts val="0"/>
              </a:spcBef>
              <a:spcAft>
                <a:spcPts val="0"/>
              </a:spcAft>
              <a:buSzPts val="1400"/>
              <a:buNone/>
            </a:pPr>
            <a:r>
              <a:t/>
            </a:r>
            <a:endParaRPr/>
          </a:p>
        </p:txBody>
      </p:sp>
      <p:sp>
        <p:nvSpPr>
          <p:cNvPr id="222" name="Google Shape;222;p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SCADA (Supervisory Control and Data Acquisition) systems are used to monitor and control a plant or equipment in industries such as telecommunications, water, waste control, energy, oil and gas refining, and other public transportation systems (airport, traffic control, and rails).</a:t>
            </a:r>
            <a:endParaRPr b="0" i="0" sz="9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615" name="Google Shape;261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71450" lvl="0" marL="17145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SCADA consists of many remote terminal units spread geographically across for the collection of data and is connected to the master station for centralized data acquisition via any communication system.</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SCADA provides management with real-time data on production, improves plant and personnel safety, and reduces costs  of operation.</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SCADA systems have increasingly adopted Internet of things technology to significantly improve interoperability, reduce infrastructure costs, and increase ease of maintenance and integration.</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p:txBody>
      </p:sp>
      <p:sp>
        <p:nvSpPr>
          <p:cNvPr id="2623" name="Google Shape;2623;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image given on the slide.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There is one master SCADA controlled which is hosted on the main site, communicating between the Programming Logic controller responsible for maintaining different factories.</a:t>
            </a:r>
            <a:endParaRPr/>
          </a:p>
        </p:txBody>
      </p:sp>
      <p:sp>
        <p:nvSpPr>
          <p:cNvPr id="2636" name="Google Shape;2636;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table given on the slide.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Usage: PLC can be used for controlling individual application like temperature controller, DCS can control the entire plant and SCADA can be used for managing different sites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Location: PLC and DCS are located in a single location whereas SCADA is geographically dispersed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Communication: PLC and DCS communicate over LAN whereas SCADA communicates over WAN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Performance: Performance-wise, PLC is the fastest as that is a standalone controller, DCS is a collection of many PLCs and SCADA is the slowest.</a:t>
            </a:r>
            <a:endParaRPr/>
          </a:p>
        </p:txBody>
      </p:sp>
      <p:sp>
        <p:nvSpPr>
          <p:cNvPr id="2684" name="Google Shape;2684;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Industrial Control System (ICS) poses the following security concerns:</a:t>
            </a:r>
            <a:endParaRPr/>
          </a:p>
          <a:p>
            <a:pPr indent="-342900" lvl="0" marL="355600" rtl="0" algn="l">
              <a:lnSpc>
                <a:spcPct val="114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Control systems protocols with little or no security</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Migration to TCP/IP networks with its inherent vulnerabilities</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Interconnection with enterprise networks</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Old operating systems and applications with poor patching practices</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Little monitoring of control systems to detect and prevent attacks</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Poor security practices followed by vendors resulting in insecure products</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Increased risk of insider attacks by outsourced IT services</a:t>
            </a:r>
            <a:endParaRPr/>
          </a:p>
          <a:p>
            <a:pPr indent="-342900" lvl="0" marL="355600" rtl="0" algn="l">
              <a:lnSpc>
                <a:spcPct val="114000"/>
              </a:lnSpc>
              <a:spcBef>
                <a:spcPts val="1300"/>
              </a:spcBef>
              <a:spcAft>
                <a:spcPts val="0"/>
              </a:spcAft>
              <a:buSzPts val="2200"/>
              <a:buFont typeface="Arial"/>
              <a:buChar char="•"/>
            </a:pPr>
            <a:r>
              <a:rPr lang="en-US" sz="1200">
                <a:solidFill>
                  <a:srgbClr val="3F3F3F"/>
                </a:solidFill>
                <a:latin typeface="Open Sans"/>
                <a:ea typeface="Open Sans"/>
                <a:cs typeface="Open Sans"/>
                <a:sym typeface="Open Sans"/>
              </a:rPr>
              <a:t>Increased attacks on ICS by terrorists and foreign governments</a:t>
            </a:r>
            <a:r>
              <a:rPr b="0" i="0" lang="en-US" sz="1200" u="none" cap="none" strike="noStrike">
                <a:solidFill>
                  <a:srgbClr val="FFFFFF"/>
                </a:solidFill>
                <a:latin typeface="Open Sans"/>
                <a:ea typeface="Open Sans"/>
                <a:cs typeface="Open Sans"/>
                <a:sym typeface="Open Sans"/>
              </a:rPr>
              <a:t>                  </a:t>
            </a:r>
            <a:endParaRPr sz="1200">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691" name="Google Shape;2691;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ICS Malware Targets European Energy Company:</a:t>
            </a:r>
            <a:endParaRPr sz="1200">
              <a:solidFill>
                <a:srgbClr val="3F3F3F"/>
              </a:solidFill>
              <a:latin typeface="Open Sans"/>
              <a:ea typeface="Open Sans"/>
              <a:cs typeface="Open Sans"/>
              <a:sym typeface="Open Sans"/>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The SFG malware, discovered in June 2016 on the networks of a European energy company, created a backdoor on targeted industrial control systems. </a:t>
            </a:r>
            <a:endParaRPr/>
          </a:p>
          <a:p>
            <a:pPr indent="-171450" lvl="0" marL="17145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The backdoor delivered a payload that was </a:t>
            </a:r>
            <a:r>
              <a:rPr b="1" lang="en-US" sz="1200">
                <a:solidFill>
                  <a:srgbClr val="3F3F3F"/>
                </a:solidFill>
                <a:latin typeface="Open Sans"/>
                <a:ea typeface="Open Sans"/>
                <a:cs typeface="Open Sans"/>
                <a:sym typeface="Open Sans"/>
              </a:rPr>
              <a:t>used to extract data from or potentially shut down the energy grid</a:t>
            </a:r>
            <a:r>
              <a:rPr lang="en-US" sz="1200">
                <a:solidFill>
                  <a:srgbClr val="3F3F3F"/>
                </a:solidFill>
                <a:latin typeface="Open Sans"/>
                <a:ea typeface="Open Sans"/>
                <a:cs typeface="Open Sans"/>
                <a:sym typeface="Open Sans"/>
              </a:rPr>
              <a:t>, according to security researchers at endpoint security firm SentinelOne Labs</a:t>
            </a:r>
            <a:endParaRPr/>
          </a:p>
        </p:txBody>
      </p:sp>
      <p:sp>
        <p:nvSpPr>
          <p:cNvPr id="2700" name="Google Shape;2700;p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The Windows-based SFG malware is designed to bypass next-generation antivirus software and firewalls. </a:t>
            </a:r>
            <a:endParaRPr sz="8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It also encrypts key features of its code so that it can not be discovered and analyzed.</a:t>
            </a:r>
            <a:endParaRPr sz="8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The malware even skips features such as facial recognition, fingerprint scanners, and other advanced biometric access control systems running inside target organizations.</a:t>
            </a:r>
            <a:endParaRPr sz="8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Furthermore, the malware shuts down when put into a sandboxed environment or a virtual machine to escape the notice of security teams.</a:t>
            </a:r>
            <a:endParaRPr/>
          </a:p>
          <a:p>
            <a:pPr indent="0" lvl="0" marL="0" rtl="0" algn="l">
              <a:lnSpc>
                <a:spcPct val="100000"/>
              </a:lnSpc>
              <a:spcBef>
                <a:spcPts val="0"/>
              </a:spcBef>
              <a:spcAft>
                <a:spcPts val="0"/>
              </a:spcAft>
              <a:buSzPts val="1400"/>
              <a:buNone/>
            </a:pPr>
            <a:r>
              <a:t/>
            </a:r>
            <a:endParaRPr/>
          </a:p>
        </p:txBody>
      </p:sp>
      <p:sp>
        <p:nvSpPr>
          <p:cNvPr id="2712" name="Google Shape;2712;p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Cyber-criminals are shifting their focus to industrial facilities as a lucrative target, where they can blackmail facilities through techniques such as ransomware. </a:t>
            </a:r>
            <a:endParaRPr/>
          </a:p>
          <a:p>
            <a:pPr indent="-171450" lvl="0" marL="17145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For nation-states, identifying weaknesses in critical infrastructures of adversaries can be used strategically in case of conflicts, where cyber-attacks can be launched to paralyze a nation's key sectors, such as power, water, and transportation</a:t>
            </a:r>
            <a:endParaRPr/>
          </a:p>
        </p:txBody>
      </p:sp>
      <p:sp>
        <p:nvSpPr>
          <p:cNvPr id="2719" name="Google Shape;2719;p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p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5" name="Google Shape;2735;p3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High Availability</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High availability (HA) refers to a system’s ability to remain operational and accessible even in the face of hardware failures, software issues, or other unexpected disruptions.</a:t>
            </a:r>
            <a:endParaRPr/>
          </a:p>
          <a:p>
            <a:pPr indent="-342900" lvl="0" marL="34290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High Availability is a characteristic of a system that aims to ensure an agreed-upon level of operational performance usually uptime for a higher-than-normal period.</a:t>
            </a:r>
            <a:endParaRPr/>
          </a:p>
          <a:p>
            <a:pPr indent="-342900" lvl="0" marL="342900" rtl="0" algn="l">
              <a:lnSpc>
                <a:spcPct val="100000"/>
              </a:lnSpc>
              <a:spcBef>
                <a:spcPts val="0"/>
              </a:spcBef>
              <a:spcAft>
                <a:spcPts val="0"/>
              </a:spcAft>
              <a:buSzPts val="2200"/>
              <a:buFont typeface="Arial"/>
              <a:buChar char="•"/>
            </a:pPr>
            <a:r>
              <a:rPr lang="en-US"/>
              <a:t>In the realm of technology, particularly critical systems, high availability (HA) refers to the ability of a system to remain operational for a very high percentage of time. Imagine a system designed to be available 99.999% of the time, experiencing only a few seconds of downtime per year. This translates to extremely reliable performance, minimizing disruptions and ensuring continuous service</a:t>
            </a:r>
            <a:endParaRPr/>
          </a:p>
        </p:txBody>
      </p:sp>
      <p:sp>
        <p:nvSpPr>
          <p:cNvPr id="2736" name="Google Shape;2736;p3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3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5545F"/>
              </a:buClr>
              <a:buSzPts val="1200"/>
              <a:buFont typeface="Open Sans"/>
              <a:buNone/>
            </a:pPr>
            <a:r>
              <a:rPr b="0" i="0" lang="en-US">
                <a:solidFill>
                  <a:srgbClr val="45545F"/>
                </a:solidFill>
                <a:latin typeface="Open Sans"/>
                <a:ea typeface="Open Sans"/>
                <a:cs typeface="Open Sans"/>
                <a:sym typeface="Open Sans"/>
              </a:rPr>
              <a:t>Trainer Notes:</a:t>
            </a:r>
            <a:endParaRPr/>
          </a:p>
          <a:p>
            <a:pPr indent="0" lvl="0" marL="0" marR="0" rtl="0" algn="l">
              <a:lnSpc>
                <a:spcPct val="100000"/>
              </a:lnSpc>
              <a:spcBef>
                <a:spcPts val="0"/>
              </a:spcBef>
              <a:spcAft>
                <a:spcPts val="0"/>
              </a:spcAft>
              <a:buClr>
                <a:srgbClr val="45545F"/>
              </a:buClr>
              <a:buSzPts val="1200"/>
              <a:buFont typeface="Open Sans"/>
              <a:buNone/>
            </a:pPr>
            <a:r>
              <a:t/>
            </a:r>
            <a:endParaRPr b="0" i="0">
              <a:solidFill>
                <a:srgbClr val="45545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rPr b="0" i="0" lang="en-US">
                <a:solidFill>
                  <a:srgbClr val="45545F"/>
                </a:solidFill>
                <a:latin typeface="Open Sans"/>
                <a:ea typeface="Open Sans"/>
                <a:cs typeface="Open Sans"/>
                <a:sym typeface="Open Sans"/>
              </a:rPr>
              <a:t>Explains Principle of High Availability mentioned in slides</a:t>
            </a:r>
            <a:endParaRPr/>
          </a:p>
          <a:p>
            <a:pPr indent="0" lvl="0" marL="0" marR="0" rtl="0" algn="l">
              <a:lnSpc>
                <a:spcPct val="100000"/>
              </a:lnSpc>
              <a:spcBef>
                <a:spcPts val="0"/>
              </a:spcBef>
              <a:spcAft>
                <a:spcPts val="0"/>
              </a:spcAft>
              <a:buClr>
                <a:srgbClr val="45545F"/>
              </a:buClr>
              <a:buSzPts val="1200"/>
              <a:buFont typeface="Open Sans"/>
              <a:buNone/>
            </a:pPr>
            <a:r>
              <a:t/>
            </a:r>
            <a:endParaRPr b="0" i="0">
              <a:solidFill>
                <a:srgbClr val="45545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rPr b="1" lang="en-US" sz="1200">
                <a:solidFill>
                  <a:srgbClr val="3F3F3F"/>
                </a:solidFill>
                <a:latin typeface="Open Sans"/>
                <a:ea typeface="Open Sans"/>
                <a:cs typeface="Open Sans"/>
                <a:sym typeface="Open Sans"/>
              </a:rPr>
              <a:t>Elimination of single points of failure</a:t>
            </a:r>
            <a:r>
              <a:rPr lang="en-US" sz="1200">
                <a:solidFill>
                  <a:srgbClr val="3F3F3F"/>
                </a:solidFill>
                <a:latin typeface="Open Sans"/>
                <a:ea typeface="Open Sans"/>
                <a:cs typeface="Open Sans"/>
                <a:sym typeface="Open Sans"/>
              </a:rPr>
              <a:t>: This means adding or building redundancy into a system so that failure of a component does not mean failure of the entire system.</a:t>
            </a:r>
            <a:endParaRPr/>
          </a:p>
          <a:p>
            <a:pPr indent="0" lvl="0" marL="0" marR="0" rtl="0" algn="l">
              <a:lnSpc>
                <a:spcPct val="100000"/>
              </a:lnSpc>
              <a:spcBef>
                <a:spcPts val="0"/>
              </a:spcBef>
              <a:spcAft>
                <a:spcPts val="0"/>
              </a:spcAft>
              <a:buClr>
                <a:srgbClr val="45545F"/>
              </a:buClr>
              <a:buSzPts val="1200"/>
              <a:buFont typeface="Open Sans"/>
              <a:buNone/>
            </a:pPr>
            <a:r>
              <a:rPr b="1" lang="en-US" sz="1200">
                <a:solidFill>
                  <a:srgbClr val="3F3F3F"/>
                </a:solidFill>
                <a:latin typeface="Open Sans"/>
                <a:ea typeface="Open Sans"/>
                <a:cs typeface="Open Sans"/>
                <a:sym typeface="Open Sans"/>
              </a:rPr>
              <a:t>Reliable crossover</a:t>
            </a:r>
            <a:r>
              <a:rPr lang="en-US" sz="1200">
                <a:solidFill>
                  <a:srgbClr val="3F3F3F"/>
                </a:solidFill>
                <a:latin typeface="Open Sans"/>
                <a:ea typeface="Open Sans"/>
                <a:cs typeface="Open Sans"/>
                <a:sym typeface="Open Sans"/>
              </a:rPr>
              <a:t>: In redundant systems, the crossover point tends to become a single point of failure. Reliable systems must provide for reliable crossover.</a:t>
            </a:r>
            <a:endParaRPr/>
          </a:p>
          <a:p>
            <a:pPr indent="0" lvl="0" marL="0" marR="0" rtl="0" algn="l">
              <a:lnSpc>
                <a:spcPct val="100000"/>
              </a:lnSpc>
              <a:spcBef>
                <a:spcPts val="0"/>
              </a:spcBef>
              <a:spcAft>
                <a:spcPts val="0"/>
              </a:spcAft>
              <a:buClr>
                <a:srgbClr val="45545F"/>
              </a:buClr>
              <a:buSzPts val="1200"/>
              <a:buFont typeface="Open Sans"/>
              <a:buNone/>
            </a:pPr>
            <a:r>
              <a:rPr b="1" lang="en-US" sz="1200">
                <a:solidFill>
                  <a:srgbClr val="3F3F3F"/>
                </a:solidFill>
                <a:latin typeface="Open Sans"/>
                <a:ea typeface="Open Sans"/>
                <a:cs typeface="Open Sans"/>
                <a:sym typeface="Open Sans"/>
              </a:rPr>
              <a:t>Detection of failures as they occur</a:t>
            </a:r>
            <a:r>
              <a:rPr lang="en-US" sz="1200">
                <a:solidFill>
                  <a:srgbClr val="3F3F3F"/>
                </a:solidFill>
                <a:latin typeface="Open Sans"/>
                <a:ea typeface="Open Sans"/>
                <a:cs typeface="Open Sans"/>
                <a:sym typeface="Open Sans"/>
              </a:rPr>
              <a:t>: If the preceding two principles are observed, a user may never see a failure, but the maintenance activity is a must</a:t>
            </a:r>
            <a:endParaRPr/>
          </a:p>
          <a:p>
            <a:pPr indent="0" lvl="0" marL="0" marR="0" rtl="0" algn="l">
              <a:lnSpc>
                <a:spcPct val="100000"/>
              </a:lnSpc>
              <a:spcBef>
                <a:spcPts val="0"/>
              </a:spcBef>
              <a:spcAft>
                <a:spcPts val="0"/>
              </a:spcAft>
              <a:buClr>
                <a:srgbClr val="45545F"/>
              </a:buClr>
              <a:buSzPts val="1200"/>
              <a:buFont typeface="Open Sans"/>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t/>
            </a:r>
            <a:endParaRPr/>
          </a:p>
          <a:p>
            <a:pPr indent="0" lvl="0" marL="0" rtl="0" algn="l">
              <a:lnSpc>
                <a:spcPct val="100000"/>
              </a:lnSpc>
              <a:spcBef>
                <a:spcPts val="0"/>
              </a:spcBef>
              <a:spcAft>
                <a:spcPts val="0"/>
              </a:spcAft>
              <a:buSzPts val="1400"/>
              <a:buNone/>
            </a:pPr>
            <a:r>
              <a:t/>
            </a:r>
            <a:endParaRPr/>
          </a:p>
        </p:txBody>
      </p:sp>
      <p:sp>
        <p:nvSpPr>
          <p:cNvPr id="2745" name="Google Shape;2745;p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Resource Pooling </a:t>
            </a:r>
            <a:endParaRPr/>
          </a:p>
          <a:p>
            <a:pPr indent="-228600" lvl="0" marL="457200" marR="0" rtl="0" algn="l">
              <a:lnSpc>
                <a:spcPct val="100000"/>
              </a:lnSpc>
              <a:spcBef>
                <a:spcPts val="0"/>
              </a:spcBef>
              <a:spcAft>
                <a:spcPts val="0"/>
              </a:spcAft>
              <a:buClr>
                <a:srgbClr val="000000"/>
              </a:buClr>
              <a:buSzPts val="1400"/>
              <a:buFont typeface="Arial"/>
              <a:buNone/>
            </a:pPr>
            <a:r>
              <a:rPr lang="en-US"/>
              <a:t>In cloud computing, resource pooling refers to combining a large pool of computing resources (like processing power, storage, memory, and network bandwidth) from multiple physical servers. These resources are not dedicated to any single user but instead dynamically allocated to various users based on their needs.</a:t>
            </a:r>
            <a:endParaRPr/>
          </a:p>
          <a:p>
            <a:pPr indent="-228600" lvl="0" marL="457200" marR="0" rtl="0" algn="l">
              <a:lnSpc>
                <a:spcPct val="100000"/>
              </a:lnSpc>
              <a:spcBef>
                <a:spcPts val="0"/>
              </a:spcBef>
              <a:spcAft>
                <a:spcPts val="0"/>
              </a:spcAft>
              <a:buClr>
                <a:srgbClr val="000000"/>
              </a:buClr>
              <a:buSzPts val="1400"/>
              <a:buFont typeface="Arial"/>
              <a:buNone/>
            </a:pPr>
            <a:r>
              <a:rPr b="1" lang="en-US"/>
              <a:t>Think of it like a Utility Grid:</a:t>
            </a:r>
            <a:endParaRPr/>
          </a:p>
          <a:p>
            <a:pPr indent="-228600" lvl="0" marL="457200" marR="0" rtl="0" algn="l">
              <a:lnSpc>
                <a:spcPct val="100000"/>
              </a:lnSpc>
              <a:spcBef>
                <a:spcPts val="0"/>
              </a:spcBef>
              <a:spcAft>
                <a:spcPts val="0"/>
              </a:spcAft>
              <a:buClr>
                <a:srgbClr val="000000"/>
              </a:buClr>
              <a:buSzPts val="1400"/>
              <a:buFont typeface="Arial"/>
              <a:buNone/>
            </a:pPr>
            <a:r>
              <a:rPr lang="en-US"/>
              <a:t>Imagine a power grid supplying electricity to a city. Residents don't have their own personal generators; they all tap into the shared grid. Similarly, cloud providers create a "grid" of resources, and users access what they need when they need it.</a:t>
            </a:r>
            <a:endParaRPr/>
          </a:p>
          <a:p>
            <a:pPr indent="0" lvl="0" marL="0" rtl="0" algn="l">
              <a:lnSpc>
                <a:spcPct val="100000"/>
              </a:lnSpc>
              <a:spcBef>
                <a:spcPts val="0"/>
              </a:spcBef>
              <a:spcAft>
                <a:spcPts val="0"/>
              </a:spcAft>
              <a:buSzPts val="1400"/>
              <a:buNone/>
            </a:pPr>
            <a:r>
              <a:t/>
            </a:r>
            <a:endParaRPr/>
          </a:p>
        </p:txBody>
      </p:sp>
      <p:sp>
        <p:nvSpPr>
          <p:cNvPr id="240" name="Google Shape;240;p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p3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solidFill>
                <a:srgbClr val="3F3F3F"/>
              </a:solidFill>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rPr>
              <a:t>Clustering -R</a:t>
            </a:r>
            <a:r>
              <a:rPr lang="en-US"/>
              <a:t>efers to a group of independent computers (called nodes) that work together as a single unit. Imagine multiple servers acting in concert to provide increased processing power, storage capacity, or improved reliability</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rPr>
              <a:t>Load Balancing  </a:t>
            </a:r>
            <a:r>
              <a:rPr lang="en-US" sz="1200">
                <a:solidFill>
                  <a:srgbClr val="3F3F3F"/>
                </a:solidFill>
                <a:latin typeface="Open Sans"/>
                <a:ea typeface="Open Sans"/>
                <a:cs typeface="Open Sans"/>
                <a:sym typeface="Open Sans"/>
              </a:rPr>
              <a:t>Distributes incoming traffic across multiple servers to prevent overloading any single server.</a:t>
            </a:r>
            <a:r>
              <a:rPr lang="en-US"/>
              <a:t> Load balancing acts as a traffic cop, efficiently distributing incoming network requests across multiple servers. Load balancing distributes the workload amongst multiple servers, just like a restaurant with several waiters, ensuring tasks are handled efficiently and wait times are minimized.</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solidFill>
                  <a:srgbClr val="3F3F3F"/>
                </a:solidFill>
              </a:rPr>
              <a:t>Redundancy  </a:t>
            </a:r>
            <a:r>
              <a:rPr lang="en-US" sz="1200">
                <a:solidFill>
                  <a:srgbClr val="3F3F3F"/>
                </a:solidFill>
                <a:latin typeface="Open Sans"/>
                <a:ea typeface="Open Sans"/>
                <a:cs typeface="Open Sans"/>
                <a:sym typeface="Open Sans"/>
              </a:rPr>
              <a:t>Duplicating critical components like hardware, storage, and network connections to have backups in case of failure.</a:t>
            </a:r>
            <a:r>
              <a:rPr lang="en-US"/>
              <a:t> redundancy refers to the practice of duplicating critical components or systems to ensure continued function in case of failures.</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3F3F3F"/>
              </a:solidFill>
            </a:endParaRPr>
          </a:p>
        </p:txBody>
      </p:sp>
      <p:sp>
        <p:nvSpPr>
          <p:cNvPr id="2765" name="Google Shape;2765;p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3" name="Google Shape;279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Introductory slide</a:t>
            </a:r>
            <a:endParaRPr/>
          </a:p>
          <a:p>
            <a:pPr indent="0" lvl="0" marL="0" rtl="0" algn="l">
              <a:lnSpc>
                <a:spcPct val="100000"/>
              </a:lnSpc>
              <a:spcBef>
                <a:spcPts val="0"/>
              </a:spcBef>
              <a:spcAft>
                <a:spcPts val="0"/>
              </a:spcAft>
              <a:buSzPts val="1400"/>
              <a:buNone/>
            </a:pPr>
            <a:r>
              <a:t/>
            </a:r>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404040"/>
                </a:solidFill>
                <a:latin typeface="Open Sans"/>
                <a:ea typeface="Open Sans"/>
                <a:cs typeface="Open Sans"/>
                <a:sym typeface="Open Sans"/>
              </a:rPr>
              <a:t>Securing an enterprise infrastructure demands a multifaceted approach. </a:t>
            </a:r>
            <a:endParaRPr/>
          </a:p>
          <a:p>
            <a:pPr indent="0" lvl="0" marL="0" marR="0" rtl="0" algn="l">
              <a:lnSpc>
                <a:spcPct val="115000"/>
              </a:lnSpc>
              <a:spcBef>
                <a:spcPts val="0"/>
              </a:spcBef>
              <a:spcAft>
                <a:spcPts val="0"/>
              </a:spcAft>
              <a:buClr>
                <a:schemeClr val="dk1"/>
              </a:buClr>
              <a:buSzPts val="1100"/>
              <a:buFont typeface="Arial"/>
              <a:buNone/>
            </a:pPr>
            <a:r>
              <a:t/>
            </a:r>
            <a:endParaRPr sz="1200">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404040"/>
                </a:solidFill>
                <a:latin typeface="Open Sans"/>
                <a:ea typeface="Open Sans"/>
                <a:cs typeface="Open Sans"/>
                <a:sym typeface="Open Sans"/>
              </a:rPr>
              <a:t>Beyond the deployment of security tools and technologies, one must consider the holistic picture. </a:t>
            </a:r>
            <a:endParaRPr sz="1200">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404040"/>
                </a:solidFill>
                <a:latin typeface="Open Sans"/>
                <a:ea typeface="Open Sans"/>
                <a:cs typeface="Open Sans"/>
                <a:sym typeface="Open Sans"/>
              </a:rPr>
              <a:t>This entails an assessment of the organization’s unique risk profile, understanding the ever-evolving threat landscape, and aligning security measures with business objectives. </a:t>
            </a:r>
            <a:endParaRPr sz="1200">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404040"/>
                </a:solidFill>
                <a:latin typeface="Open Sans"/>
                <a:ea typeface="Open Sans"/>
                <a:cs typeface="Open Sans"/>
                <a:sym typeface="Open Sans"/>
              </a:rPr>
              <a:t>You also need to set up security zones, organize device placement, implement preventative and detective controls, protect access points, and ensure your enterprise infrastructure maintains adaptability in the face of emerging trends, such as cloud computing, remote workforces, and IoT proliferation.</a:t>
            </a:r>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04040"/>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b="1" lang="en-US"/>
              <a:t>Physical Security: </a:t>
            </a:r>
            <a:r>
              <a:rPr lang="en-US"/>
              <a:t>Restrict physical access to data centers and server rooms with security measures like key cards, biometric authentication, and security cameras.</a:t>
            </a:r>
            <a:endParaRPr/>
          </a:p>
          <a:p>
            <a:pPr indent="0" lvl="0" marL="228600" rtl="0" algn="l">
              <a:lnSpc>
                <a:spcPct val="100000"/>
              </a:lnSpc>
              <a:spcBef>
                <a:spcPts val="0"/>
              </a:spcBef>
              <a:spcAft>
                <a:spcPts val="0"/>
              </a:spcAft>
              <a:buSzPts val="1400"/>
              <a:buFont typeface="Arial"/>
              <a:buNone/>
            </a:pPr>
            <a:r>
              <a:rPr b="1" lang="en-US"/>
              <a:t>Environmental Controls-</a:t>
            </a:r>
            <a:r>
              <a:rPr lang="en-US"/>
              <a:t>Maintain proper temperature, humidity, and fire suppression systems to protect hardware from damage.</a:t>
            </a:r>
            <a:endParaRPr/>
          </a:p>
          <a:p>
            <a:pPr indent="0" lvl="0" marL="228600" rtl="0" algn="l">
              <a:lnSpc>
                <a:spcPct val="100000"/>
              </a:lnSpc>
              <a:spcBef>
                <a:spcPts val="0"/>
              </a:spcBef>
              <a:spcAft>
                <a:spcPts val="0"/>
              </a:spcAft>
              <a:buSzPts val="1400"/>
              <a:buFont typeface="Arial"/>
              <a:buNone/>
            </a:pPr>
            <a:r>
              <a:rPr b="1" lang="en-US"/>
              <a:t>Perimeter Security:</a:t>
            </a:r>
            <a:r>
              <a:rPr lang="en-US"/>
              <a:t> Secure the physical boundaries of your infrastructure with fences, alarms, and security patrols (if applicable).</a:t>
            </a:r>
            <a:endParaRPr/>
          </a:p>
          <a:p>
            <a:pPr indent="0" lvl="0" marL="228600" rtl="0" algn="l">
              <a:lnSpc>
                <a:spcPct val="100000"/>
              </a:lnSpc>
              <a:spcBef>
                <a:spcPts val="0"/>
              </a:spcBef>
              <a:spcAft>
                <a:spcPts val="0"/>
              </a:spcAft>
              <a:buSzPts val="1400"/>
              <a:buFont typeface="Arial"/>
              <a:buNone/>
            </a:pPr>
            <a:r>
              <a:rPr b="1" lang="en-US"/>
              <a:t>Firewalls:</a:t>
            </a:r>
            <a:r>
              <a:rPr lang="en-US"/>
              <a:t> Implement firewalls to filter incoming and outgoing network traffic, blocking suspicious activity.</a:t>
            </a:r>
            <a:r>
              <a:rPr b="1" lang="en-US"/>
              <a:t>Intrusion Detection and Prevention Systems (IDS/IPS):</a:t>
            </a:r>
            <a:r>
              <a:rPr lang="en-US"/>
              <a:t> Monitor network traffic for malicious activity and take preventive measures to stop attacks</a:t>
            </a:r>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04040"/>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794" name="Google Shape;2794;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p3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Explained the parameters mentioned above in slides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Availability: </a:t>
            </a:r>
            <a:r>
              <a:rPr lang="en-US"/>
              <a:t>Availability refers to the </a:t>
            </a:r>
            <a:r>
              <a:rPr b="1" lang="en-US"/>
              <a:t>readiness and accessibility</a:t>
            </a:r>
            <a:r>
              <a:rPr lang="en-US"/>
              <a:t> of a system or resource for authorized users at a given time. It essentially measures the percentage of time a system is operational and able to perform its intended function.</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You must ensure that data remains available at all times. This might mean building another datacenter or holding the data in the cloud using geographically dispersed regions. </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Resilience</a:t>
            </a:r>
            <a:r>
              <a:rPr lang="en-US" sz="1200">
                <a:solidFill>
                  <a:srgbClr val="3F3F3F"/>
                </a:solidFill>
                <a:latin typeface="Open Sans"/>
                <a:ea typeface="Open Sans"/>
                <a:cs typeface="Open Sans"/>
                <a:sym typeface="Open Sans"/>
              </a:rPr>
              <a:t>: </a:t>
            </a:r>
            <a:r>
              <a:rPr lang="en-US"/>
              <a:t>Resilience refers to a system's ability to withstand, adapt to, and rapidly recover from a variety of disruptions, attacks, or failures.</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Resiliency is measured by the amount of time it takes the organization to recover from a critical failure. A load balancer can make a web server resilient by balancing the load.</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Cost</a:t>
            </a:r>
            <a:r>
              <a:rPr lang="en-US" sz="1200">
                <a:solidFill>
                  <a:srgbClr val="3F3F3F"/>
                </a:solidFill>
                <a:latin typeface="Open Sans"/>
                <a:ea typeface="Open Sans"/>
                <a:cs typeface="Open Sans"/>
                <a:sym typeface="Open Sans"/>
              </a:rPr>
              <a:t>: </a:t>
            </a:r>
            <a:r>
              <a:rPr lang="en-US"/>
              <a:t>The cost of infrastructure can be a significant factor to consider when designing, deploying, and maintaining a system. It's an umbrella term encompassing various expenses associated with the physical and logical foundation upon which your system operates</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When we invest in new architecture, we not only look at the cost of making the purchase but also consider the total cost of ownership, maintenance, and any third-party service-level agreement (SLA).</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Responsiveness: </a:t>
            </a:r>
            <a:r>
              <a:rPr lang="en-US"/>
              <a:t>Responsiveness refers to the ability of a system to react quickly and efficiently to changes in demand or events. Responsive infrastructure ensures smooth operation and minimizes disruptions for users. For instance, a responsive network can handle surges in internet traffic without noticeable slowdowns.</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Responsiveness ensures timely and efficient interactions, enhancing user satisfaction and engagement.</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802" name="Google Shape;2802;p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p3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Explained the parameters mentioned above in slides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(IAC IAC stands for </a:t>
            </a:r>
            <a:r>
              <a:rPr b="1" lang="en-US"/>
              <a:t>Infrastructure as Code</a:t>
            </a:r>
            <a:r>
              <a:rPr lang="en-US"/>
              <a:t>. It's a practice where infrastructure resources (like servers, networks, databases) are defined and managed using code.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VDI stands for </a:t>
            </a:r>
            <a:r>
              <a:rPr b="1" lang="en-US"/>
              <a:t>Virtual Desktop Infrastructure</a:t>
            </a:r>
            <a:r>
              <a:rPr lang="en-US"/>
              <a:t>. It's a technology that allows you to deliver virtual desktops to users from a centralized server.)</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Scalability: </a:t>
            </a:r>
            <a:r>
              <a:rPr b="0" lang="en-US" sz="1200">
                <a:solidFill>
                  <a:srgbClr val="3F3F3F"/>
                </a:solidFill>
                <a:latin typeface="Open Sans"/>
                <a:ea typeface="Open Sans"/>
                <a:cs typeface="Open Sans"/>
                <a:sym typeface="Open Sans"/>
              </a:rPr>
              <a:t>S</a:t>
            </a:r>
            <a:r>
              <a:rPr lang="en-US"/>
              <a:t>calability refers to a system's ability to seamlessly adapt its capacity (resources) to meet changing demands. Imagine a business that can easily expand its IT infrastructure (servers, storage) as its customer base grows, or a cloud service that automatically allocates more resources when processing surges</a:t>
            </a:r>
            <a:r>
              <a:rPr lang="en-US" sz="1200">
                <a:solidFill>
                  <a:srgbClr val="3F3F3F"/>
                </a:solidFill>
                <a:latin typeface="Open Sans"/>
                <a:ea typeface="Open Sans"/>
                <a:cs typeface="Open Sans"/>
                <a:sym typeface="Open Sans"/>
              </a:rPr>
              <a:t>This is the ability of the cloud to increase the resources needed.</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Ease of deployment: </a:t>
            </a:r>
            <a:r>
              <a:rPr lang="en-US"/>
              <a:t>Ease of deployment refers to the simplicity and efficiency with which a system or application can be set up and made operational</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In a cloud infrastructure, we could use automation such as IaC, VDI, and machine templates to roll out virtual machines or containerization to deploy applications seamlessly</a:t>
            </a:r>
            <a:r>
              <a:rPr b="1" lang="en-US" sz="1200">
                <a:solidFill>
                  <a:srgbClr val="3F3F3F"/>
                </a:solidFill>
                <a:latin typeface="Open Sans"/>
                <a:ea typeface="Open Sans"/>
                <a:cs typeface="Open Sans"/>
                <a:sym typeface="Open Sans"/>
              </a:rPr>
              <a:t>.</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Risk transference: </a:t>
            </a:r>
            <a:r>
              <a:rPr lang="en-US"/>
              <a:t>Risk Transference refers to the practice of shifting the financial responsibility for potential problems or losses from one party to another.</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Setting up an SLA for your infrastructure is a case of risk transference as you are transferring the risk to a third party. </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Ease of recovery: </a:t>
            </a:r>
            <a:r>
              <a:rPr lang="en-US"/>
              <a:t>In the realm of infrastructure, ease of recovery refers to the speed and efficiency with which a system or service can be restored after an outage, disruption, or data loss.</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CSPs use geographically distributed regions, each of which holds three or four copies of the data, so that should any datacenters go offline, the customer is still able to access other copies of the data.</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a:t>What is IAC IAC stands for </a:t>
            </a:r>
            <a:r>
              <a:rPr b="1" lang="en-US"/>
              <a:t>Infrastructure as Code</a:t>
            </a:r>
            <a:r>
              <a:rPr lang="en-US"/>
              <a:t>. It's a practice where infrastructure resources (like servers, networks, databases) are defined and managed using code.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VDI stands for </a:t>
            </a:r>
            <a:r>
              <a:rPr b="1" lang="en-US"/>
              <a:t>Virtual Desktop Infrastructure</a:t>
            </a:r>
            <a:r>
              <a:rPr lang="en-US"/>
              <a:t>. It's a technology that allows you to deliver virtual desktops to users from a centralized server.</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b="1"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b="1"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816" name="Google Shape;2816;p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p3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rPr lang="en-US"/>
              <a:t>Explained the parameters mentioned above in slides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Patch availability: </a:t>
            </a:r>
            <a:r>
              <a:rPr lang="en-US"/>
              <a:t>Patch availability, in the context of information technology, refers to the timely access and dissemination of software updates designed to fix vulnerabilities or bugs in a system.</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CSPs must maintain the most recent copies of patches to ensure that devices are up to date with security updates and feature releases.</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Inability to patch: </a:t>
            </a:r>
            <a:r>
              <a:rPr lang="en-US"/>
              <a:t>In some cases, a new patch may not be compatible with older versions of the software or other applications on the system. Installing the patch could lead to conflicts or unexpected behavior.</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 CSP might host clients that host critical applications in the cloud. These applications are the responsibility of the customer, and the CSP might be contractually prevented from applying patches,</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Power: </a:t>
            </a:r>
            <a:r>
              <a:rPr lang="en-US"/>
              <a:t>Electrical power is the foundation of modern infrastructure. It's the invisible force that breathes life into everything from data centers and communication networks to transportation systems and buildings</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 CSP needs to ensure that it can meet the energy demands of its devices and workloads. Power usage through higher compute resources increases costs. </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Compute: </a:t>
            </a:r>
            <a:r>
              <a:rPr lang="en-US"/>
              <a:t>Compute infrastructure encompasses the hardware and software components that provide processing power, storage capacity, and memory resources for running various applications and services within an infrastructure system.</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Compute capabilities in the cloud allow a CSP to provide additional resources immediately on demand.</a:t>
            </a:r>
            <a:endParaRPr/>
          </a:p>
          <a:p>
            <a:pPr indent="-228600" lvl="0" marL="457200" marR="0" rtl="0" algn="l">
              <a:lnSpc>
                <a:spcPct val="100000"/>
              </a:lnSpc>
              <a:spcBef>
                <a:spcPts val="0"/>
              </a:spcBef>
              <a:spcAft>
                <a:spcPts val="0"/>
              </a:spcAft>
              <a:buClr>
                <a:srgbClr val="000000"/>
              </a:buClr>
              <a:buSzPts val="1400"/>
              <a:buFont typeface="Arial"/>
              <a:buNone/>
            </a:pPr>
            <a:r>
              <a:t/>
            </a:r>
            <a:endParaRPr b="1"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830" name="Google Shape;2830;p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p3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Let’s talk about </a:t>
            </a:r>
            <a:r>
              <a:rPr b="1" lang="en-US"/>
              <a:t>Security Principles to Secure Enterprise Infrastructure</a:t>
            </a:r>
            <a:endParaRPr/>
          </a:p>
          <a:p>
            <a:pPr indent="0" lvl="0" marL="0" rtl="0" algn="l">
              <a:lnSpc>
                <a:spcPct val="100000"/>
              </a:lnSpc>
              <a:spcBef>
                <a:spcPts val="0"/>
              </a:spcBef>
              <a:spcAft>
                <a:spcPts val="0"/>
              </a:spcAft>
              <a:buSzPts val="1400"/>
              <a:buNone/>
            </a:pPr>
            <a:r>
              <a:t/>
            </a:r>
            <a:endParaRPr/>
          </a:p>
        </p:txBody>
      </p:sp>
      <p:sp>
        <p:nvSpPr>
          <p:cNvPr id="2846" name="Google Shape;2846;p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p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1" name="Google Shape;2851;p3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Device placement in a network determines the strategic positioning of security, connectivity, and traffic management elements and serves as the blueprint for a network’s functionality and security. </a:t>
            </a:r>
            <a:endParaRPr/>
          </a:p>
          <a:p>
            <a:pPr indent="-254000" lvl="0" marL="342900" rtl="0" algn="l">
              <a:lnSpc>
                <a:spcPct val="100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a:p>
            <a:pPr indent="-342900" lvl="0" marL="342900" rtl="0" algn="l">
              <a:lnSpc>
                <a:spcPct val="100000"/>
              </a:lnSpc>
              <a:spcBef>
                <a:spcPts val="0"/>
              </a:spcBef>
              <a:spcAft>
                <a:spcPts val="0"/>
              </a:spcAft>
              <a:buSzPts val="1400"/>
              <a:buFont typeface="Arial"/>
              <a:buChar char="•"/>
            </a:pPr>
            <a:r>
              <a:rPr lang="en-US"/>
              <a:t>Device placement refers to the strategic positioning of hardware components within a physical space (data center, server room, etc.) or a logical network environment. It's like arranging furniture in your home – you place the couch for comfortable viewing, the router near the center for optimal Wi-Fi coverage, and each device with its function and purpose in mind. Effective device placement optimizes performance, security, and manageability of your infrastructure.</a:t>
            </a:r>
            <a:endParaRPr/>
          </a:p>
        </p:txBody>
      </p:sp>
      <p:sp>
        <p:nvSpPr>
          <p:cNvPr id="2852" name="Google Shape;2852;p3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p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1" name="Google Shape;2861;p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Security Zones</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3F3F3F"/>
                </a:solidFill>
                <a:latin typeface="Open Sans"/>
                <a:ea typeface="Open Sans"/>
                <a:cs typeface="Open Sans"/>
                <a:sym typeface="Open Sans"/>
              </a:rPr>
              <a:t>Security zones, in essence, are distinct segments or partitions within a network. </a:t>
            </a:r>
            <a:r>
              <a:rPr lang="en-US"/>
              <a:t>security zones refer to logical divisions that group devices and resources based on their trust level and security requirements. Security zones create internal barriers within your network, segmenting it into areas with varying levels of access control.</a:t>
            </a:r>
            <a:endParaRPr b="0" i="0" sz="1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3F3F3F"/>
                </a:solidFill>
                <a:latin typeface="Open Sans"/>
                <a:ea typeface="Open Sans"/>
                <a:cs typeface="Open Sans"/>
                <a:sym typeface="Open Sans"/>
              </a:rPr>
              <a:t>Each zone has its security policies, access controls, and trust levels. </a:t>
            </a:r>
            <a:endParaRPr/>
          </a:p>
          <a:p>
            <a:pPr indent="-342900" lvl="0" marL="34290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3F3F3F"/>
                </a:solidFill>
                <a:latin typeface="Open Sans"/>
                <a:ea typeface="Open Sans"/>
                <a:cs typeface="Open Sans"/>
                <a:sym typeface="Open Sans"/>
              </a:rPr>
              <a:t>These zones compartmentalize a network, dividing it into manageable segments and reducing the extent of access and privileges granted to users, devices, or systems.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862" name="Google Shape;2862;p3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p1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t>Trainer Notes:</a:t>
            </a:r>
            <a:endParaRPr/>
          </a:p>
          <a:p>
            <a:pPr indent="0" lvl="0" marL="0" rtl="0" algn="l">
              <a:lnSpc>
                <a:spcPct val="100000"/>
              </a:lnSpc>
              <a:spcBef>
                <a:spcPts val="0"/>
              </a:spcBef>
              <a:spcAft>
                <a:spcPts val="0"/>
              </a:spcAft>
              <a:buSzPts val="1400"/>
              <a:buNone/>
            </a:pPr>
            <a:r>
              <a:t/>
            </a:r>
            <a:endParaRPr b="0"/>
          </a:p>
          <a:p>
            <a:pPr indent="0" lvl="0" marL="0" rtl="0" algn="l">
              <a:lnSpc>
                <a:spcPct val="100000"/>
              </a:lnSpc>
              <a:spcBef>
                <a:spcPts val="0"/>
              </a:spcBef>
              <a:spcAft>
                <a:spcPts val="0"/>
              </a:spcAft>
              <a:buSzPts val="1400"/>
              <a:buNone/>
            </a:pPr>
            <a:r>
              <a:rPr b="0" lang="en-US"/>
              <a:t>Explain types of Zones, details are mentioned in following slides</a:t>
            </a:r>
            <a:endParaRPr b="0"/>
          </a:p>
        </p:txBody>
      </p:sp>
      <p:sp>
        <p:nvSpPr>
          <p:cNvPr id="2871" name="Google Shape;2871;p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p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1" name="Google Shape;2901;p3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Internal Zones</a:t>
            </a:r>
            <a:endParaRPr/>
          </a:p>
          <a:p>
            <a:pPr indent="-342900" lvl="0" marL="342900" rtl="0" algn="l">
              <a:lnSpc>
                <a:spcPct val="114000"/>
              </a:lnSpc>
              <a:spcBef>
                <a:spcPts val="1000"/>
              </a:spcBef>
              <a:spcAft>
                <a:spcPts val="0"/>
              </a:spcAft>
              <a:buClr>
                <a:schemeClr val="dk1"/>
              </a:buClr>
              <a:buSzPts val="1100"/>
              <a:buFont typeface="Arial"/>
              <a:buChar char="•"/>
            </a:pPr>
            <a:r>
              <a:rPr lang="en-US" sz="1200">
                <a:solidFill>
                  <a:srgbClr val="3F3F3F"/>
                </a:solidFill>
                <a:latin typeface="Open Sans"/>
                <a:ea typeface="Open Sans"/>
                <a:cs typeface="Open Sans"/>
                <a:sym typeface="Open Sans"/>
              </a:rPr>
              <a:t>It is referred to as trusted zones; internal zones include segments where sensitive or internal data is processed.</a:t>
            </a:r>
            <a:endParaRPr/>
          </a:p>
          <a:p>
            <a:pPr indent="-342900" lvl="0" marL="342900" rtl="0" algn="l">
              <a:lnSpc>
                <a:spcPct val="114000"/>
              </a:lnSpc>
              <a:spcBef>
                <a:spcPts val="1000"/>
              </a:spcBef>
              <a:spcAft>
                <a:spcPts val="0"/>
              </a:spcAft>
              <a:buClr>
                <a:schemeClr val="dk1"/>
              </a:buClr>
              <a:buSzPts val="1100"/>
              <a:buFont typeface="Arial"/>
              <a:buChar char="•"/>
            </a:pPr>
            <a:r>
              <a:rPr lang="en-US"/>
              <a:t>Internal zones are specific segments within a network that group devices and resources based on their function and location within the internal network</a:t>
            </a:r>
            <a:r>
              <a:rPr lang="en-US" sz="1200">
                <a:solidFill>
                  <a:srgbClr val="3F3F3F"/>
                </a:solidFill>
                <a:latin typeface="Open Sans"/>
                <a:ea typeface="Open Sans"/>
                <a:cs typeface="Open Sans"/>
                <a:sym typeface="Open Sans"/>
              </a:rPr>
              <a:t> </a:t>
            </a:r>
            <a:endParaRPr/>
          </a:p>
          <a:p>
            <a:pPr indent="-342900" lvl="0" marL="342900" rtl="0" algn="l">
              <a:lnSpc>
                <a:spcPct val="114000"/>
              </a:lnSpc>
              <a:spcBef>
                <a:spcPts val="1000"/>
              </a:spcBef>
              <a:spcAft>
                <a:spcPts val="0"/>
              </a:spcAft>
              <a:buClr>
                <a:schemeClr val="dk1"/>
              </a:buClr>
              <a:buSzPts val="1100"/>
              <a:buFont typeface="Arial"/>
              <a:buChar char="•"/>
            </a:pPr>
            <a:r>
              <a:rPr lang="en-US" sz="1200">
                <a:solidFill>
                  <a:srgbClr val="3F3F3F"/>
                </a:solidFill>
                <a:latin typeface="Open Sans"/>
                <a:ea typeface="Open Sans"/>
                <a:cs typeface="Open Sans"/>
                <a:sym typeface="Open Sans"/>
              </a:rPr>
              <a:t>Internal zones often have more relaxed security policies than do external, or untrusted, zones, but access is limited to authorized personnel.</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902" name="Google Shape;2902;p3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Rapid Elasticity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cloud computing, rapid elasticity refers to the ability of a cloud service to scale resources up or down quickly and easily to meet fluctuating demands. It's one of the key characteristics of cloud computing that differentiates it from traditional IT infrastructure.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Imagine you run an e-commerce website. During peak sales seasons, you experience a surge in traffic, requiring more processing power and storage to handle the increased load. With rapid elasticity, your cloud resources can automatically scale up to meet this demand. Conversely, during slower periods, you can scale down resources to avoid paying for unused capacity. This on-demand provisioning allows for optimal resource utilization and cost efficiency.</a:t>
            </a:r>
            <a:endParaRPr/>
          </a:p>
        </p:txBody>
      </p:sp>
      <p:sp>
        <p:nvSpPr>
          <p:cNvPr id="255" name="Google Shape;255;p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p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6" name="Google Shape;2916;p3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Untrusted Zones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457200" lvl="0" marL="457200" rtl="0" algn="l">
              <a:lnSpc>
                <a:spcPct val="114000"/>
              </a:lnSpc>
              <a:spcBef>
                <a:spcPts val="1000"/>
              </a:spcBef>
              <a:spcAft>
                <a:spcPts val="0"/>
              </a:spcAft>
              <a:buClr>
                <a:schemeClr val="dk1"/>
              </a:buClr>
              <a:buSzPts val="1100"/>
              <a:buFont typeface="Arial"/>
              <a:buChar char="•"/>
            </a:pPr>
            <a:r>
              <a:rPr lang="en-US" sz="1200">
                <a:solidFill>
                  <a:srgbClr val="3F3F3F"/>
                </a:solidFill>
                <a:latin typeface="Open Sans"/>
                <a:ea typeface="Open Sans"/>
                <a:cs typeface="Open Sans"/>
                <a:sym typeface="Open Sans"/>
              </a:rPr>
              <a:t>External zones are areas where connections from the public Internet or other untrusted networks are allowed. </a:t>
            </a:r>
            <a:endParaRPr/>
          </a:p>
          <a:p>
            <a:pPr indent="-457200" lvl="0" marL="457200" rtl="0" algn="l">
              <a:lnSpc>
                <a:spcPct val="114000"/>
              </a:lnSpc>
              <a:spcBef>
                <a:spcPts val="1000"/>
              </a:spcBef>
              <a:spcAft>
                <a:spcPts val="0"/>
              </a:spcAft>
              <a:buClr>
                <a:schemeClr val="dk1"/>
              </a:buClr>
              <a:buSzPts val="1100"/>
              <a:buFont typeface="Arial"/>
              <a:buChar char="•"/>
            </a:pPr>
            <a:r>
              <a:rPr lang="en-US"/>
              <a:t>Untrusted zones refer to any network segment or environment where a high level of suspicion exists regarding the devices and users attempting to access resources</a:t>
            </a:r>
            <a:endParaRPr sz="1200">
              <a:solidFill>
                <a:srgbClr val="3F3F3F"/>
              </a:solidFill>
              <a:latin typeface="Open Sans"/>
              <a:ea typeface="Open Sans"/>
              <a:cs typeface="Open Sans"/>
              <a:sym typeface="Open Sans"/>
            </a:endParaRPr>
          </a:p>
          <a:p>
            <a:pPr indent="-342900" lvl="0" marL="342900" rtl="0" algn="l">
              <a:lnSpc>
                <a:spcPct val="114000"/>
              </a:lnSpc>
              <a:spcBef>
                <a:spcPts val="1000"/>
              </a:spcBef>
              <a:spcAft>
                <a:spcPts val="0"/>
              </a:spcAft>
              <a:buClr>
                <a:schemeClr val="dk1"/>
              </a:buClr>
              <a:buSzPts val="1100"/>
              <a:buFont typeface="Arial"/>
              <a:buChar char="•"/>
            </a:pPr>
            <a:r>
              <a:rPr lang="en-US" sz="1200">
                <a:solidFill>
                  <a:srgbClr val="3F3F3F"/>
                </a:solidFill>
                <a:latin typeface="Open Sans"/>
                <a:ea typeface="Open Sans"/>
                <a:cs typeface="Open Sans"/>
                <a:sym typeface="Open Sans"/>
              </a:rPr>
              <a:t>Rigorous security measures are usually implemented in these zones to prevent unauthorized access to internal resources.</a:t>
            </a:r>
            <a:endParaRPr/>
          </a:p>
          <a:p>
            <a:pPr indent="-342900" lvl="0" marL="342900" rtl="0" algn="l">
              <a:lnSpc>
                <a:spcPct val="114000"/>
              </a:lnSpc>
              <a:spcBef>
                <a:spcPts val="1000"/>
              </a:spcBef>
              <a:spcAft>
                <a:spcPts val="0"/>
              </a:spcAft>
              <a:buClr>
                <a:schemeClr val="dk1"/>
              </a:buClr>
              <a:buSzPts val="1100"/>
              <a:buFont typeface="Arial"/>
              <a:buChar char="•"/>
            </a:pPr>
            <a:r>
              <a:rPr lang="en-US"/>
              <a:t>untrusted zones are treated with caution in network security.</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917" name="Google Shape;2917;p3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9" name="Shape 2929"/>
        <p:cNvGrpSpPr/>
        <p:nvPr/>
      </p:nvGrpSpPr>
      <p:grpSpPr>
        <a:xfrm>
          <a:off x="0" y="0"/>
          <a:ext cx="0" cy="0"/>
          <a:chOff x="0" y="0"/>
          <a:chExt cx="0" cy="0"/>
        </a:xfrm>
      </p:grpSpPr>
      <p:sp>
        <p:nvSpPr>
          <p:cNvPr id="2930" name="Google Shape;2930;p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1" name="Google Shape;2931;p3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DMZ</a:t>
            </a:r>
            <a:endParaRPr/>
          </a:p>
          <a:p>
            <a:pPr indent="-228600" lvl="0" marL="457200" marR="0" rtl="0" algn="l">
              <a:lnSpc>
                <a:spcPct val="100000"/>
              </a:lnSpc>
              <a:spcBef>
                <a:spcPts val="0"/>
              </a:spcBef>
              <a:spcAft>
                <a:spcPts val="0"/>
              </a:spcAft>
              <a:buClr>
                <a:srgbClr val="000000"/>
              </a:buClr>
              <a:buSzPts val="1400"/>
              <a:buFont typeface="Arial"/>
              <a:buNone/>
            </a:pPr>
            <a:r>
              <a:rPr lang="en-US"/>
              <a:t> Demilitarized Zone (DMZ), also sometimes referred to as a perimeter network or screened subnet, is a vital component for organisations that want to provide some level of public access to their network resources while maintaining a strong security posture for their internal network</a:t>
            </a:r>
            <a:endParaRPr/>
          </a:p>
          <a:p>
            <a:pPr indent="-342900" lvl="0" marL="342900" rtl="0" algn="l">
              <a:lnSpc>
                <a:spcPct val="114000"/>
              </a:lnSpc>
              <a:spcBef>
                <a:spcPts val="1000"/>
              </a:spcBef>
              <a:spcAft>
                <a:spcPts val="0"/>
              </a:spcAft>
              <a:buClr>
                <a:schemeClr val="dk1"/>
              </a:buClr>
              <a:buSzPts val="1100"/>
              <a:buFont typeface="Arial"/>
              <a:buChar char="•"/>
            </a:pPr>
            <a:r>
              <a:rPr lang="en-US" sz="1200">
                <a:solidFill>
                  <a:srgbClr val="3F3F3F"/>
                </a:solidFill>
                <a:latin typeface="Open Sans"/>
                <a:ea typeface="Open Sans"/>
                <a:cs typeface="Open Sans"/>
                <a:sym typeface="Open Sans"/>
              </a:rPr>
              <a:t>It is a specialized external zone where public-facing services like web or mail servers are placed. </a:t>
            </a:r>
            <a:endParaRPr/>
          </a:p>
          <a:p>
            <a:pPr indent="-342900" lvl="0" marL="342900" rtl="0" algn="l">
              <a:lnSpc>
                <a:spcPct val="114000"/>
              </a:lnSpc>
              <a:spcBef>
                <a:spcPts val="1000"/>
              </a:spcBef>
              <a:spcAft>
                <a:spcPts val="0"/>
              </a:spcAft>
              <a:buClr>
                <a:schemeClr val="dk1"/>
              </a:buClr>
              <a:buSzPts val="1100"/>
              <a:buFont typeface="Arial"/>
              <a:buChar char="•"/>
            </a:pPr>
            <a:r>
              <a:rPr lang="en-US" sz="1200">
                <a:solidFill>
                  <a:srgbClr val="3F3F3F"/>
                </a:solidFill>
                <a:latin typeface="Open Sans"/>
                <a:ea typeface="Open Sans"/>
                <a:cs typeface="Open Sans"/>
                <a:sym typeface="Open Sans"/>
              </a:rPr>
              <a:t>A DMZ is isolated from the Internet and the internal trusted zones to provide additional protection for the internal network.</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932" name="Google Shape;2932;p3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p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6" name="Google Shape;2946;p3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Wireless Zones.</a:t>
            </a:r>
            <a:endParaRPr/>
          </a:p>
          <a:p>
            <a:pPr indent="-228600" lvl="0" marL="457200" marR="0" rtl="0" algn="l">
              <a:lnSpc>
                <a:spcPct val="100000"/>
              </a:lnSpc>
              <a:spcBef>
                <a:spcPts val="0"/>
              </a:spcBef>
              <a:spcAft>
                <a:spcPts val="0"/>
              </a:spcAft>
              <a:buClr>
                <a:srgbClr val="000000"/>
              </a:buClr>
              <a:buSzPts val="1400"/>
              <a:buFont typeface="Arial"/>
              <a:buNone/>
            </a:pPr>
            <a:r>
              <a:rPr lang="en-US"/>
              <a:t>A wireless network is a computer network that uses radio waves instead of cables to connect devices and transfer data. It allows users to connect to the internet, access shared resources, and communicate with each other without being physically tethered to a specific location</a:t>
            </a:r>
            <a:endParaRPr/>
          </a:p>
          <a:p>
            <a:pPr indent="-342900" lvl="0" marL="342900" rtl="0" algn="l">
              <a:lnSpc>
                <a:spcPct val="115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A wireless network is a computer network that uses radio waves instead of cables to connect devices. </a:t>
            </a:r>
            <a:endParaRPr/>
          </a:p>
          <a:p>
            <a:pPr indent="-342900" lvl="0" marL="342900" rtl="0" algn="l">
              <a:lnSpc>
                <a:spcPct val="115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This allows you to connect to the internet or other devices on the network without being tethered to a physical location.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947" name="Google Shape;2947;p3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p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1" name="Google Shape;2961;p3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Specialized Zones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Specialized zones are required  to meet regulatory compliance requirements (for example, a PCI zone for handling credit card data) or to isolate environments with different security requirements (for example, a development zone separated from a production zone).</a:t>
            </a:r>
            <a:endParaRPr/>
          </a:p>
          <a:p>
            <a:pPr indent="-228600" lvl="0" marL="457200" marR="0" rtl="0" algn="l">
              <a:lnSpc>
                <a:spcPct val="100000"/>
              </a:lnSpc>
              <a:spcBef>
                <a:spcPts val="0"/>
              </a:spcBef>
              <a:spcAft>
                <a:spcPts val="0"/>
              </a:spcAft>
              <a:buClr>
                <a:srgbClr val="000000"/>
              </a:buClr>
              <a:buSzPts val="1400"/>
              <a:buFont typeface="Arial"/>
              <a:buNone/>
            </a:pPr>
            <a:r>
              <a:rPr lang="en-US"/>
              <a:t>Specialized zones are designated areas within a larger infrastructure framework that are subject to specific rules, regulations, and incentives to promote particular economic activities or address specific challenges. </a:t>
            </a:r>
            <a:endParaRPr/>
          </a:p>
        </p:txBody>
      </p:sp>
      <p:sp>
        <p:nvSpPr>
          <p:cNvPr id="2962" name="Google Shape;2962;p3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p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6" name="Google Shape;2976;p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Features of Security Zones</a:t>
            </a:r>
            <a:endParaRPr/>
          </a:p>
          <a:p>
            <a:pPr indent="0" lvl="0" marL="0" rtl="0" algn="l">
              <a:lnSpc>
                <a:spcPct val="100000"/>
              </a:lnSpc>
              <a:spcBef>
                <a:spcPts val="0"/>
              </a:spcBef>
              <a:spcAft>
                <a:spcPts val="0"/>
              </a:spcAft>
              <a:buSzPts val="1400"/>
              <a:buNone/>
            </a:pPr>
            <a:r>
              <a:t/>
            </a:r>
            <a:endParaRPr/>
          </a:p>
          <a:p>
            <a:pPr indent="-342900" lvl="0" marL="342900" rtl="0" algn="l">
              <a:lnSpc>
                <a:spcPct val="115000"/>
              </a:lnSpc>
              <a:spcBef>
                <a:spcPts val="0"/>
              </a:spcBef>
              <a:spcAft>
                <a:spcPts val="0"/>
              </a:spcAft>
              <a:buSzPts val="2200"/>
              <a:buFont typeface="Arial"/>
              <a:buChar char="•"/>
            </a:pPr>
            <a:r>
              <a:rPr lang="en-US"/>
              <a:t>Segmentation </a:t>
            </a:r>
            <a:r>
              <a:rPr lang="en-US" sz="1200">
                <a:solidFill>
                  <a:srgbClr val="434343"/>
                </a:solidFill>
                <a:latin typeface="Open Sans"/>
                <a:ea typeface="Open Sans"/>
                <a:cs typeface="Open Sans"/>
                <a:sym typeface="Open Sans"/>
              </a:rPr>
              <a:t>Security zones segregate the network into logical or physical segments.These segments can be based on various criteria, such as user roles, device types, or data sensitivity.</a:t>
            </a:r>
            <a:endParaRPr/>
          </a:p>
          <a:p>
            <a:pPr indent="-342900" lvl="0" marL="342900" marR="0" rtl="0" algn="l">
              <a:lnSpc>
                <a:spcPct val="115000"/>
              </a:lnSpc>
              <a:spcBef>
                <a:spcPts val="0"/>
              </a:spcBef>
              <a:spcAft>
                <a:spcPts val="0"/>
              </a:spcAft>
              <a:buClr>
                <a:srgbClr val="000000"/>
              </a:buClr>
              <a:buSzPts val="2200"/>
              <a:buFont typeface="Arial"/>
              <a:buChar char="•"/>
            </a:pPr>
            <a:r>
              <a:rPr lang="en-US" sz="1200">
                <a:solidFill>
                  <a:srgbClr val="434343"/>
                </a:solidFill>
                <a:latin typeface="Open Sans"/>
                <a:ea typeface="Open Sans"/>
                <a:cs typeface="Open Sans"/>
                <a:sym typeface="Open Sans"/>
              </a:rPr>
              <a:t>Access Control- Granular access control policies can be applied to the data in the  zones based on policies .</a:t>
            </a:r>
            <a:endParaRPr/>
          </a:p>
          <a:p>
            <a:pPr indent="-342900" lvl="0" marL="342900" marR="0" rtl="0" algn="l">
              <a:lnSpc>
                <a:spcPct val="115000"/>
              </a:lnSpc>
              <a:spcBef>
                <a:spcPts val="0"/>
              </a:spcBef>
              <a:spcAft>
                <a:spcPts val="0"/>
              </a:spcAft>
              <a:buClr>
                <a:srgbClr val="000000"/>
              </a:buClr>
              <a:buSzPts val="2200"/>
              <a:buFont typeface="Arial"/>
              <a:buChar char="•"/>
            </a:pPr>
            <a:r>
              <a:rPr lang="en-US" sz="1200">
                <a:solidFill>
                  <a:srgbClr val="434343"/>
                </a:solidFill>
                <a:latin typeface="Open Sans"/>
                <a:ea typeface="Open Sans"/>
                <a:cs typeface="Open Sans"/>
                <a:sym typeface="Open Sans"/>
              </a:rPr>
              <a:t>Isolations-Security zones isolate potential breaches or cyberattacks, preventing them from spreading laterally across the network and reducing their threat.</a:t>
            </a:r>
            <a:endParaRPr/>
          </a:p>
          <a:p>
            <a:pPr indent="-203200" lvl="0" marL="342900" rtl="0" algn="l">
              <a:lnSpc>
                <a:spcPct val="115000"/>
              </a:lnSpc>
              <a:spcBef>
                <a:spcPts val="0"/>
              </a:spcBef>
              <a:spcAft>
                <a:spcPts val="0"/>
              </a:spcAft>
              <a:buSzPts val="2200"/>
              <a:buFont typeface="Arial"/>
              <a:buNone/>
            </a:pPr>
            <a:r>
              <a:t/>
            </a:r>
            <a:endParaRPr sz="12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977" name="Google Shape;2977;p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p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0" name="Google Shape;2990;p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Trainer Notes:</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Explain the Features of Security Zones</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Incident Containment-</a:t>
            </a:r>
            <a:r>
              <a:rPr lang="en-US" sz="1400">
                <a:solidFill>
                  <a:srgbClr val="434343"/>
                </a:solidFill>
                <a:latin typeface="Open Sans"/>
                <a:ea typeface="Open Sans"/>
                <a:cs typeface="Open Sans"/>
                <a:sym typeface="Open Sans"/>
              </a:rPr>
              <a:t>In the event of a breach or cyberattack, security zones limit the lateral movement of attackers, contain the impact, and facilitate effective incident response.</a:t>
            </a:r>
            <a:endParaRPr/>
          </a:p>
          <a:p>
            <a:pPr indent="0" lvl="0" marL="0" marR="0" rtl="0" algn="l">
              <a:lnSpc>
                <a:spcPct val="100000"/>
              </a:lnSpc>
              <a:spcBef>
                <a:spcPts val="0"/>
              </a:spcBef>
              <a:spcAft>
                <a:spcPts val="0"/>
              </a:spcAft>
              <a:buClr>
                <a:srgbClr val="000000"/>
              </a:buClr>
              <a:buSzPts val="1400"/>
              <a:buFont typeface="Arial"/>
              <a:buNone/>
            </a:pPr>
            <a:r>
              <a:rPr lang="en-US" sz="1400">
                <a:solidFill>
                  <a:srgbClr val="434343"/>
                </a:solidFill>
                <a:latin typeface="Open Sans"/>
                <a:ea typeface="Open Sans"/>
                <a:cs typeface="Open Sans"/>
                <a:sym typeface="Open Sans"/>
              </a:rPr>
              <a:t>Compliance- Many regulatory frameworks, such as HIPAA and PCI DSS, mandate the use of security zones to protect sensitive data. Compliance is critical for organisations in various industries.</a:t>
            </a:r>
            <a:endParaRPr/>
          </a:p>
          <a:p>
            <a:pPr indent="0" lvl="0" marL="0" marR="0" rtl="0" algn="l">
              <a:lnSpc>
                <a:spcPct val="100000"/>
              </a:lnSpc>
              <a:spcBef>
                <a:spcPts val="0"/>
              </a:spcBef>
              <a:spcAft>
                <a:spcPts val="0"/>
              </a:spcAft>
              <a:buClr>
                <a:srgbClr val="000000"/>
              </a:buClr>
              <a:buSzPts val="1400"/>
              <a:buFont typeface="Arial"/>
              <a:buNone/>
            </a:pPr>
            <a:r>
              <a:rPr lang="en-US" sz="1400">
                <a:solidFill>
                  <a:srgbClr val="434343"/>
                </a:solidFill>
                <a:latin typeface="Open Sans"/>
                <a:ea typeface="Open Sans"/>
                <a:cs typeface="Open Sans"/>
                <a:sym typeface="Open Sans"/>
              </a:rPr>
              <a:t>Operational efficiency-Security zones streamline network management so IT administrators can focus their efforts on specific zones, making monitoring, configuring, and responding to security events easier.</a:t>
            </a:r>
            <a:endParaRPr/>
          </a:p>
          <a:p>
            <a:pPr indent="0" lvl="0" marL="0" marR="0" rtl="0" algn="l">
              <a:lnSpc>
                <a:spcPct val="100000"/>
              </a:lnSpc>
              <a:spcBef>
                <a:spcPts val="0"/>
              </a:spcBef>
              <a:spcAft>
                <a:spcPts val="0"/>
              </a:spcAft>
              <a:buClr>
                <a:srgbClr val="000000"/>
              </a:buClr>
              <a:buSzPts val="1400"/>
              <a:buFont typeface="Arial"/>
              <a:buNone/>
            </a:pPr>
            <a:r>
              <a:t/>
            </a:r>
            <a:endParaRPr sz="14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a:p>
        </p:txBody>
      </p:sp>
      <p:sp>
        <p:nvSpPr>
          <p:cNvPr id="2991" name="Google Shape;2991;p3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p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4" name="Google Shape;3004;p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Attack Surface</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marR="0" rtl="0" algn="l">
              <a:lnSpc>
                <a:spcPct val="115000"/>
              </a:lnSpc>
              <a:spcBef>
                <a:spcPts val="0"/>
              </a:spcBef>
              <a:spcAft>
                <a:spcPts val="0"/>
              </a:spcAft>
              <a:buClr>
                <a:schemeClr val="dk1"/>
              </a:buClr>
              <a:buSzPts val="1100"/>
              <a:buFont typeface="Arial"/>
              <a:buChar char="•"/>
            </a:pPr>
            <a:r>
              <a:rPr b="1" lang="en-US"/>
              <a:t>An attack surface is the sum total of vulnerabilities, pathways, or methods that a hacker can use to gain unauthorized access to a network or system.</a:t>
            </a:r>
            <a:r>
              <a:rPr lang="en-US"/>
              <a:t> It's essentially all the potential entry points for a cyberattack</a:t>
            </a:r>
            <a:endParaRPr sz="1200">
              <a:solidFill>
                <a:srgbClr val="434343"/>
              </a:solidFill>
              <a:latin typeface="Open Sans"/>
              <a:ea typeface="Open Sans"/>
              <a:cs typeface="Open Sans"/>
              <a:sym typeface="Open Sans"/>
            </a:endParaRPr>
          </a:p>
          <a:p>
            <a:pPr indent="-342900" lvl="0" marL="342900" marR="0" rtl="0" algn="l">
              <a:lnSpc>
                <a:spcPct val="115000"/>
              </a:lnSpc>
              <a:spcBef>
                <a:spcPts val="0"/>
              </a:spcBef>
              <a:spcAft>
                <a:spcPts val="0"/>
              </a:spcAft>
              <a:buClr>
                <a:schemeClr val="dk1"/>
              </a:buClr>
              <a:buSzPts val="1100"/>
              <a:buFont typeface="Arial"/>
              <a:buChar char="•"/>
            </a:pPr>
            <a:r>
              <a:rPr lang="en-US" sz="1200">
                <a:solidFill>
                  <a:srgbClr val="434343"/>
                </a:solidFill>
                <a:latin typeface="Open Sans"/>
                <a:ea typeface="Open Sans"/>
                <a:cs typeface="Open Sans"/>
                <a:sym typeface="Open Sans"/>
              </a:rPr>
              <a:t>An attack surface is the entirety of an organization’s or system's exposed points that malicious actors could exploit to gain unauthorised access, steal data, or disrupt operations. </a:t>
            </a:r>
            <a:endParaRPr/>
          </a:p>
          <a:p>
            <a:pPr indent="-342900" lvl="0" marL="342900" marR="0" rtl="0" algn="l">
              <a:lnSpc>
                <a:spcPct val="115000"/>
              </a:lnSpc>
              <a:spcBef>
                <a:spcPts val="0"/>
              </a:spcBef>
              <a:spcAft>
                <a:spcPts val="0"/>
              </a:spcAft>
              <a:buClr>
                <a:schemeClr val="dk1"/>
              </a:buClr>
              <a:buSzPts val="1100"/>
              <a:buFont typeface="Arial"/>
              <a:buChar char="•"/>
            </a:pPr>
            <a:r>
              <a:rPr lang="en-US" sz="1200">
                <a:solidFill>
                  <a:srgbClr val="434343"/>
                </a:solidFill>
                <a:latin typeface="Open Sans"/>
                <a:ea typeface="Open Sans"/>
                <a:cs typeface="Open Sans"/>
                <a:sym typeface="Open Sans"/>
              </a:rPr>
              <a:t>It's essentially all the areas an attacker could potentially target.</a:t>
            </a:r>
            <a:endParaRPr sz="12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005" name="Google Shape;3005;p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p3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what is Attack Surface</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Vulnerabilities</a:t>
            </a:r>
            <a:r>
              <a:rPr lang="en-US" sz="1200">
                <a:solidFill>
                  <a:srgbClr val="3F3F3F"/>
                </a:solidFill>
                <a:latin typeface="Open Sans"/>
                <a:ea typeface="Open Sans"/>
                <a:cs typeface="Open Sans"/>
                <a:sym typeface="Open Sans"/>
              </a:rPr>
              <a:t>: Weaknesses or flaws in software, hardware, firmware, or configurations that can be leveraged by attackers. Examples include unpatched security holes, weak passwords etc</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Attack vectors</a:t>
            </a:r>
            <a:r>
              <a:rPr lang="en-US" sz="1200">
                <a:solidFill>
                  <a:srgbClr val="3F3F3F"/>
                </a:solidFill>
                <a:latin typeface="Open Sans"/>
                <a:ea typeface="Open Sans"/>
                <a:cs typeface="Open Sans"/>
                <a:sym typeface="Open Sans"/>
              </a:rPr>
              <a:t>: The methods or paths attackers use to exploit vulnerabilities. These can be phishing emails, malware downloads, network intrusions, or social engineering tactics</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Access points</a:t>
            </a:r>
            <a:r>
              <a:rPr lang="en-US" sz="1200">
                <a:solidFill>
                  <a:srgbClr val="3F3F3F"/>
                </a:solidFill>
                <a:latin typeface="Open Sans"/>
                <a:ea typeface="Open Sans"/>
                <a:cs typeface="Open Sans"/>
                <a:sym typeface="Open Sans"/>
              </a:rPr>
              <a:t>: All the ways a network or system can be interacted with, including physical access points (e.g., USB ports), network connections (wired or wireless), and remote access methods</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014" name="Google Shape;3014;p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p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4" name="Google Shape;3034;p3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Types of Attack Surfaces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Digital Attack Surfaces- </a:t>
            </a:r>
            <a:r>
              <a:rPr b="1" lang="en-US"/>
              <a:t>A digital attack surface encompasses all the potential entry points or vulnerabilities that a cyberattacker could exploit to gain unauthorized access to a system, application, device, or network.</a:t>
            </a:r>
            <a:r>
              <a:rPr lang="en-US"/>
              <a:t> It's essentially the sum of all the ways a malicious actor can infiltrate your digital environment.</a:t>
            </a:r>
            <a:r>
              <a:rPr lang="en-US" sz="1200">
                <a:solidFill>
                  <a:schemeClr val="dk1"/>
                </a:solidFill>
                <a:latin typeface="Open Sans"/>
                <a:ea typeface="Open Sans"/>
                <a:cs typeface="Open Sans"/>
                <a:sym typeface="Open Sans"/>
              </a:rPr>
              <a:t>. </a:t>
            </a:r>
            <a:endParaRPr/>
          </a:p>
          <a:p>
            <a:pPr indent="-228600" lvl="0" marL="457200" marR="0" rtl="0" algn="l">
              <a:lnSpc>
                <a:spcPct val="100000"/>
              </a:lnSpc>
              <a:spcBef>
                <a:spcPts val="0"/>
              </a:spcBef>
              <a:spcAft>
                <a:spcPts val="0"/>
              </a:spcAft>
              <a:buClr>
                <a:srgbClr val="000000"/>
              </a:buClr>
              <a:buSzPts val="1400"/>
              <a:buFont typeface="Arial"/>
              <a:buNone/>
            </a:pPr>
            <a:r>
              <a:rPr lang="en-US"/>
              <a:t>Physical Attack Surfaces- The physical attack surface refers to the tangible and vulnerable points of access that an attacker can physically manipulate in order to compromise a system or network. This includes hardware components, physical facilities, and even the people within an organization</a:t>
            </a:r>
            <a:endParaRPr/>
          </a:p>
        </p:txBody>
      </p:sp>
      <p:sp>
        <p:nvSpPr>
          <p:cNvPr id="3035" name="Google Shape;3035;p3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3" name="Shape 3043"/>
        <p:cNvGrpSpPr/>
        <p:nvPr/>
      </p:nvGrpSpPr>
      <p:grpSpPr>
        <a:xfrm>
          <a:off x="0" y="0"/>
          <a:ext cx="0" cy="0"/>
          <a:chOff x="0" y="0"/>
          <a:chExt cx="0" cy="0"/>
        </a:xfrm>
      </p:grpSpPr>
      <p:sp>
        <p:nvSpPr>
          <p:cNvPr id="3044" name="Google Shape;3044;p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Trainer Notes:</a:t>
            </a:r>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Explain Attack Surfaces:</a:t>
            </a:r>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lang="en-US"/>
              <a:t>An endpoint is any device that connects to and communicates with a computer network. </a:t>
            </a:r>
            <a:r>
              <a:rPr lang="en-US"/>
              <a:t>It's the final point where data converges before entering or exiting a network.</a:t>
            </a:r>
            <a:endParaRPr/>
          </a:p>
          <a:p>
            <a:pPr indent="-342900" lvl="0" marL="342900" marR="0" rtl="0" algn="l">
              <a:lnSpc>
                <a:spcPct val="115000"/>
              </a:lnSpc>
              <a:spcBef>
                <a:spcPts val="0"/>
              </a:spcBef>
              <a:spcAft>
                <a:spcPts val="0"/>
              </a:spcAft>
              <a:buClr>
                <a:srgbClr val="000000"/>
              </a:buClr>
              <a:buSzPts val="2200"/>
              <a:buFont typeface="Arial"/>
              <a:buChar char="•"/>
            </a:pPr>
            <a:r>
              <a:rPr lang="en-US"/>
              <a:t>Endpoints are often considered the frontline of cybersecurity defenses. They're the devices most likely to be exposed to threats like malware, phishing attacks, and data breaches. This is why endpoint security has become a critical component of overall cybersecurity strategies.</a:t>
            </a:r>
            <a:endParaRPr b="0" i="0" sz="1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Devices such as computers, smartphones, and IoT devices that connect to the network are primary targets. </a:t>
            </a:r>
            <a:endParaRPr sz="1200">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Vulnerabilities in endpoint operating systems, software, or configurations can provide a foothold for attackers.</a:t>
            </a:r>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p:txBody>
      </p:sp>
      <p:sp>
        <p:nvSpPr>
          <p:cNvPr id="3045" name="Google Shape;3045;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Explain Broad Network Access</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t>In cloud computing, broad network access refers to accessing cloud resources from various devices and locations over a network, typically the Internet. This characteristic is essential for the flexibility and convenience that cloud computing offers.</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t>Cloud computing liberates you from physical constraints. You can access resources like storage, applications, and services from virtually anywhere with an internet connection, eliminating the need to be physically present in an office or tethered to a specific device.</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t>Cloud services can be accessed from various devices, including laptops, desktops, tablets, smartphones, and even thin clients</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271" name="Google Shape;271;p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p3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Trainer Notes:</a:t>
            </a:r>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Explain Network Services as an attack Surfaces</a:t>
            </a:r>
            <a:endParaRPr/>
          </a:p>
          <a:p>
            <a:pPr indent="-342900" lvl="0" marL="342900" marR="0" rtl="0" algn="l">
              <a:lnSpc>
                <a:spcPct val="115000"/>
              </a:lnSpc>
              <a:spcBef>
                <a:spcPts val="0"/>
              </a:spcBef>
              <a:spcAft>
                <a:spcPts val="0"/>
              </a:spcAft>
              <a:buClr>
                <a:srgbClr val="000000"/>
              </a:buClr>
              <a:buSzPts val="2200"/>
              <a:buFont typeface="Arial"/>
              <a:buChar char="•"/>
            </a:pPr>
            <a:r>
              <a:rPr b="1" lang="en-US"/>
              <a:t>Network services</a:t>
            </a:r>
            <a:r>
              <a:rPr lang="en-US"/>
              <a:t> are the applications and functionalities provided within a computer network that enable communication, resource sharing, and data exchange among connected devices. They form the backbone of modern digital infrastructure, facilitating everything from simple file sharing to complex cloud computing services.</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Inadequate patching, misconfigurations, or outdated software can lead to exploitation.</a:t>
            </a:r>
            <a:endParaRPr/>
          </a:p>
          <a:p>
            <a:pPr indent="-203200" lvl="0" marL="342900" marR="0" rtl="0" algn="l">
              <a:lnSpc>
                <a:spcPct val="115000"/>
              </a:lnSpc>
              <a:spcBef>
                <a:spcPts val="0"/>
              </a:spcBef>
              <a:spcAft>
                <a:spcPts val="0"/>
              </a:spcAft>
              <a:buClr>
                <a:srgbClr val="000000"/>
              </a:buClr>
              <a:buSzPts val="2200"/>
              <a:buFont typeface="Arial"/>
              <a:buNone/>
            </a:pPr>
            <a:r>
              <a:t/>
            </a:r>
            <a:endParaRPr>
              <a:solidFill>
                <a:srgbClr val="333333"/>
              </a:solidFill>
              <a:highlight>
                <a:srgbClr val="FFFFFF"/>
              </a:highlight>
              <a:latin typeface="Open Sans"/>
              <a:ea typeface="Open Sans"/>
              <a:cs typeface="Open Sans"/>
              <a:sym typeface="Open Sans"/>
            </a:endParaRPr>
          </a:p>
        </p:txBody>
      </p:sp>
      <p:sp>
        <p:nvSpPr>
          <p:cNvPr id="3062" name="Google Shape;3062;p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p3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Trainer Notes:</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Explain Ports and Protocols as an attack surface</a:t>
            </a:r>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342900" lvl="0" marL="342900" rtl="0" algn="l">
              <a:lnSpc>
                <a:spcPct val="115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Ports and protocols are fundamental concepts in computer networking that enable devices to communicate effectively. They work together to ensure data is sent to the correct application or service on a specific device</a:t>
            </a:r>
            <a:endParaRPr sz="1200">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Open ports and protocols on network devices create opportunities for attackers to probe and exploit weaknesses. </a:t>
            </a:r>
            <a:endParaRPr sz="1200">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Unnecessary open ports or unused services should be closed or disabled</a:t>
            </a:r>
            <a:endParaRPr>
              <a:solidFill>
                <a:srgbClr val="333333"/>
              </a:solidFill>
              <a:highlight>
                <a:srgbClr val="FFFFFF"/>
              </a:highlight>
              <a:latin typeface="Open Sans"/>
              <a:ea typeface="Open Sans"/>
              <a:cs typeface="Open Sans"/>
              <a:sym typeface="Open Sans"/>
            </a:endParaRPr>
          </a:p>
        </p:txBody>
      </p:sp>
      <p:sp>
        <p:nvSpPr>
          <p:cNvPr id="3079" name="Google Shape;3079;p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p3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Trainer Notes:</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Explain User Accounts and credentials as an attack surface</a:t>
            </a:r>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t>Weak user accounts and credentials are a primary target for cybercriminals. They represent a significant vulnerability in any system, allowing attackers to gain unauthorized access, steal data, or disrupt operations.</a:t>
            </a:r>
            <a:endParaRPr>
              <a:solidFill>
                <a:srgbClr val="333333"/>
              </a:solidFill>
              <a:highlight>
                <a:srgbClr val="FFFFFF"/>
              </a:highlight>
              <a:latin typeface="Open Sans"/>
              <a:ea typeface="Open Sans"/>
              <a:cs typeface="Open Sans"/>
              <a:sym typeface="Open Sans"/>
            </a:endParaRPr>
          </a:p>
        </p:txBody>
      </p:sp>
      <p:sp>
        <p:nvSpPr>
          <p:cNvPr id="3096" name="Google Shape;3096;p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p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Trainer Notes:</a:t>
            </a:r>
            <a:endParaRPr/>
          </a:p>
          <a:p>
            <a:pPr indent="0" lvl="0" marL="0" rtl="0" algn="l">
              <a:lnSpc>
                <a:spcPct val="115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Explain Third Party Integration as an attack surface</a:t>
            </a:r>
            <a:endParaRPr/>
          </a:p>
          <a:p>
            <a:pPr indent="0" lvl="0" marL="0" rtl="0" algn="l">
              <a:lnSpc>
                <a:spcPct val="115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342900" lvl="0" marL="342900" rtl="0" algn="l">
              <a:lnSpc>
                <a:spcPct val="115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Third-party integration (TPI) is a connection between two or more software applications that allows them to share data and functionality.</a:t>
            </a:r>
            <a:endParaRPr/>
          </a:p>
          <a:p>
            <a:pPr indent="-342900" lvl="0" marL="342900" rtl="0" algn="l">
              <a:lnSpc>
                <a:spcPct val="115000"/>
              </a:lnSpc>
              <a:spcBef>
                <a:spcPts val="0"/>
              </a:spcBef>
              <a:spcAft>
                <a:spcPts val="0"/>
              </a:spcAft>
              <a:buSzPts val="2200"/>
              <a:buFont typeface="Arial"/>
              <a:buChar char="•"/>
            </a:pPr>
            <a:r>
              <a:rPr lang="en-US"/>
              <a:t>Third-party integrations, while offering enhanced functionality and efficiency, can significantly expand an organization's attack surface. These integrations often involve sharing sensitive data and granting access to critical systems, creating potential vulnerabilities</a:t>
            </a:r>
            <a:endParaRPr sz="1200">
              <a:solidFill>
                <a:srgbClr val="3F3F3F"/>
              </a:solidFill>
              <a:latin typeface="Open Sans"/>
              <a:ea typeface="Open Sans"/>
              <a:cs typeface="Open Sans"/>
              <a:sym typeface="Open Sans"/>
            </a:endParaRPr>
          </a:p>
          <a:p>
            <a:pPr indent="-203200" lvl="0" marL="342900" rtl="0" algn="l">
              <a:lnSpc>
                <a:spcPct val="115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Third-party integrations (TPIs) are a double-edged sword. They offer many benefits, such as increased functionality, efficiency, and streamlined workflows, but they also introduce additional attack surfaces for malicious actors</a:t>
            </a:r>
            <a:r>
              <a:rPr b="0" i="0" lang="en-US" sz="1600">
                <a:solidFill>
                  <a:srgbClr val="E3E3E3"/>
                </a:solidFill>
                <a:highlight>
                  <a:srgbClr val="131314"/>
                </a:highlight>
                <a:latin typeface="Arial"/>
                <a:ea typeface="Arial"/>
                <a:cs typeface="Arial"/>
                <a:sym typeface="Arial"/>
              </a:rPr>
              <a:t>.</a:t>
            </a:r>
            <a:endParaRPr sz="1200">
              <a:solidFill>
                <a:srgbClr val="3F3F3F"/>
              </a:solidFill>
              <a:latin typeface="Open Sans"/>
              <a:ea typeface="Open Sans"/>
              <a:cs typeface="Open Sans"/>
              <a:sym typeface="Open Sans"/>
            </a:endParaRPr>
          </a:p>
          <a:p>
            <a:pPr indent="-228600" lvl="0" marL="457200" marR="0" rtl="0" algn="l">
              <a:lnSpc>
                <a:spcPct val="115000"/>
              </a:lnSpc>
              <a:spcBef>
                <a:spcPts val="0"/>
              </a:spcBef>
              <a:spcAft>
                <a:spcPts val="0"/>
              </a:spcAft>
              <a:buClr>
                <a:srgbClr val="000000"/>
              </a:buClr>
              <a:buSzPts val="2200"/>
              <a:buNone/>
            </a:pPr>
            <a:r>
              <a:rPr b="0" i="0" lang="en-US" sz="1200" u="none" cap="none" strike="noStrike">
                <a:solidFill>
                  <a:srgbClr val="3F3F3F"/>
                </a:solidFill>
                <a:latin typeface="Open Sans"/>
                <a:ea typeface="Open Sans"/>
                <a:cs typeface="Open Sans"/>
                <a:sym typeface="Open Sans"/>
              </a:rPr>
              <a:t> </a:t>
            </a:r>
            <a:endParaRPr/>
          </a:p>
          <a:p>
            <a:pPr indent="0" lvl="0" marL="0" rtl="0" algn="l">
              <a:lnSpc>
                <a:spcPct val="115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p:txBody>
      </p:sp>
      <p:sp>
        <p:nvSpPr>
          <p:cNvPr id="3113" name="Google Shape;3113;p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p3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Trainer Notes:</a:t>
            </a:r>
            <a:endParaRPr/>
          </a:p>
          <a:p>
            <a:pPr indent="0" lvl="0" marL="0" rtl="0" algn="l">
              <a:lnSpc>
                <a:spcPct val="115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Explain Cloud as an attack surface</a:t>
            </a:r>
            <a:endParaRPr/>
          </a:p>
          <a:p>
            <a:pPr indent="0" lvl="0" marL="0" rtl="0" algn="l">
              <a:lnSpc>
                <a:spcPct val="115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342900" lvl="0" marL="342900" rtl="0" algn="l">
              <a:lnSpc>
                <a:spcPct val="115000"/>
              </a:lnSpc>
              <a:spcBef>
                <a:spcPts val="0"/>
              </a:spcBef>
              <a:spcAft>
                <a:spcPts val="0"/>
              </a:spcAft>
              <a:buSzPts val="2200"/>
              <a:buFont typeface="Arial"/>
              <a:buChar char="•"/>
            </a:pPr>
            <a:r>
              <a:rPr lang="en-US"/>
              <a:t>The cloud, while offering numerous benefits, also introduces a new and complex attack surface. As organizations increasingly migrate their operations to the cloud, they expose themselves to a broader range of potential threats.</a:t>
            </a:r>
            <a:r>
              <a:rPr lang="en-US" sz="1200">
                <a:solidFill>
                  <a:srgbClr val="3F3F3F"/>
                </a:solidFill>
                <a:latin typeface="Open Sans"/>
                <a:ea typeface="Open Sans"/>
                <a:cs typeface="Open Sans"/>
                <a:sym typeface="Open Sans"/>
              </a:rPr>
              <a:t>.</a:t>
            </a:r>
            <a:endParaRPr/>
          </a:p>
          <a:p>
            <a:pPr indent="-203200" lvl="0" marL="342900" rtl="0" algn="l">
              <a:lnSpc>
                <a:spcPct val="115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342900" lvl="0" marL="342900" rtl="0" algn="l">
              <a:lnSpc>
                <a:spcPct val="115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As organizations migrate to the cloud, cloud-based </a:t>
            </a:r>
            <a:r>
              <a:rPr b="0" i="0" lang="en-US" sz="1200" u="none" cap="none" strike="noStrike">
                <a:solidFill>
                  <a:srgbClr val="3F3F3F"/>
                </a:solidFill>
                <a:latin typeface="Open Sans"/>
                <a:ea typeface="Open Sans"/>
                <a:cs typeface="Open Sans"/>
                <a:sym typeface="Open Sans"/>
              </a:rPr>
              <a:t>assets become potential targets. Misconfigured cloud resources can expose sensitive data.</a:t>
            </a:r>
            <a:endParaRPr/>
          </a:p>
          <a:p>
            <a:pPr indent="-203200" lvl="0" marL="342900" rtl="0" algn="l">
              <a:lnSpc>
                <a:spcPct val="115000"/>
              </a:lnSpc>
              <a:spcBef>
                <a:spcPts val="0"/>
              </a:spcBef>
              <a:spcAft>
                <a:spcPts val="0"/>
              </a:spcAft>
              <a:buSzPts val="2200"/>
              <a:buFont typeface="Arial"/>
              <a:buNone/>
            </a:pPr>
            <a:r>
              <a:t/>
            </a:r>
            <a:endParaRPr b="0" i="0" sz="1200" u="none" cap="none" strike="noStrike">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b="1" lang="en-US"/>
              <a:t>Unique Cloud Attack Vectors</a:t>
            </a:r>
            <a:endParaRPr/>
          </a:p>
          <a:p>
            <a:pPr indent="-228600" lvl="0" marL="457200" rtl="0" algn="l">
              <a:lnSpc>
                <a:spcPct val="100000"/>
              </a:lnSpc>
              <a:spcBef>
                <a:spcPts val="0"/>
              </a:spcBef>
              <a:spcAft>
                <a:spcPts val="0"/>
              </a:spcAft>
              <a:buSzPts val="1400"/>
              <a:buFont typeface="Arial"/>
              <a:buChar char="•"/>
            </a:pPr>
            <a:r>
              <a:rPr b="1" lang="en-US"/>
              <a:t>Misconfigurations:</a:t>
            </a:r>
            <a:r>
              <a:rPr lang="en-US"/>
              <a:t> Incorrectly configured cloud resources can expose vulnerabilities.</a:t>
            </a:r>
            <a:endParaRPr/>
          </a:p>
          <a:p>
            <a:pPr indent="-228600" lvl="0" marL="457200" rtl="0" algn="l">
              <a:lnSpc>
                <a:spcPct val="100000"/>
              </a:lnSpc>
              <a:spcBef>
                <a:spcPts val="0"/>
              </a:spcBef>
              <a:spcAft>
                <a:spcPts val="0"/>
              </a:spcAft>
              <a:buSzPts val="1400"/>
              <a:buFont typeface="Arial"/>
              <a:buChar char="•"/>
            </a:pPr>
            <a:r>
              <a:rPr b="1" lang="en-US"/>
              <a:t>Data Exposure:</a:t>
            </a:r>
            <a:r>
              <a:rPr lang="en-US"/>
              <a:t> Accidental or intentional exposure of sensitive data through misconfiguration or unauthorized access.</a:t>
            </a:r>
            <a:endParaRPr/>
          </a:p>
          <a:p>
            <a:pPr indent="-228600" lvl="0" marL="457200" rtl="0" algn="l">
              <a:lnSpc>
                <a:spcPct val="100000"/>
              </a:lnSpc>
              <a:spcBef>
                <a:spcPts val="0"/>
              </a:spcBef>
              <a:spcAft>
                <a:spcPts val="0"/>
              </a:spcAft>
              <a:buSzPts val="1400"/>
              <a:buFont typeface="Arial"/>
              <a:buChar char="•"/>
            </a:pPr>
            <a:r>
              <a:rPr b="1" lang="en-US"/>
              <a:t>Supply Chain Attacks:</a:t>
            </a:r>
            <a:r>
              <a:rPr lang="en-US"/>
              <a:t> Targeting vulnerabilities in the cloud provider's infrastructure or software supply chain.</a:t>
            </a:r>
            <a:endParaRPr/>
          </a:p>
          <a:p>
            <a:pPr indent="-228600" lvl="0" marL="457200" rtl="0" algn="l">
              <a:lnSpc>
                <a:spcPct val="100000"/>
              </a:lnSpc>
              <a:spcBef>
                <a:spcPts val="0"/>
              </a:spcBef>
              <a:spcAft>
                <a:spcPts val="0"/>
              </a:spcAft>
              <a:buSzPts val="1400"/>
              <a:buFont typeface="Arial"/>
              <a:buChar char="•"/>
            </a:pPr>
            <a:r>
              <a:rPr b="1" lang="en-US"/>
              <a:t>Insider Threats:</a:t>
            </a:r>
            <a:r>
              <a:rPr lang="en-US"/>
              <a:t> Malicious actions by employees or contractors with cloud access.</a:t>
            </a:r>
            <a:endParaRPr/>
          </a:p>
          <a:p>
            <a:pPr indent="-228600" lvl="0" marL="457200" rtl="0" algn="l">
              <a:lnSpc>
                <a:spcPct val="100000"/>
              </a:lnSpc>
              <a:spcBef>
                <a:spcPts val="0"/>
              </a:spcBef>
              <a:spcAft>
                <a:spcPts val="0"/>
              </a:spcAft>
              <a:buSzPts val="1400"/>
              <a:buFont typeface="Arial"/>
              <a:buChar char="•"/>
            </a:pPr>
            <a:r>
              <a:rPr b="1" lang="en-US"/>
              <a:t>API Abuse:</a:t>
            </a:r>
            <a:r>
              <a:rPr lang="en-US"/>
              <a:t> Exploiting vulnerabilities in cloud APIs to gain unauthorized access.</a:t>
            </a:r>
            <a:endParaRPr/>
          </a:p>
          <a:p>
            <a:pPr indent="-203200" lvl="0" marL="342900" rtl="0" algn="l">
              <a:lnSpc>
                <a:spcPct val="115000"/>
              </a:lnSpc>
              <a:spcBef>
                <a:spcPts val="0"/>
              </a:spcBef>
              <a:spcAft>
                <a:spcPts val="0"/>
              </a:spcAft>
              <a:buSzPts val="2200"/>
              <a:buFont typeface="Arial"/>
              <a:buNone/>
            </a:pPr>
            <a:r>
              <a:t/>
            </a:r>
            <a:endParaRPr b="0" i="0" sz="1200" u="none" cap="none" strike="noStrike">
              <a:solidFill>
                <a:srgbClr val="3F3F3F"/>
              </a:solidFill>
              <a:latin typeface="Open Sans"/>
              <a:ea typeface="Open Sans"/>
              <a:cs typeface="Open Sans"/>
              <a:sym typeface="Open Sans"/>
            </a:endParaRPr>
          </a:p>
          <a:p>
            <a:pPr indent="0" lvl="0" marL="0" rtl="0" algn="l">
              <a:lnSpc>
                <a:spcPct val="115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p:txBody>
      </p:sp>
      <p:sp>
        <p:nvSpPr>
          <p:cNvPr id="3130" name="Google Shape;3130;p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p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Trainer Notes:</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solidFill>
                  <a:srgbClr val="333333"/>
                </a:solidFill>
                <a:highlight>
                  <a:srgbClr val="FFFFFF"/>
                </a:highlight>
                <a:latin typeface="Open Sans"/>
                <a:ea typeface="Open Sans"/>
                <a:cs typeface="Open Sans"/>
                <a:sym typeface="Open Sans"/>
              </a:rPr>
              <a:t>Explain Human Factor as an Attack surface</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Employees, whether through ignorance or malicious intent, can inadvertently contribute to the attack surface. </a:t>
            </a:r>
            <a:endParaRPr/>
          </a:p>
          <a:p>
            <a:pPr indent="-342900" lvl="0" marL="342900" marR="0" rtl="0" algn="l">
              <a:lnSpc>
                <a:spcPct val="115000"/>
              </a:lnSpc>
              <a:spcBef>
                <a:spcPts val="0"/>
              </a:spcBef>
              <a:spcAft>
                <a:spcPts val="0"/>
              </a:spcAft>
              <a:buClr>
                <a:srgbClr val="000000"/>
              </a:buClr>
              <a:buSzPts val="2200"/>
              <a:buFont typeface="Arial"/>
              <a:buChar char="•"/>
            </a:pPr>
            <a:r>
              <a:rPr lang="en-US"/>
              <a:t>The human attack surface refers to the vulnerabilities and risks posed by human behavior and actions in the context of cybersecurity. It highlights the fact that people, often unintentionally, can be the weakest link in an organization's security defenses.</a:t>
            </a:r>
            <a:endParaRPr sz="1200">
              <a:solidFill>
                <a:srgbClr val="3F3F3F"/>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Security awareness training is an essential preventative measure.</a:t>
            </a:r>
            <a:endParaRPr/>
          </a:p>
          <a:p>
            <a:pPr indent="0" lvl="0" marL="0" rtl="0" algn="l">
              <a:lnSpc>
                <a:spcPct val="100000"/>
              </a:lnSpc>
              <a:spcBef>
                <a:spcPts val="0"/>
              </a:spcBef>
              <a:spcAft>
                <a:spcPts val="0"/>
              </a:spcAft>
              <a:buSzPts val="1400"/>
              <a:buNone/>
            </a:pPr>
            <a:r>
              <a:t/>
            </a:r>
            <a:endParaRPr>
              <a:solidFill>
                <a:srgbClr val="333333"/>
              </a:solidFill>
              <a:highlight>
                <a:srgbClr val="FFFFFF"/>
              </a:highlight>
              <a:latin typeface="Open Sans"/>
              <a:ea typeface="Open Sans"/>
              <a:cs typeface="Open Sans"/>
              <a:sym typeface="Open Sans"/>
            </a:endParaRPr>
          </a:p>
        </p:txBody>
      </p:sp>
      <p:sp>
        <p:nvSpPr>
          <p:cNvPr id="3147" name="Google Shape;3147;p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p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4" name="Google Shape;3164;p3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Controls for limiting attack surface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b="1" lang="en-US" sz="1200">
                <a:solidFill>
                  <a:srgbClr val="434343"/>
                </a:solidFill>
                <a:latin typeface="Open Sans"/>
                <a:ea typeface="Open Sans"/>
                <a:cs typeface="Open Sans"/>
                <a:sym typeface="Open Sans"/>
              </a:rPr>
              <a:t>Vulnerability assessment</a:t>
            </a:r>
            <a:r>
              <a:rPr lang="en-US" sz="1200">
                <a:solidFill>
                  <a:srgbClr val="434343"/>
                </a:solidFill>
                <a:latin typeface="Open Sans"/>
                <a:ea typeface="Open Sans"/>
                <a:cs typeface="Open Sans"/>
                <a:sym typeface="Open Sans"/>
              </a:rPr>
              <a:t>: Regularly scan and assess your network for vulnerabilities. Identify and patch or mitigate weaknesses promptly.</a:t>
            </a:r>
            <a:endParaRPr/>
          </a:p>
          <a:p>
            <a:pPr indent="0" lvl="0" marL="0" marR="0" rtl="0" algn="l">
              <a:lnSpc>
                <a:spcPct val="100000"/>
              </a:lnSpc>
              <a:spcBef>
                <a:spcPts val="0"/>
              </a:spcBef>
              <a:spcAft>
                <a:spcPts val="0"/>
              </a:spcAft>
              <a:buClr>
                <a:schemeClr val="dk1"/>
              </a:buClr>
              <a:buSzPts val="1100"/>
              <a:buFont typeface="Arial"/>
              <a:buNone/>
            </a:pPr>
            <a:r>
              <a:rPr b="1" lang="en-US" sz="1200">
                <a:solidFill>
                  <a:srgbClr val="434343"/>
                </a:solidFill>
                <a:latin typeface="Open Sans"/>
                <a:ea typeface="Open Sans"/>
                <a:cs typeface="Open Sans"/>
                <a:sym typeface="Open Sans"/>
              </a:rPr>
              <a:t>Access control</a:t>
            </a:r>
            <a:r>
              <a:rPr lang="en-US" sz="1200">
                <a:solidFill>
                  <a:srgbClr val="434343"/>
                </a:solidFill>
                <a:latin typeface="Open Sans"/>
                <a:ea typeface="Open Sans"/>
                <a:cs typeface="Open Sans"/>
                <a:sym typeface="Open Sans"/>
              </a:rPr>
              <a:t>: Implement strict access controls and the principle of least privilege. Limit user access and permissions to only what’s necessary.</a:t>
            </a:r>
            <a:endParaRPr/>
          </a:p>
          <a:p>
            <a:pPr indent="0" lvl="0" marL="0" marR="0" rtl="0" algn="l">
              <a:lnSpc>
                <a:spcPct val="100000"/>
              </a:lnSpc>
              <a:spcBef>
                <a:spcPts val="0"/>
              </a:spcBef>
              <a:spcAft>
                <a:spcPts val="0"/>
              </a:spcAft>
              <a:buClr>
                <a:schemeClr val="dk1"/>
              </a:buClr>
              <a:buSzPts val="1100"/>
              <a:buFont typeface="Arial"/>
              <a:buNone/>
            </a:pPr>
            <a:r>
              <a:rPr b="1" lang="en-US" sz="1200">
                <a:solidFill>
                  <a:srgbClr val="434343"/>
                </a:solidFill>
                <a:latin typeface="Open Sans"/>
                <a:ea typeface="Open Sans"/>
                <a:cs typeface="Open Sans"/>
                <a:sym typeface="Open Sans"/>
              </a:rPr>
              <a:t>Network segmentation</a:t>
            </a:r>
            <a:r>
              <a:rPr lang="en-US" sz="1200">
                <a:solidFill>
                  <a:srgbClr val="434343"/>
                </a:solidFill>
                <a:latin typeface="Open Sans"/>
                <a:ea typeface="Open Sans"/>
                <a:cs typeface="Open Sans"/>
                <a:sym typeface="Open Sans"/>
              </a:rPr>
              <a:t>: Divide your network into segments to limit lateral movement for attackers. This isolates critical assets from less secure areas.</a:t>
            </a:r>
            <a:endParaRPr/>
          </a:p>
          <a:p>
            <a:pPr indent="0" lvl="0" marL="0" marR="0" rtl="0" algn="l">
              <a:lnSpc>
                <a:spcPct val="100000"/>
              </a:lnSpc>
              <a:spcBef>
                <a:spcPts val="0"/>
              </a:spcBef>
              <a:spcAft>
                <a:spcPts val="0"/>
              </a:spcAft>
              <a:buClr>
                <a:schemeClr val="dk1"/>
              </a:buClr>
              <a:buSzPts val="1100"/>
              <a:buFont typeface="Arial"/>
              <a:buNone/>
            </a:pPr>
            <a:r>
              <a:rPr b="1" lang="en-US" sz="1200">
                <a:solidFill>
                  <a:srgbClr val="434343"/>
                </a:solidFill>
                <a:latin typeface="Open Sans"/>
                <a:ea typeface="Open Sans"/>
                <a:cs typeface="Open Sans"/>
                <a:sym typeface="Open Sans"/>
              </a:rPr>
              <a:t>Single point of failure</a:t>
            </a:r>
            <a:r>
              <a:rPr lang="en-US" sz="1200">
                <a:solidFill>
                  <a:srgbClr val="434343"/>
                </a:solidFill>
                <a:latin typeface="Open Sans"/>
                <a:ea typeface="Open Sans"/>
                <a:cs typeface="Open Sans"/>
                <a:sym typeface="Open Sans"/>
              </a:rPr>
              <a:t>: When you are deploying network appliances, ensure that you are not reliant on a single device lest it fail and take your entire network down with it.</a:t>
            </a:r>
            <a:endParaRPr b="0" sz="1200">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1" lang="en-US" sz="1200">
                <a:solidFill>
                  <a:srgbClr val="434343"/>
                </a:solidFill>
                <a:latin typeface="Open Sans"/>
                <a:ea typeface="Open Sans"/>
                <a:cs typeface="Open Sans"/>
                <a:sym typeface="Open Sans"/>
              </a:rPr>
              <a:t>Security updates: </a:t>
            </a:r>
            <a:r>
              <a:rPr lang="en-US" sz="1200">
                <a:solidFill>
                  <a:srgbClr val="434343"/>
                </a:solidFill>
                <a:latin typeface="Open Sans"/>
                <a:ea typeface="Open Sans"/>
                <a:cs typeface="Open Sans"/>
                <a:sym typeface="Open Sans"/>
              </a:rPr>
              <a:t>Keep all software, operating systems, and devices up to date with security patches. Remove or disable unnecessary services.</a:t>
            </a:r>
            <a:endParaRPr/>
          </a:p>
          <a:p>
            <a:pPr indent="0" lvl="0" marL="0" marR="0" rtl="0" algn="l">
              <a:lnSpc>
                <a:spcPct val="100000"/>
              </a:lnSpc>
              <a:spcBef>
                <a:spcPts val="0"/>
              </a:spcBef>
              <a:spcAft>
                <a:spcPts val="0"/>
              </a:spcAft>
              <a:buClr>
                <a:schemeClr val="dk1"/>
              </a:buClr>
              <a:buSzPts val="1100"/>
              <a:buFont typeface="Arial"/>
              <a:buNone/>
            </a:pPr>
            <a:r>
              <a:rPr b="1" lang="en-US" sz="1200">
                <a:solidFill>
                  <a:srgbClr val="434343"/>
                </a:solidFill>
                <a:latin typeface="Open Sans"/>
                <a:ea typeface="Open Sans"/>
                <a:cs typeface="Open Sans"/>
                <a:sym typeface="Open Sans"/>
              </a:rPr>
              <a:t>Strong authentication: </a:t>
            </a:r>
            <a:r>
              <a:rPr lang="en-US" sz="1200">
                <a:solidFill>
                  <a:srgbClr val="434343"/>
                </a:solidFill>
                <a:latin typeface="Open Sans"/>
                <a:ea typeface="Open Sans"/>
                <a:cs typeface="Open Sans"/>
                <a:sym typeface="Open Sans"/>
              </a:rPr>
              <a:t>Enforce robust password policies and consider Multi-Factor Authentication (MFA) for critical systems.</a:t>
            </a:r>
            <a:endParaRPr/>
          </a:p>
          <a:p>
            <a:pPr indent="0" lvl="0" marL="0" marR="0" rtl="0" algn="l">
              <a:lnSpc>
                <a:spcPct val="100000"/>
              </a:lnSpc>
              <a:spcBef>
                <a:spcPts val="0"/>
              </a:spcBef>
              <a:spcAft>
                <a:spcPts val="0"/>
              </a:spcAft>
              <a:buClr>
                <a:schemeClr val="dk1"/>
              </a:buClr>
              <a:buSzPts val="1100"/>
              <a:buFont typeface="Arial"/>
              <a:buNone/>
            </a:pPr>
            <a:r>
              <a:rPr b="1" lang="en-US" sz="1200">
                <a:solidFill>
                  <a:srgbClr val="434343"/>
                </a:solidFill>
                <a:latin typeface="Open Sans"/>
                <a:ea typeface="Open Sans"/>
                <a:cs typeface="Open Sans"/>
                <a:sym typeface="Open Sans"/>
              </a:rPr>
              <a:t>Regular auditing: </a:t>
            </a:r>
            <a:r>
              <a:rPr lang="en-US" sz="1200">
                <a:solidFill>
                  <a:srgbClr val="434343"/>
                </a:solidFill>
                <a:latin typeface="Open Sans"/>
                <a:ea typeface="Open Sans"/>
                <a:cs typeface="Open Sans"/>
                <a:sym typeface="Open Sans"/>
              </a:rPr>
              <a:t>Conduct regular security audits, penetration testing, and monitoring to detect and respond to suspicious activity. Ensure proper change management controls are in place.</a:t>
            </a:r>
            <a:endParaRPr/>
          </a:p>
          <a:p>
            <a:pPr indent="0" lvl="0" marL="0" marR="0" rtl="0" algn="l">
              <a:lnSpc>
                <a:spcPct val="100000"/>
              </a:lnSpc>
              <a:spcBef>
                <a:spcPts val="0"/>
              </a:spcBef>
              <a:spcAft>
                <a:spcPts val="0"/>
              </a:spcAft>
              <a:buClr>
                <a:schemeClr val="dk1"/>
              </a:buClr>
              <a:buSzPts val="1100"/>
              <a:buFont typeface="Arial"/>
              <a:buNone/>
            </a:pPr>
            <a:r>
              <a:rPr b="1" lang="en-US" sz="1200">
                <a:solidFill>
                  <a:srgbClr val="434343"/>
                </a:solidFill>
                <a:latin typeface="Open Sans"/>
                <a:ea typeface="Open Sans"/>
                <a:cs typeface="Open Sans"/>
                <a:sym typeface="Open Sans"/>
              </a:rPr>
              <a:t>Security awareness: </a:t>
            </a:r>
            <a:r>
              <a:rPr lang="en-US" sz="1200">
                <a:solidFill>
                  <a:srgbClr val="434343"/>
                </a:solidFill>
                <a:latin typeface="Open Sans"/>
                <a:ea typeface="Open Sans"/>
                <a:cs typeface="Open Sans"/>
                <a:sym typeface="Open Sans"/>
              </a:rPr>
              <a:t>Educate employees about security best practices, including how to recognize and report potential threats.</a:t>
            </a:r>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165" name="Google Shape;3165;p3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p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0" name="Google Shape;3180;p3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Connectivity</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rtl="0" algn="l">
              <a:lnSpc>
                <a:spcPct val="115000"/>
              </a:lnSpc>
              <a:spcBef>
                <a:spcPts val="0"/>
              </a:spcBef>
              <a:spcAft>
                <a:spcPts val="0"/>
              </a:spcAft>
              <a:buSzPts val="2200"/>
              <a:buFont typeface="Arial"/>
              <a:buChar char="•"/>
            </a:pPr>
            <a:r>
              <a:rPr b="1" lang="en-US"/>
              <a:t>Connectivity</a:t>
            </a:r>
            <a:r>
              <a:rPr lang="en-US"/>
              <a:t> refers to the ability of devices, systems, or networks to communicate and exchange data with each other. It's the foundation of our modern digital world, enabling everything from simple file sharing to complex global communication networks.</a:t>
            </a:r>
            <a:endParaRPr/>
          </a:p>
          <a:p>
            <a:pPr indent="-228600" lvl="0" marL="457200" marR="0" rtl="0" algn="l">
              <a:lnSpc>
                <a:spcPct val="100000"/>
              </a:lnSpc>
              <a:spcBef>
                <a:spcPts val="0"/>
              </a:spcBef>
              <a:spcAft>
                <a:spcPts val="0"/>
              </a:spcAft>
              <a:buClr>
                <a:srgbClr val="000000"/>
              </a:buClr>
              <a:buSzPts val="1400"/>
              <a:buFont typeface="Arial"/>
              <a:buNone/>
            </a:pPr>
            <a:r>
              <a:rPr b="1" lang="en-US"/>
              <a:t>Types of Connectivity</a:t>
            </a:r>
            <a:endParaRPr/>
          </a:p>
          <a:p>
            <a:pPr indent="-228600" lvl="0" marL="457200" rtl="0" algn="l">
              <a:lnSpc>
                <a:spcPct val="100000"/>
              </a:lnSpc>
              <a:spcBef>
                <a:spcPts val="0"/>
              </a:spcBef>
              <a:spcAft>
                <a:spcPts val="0"/>
              </a:spcAft>
              <a:buSzPts val="1400"/>
              <a:buFont typeface="Arial"/>
              <a:buChar char="•"/>
            </a:pPr>
            <a:r>
              <a:rPr b="1" lang="en-US"/>
              <a:t>Wired Connectivity:</a:t>
            </a:r>
            <a:r>
              <a:rPr lang="en-US"/>
              <a:t> Uses physical cables to connect devices, such as Ethernet cables for local networks or fiber optic cables for long-distance communication.</a:t>
            </a:r>
            <a:endParaRPr/>
          </a:p>
          <a:p>
            <a:pPr indent="-228600" lvl="0" marL="457200" rtl="0" algn="l">
              <a:lnSpc>
                <a:spcPct val="100000"/>
              </a:lnSpc>
              <a:spcBef>
                <a:spcPts val="0"/>
              </a:spcBef>
              <a:spcAft>
                <a:spcPts val="0"/>
              </a:spcAft>
              <a:buSzPts val="1400"/>
              <a:buFont typeface="Arial"/>
              <a:buChar char="•"/>
            </a:pPr>
            <a:r>
              <a:rPr b="1" lang="en-US"/>
              <a:t>Wireless Connectivity:</a:t>
            </a:r>
            <a:r>
              <a:rPr lang="en-US"/>
              <a:t> Employs radio waves to connect devices without physical cables, including Wi-Fi, Bluetooth, cellular networks, and satellite communication.</a:t>
            </a:r>
            <a:endParaRPr/>
          </a:p>
          <a:p>
            <a:pPr indent="-228600" lvl="0" marL="457200" rtl="0" algn="l">
              <a:lnSpc>
                <a:spcPct val="100000"/>
              </a:lnSpc>
              <a:spcBef>
                <a:spcPts val="0"/>
              </a:spcBef>
              <a:spcAft>
                <a:spcPts val="0"/>
              </a:spcAft>
              <a:buSzPts val="1400"/>
              <a:buFont typeface="Arial"/>
              <a:buChar char="•"/>
            </a:pPr>
            <a:r>
              <a:rPr b="1" lang="en-US"/>
              <a:t>Network Connectivity:</a:t>
            </a:r>
            <a:r>
              <a:rPr lang="en-US"/>
              <a:t> The ability of devices to communicate within a network, whether it's a local area network (LAN), wide area network (WAN), or the internet.</a:t>
            </a:r>
            <a:endParaRPr/>
          </a:p>
          <a:p>
            <a:pPr indent="-228600" lvl="0" marL="457200" rtl="0" algn="l">
              <a:lnSpc>
                <a:spcPct val="100000"/>
              </a:lnSpc>
              <a:spcBef>
                <a:spcPts val="0"/>
              </a:spcBef>
              <a:spcAft>
                <a:spcPts val="0"/>
              </a:spcAft>
              <a:buSzPts val="1400"/>
              <a:buFont typeface="Arial"/>
              <a:buChar char="•"/>
            </a:pPr>
            <a:r>
              <a:rPr b="1" lang="en-US"/>
              <a:t>Internet Connectivity:</a:t>
            </a:r>
            <a:r>
              <a:rPr lang="en-US"/>
              <a:t> The ability of a device or network to connect to the global internet, providing access to a vast array of information and services</a:t>
            </a:r>
            <a:endParaRPr/>
          </a:p>
          <a:p>
            <a:pPr indent="-203200" lvl="0" marL="342900" rtl="0" algn="l">
              <a:lnSpc>
                <a:spcPct val="115000"/>
              </a:lnSpc>
              <a:spcBef>
                <a:spcPts val="0"/>
              </a:spcBef>
              <a:spcAft>
                <a:spcPts val="0"/>
              </a:spcAft>
              <a:buSzPts val="2200"/>
              <a:buFont typeface="Arial"/>
              <a:buNone/>
            </a:pPr>
            <a:r>
              <a:t/>
            </a:r>
            <a:endParaRPr/>
          </a:p>
        </p:txBody>
      </p:sp>
      <p:sp>
        <p:nvSpPr>
          <p:cNvPr id="3181" name="Google Shape;3181;p3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p3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Components of Connectivity</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Physical Connection</a:t>
            </a:r>
            <a:r>
              <a:rPr lang="en-US"/>
              <a:t>- </a:t>
            </a:r>
            <a:r>
              <a:rPr lang="en-US" sz="1200">
                <a:solidFill>
                  <a:srgbClr val="404040"/>
                </a:solidFill>
                <a:latin typeface="Open Sans"/>
                <a:ea typeface="Open Sans"/>
                <a:cs typeface="Open Sans"/>
                <a:sym typeface="Open Sans"/>
              </a:rPr>
              <a:t>These are the tangible components that establish a physical pathway for data transmission. Examples include cables (ethernet, fiber optic), wireless signals (Wi-Fi, Bluetooth), and satellites</a:t>
            </a:r>
            <a:endParaRPr/>
          </a:p>
          <a:p>
            <a:pPr indent="-228600" lvl="0" marL="457200" marR="0" rtl="0" algn="l">
              <a:lnSpc>
                <a:spcPct val="100000"/>
              </a:lnSpc>
              <a:spcBef>
                <a:spcPts val="0"/>
              </a:spcBef>
              <a:spcAft>
                <a:spcPts val="0"/>
              </a:spcAft>
              <a:buClr>
                <a:srgbClr val="000000"/>
              </a:buClr>
              <a:buSzPts val="1400"/>
              <a:buFont typeface="Arial"/>
              <a:buNone/>
            </a:pPr>
            <a:r>
              <a:rPr b="1" lang="en-US"/>
              <a:t>Network Devices</a:t>
            </a:r>
            <a:r>
              <a:rPr lang="en-US"/>
              <a:t>- </a:t>
            </a:r>
            <a:r>
              <a:rPr lang="en-US" sz="1200">
                <a:solidFill>
                  <a:srgbClr val="404040"/>
                </a:solidFill>
                <a:latin typeface="Open Sans"/>
                <a:ea typeface="Open Sans"/>
                <a:cs typeface="Open Sans"/>
                <a:sym typeface="Open Sans"/>
              </a:rPr>
              <a:t>These are the hardware components that facilitate communication between devices on a network. They include routers, switches,  and access points</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Communication Protocols</a:t>
            </a:r>
            <a:r>
              <a:rPr lang="en-US" sz="1200">
                <a:solidFill>
                  <a:srgbClr val="404040"/>
                </a:solidFill>
                <a:latin typeface="Open Sans"/>
                <a:ea typeface="Open Sans"/>
                <a:cs typeface="Open Sans"/>
                <a:sym typeface="Open Sans"/>
              </a:rPr>
              <a:t>- These are sets of rules and specifications that govern how data is formatted, transmitted, and received on a network. Common protocols include TCP/IP (Transmission Control Protocol/Internet Protocol) suite, which underpins the internet.</a:t>
            </a:r>
            <a:endParaRPr/>
          </a:p>
          <a:p>
            <a:pPr indent="-228600" lvl="0" marL="457200" marR="0" rtl="0" algn="l">
              <a:lnSpc>
                <a:spcPct val="100000"/>
              </a:lnSpc>
              <a:spcBef>
                <a:spcPts val="0"/>
              </a:spcBef>
              <a:spcAft>
                <a:spcPts val="0"/>
              </a:spcAft>
              <a:buClr>
                <a:srgbClr val="000000"/>
              </a:buClr>
              <a:buSzPts val="1400"/>
              <a:buFont typeface="Arial"/>
              <a:buNone/>
            </a:pPr>
            <a:r>
              <a:rPr b="1" lang="en-US"/>
              <a:t>Security Devices</a:t>
            </a:r>
            <a:r>
              <a:rPr lang="en-US"/>
              <a:t>- </a:t>
            </a:r>
            <a:r>
              <a:rPr lang="en-US" sz="1200">
                <a:solidFill>
                  <a:srgbClr val="404040"/>
                </a:solidFill>
                <a:latin typeface="Open Sans"/>
                <a:ea typeface="Open Sans"/>
                <a:cs typeface="Open Sans"/>
                <a:sym typeface="Open Sans"/>
              </a:rPr>
              <a:t>These are security components  that provides security to network and protocols . Ex Firewalls, Web application firewall,Intrusion prevention system, Data loss Prevention, DLP etc</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190" name="Google Shape;3190;p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p3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Attributes of Effective Connectivity</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Reliability</a:t>
            </a:r>
            <a:r>
              <a:rPr lang="en-US" sz="1200">
                <a:solidFill>
                  <a:srgbClr val="3F3F3F"/>
                </a:solidFill>
                <a:latin typeface="Open Sans"/>
                <a:ea typeface="Open Sans"/>
                <a:cs typeface="Open Sans"/>
                <a:sym typeface="Open Sans"/>
              </a:rPr>
              <a:t>: Data is transmitted accurately and consistently with minimal errors or disruptions</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Performance</a:t>
            </a:r>
            <a:r>
              <a:rPr lang="en-US" sz="1200">
                <a:solidFill>
                  <a:srgbClr val="3F3F3F"/>
                </a:solidFill>
                <a:latin typeface="Open Sans"/>
                <a:ea typeface="Open Sans"/>
                <a:cs typeface="Open Sans"/>
                <a:sym typeface="Open Sans"/>
              </a:rPr>
              <a:t>: Data transfer occurs efficiently, with minimal delays or lags</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Security</a:t>
            </a:r>
            <a:r>
              <a:rPr lang="en-US" sz="1200">
                <a:solidFill>
                  <a:srgbClr val="3F3F3F"/>
                </a:solidFill>
                <a:latin typeface="Open Sans"/>
                <a:ea typeface="Open Sans"/>
                <a:cs typeface="Open Sans"/>
                <a:sym typeface="Open Sans"/>
              </a:rPr>
              <a:t>: Data is protected from unauthorized access or modification during transmission</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211" name="Google Shape;3211;p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Explain Measured Service</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t>In cloud computing, measured services refer to the practice of meticulously monitoring and billing users based on their actual usage of cloud resources. It's a pay-as-you-go model that contrasts with traditional fixed-cost IT infrastructure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Imagine paying for electricity only for the amount you consume, not a flat monthly rate regardless of usage. Measured services in the cloud function similarly. Cloud providers employ metering tools to constantly track your consumption of various resources like storage space, processing power, network bandwidth, and even active user accounts in SaaS (Software as a Service).</a:t>
            </a:r>
            <a:endParaRPr/>
          </a:p>
        </p:txBody>
      </p:sp>
      <p:sp>
        <p:nvSpPr>
          <p:cNvPr id="287" name="Google Shape;28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p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0" name="Google Shape;3230;p3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Failure Modes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Failure modes determine how a device or system behaves when it encounters a failure or malfunction, making them a valuable component of various engineering and safety systems.</a:t>
            </a:r>
            <a:endParaRPr/>
          </a:p>
          <a:p>
            <a:pPr indent="-228600" lvl="0" marL="45720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228600" lvl="0" marL="45720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Two types of failure modes available </a:t>
            </a:r>
            <a:endParaRPr/>
          </a:p>
          <a:p>
            <a:pPr indent="-457200" lvl="0" marL="457200" rtl="0" algn="l">
              <a:lnSpc>
                <a:spcPct val="100000"/>
              </a:lnSpc>
              <a:spcBef>
                <a:spcPts val="0"/>
              </a:spcBef>
              <a:spcAft>
                <a:spcPts val="0"/>
              </a:spcAft>
              <a:buSzPts val="1400"/>
              <a:buFont typeface="Arial"/>
              <a:buAutoNum type="arabicPeriod"/>
            </a:pPr>
            <a:r>
              <a:rPr lang="en-US" sz="1200">
                <a:solidFill>
                  <a:srgbClr val="3F3F3F"/>
                </a:solidFill>
                <a:latin typeface="Open Sans"/>
                <a:ea typeface="Open Sans"/>
                <a:cs typeface="Open Sans"/>
                <a:sym typeface="Open Sans"/>
              </a:rPr>
              <a:t> Fail open </a:t>
            </a:r>
            <a:endParaRPr/>
          </a:p>
          <a:p>
            <a:pPr indent="-457200" lvl="0" marL="457200" rtl="0" algn="l">
              <a:lnSpc>
                <a:spcPct val="100000"/>
              </a:lnSpc>
              <a:spcBef>
                <a:spcPts val="0"/>
              </a:spcBef>
              <a:spcAft>
                <a:spcPts val="0"/>
              </a:spcAft>
              <a:buSzPts val="1400"/>
              <a:buFont typeface="Arial"/>
              <a:buAutoNum type="arabicPeriod"/>
            </a:pPr>
            <a:r>
              <a:rPr lang="en-US" sz="1200">
                <a:solidFill>
                  <a:srgbClr val="3F3F3F"/>
                </a:solidFill>
                <a:latin typeface="Open Sans"/>
                <a:ea typeface="Open Sans"/>
                <a:cs typeface="Open Sans"/>
                <a:sym typeface="Open Sans"/>
              </a:rPr>
              <a:t> Fail close</a:t>
            </a:r>
            <a:endParaRPr/>
          </a:p>
          <a:p>
            <a:pPr indent="-228600" lvl="0" marL="45720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231" name="Google Shape;3231;p3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p3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Explain Fail Open and Fail Close</a:t>
            </a:r>
            <a:endParaRPr/>
          </a:p>
          <a:p>
            <a:pPr indent="0" lvl="0" marL="0" rtl="0" algn="l">
              <a:lnSpc>
                <a:spcPct val="100000"/>
              </a:lnSpc>
              <a:spcBef>
                <a:spcPts val="0"/>
              </a:spcBef>
              <a:spcAft>
                <a:spcPts val="0"/>
              </a:spcAft>
              <a:buClr>
                <a:schemeClr val="dk1"/>
              </a:buClr>
              <a:buSzPts val="1400"/>
              <a:buFont typeface="Calibri"/>
              <a:buNone/>
            </a:pPr>
            <a:r>
              <a:t/>
            </a:r>
            <a:endParaRPr/>
          </a:p>
          <a:p>
            <a:pPr indent="-342900" lvl="1" marL="342900" rtl="0" algn="l">
              <a:lnSpc>
                <a:spcPct val="100000"/>
              </a:lnSpc>
              <a:spcBef>
                <a:spcPts val="0"/>
              </a:spcBef>
              <a:spcAft>
                <a:spcPts val="0"/>
              </a:spcAft>
              <a:buSzPts val="2200"/>
              <a:buFont typeface="Arial"/>
              <a:buChar char="•"/>
            </a:pPr>
            <a:r>
              <a:rPr lang="en-US"/>
              <a:t>Fail Open-</a:t>
            </a:r>
            <a:r>
              <a:rPr b="0" i="0" lang="en-US" sz="1200">
                <a:solidFill>
                  <a:srgbClr val="3F3F3F"/>
                </a:solidFill>
                <a:latin typeface="Open Sans"/>
                <a:ea typeface="Open Sans"/>
                <a:cs typeface="Open Sans"/>
                <a:sym typeface="Open Sans"/>
              </a:rPr>
              <a:t>I</a:t>
            </a:r>
            <a:r>
              <a:rPr lang="en-US" sz="1200">
                <a:solidFill>
                  <a:srgbClr val="3F3F3F"/>
                </a:solidFill>
                <a:latin typeface="Open Sans"/>
                <a:ea typeface="Open Sans"/>
                <a:cs typeface="Open Sans"/>
                <a:sym typeface="Open Sans"/>
              </a:rPr>
              <a:t>f a portion of the system fails, the rest of the system will still be available, or “open.”Example In case of power failure in Datacenter, electronic door will fail open or remain open to let people exit safely</a:t>
            </a:r>
            <a:endParaRPr/>
          </a:p>
          <a:p>
            <a:pPr indent="-342900" lvl="1" marL="34290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Fail Close- If a portion of system fails, then rest of system will also become unavailable. Example: In case of Firewall failure, traffic will stop flowing to prevent slipping of hacker or malicious traffic</a:t>
            </a:r>
            <a:endParaRPr/>
          </a:p>
          <a:p>
            <a:pPr indent="-203200" lvl="1" marL="342900" rtl="0" algn="l">
              <a:lnSpc>
                <a:spcPct val="100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3240" name="Google Shape;3240;p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p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4" name="Google Shape;3264;p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What is device Attribute</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1" marL="342900" rtl="0" algn="l">
              <a:lnSpc>
                <a:spcPct val="100000"/>
              </a:lnSpc>
              <a:spcBef>
                <a:spcPts val="0"/>
              </a:spcBef>
              <a:spcAft>
                <a:spcPts val="0"/>
              </a:spcAft>
              <a:buSzPts val="2200"/>
              <a:buFont typeface="Arial"/>
              <a:buChar char="•"/>
            </a:pPr>
            <a:r>
              <a:rPr lang="en-US"/>
              <a:t>The attributes of a network security device can vary widely depending on its specific function and manufacturer. </a:t>
            </a:r>
            <a:r>
              <a:rPr lang="en-US" sz="1200">
                <a:solidFill>
                  <a:srgbClr val="3F3F3F"/>
                </a:solidFill>
                <a:latin typeface="Open Sans"/>
                <a:ea typeface="Open Sans"/>
                <a:cs typeface="Open Sans"/>
                <a:sym typeface="Open Sans"/>
              </a:rPr>
              <a:t>Device attributes are specific characteristics and functionalities that determine how a security device operates in a network environment.</a:t>
            </a:r>
            <a:endParaRPr/>
          </a:p>
          <a:p>
            <a:pPr indent="-203200" lvl="1" marL="342900" rtl="0" algn="l">
              <a:lnSpc>
                <a:spcPct val="100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342900" lvl="1" marL="34290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Attributes, such as active versus passive monitoring or inline versus tap/monitor configurations, play a crucial role in defining a device’s behavior, capabilities, and impact on network traffic.</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265" name="Google Shape;3265;p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p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4" name="Google Shape;3274;p3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device attributes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Active Devices-</a:t>
            </a:r>
            <a:r>
              <a:rPr b="1" lang="en-US"/>
              <a:t>Active devices</a:t>
            </a:r>
            <a:r>
              <a:rPr lang="en-US"/>
              <a:t> are essential components of a computer network that actively manipulate and process data signals. They are responsible for the efficient and reliable transmission of data between network devices</a:t>
            </a:r>
            <a:endParaRPr/>
          </a:p>
          <a:p>
            <a:pPr indent="-228600" lvl="0" marL="457200" marR="0" rtl="0" algn="l">
              <a:lnSpc>
                <a:spcPct val="100000"/>
              </a:lnSpc>
              <a:spcBef>
                <a:spcPts val="0"/>
              </a:spcBef>
              <a:spcAft>
                <a:spcPts val="0"/>
              </a:spcAft>
              <a:buClr>
                <a:srgbClr val="000000"/>
              </a:buClr>
              <a:buSzPts val="1400"/>
              <a:buFont typeface="Arial"/>
              <a:buNone/>
            </a:pPr>
            <a:r>
              <a:rPr lang="en-US"/>
              <a:t>Passive Devices- </a:t>
            </a:r>
            <a:r>
              <a:rPr b="1" lang="en-US"/>
              <a:t>Passive devices</a:t>
            </a:r>
            <a:r>
              <a:rPr lang="en-US"/>
              <a:t> are essential components of a computer network that facilitate data transmission but do not modify or regenerate the signal. They play a crucial role in connecting network devices and ensuring signal integrity.</a:t>
            </a:r>
            <a:endParaRPr/>
          </a:p>
          <a:p>
            <a:pPr indent="-228600" lvl="0" marL="457200" marR="0" rtl="0" algn="l">
              <a:lnSpc>
                <a:spcPct val="100000"/>
              </a:lnSpc>
              <a:spcBef>
                <a:spcPts val="0"/>
              </a:spcBef>
              <a:spcAft>
                <a:spcPts val="0"/>
              </a:spcAft>
              <a:buClr>
                <a:srgbClr val="000000"/>
              </a:buClr>
              <a:buSzPts val="1400"/>
              <a:buFont typeface="Arial"/>
              <a:buNone/>
            </a:pPr>
            <a:r>
              <a:rPr lang="en-US"/>
              <a:t>Inline Devices-</a:t>
            </a:r>
            <a:r>
              <a:rPr b="1" lang="en-US"/>
              <a:t>Inline devices</a:t>
            </a:r>
            <a:r>
              <a:rPr lang="en-US"/>
              <a:t> are network security appliances that are inserted directly into the data path of a network. Unlike passive devices that simply monitor traffic, inline devices actively process and can modify network traffic</a:t>
            </a:r>
            <a:endParaRPr/>
          </a:p>
          <a:p>
            <a:pPr indent="-228600" lvl="0" marL="457200" marR="0" rtl="0" algn="l">
              <a:lnSpc>
                <a:spcPct val="100000"/>
              </a:lnSpc>
              <a:spcBef>
                <a:spcPts val="0"/>
              </a:spcBef>
              <a:spcAft>
                <a:spcPts val="0"/>
              </a:spcAft>
              <a:buClr>
                <a:srgbClr val="000000"/>
              </a:buClr>
              <a:buSzPts val="1400"/>
              <a:buFont typeface="Arial"/>
              <a:buNone/>
            </a:pPr>
            <a:r>
              <a:rPr lang="en-US"/>
              <a:t>Tap/Monitor-</a:t>
            </a:r>
            <a:r>
              <a:rPr b="1" lang="en-US"/>
              <a:t>Network taps</a:t>
            </a:r>
            <a:r>
              <a:rPr lang="en-US"/>
              <a:t> and </a:t>
            </a:r>
            <a:r>
              <a:rPr b="1" lang="en-US"/>
              <a:t>network monitors</a:t>
            </a:r>
            <a:r>
              <a:rPr lang="en-US"/>
              <a:t> are essential tools for observing and analyzing network traffic. They provide a crucial vantage point into the network's behavior, enabling troubleshooting, security analysis, and performance optimization.</a:t>
            </a:r>
            <a:endParaRPr/>
          </a:p>
        </p:txBody>
      </p:sp>
      <p:sp>
        <p:nvSpPr>
          <p:cNvPr id="3275" name="Google Shape;3275;p3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p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0" name="Google Shape;3290;p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Active Devices</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1" marL="342900" rtl="0" algn="l">
              <a:lnSpc>
                <a:spcPct val="100000"/>
              </a:lnSpc>
              <a:spcBef>
                <a:spcPts val="0"/>
              </a:spcBef>
              <a:spcAft>
                <a:spcPts val="0"/>
              </a:spcAft>
              <a:buSzPts val="2200"/>
              <a:buFont typeface="Arial"/>
              <a:buChar char="•"/>
            </a:pPr>
            <a:r>
              <a:rPr lang="en-US"/>
              <a:t>Active Devices-</a:t>
            </a:r>
            <a:r>
              <a:rPr b="1" lang="en-US"/>
              <a:t>Active devices</a:t>
            </a:r>
            <a:r>
              <a:rPr lang="en-US"/>
              <a:t> are essential components of a computer network that actively manipulate and process data signals. They are responsible for the efficient and reliable transmission of data between network devices </a:t>
            </a:r>
            <a:r>
              <a:rPr lang="en-US" sz="1200">
                <a:solidFill>
                  <a:srgbClr val="3F3F3F"/>
                </a:solidFill>
                <a:latin typeface="Open Sans"/>
                <a:ea typeface="Open Sans"/>
                <a:cs typeface="Open Sans"/>
                <a:sym typeface="Open Sans"/>
              </a:rPr>
              <a:t>They actively intervene and act when potential threats are detected. These devices can block or mitigate threats in real time, helping to maintain the integrity and security of your network. </a:t>
            </a:r>
            <a:endParaRPr/>
          </a:p>
          <a:p>
            <a:pPr indent="-342900" lvl="1" marL="34290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Examples : Firewalls, Intrusion Prevention system, Network Access control</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291" name="Google Shape;3291;p3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p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0" name="Google Shape;3300;p3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Passive devices</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1" marL="342900" rtl="0" algn="l">
              <a:lnSpc>
                <a:spcPct val="100000"/>
              </a:lnSpc>
              <a:spcBef>
                <a:spcPts val="0"/>
              </a:spcBef>
              <a:spcAft>
                <a:spcPts val="0"/>
              </a:spcAft>
              <a:buSzPts val="2200"/>
              <a:buFont typeface="Arial"/>
              <a:buChar char="•"/>
            </a:pPr>
            <a:r>
              <a:rPr lang="en-US"/>
              <a:t>Passive Devices- </a:t>
            </a:r>
            <a:r>
              <a:rPr b="1" lang="en-US"/>
              <a:t>Passive devices</a:t>
            </a:r>
            <a:r>
              <a:rPr lang="en-US"/>
              <a:t> are essential components of a computer network that facilitate data transmission but do not modify or regenerate the signal. They play a crucial role in connecting network devices and ensuring signal integrity.</a:t>
            </a:r>
            <a:r>
              <a:rPr lang="en-US" sz="1200">
                <a:solidFill>
                  <a:srgbClr val="3F3F3F"/>
                </a:solidFill>
                <a:latin typeface="Open Sans"/>
                <a:ea typeface="Open Sans"/>
                <a:cs typeface="Open Sans"/>
                <a:sym typeface="Open Sans"/>
              </a:rPr>
              <a:t> Passive devices are observers. They monitor network traffic, analyze patterns, and provide insights into potential threats and vulnerabilities.Unlike active devices, passive devices do not take immediate action to block threats; they are instead focused on visibility and analysis.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301" name="Google Shape;3301;p3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p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0" name="Google Shape;3310;p3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0" rtl="0" algn="l">
              <a:lnSpc>
                <a:spcPct val="100000"/>
              </a:lnSpc>
              <a:spcBef>
                <a:spcPts val="0"/>
              </a:spcBef>
              <a:spcAft>
                <a:spcPts val="0"/>
              </a:spcAft>
              <a:buSzPts val="2200"/>
              <a:buFont typeface="Arial"/>
              <a:buNone/>
            </a:pPr>
            <a:r>
              <a:rPr lang="en-US"/>
              <a:t>Trainer Notes:</a:t>
            </a:r>
            <a:endParaRPr/>
          </a:p>
          <a:p>
            <a:pPr indent="-203200" lvl="1" marL="342900" rtl="0" algn="l">
              <a:lnSpc>
                <a:spcPct val="100000"/>
              </a:lnSpc>
              <a:spcBef>
                <a:spcPts val="0"/>
              </a:spcBef>
              <a:spcAft>
                <a:spcPts val="0"/>
              </a:spcAft>
              <a:buSzPts val="2200"/>
              <a:buFont typeface="Arial"/>
              <a:buNone/>
            </a:pPr>
            <a:r>
              <a:t/>
            </a:r>
            <a:endParaRPr/>
          </a:p>
          <a:p>
            <a:pPr indent="-342900" lvl="1" marL="342900" rtl="0" algn="l">
              <a:lnSpc>
                <a:spcPct val="100000"/>
              </a:lnSpc>
              <a:spcBef>
                <a:spcPts val="0"/>
              </a:spcBef>
              <a:spcAft>
                <a:spcPts val="0"/>
              </a:spcAft>
              <a:buSzPts val="2200"/>
              <a:buFont typeface="Arial"/>
              <a:buChar char="•"/>
            </a:pPr>
            <a:r>
              <a:rPr lang="en-US"/>
              <a:t>Inline Devices-</a:t>
            </a:r>
            <a:r>
              <a:rPr b="1" lang="en-US"/>
              <a:t>Inline devices</a:t>
            </a:r>
            <a:r>
              <a:rPr lang="en-US"/>
              <a:t> are network security appliances that are inserted directly into the data path of a network. Unlike passive devices that simply monitor traffic, inline devices actively process and can modify network traffic.</a:t>
            </a:r>
            <a:r>
              <a:rPr lang="en-US" sz="1200">
                <a:solidFill>
                  <a:srgbClr val="3F3F3F"/>
                </a:solidFill>
                <a:latin typeface="Open Sans"/>
                <a:ea typeface="Open Sans"/>
                <a:cs typeface="Open Sans"/>
                <a:sym typeface="Open Sans"/>
              </a:rPr>
              <a:t> Inline devices are placed directly in the data path of network traffic. They actively process traffic as it flows through the network, making real-time decisions about whether to allow or block data packets. </a:t>
            </a:r>
            <a:endParaRPr/>
          </a:p>
          <a:p>
            <a:pPr indent="-203200" lvl="1" marL="342900" rtl="0" algn="l">
              <a:lnSpc>
                <a:spcPct val="100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342900" lvl="1" marL="34290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Examples of inline devices include firewall appliances, which actively control inbound and outbound traffic, and load balancers, which distribute network traffic across multiple servers and IPSs.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3311" name="Google Shape;3311;p3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8" name="Shape 3318"/>
        <p:cNvGrpSpPr/>
        <p:nvPr/>
      </p:nvGrpSpPr>
      <p:grpSpPr>
        <a:xfrm>
          <a:off x="0" y="0"/>
          <a:ext cx="0" cy="0"/>
          <a:chOff x="0" y="0"/>
          <a:chExt cx="0" cy="0"/>
        </a:xfrm>
      </p:grpSpPr>
      <p:sp>
        <p:nvSpPr>
          <p:cNvPr id="3319" name="Google Shape;3319;p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0" name="Google Shape;3320;p3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Tap/Monitor</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1" marL="342900" rtl="0" algn="l">
              <a:lnSpc>
                <a:spcPct val="100000"/>
              </a:lnSpc>
              <a:spcBef>
                <a:spcPts val="0"/>
              </a:spcBef>
              <a:spcAft>
                <a:spcPts val="0"/>
              </a:spcAft>
              <a:buSzPts val="2200"/>
              <a:buFont typeface="Arial"/>
              <a:buChar char="•"/>
            </a:pPr>
            <a:r>
              <a:rPr lang="en-US"/>
              <a:t>Tap/Monitor-</a:t>
            </a:r>
            <a:r>
              <a:rPr b="1" lang="en-US"/>
              <a:t>Network taps</a:t>
            </a:r>
            <a:r>
              <a:rPr lang="en-US"/>
              <a:t> and </a:t>
            </a:r>
            <a:r>
              <a:rPr b="1" lang="en-US"/>
              <a:t>network monitors</a:t>
            </a:r>
            <a:r>
              <a:rPr lang="en-US"/>
              <a:t> are essential tools for observing and analyzing network traffic. They provide a crucial vantage point into the network's behavior, enabling troubleshooting, security analysis, and performance optimization.</a:t>
            </a:r>
            <a:r>
              <a:rPr lang="en-US" sz="1200">
                <a:solidFill>
                  <a:srgbClr val="3F3F3F"/>
                </a:solidFill>
                <a:latin typeface="Open Sans"/>
                <a:ea typeface="Open Sans"/>
                <a:cs typeface="Open Sans"/>
                <a:sym typeface="Open Sans"/>
              </a:rPr>
              <a:t> Tap or monitor devices, as the name suggests, do not interfere with the flow of network traffic. Instead, they “tap” into the traffic and duplicate it for analysis or monitoring purposes. </a:t>
            </a:r>
            <a:endParaRPr/>
          </a:p>
          <a:p>
            <a:pPr indent="-203200" lvl="1" marL="342900" rtl="0" algn="l">
              <a:lnSpc>
                <a:spcPct val="100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An example of a tap/monitor device is a network packet analyzer (packet sniffer), which captures and analyzes network traffic for troubleshooting or security analysis.</a:t>
            </a:r>
            <a:endParaRPr/>
          </a:p>
          <a:p>
            <a:pPr indent="-203200" lvl="1" marL="342900" rtl="0" algn="l">
              <a:lnSpc>
                <a:spcPct val="100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203200" lvl="1" marL="342900" rtl="0" algn="l">
              <a:lnSpc>
                <a:spcPct val="100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321" name="Google Shape;3321;p3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8" name="Shape 3328"/>
        <p:cNvGrpSpPr/>
        <p:nvPr/>
      </p:nvGrpSpPr>
      <p:grpSpPr>
        <a:xfrm>
          <a:off x="0" y="0"/>
          <a:ext cx="0" cy="0"/>
          <a:chOff x="0" y="0"/>
          <a:chExt cx="0" cy="0"/>
        </a:xfrm>
      </p:grpSpPr>
      <p:sp>
        <p:nvSpPr>
          <p:cNvPr id="3329" name="Google Shape;3329;p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0" name="Google Shape;3330;p3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Network Appliances</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1" marL="34290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The backbone of a network's infrastructure is composed of network appliances, which are essential for establishing, maintaining, and securing network connectivity. They ensure that data flows smoothly and securely across various segments of an organization's network. A network appliance is a specialized hardware device designed to perform a specific network function. Unlike general-purpose computers, network appliances are optimized for their designated tasks, offering dedicated hardware, software, and resources for efficient operation.</a:t>
            </a:r>
            <a:endParaRPr/>
          </a:p>
          <a:p>
            <a:pPr indent="0" lvl="0" marL="0" rtl="0" algn="l">
              <a:lnSpc>
                <a:spcPct val="100000"/>
              </a:lnSpc>
              <a:spcBef>
                <a:spcPts val="0"/>
              </a:spcBef>
              <a:spcAft>
                <a:spcPts val="0"/>
              </a:spcAft>
              <a:buSzPts val="1400"/>
              <a:buNone/>
            </a:pPr>
            <a:r>
              <a:t/>
            </a:r>
            <a:endParaRPr/>
          </a:p>
        </p:txBody>
      </p:sp>
      <p:sp>
        <p:nvSpPr>
          <p:cNvPr id="3331" name="Google Shape;3331;p3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p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0" name="Google Shape;3340;p3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different devices-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Jump Box-A jumpbox, also known as a bastion host or jump server, is a hardened system on a network that acts as a secure gateway to access and manage devices in a separate security zone.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Firewall-</a:t>
            </a:r>
            <a:r>
              <a:rPr b="1" lang="en-US"/>
              <a:t>A firewall is a network security device that monitors and controls incoming and outgoing network traffic based on a set of security rules.</a:t>
            </a:r>
            <a:r>
              <a:rPr lang="en-US"/>
              <a:t> It acts as a barrier between a trusted internal network and an untrusted external network, such as the internet</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Proxy Server-</a:t>
            </a:r>
            <a:r>
              <a:rPr b="1" lang="en-US"/>
              <a:t>A proxy server acts as a gateway between you and the internet.</a:t>
            </a:r>
            <a:r>
              <a:rPr lang="en-US"/>
              <a:t> It's an intermediary server that separates end users from the websites they browser</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Load Balancer- </a:t>
            </a:r>
            <a:r>
              <a:rPr b="1" lang="en-US"/>
              <a:t>A load balancer is a device or software application that distributes network or application traffic across a group of servers.</a:t>
            </a:r>
            <a:r>
              <a:rPr lang="en-US"/>
              <a:t> It acts as a traffic cop, directing incoming requests to available servers to optimize resource utilization, improve performance, and ensure high availability</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Web Application Firewall-</a:t>
            </a:r>
            <a:r>
              <a:rPr b="1" lang="en-US"/>
              <a:t>A Web Application Firewall (WAF) is a security application that filters and monitors HTTP traffic between a web application and the internet.</a:t>
            </a:r>
            <a:r>
              <a:rPr lang="en-US"/>
              <a:t> It acts as a shield, protecting web applications from common web exploits, such as SQL injection, cross-site scripting (XSS), and cross-site request forgery (CSRF)</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Network Access Control-</a:t>
            </a:r>
            <a:r>
              <a:rPr b="1" lang="en-US"/>
              <a:t>Network Access Control (NAC)</a:t>
            </a:r>
            <a:r>
              <a:rPr lang="en-US"/>
              <a:t> is a comprehensive security approach that determines what devices and users are authorized to access a network and what resources they can access. It ensures that only compliant devices and users are granted network access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341" name="Google Shape;3341;p3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Multitenancy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multitenancy is an architectural approach where a single physical infrastructure or software application serves multiple customers (tenants). These tenants share the underlying resources but are logically isolated from each other. This model allows cloud providers to offer cost-effective and scalable services to a large user base.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Imagine a large apartment building. The building's infrastructure (foundation, plumbing, electricity) is shared by all residents (tenants). However, each apartment unit is self-contained, with private walls, doors, and utilities. Similarly, in multitenant cloud computing, the core infrastructure is shared, but each tenant's data and applications are secured and isolated from others.</a:t>
            </a:r>
            <a:endParaRPr/>
          </a:p>
        </p:txBody>
      </p:sp>
      <p:sp>
        <p:nvSpPr>
          <p:cNvPr id="303" name="Google Shape;30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9" name="Shape 3359"/>
        <p:cNvGrpSpPr/>
        <p:nvPr/>
      </p:nvGrpSpPr>
      <p:grpSpPr>
        <a:xfrm>
          <a:off x="0" y="0"/>
          <a:ext cx="0" cy="0"/>
          <a:chOff x="0" y="0"/>
          <a:chExt cx="0" cy="0"/>
        </a:xfrm>
      </p:grpSpPr>
      <p:sp>
        <p:nvSpPr>
          <p:cNvPr id="3360" name="Google Shape;3360;p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1" name="Google Shape;3361;p3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15000"/>
              </a:lnSpc>
              <a:spcBef>
                <a:spcPts val="0"/>
              </a:spcBef>
              <a:spcAft>
                <a:spcPts val="0"/>
              </a:spcAft>
              <a:buSzPts val="1400"/>
              <a:buNone/>
            </a:pPr>
            <a:r>
              <a:rPr lang="en-US" sz="2200">
                <a:solidFill>
                  <a:srgbClr val="404040"/>
                </a:solidFill>
                <a:latin typeface="Open Sans"/>
                <a:ea typeface="Open Sans"/>
                <a:cs typeface="Open Sans"/>
                <a:sym typeface="Open Sans"/>
              </a:rPr>
              <a:t>Trainer Notes:</a:t>
            </a:r>
            <a:endParaRPr/>
          </a:p>
          <a:p>
            <a:pPr indent="-228600" lvl="0" marL="457200" rtl="0" algn="l">
              <a:lnSpc>
                <a:spcPct val="115000"/>
              </a:lnSpc>
              <a:spcBef>
                <a:spcPts val="0"/>
              </a:spcBef>
              <a:spcAft>
                <a:spcPts val="0"/>
              </a:spcAft>
              <a:buSzPts val="1400"/>
              <a:buNone/>
            </a:pPr>
            <a:r>
              <a:t/>
            </a:r>
            <a:endParaRPr sz="2200">
              <a:solidFill>
                <a:srgbClr val="404040"/>
              </a:solidFill>
              <a:latin typeface="Open Sans"/>
              <a:ea typeface="Open Sans"/>
              <a:cs typeface="Open Sans"/>
              <a:sym typeface="Open Sans"/>
            </a:endParaRPr>
          </a:p>
          <a:p>
            <a:pPr indent="-228600" lvl="0" marL="457200" rtl="0" algn="l">
              <a:lnSpc>
                <a:spcPct val="115000"/>
              </a:lnSpc>
              <a:spcBef>
                <a:spcPts val="0"/>
              </a:spcBef>
              <a:spcAft>
                <a:spcPts val="0"/>
              </a:spcAft>
              <a:buSzPts val="1400"/>
              <a:buNone/>
            </a:pPr>
            <a:r>
              <a:rPr lang="en-US" sz="2200">
                <a:solidFill>
                  <a:srgbClr val="404040"/>
                </a:solidFill>
                <a:latin typeface="Open Sans"/>
                <a:ea typeface="Open Sans"/>
                <a:cs typeface="Open Sans"/>
                <a:sym typeface="Open Sans"/>
              </a:rPr>
              <a:t>A Jump Box acts as a bastion host or intermediary server located within the cloud network.</a:t>
            </a:r>
            <a:endParaRPr/>
          </a:p>
          <a:p>
            <a:pPr indent="-228600" lvl="0" marL="457200" rtl="0" algn="l">
              <a:lnSpc>
                <a:spcPct val="115000"/>
              </a:lnSpc>
              <a:spcBef>
                <a:spcPts val="0"/>
              </a:spcBef>
              <a:spcAft>
                <a:spcPts val="0"/>
              </a:spcAft>
              <a:buSzPts val="1400"/>
              <a:buNone/>
            </a:pPr>
            <a:r>
              <a:rPr lang="en-US" sz="2200">
                <a:solidFill>
                  <a:srgbClr val="404040"/>
                </a:solidFill>
                <a:latin typeface="Open Sans"/>
                <a:ea typeface="Open Sans"/>
                <a:cs typeface="Open Sans"/>
                <a:sym typeface="Open Sans"/>
              </a:rPr>
              <a:t>It serves as a single point of entry for remote access attempts.</a:t>
            </a:r>
            <a:endParaRPr/>
          </a:p>
          <a:p>
            <a:pPr indent="0" lvl="0" marL="228600" rtl="0" algn="l">
              <a:lnSpc>
                <a:spcPct val="100000"/>
              </a:lnSpc>
              <a:spcBef>
                <a:spcPts val="0"/>
              </a:spcBef>
              <a:spcAft>
                <a:spcPts val="0"/>
              </a:spcAft>
              <a:buSzPts val="1400"/>
              <a:buFont typeface="Arial"/>
              <a:buNone/>
            </a:pPr>
            <a:r>
              <a:t/>
            </a:r>
            <a:endParaRPr sz="2200">
              <a:solidFill>
                <a:srgbClr val="3F3F3F"/>
              </a:solidFill>
              <a:latin typeface="Open Sans"/>
              <a:ea typeface="Open Sans"/>
              <a:cs typeface="Open Sans"/>
              <a:sym typeface="Open Sans"/>
            </a:endParaRPr>
          </a:p>
          <a:p>
            <a:pPr indent="0" lvl="0" marL="228600" rtl="0" algn="l">
              <a:lnSpc>
                <a:spcPct val="100000"/>
              </a:lnSpc>
              <a:spcBef>
                <a:spcPts val="0"/>
              </a:spcBef>
              <a:spcAft>
                <a:spcPts val="0"/>
              </a:spcAft>
              <a:buSzPts val="1400"/>
              <a:buFont typeface="Arial"/>
              <a:buNone/>
            </a:pPr>
            <a:r>
              <a:t/>
            </a:r>
            <a:endParaRPr sz="2200">
              <a:solidFill>
                <a:srgbClr val="3F3F3F"/>
              </a:solidFill>
              <a:latin typeface="Open Sans"/>
              <a:ea typeface="Open Sans"/>
              <a:cs typeface="Open Sans"/>
              <a:sym typeface="Open Sans"/>
            </a:endParaRPr>
          </a:p>
          <a:p>
            <a:pPr indent="0" lvl="0" marL="228600" rtl="0" algn="l">
              <a:lnSpc>
                <a:spcPct val="100000"/>
              </a:lnSpc>
              <a:spcBef>
                <a:spcPts val="0"/>
              </a:spcBef>
              <a:spcAft>
                <a:spcPts val="0"/>
              </a:spcAft>
              <a:buSzPts val="1400"/>
              <a:buFont typeface="Arial"/>
              <a:buNone/>
            </a:pPr>
            <a:r>
              <a:rPr lang="en-US" sz="2200">
                <a:solidFill>
                  <a:srgbClr val="3F3F3F"/>
                </a:solidFill>
                <a:latin typeface="Open Sans"/>
                <a:ea typeface="Open Sans"/>
                <a:cs typeface="Open Sans"/>
                <a:sym typeface="Open Sans"/>
              </a:rPr>
              <a:t>Once authenticated, you can then use the Jump Box to access other resources within the cloud network, such as:</a:t>
            </a:r>
            <a:endParaRPr/>
          </a:p>
          <a:p>
            <a:pPr indent="-285750" lvl="1" marL="742950" rtl="0" algn="l">
              <a:lnSpc>
                <a:spcPct val="100000"/>
              </a:lnSpc>
              <a:spcBef>
                <a:spcPts val="0"/>
              </a:spcBef>
              <a:spcAft>
                <a:spcPts val="0"/>
              </a:spcAft>
              <a:buSzPts val="1400"/>
              <a:buFont typeface="Arial"/>
              <a:buChar char="•"/>
            </a:pPr>
            <a:r>
              <a:rPr lang="en-US" sz="2200">
                <a:solidFill>
                  <a:srgbClr val="3F3F3F"/>
                </a:solidFill>
                <a:latin typeface="Open Sans"/>
                <a:ea typeface="Open Sans"/>
                <a:cs typeface="Open Sans"/>
                <a:sym typeface="Open Sans"/>
              </a:rPr>
              <a:t>Virtual machines (VMs)</a:t>
            </a:r>
            <a:endParaRPr/>
          </a:p>
          <a:p>
            <a:pPr indent="-285750" lvl="1" marL="742950" rtl="0" algn="l">
              <a:lnSpc>
                <a:spcPct val="100000"/>
              </a:lnSpc>
              <a:spcBef>
                <a:spcPts val="0"/>
              </a:spcBef>
              <a:spcAft>
                <a:spcPts val="0"/>
              </a:spcAft>
              <a:buSzPts val="1400"/>
              <a:buFont typeface="Arial"/>
              <a:buChar char="•"/>
            </a:pPr>
            <a:r>
              <a:rPr lang="en-US" sz="2200">
                <a:solidFill>
                  <a:srgbClr val="3F3F3F"/>
                </a:solidFill>
                <a:latin typeface="Open Sans"/>
                <a:ea typeface="Open Sans"/>
                <a:cs typeface="Open Sans"/>
                <a:sym typeface="Open Sans"/>
              </a:rPr>
              <a:t>Databases</a:t>
            </a:r>
            <a:endParaRPr/>
          </a:p>
          <a:p>
            <a:pPr indent="-285750" lvl="1" marL="742950" rtl="0" algn="l">
              <a:lnSpc>
                <a:spcPct val="100000"/>
              </a:lnSpc>
              <a:spcBef>
                <a:spcPts val="0"/>
              </a:spcBef>
              <a:spcAft>
                <a:spcPts val="0"/>
              </a:spcAft>
              <a:buSzPts val="1400"/>
              <a:buFont typeface="Arial"/>
              <a:buChar char="•"/>
            </a:pPr>
            <a:r>
              <a:rPr lang="en-US" sz="2200">
                <a:solidFill>
                  <a:srgbClr val="3F3F3F"/>
                </a:solidFill>
                <a:latin typeface="Open Sans"/>
                <a:ea typeface="Open Sans"/>
                <a:cs typeface="Open Sans"/>
                <a:sym typeface="Open Sans"/>
              </a:rPr>
              <a:t>Applications</a:t>
            </a:r>
            <a:endParaRPr/>
          </a:p>
          <a:p>
            <a:pPr indent="-285750" lvl="1" marL="742950" rtl="0" algn="l">
              <a:lnSpc>
                <a:spcPct val="100000"/>
              </a:lnSpc>
              <a:spcBef>
                <a:spcPts val="0"/>
              </a:spcBef>
              <a:spcAft>
                <a:spcPts val="0"/>
              </a:spcAft>
              <a:buSzPts val="1400"/>
              <a:buFont typeface="Arial"/>
              <a:buChar char="•"/>
            </a:pPr>
            <a:r>
              <a:rPr lang="en-US" sz="2200">
                <a:solidFill>
                  <a:srgbClr val="3F3F3F"/>
                </a:solidFill>
                <a:latin typeface="Open Sans"/>
                <a:ea typeface="Open Sans"/>
                <a:cs typeface="Open Sans"/>
                <a:sym typeface="Open Sans"/>
              </a:rPr>
              <a:t>Management consoles</a:t>
            </a:r>
            <a:endParaRPr/>
          </a:p>
        </p:txBody>
      </p:sp>
      <p:sp>
        <p:nvSpPr>
          <p:cNvPr id="3362" name="Google Shape;3362;p3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p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342900" rtl="0" algn="l">
              <a:lnSpc>
                <a:spcPct val="115000"/>
              </a:lnSpc>
              <a:spcBef>
                <a:spcPts val="0"/>
              </a:spcBef>
              <a:spcAft>
                <a:spcPts val="0"/>
              </a:spcAft>
              <a:buClr>
                <a:schemeClr val="dk1"/>
              </a:buClr>
              <a:buSzPts val="1100"/>
              <a:buFont typeface="Arial"/>
              <a:buNone/>
            </a:pPr>
            <a:r>
              <a:rPr lang="en-US" sz="1400">
                <a:latin typeface="Open Sans"/>
                <a:ea typeface="Open Sans"/>
                <a:cs typeface="Open Sans"/>
                <a:sym typeface="Open Sans"/>
              </a:rPr>
              <a:t>Trainer Notes:</a:t>
            </a:r>
            <a:endParaRPr/>
          </a:p>
          <a:p>
            <a:pPr indent="0" lvl="0" marL="342900" rtl="0" algn="l">
              <a:lnSpc>
                <a:spcPct val="115000"/>
              </a:lnSpc>
              <a:spcBef>
                <a:spcPts val="0"/>
              </a:spcBef>
              <a:spcAft>
                <a:spcPts val="0"/>
              </a:spcAft>
              <a:buClr>
                <a:schemeClr val="dk1"/>
              </a:buClr>
              <a:buSzPts val="1100"/>
              <a:buFont typeface="Arial"/>
              <a:buNone/>
            </a:pPr>
            <a:r>
              <a:t/>
            </a:r>
            <a:endParaRPr sz="1400">
              <a:latin typeface="Open Sans"/>
              <a:ea typeface="Open Sans"/>
              <a:cs typeface="Open Sans"/>
              <a:sym typeface="Open Sans"/>
            </a:endParaRPr>
          </a:p>
          <a:p>
            <a:pPr indent="0" lvl="0" marL="342900" rtl="0" algn="l">
              <a:lnSpc>
                <a:spcPct val="115000"/>
              </a:lnSpc>
              <a:spcBef>
                <a:spcPts val="0"/>
              </a:spcBef>
              <a:spcAft>
                <a:spcPts val="0"/>
              </a:spcAft>
              <a:buClr>
                <a:schemeClr val="dk1"/>
              </a:buClr>
              <a:buSzPts val="1100"/>
              <a:buFont typeface="Arial"/>
              <a:buNone/>
            </a:pPr>
            <a:r>
              <a:rPr b="1" lang="en-US" sz="2000"/>
              <a:t>A firewall is like a security guard for your computer or network.</a:t>
            </a:r>
            <a:r>
              <a:rPr lang="en-US" sz="2000"/>
              <a:t> It monitors and controls incoming and outgoing network traffic based on predefined security rules. Think of it as a barrier between your private network and the public internet.</a:t>
            </a:r>
            <a:endParaRPr sz="1400">
              <a:latin typeface="Open Sans"/>
              <a:ea typeface="Open Sans"/>
              <a:cs typeface="Open Sans"/>
              <a:sym typeface="Open Sans"/>
            </a:endParaRPr>
          </a:p>
          <a:p>
            <a:pPr indent="0" lvl="0" marL="342900" rtl="0" algn="l">
              <a:lnSpc>
                <a:spcPct val="115000"/>
              </a:lnSpc>
              <a:spcBef>
                <a:spcPts val="0"/>
              </a:spcBef>
              <a:spcAft>
                <a:spcPts val="0"/>
              </a:spcAft>
              <a:buClr>
                <a:schemeClr val="dk1"/>
              </a:buClr>
              <a:buSzPts val="1100"/>
              <a:buFont typeface="Arial"/>
              <a:buNone/>
            </a:pPr>
            <a:r>
              <a:t/>
            </a:r>
            <a:endParaRPr sz="1400">
              <a:latin typeface="Open Sans"/>
              <a:ea typeface="Open Sans"/>
              <a:cs typeface="Open Sans"/>
              <a:sym typeface="Open Sans"/>
            </a:endParaRPr>
          </a:p>
          <a:p>
            <a:pPr indent="0" lvl="0" marL="342900" rtl="0" algn="l">
              <a:lnSpc>
                <a:spcPct val="115000"/>
              </a:lnSpc>
              <a:spcBef>
                <a:spcPts val="0"/>
              </a:spcBef>
              <a:spcAft>
                <a:spcPts val="0"/>
              </a:spcAft>
              <a:buClr>
                <a:schemeClr val="dk1"/>
              </a:buClr>
              <a:buSzPts val="1100"/>
              <a:buFont typeface="Arial"/>
              <a:buNone/>
            </a:pPr>
            <a:r>
              <a:rPr b="1" lang="en-US" sz="2000"/>
              <a:t>Examines traffic:</a:t>
            </a:r>
            <a:r>
              <a:rPr lang="en-US" sz="2000"/>
              <a:t> It inspects every packet of data entering or leaving your network.</a:t>
            </a:r>
            <a:endParaRPr/>
          </a:p>
          <a:p>
            <a:pPr indent="0" lvl="0" marL="342900" rtl="0" algn="l">
              <a:lnSpc>
                <a:spcPct val="115000"/>
              </a:lnSpc>
              <a:spcBef>
                <a:spcPts val="0"/>
              </a:spcBef>
              <a:spcAft>
                <a:spcPts val="0"/>
              </a:spcAft>
              <a:buClr>
                <a:schemeClr val="dk1"/>
              </a:buClr>
              <a:buSzPts val="1100"/>
              <a:buFont typeface="Arial"/>
              <a:buNone/>
            </a:pPr>
            <a:r>
              <a:rPr b="1" lang="en-US" sz="2000"/>
              <a:t>Applies rules:</a:t>
            </a:r>
            <a:r>
              <a:rPr lang="en-US" sz="2000"/>
              <a:t> It compares the traffic to a set of security rules to determine if it should be allowed, blocked, or modified.</a:t>
            </a:r>
            <a:endParaRPr/>
          </a:p>
          <a:p>
            <a:pPr indent="0" lvl="0" marL="342900" rtl="0" algn="l">
              <a:lnSpc>
                <a:spcPct val="115000"/>
              </a:lnSpc>
              <a:spcBef>
                <a:spcPts val="0"/>
              </a:spcBef>
              <a:spcAft>
                <a:spcPts val="0"/>
              </a:spcAft>
              <a:buClr>
                <a:schemeClr val="dk1"/>
              </a:buClr>
              <a:buSzPts val="1100"/>
              <a:buFont typeface="Arial"/>
              <a:buNone/>
            </a:pPr>
            <a:r>
              <a:rPr b="1" lang="en-US" sz="2000"/>
              <a:t>Protects your network:</a:t>
            </a:r>
            <a:r>
              <a:rPr lang="en-US" sz="2000"/>
              <a:t> By blocking malicious traffic, it helps prevent unauthorized access, viruses, and other cyber threats.</a:t>
            </a:r>
            <a:endParaRPr/>
          </a:p>
          <a:p>
            <a:pPr indent="0" lvl="0" marL="342900" rtl="0" algn="l">
              <a:lnSpc>
                <a:spcPct val="115000"/>
              </a:lnSpc>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342900" lvl="0" marL="342900" marR="0" rtl="0" algn="l">
              <a:lnSpc>
                <a:spcPct val="115000"/>
              </a:lnSpc>
              <a:spcBef>
                <a:spcPts val="1000"/>
              </a:spcBef>
              <a:spcAft>
                <a:spcPts val="0"/>
              </a:spcAft>
              <a:buClr>
                <a:srgbClr val="487CA9"/>
              </a:buClr>
              <a:buSzPts val="4400"/>
              <a:buFont typeface="Arial"/>
              <a:buChar char="•"/>
            </a:pPr>
            <a:r>
              <a:rPr b="0" i="0" lang="en-US" sz="1400" u="none" cap="none" strike="noStrike">
                <a:solidFill>
                  <a:srgbClr val="434343"/>
                </a:solidFill>
                <a:latin typeface="Open Sans"/>
                <a:ea typeface="Open Sans"/>
                <a:cs typeface="Open Sans"/>
                <a:sym typeface="Open Sans"/>
              </a:rPr>
              <a:t>A firewall is a network security device that analyzes incoming and outgoing network traffic and determines whether specific traffic should be allowed or blocked based on security rules.</a:t>
            </a:r>
            <a:endParaRPr/>
          </a:p>
          <a:p>
            <a:pPr indent="-342900" lvl="0" marL="342900" rtl="0" algn="l">
              <a:lnSpc>
                <a:spcPct val="114000"/>
              </a:lnSpc>
              <a:spcBef>
                <a:spcPts val="1000"/>
              </a:spcBef>
              <a:spcAft>
                <a:spcPts val="0"/>
              </a:spcAft>
              <a:buClr>
                <a:srgbClr val="404040"/>
              </a:buClr>
              <a:buSzPts val="2200"/>
              <a:buFont typeface="Arial"/>
              <a:buChar char="•"/>
            </a:pPr>
            <a:r>
              <a:rPr lang="en-US" sz="1400">
                <a:solidFill>
                  <a:srgbClr val="3F3F3F"/>
                </a:solidFill>
                <a:latin typeface="Open Sans"/>
                <a:ea typeface="Open Sans"/>
                <a:cs typeface="Open Sans"/>
                <a:sym typeface="Open Sans"/>
              </a:rPr>
              <a:t>It can be hardware, software, or a combination of both whose purpose is to enforce a set of network security policies across network connections</a:t>
            </a:r>
            <a:endParaRPr/>
          </a:p>
          <a:p>
            <a:pPr indent="-342900" lvl="0" marL="342900" rtl="0" algn="l">
              <a:lnSpc>
                <a:spcPct val="114000"/>
              </a:lnSpc>
              <a:spcBef>
                <a:spcPts val="0"/>
              </a:spcBef>
              <a:spcAft>
                <a:spcPts val="0"/>
              </a:spcAft>
              <a:buClr>
                <a:srgbClr val="404040"/>
              </a:buClr>
              <a:buSzPts val="2200"/>
              <a:buFont typeface="Arial"/>
              <a:buChar char="•"/>
            </a:pPr>
            <a:r>
              <a:rPr lang="en-US" sz="1400">
                <a:solidFill>
                  <a:srgbClr val="3F3F3F"/>
                </a:solidFill>
                <a:latin typeface="Open Sans"/>
                <a:ea typeface="Open Sans"/>
                <a:cs typeface="Open Sans"/>
                <a:sym typeface="Open Sans"/>
              </a:rPr>
              <a:t>Used to restrict access to one network from another network</a:t>
            </a:r>
            <a:endParaRPr/>
          </a:p>
          <a:p>
            <a:pPr indent="-342900" lvl="0" marL="342900" rtl="0" algn="l">
              <a:lnSpc>
                <a:spcPct val="114000"/>
              </a:lnSpc>
              <a:spcBef>
                <a:spcPts val="0"/>
              </a:spcBef>
              <a:spcAft>
                <a:spcPts val="0"/>
              </a:spcAft>
              <a:buClr>
                <a:srgbClr val="404040"/>
              </a:buClr>
              <a:buSzPts val="2200"/>
              <a:buFont typeface="Arial"/>
              <a:buChar char="•"/>
            </a:pPr>
            <a:r>
              <a:rPr lang="en-US" sz="1400">
                <a:solidFill>
                  <a:srgbClr val="3F3F3F"/>
                </a:solidFill>
                <a:latin typeface="Open Sans"/>
                <a:ea typeface="Open Sans"/>
                <a:cs typeface="Open Sans"/>
                <a:sym typeface="Open Sans"/>
              </a:rPr>
              <a:t>Work from Layer 3 to Layer 7.</a:t>
            </a:r>
            <a:endParaRPr b="0" i="0" sz="1400" u="none" cap="none" strike="noStrike">
              <a:solidFill>
                <a:srgbClr val="434343"/>
              </a:solidFill>
              <a:latin typeface="Open Sans"/>
              <a:ea typeface="Open Sans"/>
              <a:cs typeface="Open Sans"/>
              <a:sym typeface="Open Sans"/>
            </a:endParaRPr>
          </a:p>
          <a:p>
            <a:pPr indent="0" lvl="0" marL="342900" rtl="0" algn="l">
              <a:lnSpc>
                <a:spcPct val="115000"/>
              </a:lnSpc>
              <a:spcBef>
                <a:spcPts val="0"/>
              </a:spcBef>
              <a:spcAft>
                <a:spcPts val="0"/>
              </a:spcAft>
              <a:buClr>
                <a:schemeClr val="dk1"/>
              </a:buClr>
              <a:buSzPts val="1100"/>
              <a:buFont typeface="Arial"/>
              <a:buNone/>
            </a:pPr>
            <a:r>
              <a:t/>
            </a:r>
            <a:endParaRPr b="1" sz="1400">
              <a:latin typeface="Open Sans"/>
              <a:ea typeface="Open Sans"/>
              <a:cs typeface="Open Sans"/>
              <a:sym typeface="Open Sans"/>
            </a:endParaRPr>
          </a:p>
        </p:txBody>
      </p:sp>
      <p:sp>
        <p:nvSpPr>
          <p:cNvPr id="3382" name="Google Shape;3382;p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5" name="Google Shape;3405;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the Firewall Designing Goals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All traffic from Inside to outside are permitted by default unless you explicitly deny the sam</a:t>
            </a:r>
            <a:endParaRPr/>
          </a:p>
          <a:p>
            <a:pPr indent="0" lvl="0" marL="0" rtl="0" algn="l">
              <a:lnSpc>
                <a:spcPct val="100000"/>
              </a:lnSpc>
              <a:spcBef>
                <a:spcPts val="0"/>
              </a:spcBef>
              <a:spcAft>
                <a:spcPts val="0"/>
              </a:spcAft>
              <a:buSzPts val="1400"/>
              <a:buNone/>
            </a:pPr>
            <a:r>
              <a:rPr lang="en-US"/>
              <a:t>All traffic from Outside the inside is denied by default unless you explicitly allowed.</a:t>
            </a:r>
            <a:endParaRPr/>
          </a:p>
          <a:p>
            <a:pPr indent="0" lvl="0" marL="0" rtl="0" algn="l">
              <a:lnSpc>
                <a:spcPct val="100000"/>
              </a:lnSpc>
              <a:spcBef>
                <a:spcPts val="0"/>
              </a:spcBef>
              <a:spcAft>
                <a:spcPts val="0"/>
              </a:spcAft>
              <a:buSzPts val="1400"/>
              <a:buNone/>
            </a:pPr>
            <a:r>
              <a:rPr lang="en-US"/>
              <a:t>There is implicit deny rule which will drop the traffic if it is not allowed</a:t>
            </a:r>
            <a:endParaRPr/>
          </a:p>
        </p:txBody>
      </p:sp>
      <p:sp>
        <p:nvSpPr>
          <p:cNvPr id="3406" name="Google Shape;3406;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4" name="Shape 3414"/>
        <p:cNvGrpSpPr/>
        <p:nvPr/>
      </p:nvGrpSpPr>
      <p:grpSpPr>
        <a:xfrm>
          <a:off x="0" y="0"/>
          <a:ext cx="0" cy="0"/>
          <a:chOff x="0" y="0"/>
          <a:chExt cx="0" cy="0"/>
        </a:xfrm>
      </p:grpSpPr>
      <p:sp>
        <p:nvSpPr>
          <p:cNvPr id="3415" name="Google Shape;3415;p3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Explain Firewall rules;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sz="1200">
                <a:solidFill>
                  <a:srgbClr val="3F3F3F"/>
                </a:solidFill>
                <a:latin typeface="Open Sans"/>
                <a:ea typeface="Open Sans"/>
                <a:cs typeface="Open Sans"/>
                <a:sym typeface="Open Sans"/>
              </a:rPr>
              <a:t>To protect our networks and devices from attacks, firewalls rely on an established set of rules to determine which traffic should be permitted and denied.</a:t>
            </a:r>
            <a:endParaRPr/>
          </a:p>
          <a:p>
            <a:pPr indent="0" lvl="0" marL="0" marR="0" rtl="0" algn="l">
              <a:lnSpc>
                <a:spcPct val="100000"/>
              </a:lnSpc>
              <a:spcBef>
                <a:spcPts val="0"/>
              </a:spcBef>
              <a:spcAft>
                <a:spcPts val="0"/>
              </a:spcAft>
              <a:buClr>
                <a:schemeClr val="dk1"/>
              </a:buClr>
              <a:buSzPts val="1400"/>
              <a:buFont typeface="Calibri"/>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a:t>Each rule typically includes the following elements:</a:t>
            </a:r>
            <a:endParaRPr/>
          </a:p>
          <a:p>
            <a:pPr indent="-228600" lvl="0" marL="457200" rtl="0" algn="l">
              <a:lnSpc>
                <a:spcPct val="100000"/>
              </a:lnSpc>
              <a:spcBef>
                <a:spcPts val="0"/>
              </a:spcBef>
              <a:spcAft>
                <a:spcPts val="0"/>
              </a:spcAft>
              <a:buSzPts val="1400"/>
              <a:buFont typeface="Arial"/>
              <a:buChar char="•"/>
            </a:pPr>
            <a:r>
              <a:rPr b="1" lang="en-US"/>
              <a:t>Source IP address:</a:t>
            </a:r>
            <a:r>
              <a:rPr lang="en-US"/>
              <a:t> The IP address of the computer or network sending the traffic.</a:t>
            </a:r>
            <a:endParaRPr/>
          </a:p>
          <a:p>
            <a:pPr indent="-228600" lvl="0" marL="457200" rtl="0" algn="l">
              <a:lnSpc>
                <a:spcPct val="100000"/>
              </a:lnSpc>
              <a:spcBef>
                <a:spcPts val="0"/>
              </a:spcBef>
              <a:spcAft>
                <a:spcPts val="0"/>
              </a:spcAft>
              <a:buSzPts val="1400"/>
              <a:buFont typeface="Arial"/>
              <a:buChar char="•"/>
            </a:pPr>
            <a:r>
              <a:rPr b="1" lang="en-US"/>
              <a:t>Destination IP address:</a:t>
            </a:r>
            <a:r>
              <a:rPr lang="en-US"/>
              <a:t> The IP address of the computer or network receiving the traffic.</a:t>
            </a:r>
            <a:endParaRPr/>
          </a:p>
          <a:p>
            <a:pPr indent="-228600" lvl="0" marL="457200" rtl="0" algn="l">
              <a:lnSpc>
                <a:spcPct val="100000"/>
              </a:lnSpc>
              <a:spcBef>
                <a:spcPts val="0"/>
              </a:spcBef>
              <a:spcAft>
                <a:spcPts val="0"/>
              </a:spcAft>
              <a:buSzPts val="1400"/>
              <a:buFont typeface="Arial"/>
              <a:buChar char="•"/>
            </a:pPr>
            <a:r>
              <a:rPr b="1" lang="en-US"/>
              <a:t>Protocol:</a:t>
            </a:r>
            <a:r>
              <a:rPr lang="en-US"/>
              <a:t> The type of network communication (e.g., TCP, UDP, ICMP).</a:t>
            </a:r>
            <a:endParaRPr/>
          </a:p>
          <a:p>
            <a:pPr indent="-228600" lvl="0" marL="457200" rtl="0" algn="l">
              <a:lnSpc>
                <a:spcPct val="100000"/>
              </a:lnSpc>
              <a:spcBef>
                <a:spcPts val="0"/>
              </a:spcBef>
              <a:spcAft>
                <a:spcPts val="0"/>
              </a:spcAft>
              <a:buSzPts val="1400"/>
              <a:buFont typeface="Arial"/>
              <a:buChar char="•"/>
            </a:pPr>
            <a:r>
              <a:rPr b="1" lang="en-US"/>
              <a:t>Ports:</a:t>
            </a:r>
            <a:r>
              <a:rPr lang="en-US"/>
              <a:t> The specific ports used for communication (e.g., port 80 for HTTP).</a:t>
            </a:r>
            <a:endParaRPr/>
          </a:p>
          <a:p>
            <a:pPr indent="-228600" lvl="0" marL="457200" rtl="0" algn="l">
              <a:lnSpc>
                <a:spcPct val="100000"/>
              </a:lnSpc>
              <a:spcBef>
                <a:spcPts val="0"/>
              </a:spcBef>
              <a:spcAft>
                <a:spcPts val="0"/>
              </a:spcAft>
              <a:buSzPts val="1400"/>
              <a:buFont typeface="Arial"/>
              <a:buChar char="•"/>
            </a:pPr>
            <a:r>
              <a:rPr b="1" lang="en-US"/>
              <a:t>Action:</a:t>
            </a:r>
            <a:r>
              <a:rPr lang="en-US"/>
              <a:t> The action to be taken (allow, deny, drop, log, etc.).</a:t>
            </a:r>
            <a:endParaRPr/>
          </a:p>
          <a:p>
            <a:pPr indent="0" lvl="1" marL="396875" rtl="0" algn="l">
              <a:lnSpc>
                <a:spcPct val="114000"/>
              </a:lnSpc>
              <a:spcBef>
                <a:spcPts val="0"/>
              </a:spcBef>
              <a:spcAft>
                <a:spcPts val="0"/>
              </a:spcAft>
              <a:buClr>
                <a:srgbClr val="3F3F3F"/>
              </a:buClr>
              <a:buSzPts val="900"/>
              <a:buFont typeface="Arial"/>
              <a:buNone/>
            </a:pPr>
            <a:r>
              <a:t/>
            </a:r>
            <a:endParaRPr sz="1200">
              <a:solidFill>
                <a:srgbClr val="3F3F3F"/>
              </a:solidFill>
              <a:latin typeface="Open Sans"/>
              <a:ea typeface="Open Sans"/>
              <a:cs typeface="Open Sans"/>
              <a:sym typeface="Open Sans"/>
            </a:endParaRPr>
          </a:p>
          <a:p>
            <a:pPr indent="-171450" lvl="1" marL="568325" rtl="0" algn="l">
              <a:lnSpc>
                <a:spcPct val="114000"/>
              </a:lnSpc>
              <a:spcBef>
                <a:spcPts val="0"/>
              </a:spcBef>
              <a:spcAft>
                <a:spcPts val="0"/>
              </a:spcAft>
              <a:buClr>
                <a:srgbClr val="3F3F3F"/>
              </a:buClr>
              <a:buSzPts val="900"/>
              <a:buFont typeface="Arial"/>
              <a:buChar char="•"/>
            </a:pPr>
            <a:r>
              <a:rPr b="0" i="0" lang="en-US" sz="1200" u="none" cap="none" strike="noStrike">
                <a:solidFill>
                  <a:srgbClr val="3F3F3F"/>
                </a:solidFill>
                <a:latin typeface="Open Sans"/>
                <a:ea typeface="Open Sans"/>
                <a:cs typeface="Open Sans"/>
                <a:sym typeface="Open Sans"/>
              </a:rPr>
              <a:t>Firewalls use outbound rules that dictate what your internal network can access externally, while inbound rules regulate incoming traffic to determine what external requests can access your network.</a:t>
            </a:r>
            <a:endParaRPr/>
          </a:p>
          <a:p>
            <a:pPr indent="0" lvl="1" marL="396875" rtl="0" algn="l">
              <a:lnSpc>
                <a:spcPct val="114000"/>
              </a:lnSpc>
              <a:spcBef>
                <a:spcPts val="0"/>
              </a:spcBef>
              <a:spcAft>
                <a:spcPts val="0"/>
              </a:spcAft>
              <a:buClr>
                <a:srgbClr val="3F3F3F"/>
              </a:buClr>
              <a:buSzPts val="900"/>
              <a:buFont typeface="Arial"/>
              <a:buNone/>
            </a:pPr>
            <a:r>
              <a:t/>
            </a:r>
            <a:endParaRPr sz="1200">
              <a:solidFill>
                <a:srgbClr val="3F3F3F"/>
              </a:solidFill>
              <a:latin typeface="Open Sans"/>
              <a:ea typeface="Open Sans"/>
              <a:cs typeface="Open Sans"/>
              <a:sym typeface="Open Sans"/>
            </a:endParaRPr>
          </a:p>
          <a:p>
            <a:pPr indent="-171450" lvl="1" marL="568325" rtl="0" algn="l">
              <a:lnSpc>
                <a:spcPct val="114000"/>
              </a:lnSpc>
              <a:spcBef>
                <a:spcPts val="0"/>
              </a:spcBef>
              <a:spcAft>
                <a:spcPts val="0"/>
              </a:spcAft>
              <a:buClr>
                <a:srgbClr val="3F3F3F"/>
              </a:buClr>
              <a:buSzPts val="900"/>
              <a:buFont typeface="Arial"/>
              <a:buChar char="•"/>
            </a:pPr>
            <a:r>
              <a:rPr lang="en-US" sz="1200">
                <a:solidFill>
                  <a:srgbClr val="3F3F3F"/>
                </a:solidFill>
                <a:latin typeface="Open Sans"/>
                <a:ea typeface="Open Sans"/>
                <a:cs typeface="Open Sans"/>
                <a:sym typeface="Open Sans"/>
              </a:rPr>
              <a:t>In firewall configurations, the sequence of rules is crucial for effective security.</a:t>
            </a:r>
            <a:endParaRPr/>
          </a:p>
          <a:p>
            <a:pPr indent="-171450" lvl="1" marL="568325" rtl="0" algn="l">
              <a:lnSpc>
                <a:spcPct val="114000"/>
              </a:lnSpc>
              <a:spcBef>
                <a:spcPts val="0"/>
              </a:spcBef>
              <a:spcAft>
                <a:spcPts val="0"/>
              </a:spcAft>
              <a:buClr>
                <a:srgbClr val="3F3F3F"/>
              </a:buClr>
              <a:buSzPts val="900"/>
              <a:buFont typeface="Arial"/>
              <a:buChar char="•"/>
            </a:pPr>
            <a:r>
              <a:rPr lang="en-US" sz="1200">
                <a:solidFill>
                  <a:srgbClr val="3F3F3F"/>
                </a:solidFill>
                <a:latin typeface="Open Sans"/>
                <a:ea typeface="Open Sans"/>
                <a:cs typeface="Open Sans"/>
                <a:sym typeface="Open Sans"/>
              </a:rPr>
              <a:t> Explicit deny rules serve as the first line of defense, blocking specific traffic types or sources that should never gain entry, while allow rules specify what’s allowed after the denial criteria have been established.</a:t>
            </a:r>
            <a:endParaRPr/>
          </a:p>
          <a:p>
            <a:pPr indent="0" lvl="1" marL="396875" rtl="0" algn="l">
              <a:lnSpc>
                <a:spcPct val="114000"/>
              </a:lnSpc>
              <a:spcBef>
                <a:spcPts val="0"/>
              </a:spcBef>
              <a:spcAft>
                <a:spcPts val="0"/>
              </a:spcAft>
              <a:buClr>
                <a:srgbClr val="3F3F3F"/>
              </a:buClr>
              <a:buSzPts val="9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Port numbers</a:t>
            </a:r>
            <a:r>
              <a:rPr lang="en-US" sz="1200">
                <a:solidFill>
                  <a:srgbClr val="3F3F3F"/>
                </a:solidFill>
                <a:latin typeface="Open Sans"/>
                <a:ea typeface="Open Sans"/>
                <a:cs typeface="Open Sans"/>
                <a:sym typeface="Open Sans"/>
              </a:rPr>
              <a:t>: These specify which ports are open for communication (e.g., port 80 for HTTP)</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Protocol types</a:t>
            </a:r>
            <a:r>
              <a:rPr lang="en-US" sz="1200">
                <a:solidFill>
                  <a:srgbClr val="3F3F3F"/>
                </a:solidFill>
                <a:latin typeface="Open Sans"/>
                <a:ea typeface="Open Sans"/>
                <a:cs typeface="Open Sans"/>
                <a:sym typeface="Open Sans"/>
              </a:rPr>
              <a:t>: These determine the allowed communication protocols (e.g., TCP and UDP).</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IP address</a:t>
            </a:r>
            <a:r>
              <a:rPr lang="en-US" sz="1200">
                <a:solidFill>
                  <a:srgbClr val="3F3F3F"/>
                </a:solidFill>
                <a:latin typeface="Open Sans"/>
                <a:ea typeface="Open Sans"/>
                <a:cs typeface="Open Sans"/>
                <a:sym typeface="Open Sans"/>
              </a:rPr>
              <a:t>: Firewall rules can be configured based on the source or the destination of the IP address being used.</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114300" lvl="1" marL="568325" rtl="0" algn="l">
              <a:lnSpc>
                <a:spcPct val="114000"/>
              </a:lnSpc>
              <a:spcBef>
                <a:spcPts val="0"/>
              </a:spcBef>
              <a:spcAft>
                <a:spcPts val="0"/>
              </a:spcAft>
              <a:buClr>
                <a:srgbClr val="3F3F3F"/>
              </a:buClr>
              <a:buSzPts val="900"/>
              <a:buFont typeface="Arial"/>
              <a:buNone/>
            </a:pPr>
            <a:r>
              <a:t/>
            </a:r>
            <a:endParaRPr sz="1200">
              <a:solidFill>
                <a:srgbClr val="3F3F3F"/>
              </a:solidFill>
              <a:latin typeface="Open Sans"/>
              <a:ea typeface="Open Sans"/>
              <a:cs typeface="Open Sans"/>
              <a:sym typeface="Open Sans"/>
            </a:endParaRPr>
          </a:p>
          <a:p>
            <a:pPr indent="0" lvl="1" marL="396875" rtl="0" algn="l">
              <a:lnSpc>
                <a:spcPct val="114000"/>
              </a:lnSpc>
              <a:spcBef>
                <a:spcPts val="0"/>
              </a:spcBef>
              <a:spcAft>
                <a:spcPts val="0"/>
              </a:spcAft>
              <a:buClr>
                <a:srgbClr val="3F3F3F"/>
              </a:buClr>
              <a:buSzPts val="900"/>
              <a:buFont typeface="Arial"/>
              <a:buNone/>
            </a:pPr>
            <a:r>
              <a:t/>
            </a:r>
            <a:endParaRPr sz="1200">
              <a:solidFill>
                <a:srgbClr val="3F3F3F"/>
              </a:solidFill>
              <a:latin typeface="Open Sans"/>
              <a:ea typeface="Open Sans"/>
              <a:cs typeface="Open Sans"/>
              <a:sym typeface="Open Sans"/>
            </a:endParaRPr>
          </a:p>
          <a:p>
            <a:pPr indent="-228600" lvl="1" marL="396875" rtl="0" algn="l">
              <a:lnSpc>
                <a:spcPct val="114000"/>
              </a:lnSpc>
              <a:spcBef>
                <a:spcPts val="0"/>
              </a:spcBef>
              <a:spcAft>
                <a:spcPts val="0"/>
              </a:spcAft>
              <a:buClr>
                <a:srgbClr val="3F3F3F"/>
              </a:buClr>
              <a:buSzPts val="900"/>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400"/>
              <a:buFont typeface="Calibri"/>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3416" name="Google Shape;3416;p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2" name="Shape 3442"/>
        <p:cNvGrpSpPr/>
        <p:nvPr/>
      </p:nvGrpSpPr>
      <p:grpSpPr>
        <a:xfrm>
          <a:off x="0" y="0"/>
          <a:ext cx="0" cy="0"/>
          <a:chOff x="0" y="0"/>
          <a:chExt cx="0" cy="0"/>
        </a:xfrm>
      </p:grpSpPr>
      <p:sp>
        <p:nvSpPr>
          <p:cNvPr id="3443" name="Google Shape;34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4" name="Google Shape;3444;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the Access Control Lists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An Access Control List (ACL)</a:t>
            </a:r>
            <a:r>
              <a:rPr lang="en-US"/>
              <a:t> is essentially a set of rules that define who can access specific resources and what actions they can perform on those resources. It's like a digital gatekeeper that determines who gets in, and what they can do once they're inside.</a:t>
            </a:r>
            <a:endParaRPr/>
          </a:p>
          <a:p>
            <a:pPr indent="-228600" lvl="0" marL="457200" marR="0" rtl="0" algn="l">
              <a:lnSpc>
                <a:spcPct val="100000"/>
              </a:lnSpc>
              <a:spcBef>
                <a:spcPts val="0"/>
              </a:spcBef>
              <a:spcAft>
                <a:spcPts val="0"/>
              </a:spcAft>
              <a:buClr>
                <a:srgbClr val="000000"/>
              </a:buClr>
              <a:buSzPts val="1400"/>
              <a:buFont typeface="Arial"/>
              <a:buNone/>
            </a:pPr>
            <a:r>
              <a:rPr b="1" lang="en-US"/>
              <a:t>How ACLs Work</a:t>
            </a:r>
            <a:endParaRPr/>
          </a:p>
          <a:p>
            <a:pPr indent="-228600" lvl="0" marL="457200" marR="0" rtl="0" algn="l">
              <a:lnSpc>
                <a:spcPct val="100000"/>
              </a:lnSpc>
              <a:spcBef>
                <a:spcPts val="0"/>
              </a:spcBef>
              <a:spcAft>
                <a:spcPts val="0"/>
              </a:spcAft>
              <a:buClr>
                <a:srgbClr val="000000"/>
              </a:buClr>
              <a:buSzPts val="1400"/>
              <a:buFont typeface="Arial"/>
              <a:buNone/>
            </a:pPr>
            <a:r>
              <a:rPr lang="en-US"/>
              <a:t>ACLS are associated with specific objects or resources, such as files, directories, network interfaces, or even entire systems. Each ACL entry specifies:</a:t>
            </a:r>
            <a:endParaRPr/>
          </a:p>
          <a:p>
            <a:pPr indent="-228600" lvl="0" marL="457200" rtl="0" algn="l">
              <a:lnSpc>
                <a:spcPct val="100000"/>
              </a:lnSpc>
              <a:spcBef>
                <a:spcPts val="0"/>
              </a:spcBef>
              <a:spcAft>
                <a:spcPts val="0"/>
              </a:spcAft>
              <a:buSzPts val="1400"/>
              <a:buFont typeface="Arial"/>
              <a:buChar char="•"/>
            </a:pPr>
            <a:r>
              <a:rPr b="1" lang="en-US"/>
              <a:t>Subject:</a:t>
            </a:r>
            <a:r>
              <a:rPr lang="en-US"/>
              <a:t> The user, group, or process that wants to access the resource.</a:t>
            </a:r>
            <a:endParaRPr/>
          </a:p>
          <a:p>
            <a:pPr indent="-228600" lvl="0" marL="457200" rtl="0" algn="l">
              <a:lnSpc>
                <a:spcPct val="100000"/>
              </a:lnSpc>
              <a:spcBef>
                <a:spcPts val="0"/>
              </a:spcBef>
              <a:spcAft>
                <a:spcPts val="0"/>
              </a:spcAft>
              <a:buSzPts val="1400"/>
              <a:buFont typeface="Arial"/>
              <a:buChar char="•"/>
            </a:pPr>
            <a:r>
              <a:rPr b="1" lang="en-US"/>
              <a:t>Object:</a:t>
            </a:r>
            <a:r>
              <a:rPr lang="en-US"/>
              <a:t> The resource being accessed (file, directory, network interface, etc.).</a:t>
            </a:r>
            <a:endParaRPr/>
          </a:p>
          <a:p>
            <a:pPr indent="-228600" lvl="0" marL="457200" rtl="0" algn="l">
              <a:lnSpc>
                <a:spcPct val="100000"/>
              </a:lnSpc>
              <a:spcBef>
                <a:spcPts val="0"/>
              </a:spcBef>
              <a:spcAft>
                <a:spcPts val="0"/>
              </a:spcAft>
              <a:buSzPts val="1400"/>
              <a:buFont typeface="Arial"/>
              <a:buChar char="•"/>
            </a:pPr>
            <a:r>
              <a:rPr b="1" lang="en-US"/>
              <a:t>Permissions:</a:t>
            </a:r>
            <a:r>
              <a:rPr lang="en-US"/>
              <a:t> The actions allowed (read, write, execute, etc.).</a:t>
            </a:r>
            <a:endParaRPr/>
          </a:p>
          <a:p>
            <a:pPr indent="0" lvl="0" marL="0" rtl="0" algn="l">
              <a:lnSpc>
                <a:spcPct val="100000"/>
              </a:lnSpc>
              <a:spcBef>
                <a:spcPts val="0"/>
              </a:spcBef>
              <a:spcAft>
                <a:spcPts val="0"/>
              </a:spcAft>
              <a:buSzPts val="1400"/>
              <a:buNone/>
            </a:pPr>
            <a:r>
              <a:t/>
            </a:r>
            <a:endParaRPr/>
          </a:p>
        </p:txBody>
      </p:sp>
      <p:sp>
        <p:nvSpPr>
          <p:cNvPr id="3445" name="Google Shape;3445;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p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3" name="Google Shape;3453;p3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139700" rtl="0" algn="l">
              <a:lnSpc>
                <a:spcPct val="115000"/>
              </a:lnSpc>
              <a:spcBef>
                <a:spcPts val="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Trainer Notes:</a:t>
            </a:r>
            <a:endParaRPr/>
          </a:p>
          <a:p>
            <a:pPr indent="-228600" lvl="0" marL="457200" rtl="0" algn="l">
              <a:lnSpc>
                <a:spcPct val="115000"/>
              </a:lnSpc>
              <a:spcBef>
                <a:spcPts val="0"/>
              </a:spcBef>
              <a:spcAft>
                <a:spcPts val="0"/>
              </a:spcAft>
              <a:buClr>
                <a:srgbClr val="434343"/>
              </a:buClr>
              <a:buSzPts val="1400"/>
              <a:buFont typeface="Open Sans"/>
              <a:buNone/>
            </a:pPr>
            <a:r>
              <a:t/>
            </a:r>
            <a:endParaRPr sz="1400">
              <a:solidFill>
                <a:srgbClr val="434343"/>
              </a:solidFill>
              <a:latin typeface="Open Sans"/>
              <a:ea typeface="Open Sans"/>
              <a:cs typeface="Open Sans"/>
              <a:sym typeface="Open Sans"/>
            </a:endParaRPr>
          </a:p>
          <a:p>
            <a:pPr indent="-317500" lvl="0" marL="457200" rtl="0" algn="l">
              <a:lnSpc>
                <a:spcPct val="115000"/>
              </a:lnSpc>
              <a:spcBef>
                <a:spcPts val="0"/>
              </a:spcBef>
              <a:spcAft>
                <a:spcPts val="0"/>
              </a:spcAft>
              <a:buClr>
                <a:srgbClr val="434343"/>
              </a:buClr>
              <a:buSzPts val="1400"/>
              <a:buFont typeface="Open Sans"/>
              <a:buChar char="●"/>
            </a:pPr>
            <a:r>
              <a:rPr lang="en-US" sz="1400">
                <a:solidFill>
                  <a:srgbClr val="434343"/>
                </a:solidFill>
                <a:latin typeface="Open Sans"/>
                <a:ea typeface="Open Sans"/>
                <a:cs typeface="Open Sans"/>
                <a:sym typeface="Open Sans"/>
              </a:rPr>
              <a:t>Apply rules from top to bottom</a:t>
            </a:r>
            <a:endParaRPr sz="1400">
              <a:solidFill>
                <a:srgbClr val="434343"/>
              </a:solidFill>
              <a:latin typeface="Open Sans"/>
              <a:ea typeface="Open Sans"/>
              <a:cs typeface="Open Sans"/>
              <a:sym typeface="Open Sans"/>
            </a:endParaRPr>
          </a:p>
          <a:p>
            <a:pPr indent="-317500" lvl="0" marL="457200" rtl="0" algn="l">
              <a:lnSpc>
                <a:spcPct val="115000"/>
              </a:lnSpc>
              <a:spcBef>
                <a:spcPts val="0"/>
              </a:spcBef>
              <a:spcAft>
                <a:spcPts val="0"/>
              </a:spcAft>
              <a:buClr>
                <a:srgbClr val="434343"/>
              </a:buClr>
              <a:buSzPts val="1400"/>
              <a:buFont typeface="Open Sans"/>
              <a:buChar char="●"/>
            </a:pPr>
            <a:r>
              <a:rPr lang="en-US" sz="1400">
                <a:solidFill>
                  <a:srgbClr val="434343"/>
                </a:solidFill>
                <a:latin typeface="Open Sans"/>
                <a:ea typeface="Open Sans"/>
                <a:cs typeface="Open Sans"/>
                <a:sym typeface="Open Sans"/>
              </a:rPr>
              <a:t>Implicit deny all clause at the end</a:t>
            </a:r>
            <a:endParaRPr sz="1400"/>
          </a:p>
        </p:txBody>
      </p:sp>
      <p:sp>
        <p:nvSpPr>
          <p:cNvPr id="3454" name="Google Shape;3454;p3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1" name="Google Shape;3461;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2" name="Google Shape;3462;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5" name="Shape 3465"/>
        <p:cNvGrpSpPr/>
        <p:nvPr/>
      </p:nvGrpSpPr>
      <p:grpSpPr>
        <a:xfrm>
          <a:off x="0" y="0"/>
          <a:ext cx="0" cy="0"/>
          <a:chOff x="0" y="0"/>
          <a:chExt cx="0" cy="0"/>
        </a:xfrm>
      </p:grpSpPr>
      <p:sp>
        <p:nvSpPr>
          <p:cNvPr id="3466" name="Google Shape;3466;p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7" name="Google Shape;3467;p3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how Network-Based Firewall protects the network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a:t>
            </a:r>
            <a:r>
              <a:rPr b="1" lang="en-US"/>
              <a:t>network firewall</a:t>
            </a:r>
            <a:r>
              <a:rPr lang="en-US"/>
              <a:t> is a security device, either hardware or software-based, that monitors and controls incoming and outgoing network traffic based on a predetermined set of security rules. It acts as a barrier between your private network and the public internet, protecting your valuable data and resources from unauthorized access, cyberattacks, and other threats</a:t>
            </a:r>
            <a:endParaRPr/>
          </a:p>
          <a:p>
            <a:pPr indent="0" lvl="0" marL="0" rtl="0" algn="l">
              <a:lnSpc>
                <a:spcPct val="100000"/>
              </a:lnSpc>
              <a:spcBef>
                <a:spcPts val="0"/>
              </a:spcBef>
              <a:spcAft>
                <a:spcPts val="0"/>
              </a:spcAft>
              <a:buSzPts val="1400"/>
              <a:buNone/>
            </a:pPr>
            <a:r>
              <a:t/>
            </a:r>
            <a:endParaRPr/>
          </a:p>
          <a:p>
            <a:pPr indent="0" lvl="0" marL="0" rtl="0" algn="ctr">
              <a:lnSpc>
                <a:spcPct val="115000"/>
              </a:lnSpc>
              <a:spcBef>
                <a:spcPts val="0"/>
              </a:spcBef>
              <a:spcAft>
                <a:spcPts val="0"/>
              </a:spcAft>
              <a:buClr>
                <a:schemeClr val="dk1"/>
              </a:buClr>
              <a:buSzPts val="1100"/>
              <a:buFont typeface="Arial"/>
              <a:buNone/>
            </a:pPr>
            <a:r>
              <a:t/>
            </a:r>
            <a:endParaRPr/>
          </a:p>
        </p:txBody>
      </p:sp>
      <p:sp>
        <p:nvSpPr>
          <p:cNvPr id="3468" name="Google Shape;3468;p3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3" name="Shape 3483"/>
        <p:cNvGrpSpPr/>
        <p:nvPr/>
      </p:nvGrpSpPr>
      <p:grpSpPr>
        <a:xfrm>
          <a:off x="0" y="0"/>
          <a:ext cx="0" cy="0"/>
          <a:chOff x="0" y="0"/>
          <a:chExt cx="0" cy="0"/>
        </a:xfrm>
      </p:grpSpPr>
      <p:sp>
        <p:nvSpPr>
          <p:cNvPr id="3484" name="Google Shape;3484;p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5" name="Google Shape;3485;p3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139700" rtl="0" algn="l">
              <a:lnSpc>
                <a:spcPct val="115000"/>
              </a:lnSpc>
              <a:spcBef>
                <a:spcPts val="0"/>
              </a:spcBef>
              <a:spcAft>
                <a:spcPts val="0"/>
              </a:spcAft>
              <a:buClr>
                <a:srgbClr val="434343"/>
              </a:buClr>
              <a:buSzPts val="1400"/>
              <a:buFont typeface="Open Sans"/>
              <a:buNone/>
            </a:pPr>
            <a:r>
              <a:rPr lang="en-US" sz="1400"/>
              <a:t>Trainer Notes: </a:t>
            </a:r>
            <a:endParaRPr/>
          </a:p>
          <a:p>
            <a:pPr indent="0" lvl="0" marL="139700" rtl="0" algn="l">
              <a:lnSpc>
                <a:spcPct val="115000"/>
              </a:lnSpc>
              <a:spcBef>
                <a:spcPts val="1000"/>
              </a:spcBef>
              <a:spcAft>
                <a:spcPts val="0"/>
              </a:spcAft>
              <a:buClr>
                <a:srgbClr val="434343"/>
              </a:buClr>
              <a:buSzPts val="1400"/>
              <a:buFont typeface="Open Sans"/>
              <a:buNone/>
            </a:pPr>
            <a:r>
              <a:t/>
            </a:r>
            <a:endParaRPr sz="1400"/>
          </a:p>
          <a:p>
            <a:pPr indent="0" lvl="0" marL="139700" rtl="0" algn="l">
              <a:lnSpc>
                <a:spcPct val="115000"/>
              </a:lnSpc>
              <a:spcBef>
                <a:spcPts val="1000"/>
              </a:spcBef>
              <a:spcAft>
                <a:spcPts val="0"/>
              </a:spcAft>
              <a:buClr>
                <a:srgbClr val="434343"/>
              </a:buClr>
              <a:buSzPts val="1400"/>
              <a:buFont typeface="Open Sans"/>
              <a:buNone/>
            </a:pPr>
            <a:r>
              <a:rPr lang="en-US" sz="1400"/>
              <a:t>Explain Host Firewall</a:t>
            </a:r>
            <a:endParaRPr/>
          </a:p>
          <a:p>
            <a:pPr indent="0" lvl="0" marL="139700" rtl="0" algn="l">
              <a:lnSpc>
                <a:spcPct val="115000"/>
              </a:lnSpc>
              <a:spcBef>
                <a:spcPts val="1000"/>
              </a:spcBef>
              <a:spcAft>
                <a:spcPts val="0"/>
              </a:spcAft>
              <a:buClr>
                <a:srgbClr val="434343"/>
              </a:buClr>
              <a:buSzPts val="1400"/>
              <a:buFont typeface="Open Sans"/>
              <a:buNone/>
            </a:pPr>
            <a:r>
              <a:t/>
            </a:r>
            <a:endParaRPr sz="1400"/>
          </a:p>
          <a:p>
            <a:pPr indent="0" lvl="0" marL="139700" rtl="0" algn="l">
              <a:lnSpc>
                <a:spcPct val="115000"/>
              </a:lnSpc>
              <a:spcBef>
                <a:spcPts val="1000"/>
              </a:spcBef>
              <a:spcAft>
                <a:spcPts val="0"/>
              </a:spcAft>
              <a:buClr>
                <a:srgbClr val="434343"/>
              </a:buClr>
              <a:buSzPts val="1400"/>
              <a:buFont typeface="Open Sans"/>
              <a:buNone/>
            </a:pPr>
            <a:r>
              <a:rPr b="1" lang="en-US" sz="2000"/>
              <a:t>A host firewall</a:t>
            </a:r>
            <a:r>
              <a:rPr lang="en-US" sz="2000"/>
              <a:t> is a software application installed directly on an individual computer or device to protect it from malicious network traffic. Unlike network firewalls that guard the entire network, host firewalls focus on securing a single machine</a:t>
            </a:r>
            <a:r>
              <a:rPr lang="en-US" sz="1400"/>
              <a:t>.</a:t>
            </a:r>
            <a:endParaRPr/>
          </a:p>
          <a:p>
            <a:pPr indent="0" lvl="0" marL="139700" rtl="0" algn="l">
              <a:lnSpc>
                <a:spcPct val="115000"/>
              </a:lnSpc>
              <a:spcBef>
                <a:spcPts val="1000"/>
              </a:spcBef>
              <a:spcAft>
                <a:spcPts val="1000"/>
              </a:spcAft>
              <a:buClr>
                <a:srgbClr val="434343"/>
              </a:buClr>
              <a:buSzPts val="1400"/>
              <a:buFont typeface="Open Sans"/>
              <a:buNone/>
            </a:pPr>
            <a:r>
              <a:rPr lang="en-US" sz="2000"/>
              <a:t>host firewalls examine incoming and outgoing network traffic and apply security rules to determine whether to allow, block, or modify it. These rules can be configured based on various criteria, such as IP addresses, ports, protocols, and applications.</a:t>
            </a:r>
            <a:endParaRPr sz="1400"/>
          </a:p>
        </p:txBody>
      </p:sp>
      <p:sp>
        <p:nvSpPr>
          <p:cNvPr id="3486" name="Google Shape;3486;p3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0" name="Shape 3500"/>
        <p:cNvGrpSpPr/>
        <p:nvPr/>
      </p:nvGrpSpPr>
      <p:grpSpPr>
        <a:xfrm>
          <a:off x="0" y="0"/>
          <a:ext cx="0" cy="0"/>
          <a:chOff x="0" y="0"/>
          <a:chExt cx="0" cy="0"/>
        </a:xfrm>
      </p:grpSpPr>
      <p:sp>
        <p:nvSpPr>
          <p:cNvPr id="3501" name="Google Shape;3501;p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2" name="Google Shape;3502;p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Distinguish between Network and Host-Based Firewall</a:t>
            </a:r>
            <a:endParaRPr/>
          </a:p>
          <a:p>
            <a:pPr indent="0" lvl="0" marL="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Font typeface="Arial"/>
              <a:buChar char="•"/>
            </a:pPr>
            <a:r>
              <a:rPr b="1" lang="en-US"/>
              <a:t>Host-based firewalls:</a:t>
            </a:r>
            <a:r>
              <a:rPr lang="en-US"/>
              <a:t> Ideal for additional protection on individual devices, especially in environments with sensitive data or high security requirements.</a:t>
            </a:r>
            <a:endParaRPr/>
          </a:p>
          <a:p>
            <a:pPr indent="-228600" lvl="0" marL="457200" rtl="0" algn="l">
              <a:lnSpc>
                <a:spcPct val="100000"/>
              </a:lnSpc>
              <a:spcBef>
                <a:spcPts val="0"/>
              </a:spcBef>
              <a:spcAft>
                <a:spcPts val="0"/>
              </a:spcAft>
              <a:buSzPts val="1400"/>
              <a:buFont typeface="Arial"/>
              <a:buChar char="•"/>
            </a:pPr>
            <a:r>
              <a:rPr b="1" lang="en-US"/>
              <a:t>Network firewalls:</a:t>
            </a:r>
            <a:r>
              <a:rPr lang="en-US"/>
              <a:t> Essential for protecting the entire network from external threats, particularly in larger networks or those with public exposure.</a:t>
            </a:r>
            <a:endParaRPr/>
          </a:p>
          <a:p>
            <a:pPr indent="-228600" lvl="0" marL="457200" marR="0" rtl="0" algn="l">
              <a:lnSpc>
                <a:spcPct val="100000"/>
              </a:lnSpc>
              <a:spcBef>
                <a:spcPts val="0"/>
              </a:spcBef>
              <a:spcAft>
                <a:spcPts val="0"/>
              </a:spcAft>
              <a:buClr>
                <a:srgbClr val="000000"/>
              </a:buClr>
              <a:buSzPts val="1400"/>
              <a:buFont typeface="Arial"/>
              <a:buNone/>
            </a:pPr>
            <a:r>
              <a:rPr b="1" lang="en-US"/>
              <a:t>A combination of host-based and network firewalls often provides the strongest security posture.</a:t>
            </a:r>
            <a:r>
              <a:rPr lang="en-US"/>
              <a:t> This layered approach helps to protect against a broader range of threats.</a:t>
            </a:r>
            <a:endParaRPr/>
          </a:p>
          <a:p>
            <a:pPr indent="0" lvl="0" marL="0" rtl="0" algn="l">
              <a:lnSpc>
                <a:spcPct val="100000"/>
              </a:lnSpc>
              <a:spcBef>
                <a:spcPts val="0"/>
              </a:spcBef>
              <a:spcAft>
                <a:spcPts val="0"/>
              </a:spcAft>
              <a:buSzPts val="1400"/>
              <a:buNone/>
            </a:pPr>
            <a:r>
              <a:t/>
            </a:r>
            <a:endParaRPr/>
          </a:p>
        </p:txBody>
      </p:sp>
      <p:sp>
        <p:nvSpPr>
          <p:cNvPr id="3503" name="Google Shape;3503;p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On demand Access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In cloud computing, on-demand access refers to the ability to access computing resources like storage, processing power, servers, databases, and applications as you need them, over the internet. This eliminates the need for you to manage your own physical infrastructure or pre-purchase resources. Here's a breakdown of on-demand access in cloud computing:</a:t>
            </a:r>
            <a:endParaRPr/>
          </a:p>
          <a:p>
            <a:pPr indent="-228600" lvl="0" marL="457200" marR="0" rtl="0" algn="l">
              <a:lnSpc>
                <a:spcPct val="100000"/>
              </a:lnSpc>
              <a:spcBef>
                <a:spcPts val="0"/>
              </a:spcBef>
              <a:spcAft>
                <a:spcPts val="0"/>
              </a:spcAft>
              <a:buClr>
                <a:srgbClr val="000000"/>
              </a:buClr>
              <a:buSzPts val="1400"/>
              <a:buFont typeface="Arial"/>
              <a:buNone/>
            </a:pPr>
            <a:r>
              <a:rPr b="1" lang="en-US"/>
              <a:t>Think of it like Utility Services:</a:t>
            </a:r>
            <a:endParaRPr/>
          </a:p>
          <a:p>
            <a:pPr indent="-228600" lvl="0" marL="457200" marR="0" rtl="0" algn="l">
              <a:lnSpc>
                <a:spcPct val="100000"/>
              </a:lnSpc>
              <a:spcBef>
                <a:spcPts val="0"/>
              </a:spcBef>
              <a:spcAft>
                <a:spcPts val="0"/>
              </a:spcAft>
              <a:buClr>
                <a:srgbClr val="000000"/>
              </a:buClr>
              <a:buSzPts val="1400"/>
              <a:buFont typeface="Arial"/>
              <a:buNone/>
            </a:pPr>
            <a:r>
              <a:rPr lang="en-US"/>
              <a:t>Imagine utilities like electricity or water. You don't need to generate your own power or have a personal water well. Instead, you access these resources on-demand through a provider, paying only for what you use. Cloud computing functions similarly. You access resources from a vast pool maintained by the cloud provider, and you only pay for what you consume.</a:t>
            </a:r>
            <a:endParaRPr/>
          </a:p>
          <a:p>
            <a:pPr indent="0" lvl="0" marL="0" rtl="0" algn="l">
              <a:lnSpc>
                <a:spcPct val="100000"/>
              </a:lnSpc>
              <a:spcBef>
                <a:spcPts val="0"/>
              </a:spcBef>
              <a:spcAft>
                <a:spcPts val="0"/>
              </a:spcAft>
              <a:buSzPts val="1400"/>
              <a:buNone/>
            </a:pPr>
            <a:r>
              <a:t/>
            </a:r>
            <a:endParaRPr/>
          </a:p>
        </p:txBody>
      </p:sp>
      <p:sp>
        <p:nvSpPr>
          <p:cNvPr id="319" name="Google Shape;319;p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p3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Explain types of firewall</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Firewall can be categorized on the basis of technologies and on the basis of architecture. Details are covered in next slides</a:t>
            </a:r>
            <a:endParaRPr/>
          </a:p>
        </p:txBody>
      </p:sp>
      <p:sp>
        <p:nvSpPr>
          <p:cNvPr id="3510" name="Google Shape;3510;p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9" name="Shape 3539"/>
        <p:cNvGrpSpPr/>
        <p:nvPr/>
      </p:nvGrpSpPr>
      <p:grpSpPr>
        <a:xfrm>
          <a:off x="0" y="0"/>
          <a:ext cx="0" cy="0"/>
          <a:chOff x="0" y="0"/>
          <a:chExt cx="0" cy="0"/>
        </a:xfrm>
      </p:grpSpPr>
      <p:sp>
        <p:nvSpPr>
          <p:cNvPr id="3540" name="Google Shape;3540;p3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b="1" lang="en-US"/>
              <a:t>Packet filtering</a:t>
            </a:r>
            <a:r>
              <a:rPr lang="en-US"/>
              <a:t> is a fundamental firewall technique that examines individual network packets and decides whether to allow or block them based on predefined rules. It's like a security guard inspecting each person entering a building based on their appearance and credentials</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3541" name="Google Shape;3541;p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p3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A </a:t>
            </a:r>
            <a:r>
              <a:rPr b="1" lang="en-US"/>
              <a:t>proxy firewall</a:t>
            </a:r>
            <a:r>
              <a:rPr lang="en-US"/>
              <a:t>, also known as an </a:t>
            </a:r>
            <a:r>
              <a:rPr b="1" lang="en-US"/>
              <a:t>application-level gateway</a:t>
            </a:r>
            <a:r>
              <a:rPr lang="en-US"/>
              <a:t> or </a:t>
            </a:r>
            <a:r>
              <a:rPr b="1" lang="en-US"/>
              <a:t>application firewall</a:t>
            </a:r>
            <a:r>
              <a:rPr lang="en-US"/>
              <a:t>, operates at the application layer of the OSI model, offering a more granular level of security compared to packet filtering firewalls.</a:t>
            </a:r>
            <a:endParaRPr/>
          </a:p>
          <a:p>
            <a:pPr indent="0" lvl="0" marL="0" rtl="0" algn="l">
              <a:lnSpc>
                <a:spcPct val="100000"/>
              </a:lnSpc>
              <a:spcBef>
                <a:spcPts val="0"/>
              </a:spcBef>
              <a:spcAft>
                <a:spcPts val="0"/>
              </a:spcAft>
              <a:buClr>
                <a:schemeClr val="dk1"/>
              </a:buClr>
              <a:buSzPts val="1400"/>
              <a:buFont typeface="Calibri"/>
              <a:buNone/>
            </a:pPr>
            <a:r>
              <a:rPr lang="en-US"/>
              <a:t>Unlike packet filtering firewalls that examine packet headers, proxy firewalls inspect the entire content of data packets. They act as intermediaries between internal network users and external resources, establishing connections on behalf of users and filtering traffic at the application level</a:t>
            </a:r>
            <a:endParaRPr/>
          </a:p>
        </p:txBody>
      </p:sp>
      <p:sp>
        <p:nvSpPr>
          <p:cNvPr id="3549" name="Google Shape;3549;p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2" name="Shape 3562"/>
        <p:cNvGrpSpPr/>
        <p:nvPr/>
      </p:nvGrpSpPr>
      <p:grpSpPr>
        <a:xfrm>
          <a:off x="0" y="0"/>
          <a:ext cx="0" cy="0"/>
          <a:chOff x="0" y="0"/>
          <a:chExt cx="0" cy="0"/>
        </a:xfrm>
      </p:grpSpPr>
      <p:sp>
        <p:nvSpPr>
          <p:cNvPr id="3563" name="Google Shape;3563;p3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marR="0" rtl="0" algn="l">
              <a:lnSpc>
                <a:spcPct val="100000"/>
              </a:lnSpc>
              <a:spcBef>
                <a:spcPts val="0"/>
              </a:spcBef>
              <a:spcAft>
                <a:spcPts val="0"/>
              </a:spcAft>
              <a:buClr>
                <a:srgbClr val="404040"/>
              </a:buClr>
              <a:buSzPts val="2200"/>
              <a:buFont typeface="Open Sans"/>
              <a:buNone/>
            </a:pPr>
            <a:r>
              <a:rPr lang="en-US"/>
              <a:t>A </a:t>
            </a:r>
            <a:r>
              <a:rPr b="1" lang="en-US"/>
              <a:t>stateful firewall</a:t>
            </a:r>
            <a:r>
              <a:rPr lang="en-US"/>
              <a:t> goes beyond the basic packet inspection of traditional firewalls by maintaining a record of active network connections. It tracks the state of each connection, allowing it to make more informed decisions about incoming and outgoing traffic.</a:t>
            </a:r>
            <a:endParaRPr/>
          </a:p>
          <a:p>
            <a:pPr indent="0" lvl="0" marL="0" marR="0" rtl="0" algn="l">
              <a:lnSpc>
                <a:spcPct val="100000"/>
              </a:lnSpc>
              <a:spcBef>
                <a:spcPts val="0"/>
              </a:spcBef>
              <a:spcAft>
                <a:spcPts val="0"/>
              </a:spcAft>
              <a:buClr>
                <a:srgbClr val="404040"/>
              </a:buClr>
              <a:buSzPts val="2200"/>
              <a:buFont typeface="Open Sans"/>
              <a:buNone/>
            </a:pPr>
            <a:r>
              <a:rPr b="1" lang="en-US"/>
              <a:t>Connection Tracking:</a:t>
            </a:r>
            <a:r>
              <a:rPr lang="en-US"/>
              <a:t> When a new network connection is initiated, the stateful firewall creates a session entry in its state table.</a:t>
            </a:r>
            <a:r>
              <a:rPr b="1" lang="en-US"/>
              <a:t>Packet Inspection:</a:t>
            </a:r>
            <a:r>
              <a:rPr lang="en-US"/>
              <a:t> Each subsequent packet related to that connection is examined based on the connection's state.</a:t>
            </a:r>
            <a:r>
              <a:rPr b="1" lang="en-US"/>
              <a:t>Decision Making:</a:t>
            </a:r>
            <a:r>
              <a:rPr lang="en-US"/>
              <a:t> The firewall allows or blocks packets based on the connection state and predefined rules.</a:t>
            </a:r>
            <a:endParaRPr/>
          </a:p>
        </p:txBody>
      </p:sp>
      <p:sp>
        <p:nvSpPr>
          <p:cNvPr id="3564" name="Google Shape;3564;p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0" name="Shape 3570"/>
        <p:cNvGrpSpPr/>
        <p:nvPr/>
      </p:nvGrpSpPr>
      <p:grpSpPr>
        <a:xfrm>
          <a:off x="0" y="0"/>
          <a:ext cx="0" cy="0"/>
          <a:chOff x="0" y="0"/>
          <a:chExt cx="0" cy="0"/>
        </a:xfrm>
      </p:grpSpPr>
      <p:sp>
        <p:nvSpPr>
          <p:cNvPr id="3571" name="Google Shape;3571;p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A </a:t>
            </a:r>
            <a:r>
              <a:rPr b="1" lang="en-US"/>
              <a:t>dual-homed firewall</a:t>
            </a:r>
            <a:r>
              <a:rPr lang="en-US"/>
              <a:t> is a firewall architecture where a firewall system has two network interfaces (NICs). One NIC is connected to the untrusted network (like the internet), and the other is connected to the trusted network (like a corporate network). This configuration acts as a barrier between the two networks, preventing direct communication between them. There is only one firewall in between inside and outside network, traffic once make it pass through firewall will reach internal network</a:t>
            </a:r>
            <a:endParaRPr/>
          </a:p>
        </p:txBody>
      </p:sp>
      <p:sp>
        <p:nvSpPr>
          <p:cNvPr id="3572" name="Google Shape;3572;p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p3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marR="0" rtl="0" algn="l">
              <a:lnSpc>
                <a:spcPct val="100000"/>
              </a:lnSpc>
              <a:spcBef>
                <a:spcPts val="0"/>
              </a:spcBef>
              <a:spcAft>
                <a:spcPts val="0"/>
              </a:spcAft>
              <a:buClr>
                <a:srgbClr val="404040"/>
              </a:buClr>
              <a:buSzPts val="2200"/>
              <a:buFont typeface="Open Sans"/>
              <a:buNone/>
            </a:pPr>
            <a:r>
              <a:rPr lang="en-US"/>
              <a:t>A </a:t>
            </a:r>
            <a:r>
              <a:rPr b="1" lang="en-US"/>
              <a:t>screened host firewall</a:t>
            </a:r>
            <a:r>
              <a:rPr lang="en-US"/>
              <a:t> is a network security architecture that combines a packet-filtering router with a bastion host to protect an internal network. It provides an additional layer of security compared to a simple packet-filtering firewall.</a:t>
            </a:r>
            <a:endParaRPr/>
          </a:p>
          <a:p>
            <a:pPr indent="0" lvl="0" marL="0" marR="0" rtl="0" algn="l">
              <a:lnSpc>
                <a:spcPct val="100000"/>
              </a:lnSpc>
              <a:spcBef>
                <a:spcPts val="0"/>
              </a:spcBef>
              <a:spcAft>
                <a:spcPts val="0"/>
              </a:spcAft>
              <a:buClr>
                <a:srgbClr val="404040"/>
              </a:buClr>
              <a:buSzPts val="2200"/>
              <a:buFont typeface="Open Sans"/>
              <a:buNone/>
            </a:pPr>
            <a:r>
              <a:t/>
            </a:r>
            <a:endParaRPr/>
          </a:p>
          <a:p>
            <a:pPr indent="0" lvl="0" marL="0" marR="0" rtl="0" algn="l">
              <a:lnSpc>
                <a:spcPct val="100000"/>
              </a:lnSpc>
              <a:spcBef>
                <a:spcPts val="0"/>
              </a:spcBef>
              <a:spcAft>
                <a:spcPts val="0"/>
              </a:spcAft>
              <a:buClr>
                <a:srgbClr val="404040"/>
              </a:buClr>
              <a:buSzPts val="2200"/>
              <a:buFont typeface="Open Sans"/>
              <a:buNone/>
            </a:pPr>
            <a:r>
              <a:rPr lang="en-US"/>
              <a:t>It has packet filtering router whichacts as the first line of defense, examining incoming and outgoing packets based on predefined rules. It blocks unauthorized traffic and forwards allowed traffic to the Firewall.</a:t>
            </a:r>
            <a:endParaRPr/>
          </a:p>
          <a:p>
            <a:pPr indent="0" lvl="0" marL="0" marR="0" rtl="0" algn="l">
              <a:lnSpc>
                <a:spcPct val="100000"/>
              </a:lnSpc>
              <a:spcBef>
                <a:spcPts val="0"/>
              </a:spcBef>
              <a:spcAft>
                <a:spcPts val="0"/>
              </a:spcAft>
              <a:buClr>
                <a:srgbClr val="404040"/>
              </a:buClr>
              <a:buSzPts val="2200"/>
              <a:buFont typeface="Open Sans"/>
              <a:buNone/>
            </a:pPr>
            <a:r>
              <a:rPr lang="en-US"/>
              <a:t>Then next is firewall which is secured server located within the internal network, designed to handle specific services (e.g., web, email). It acts as a proxy between the external network and the internal network, providing an additional layer of protection.</a:t>
            </a:r>
            <a:endParaRPr/>
          </a:p>
        </p:txBody>
      </p:sp>
      <p:sp>
        <p:nvSpPr>
          <p:cNvPr id="3589" name="Google Shape;3589;p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p3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rtl="0" algn="l">
              <a:lnSpc>
                <a:spcPct val="100000"/>
              </a:lnSpc>
              <a:spcBef>
                <a:spcPts val="0"/>
              </a:spcBef>
              <a:spcAft>
                <a:spcPts val="0"/>
              </a:spcAft>
              <a:buClr>
                <a:schemeClr val="dk1"/>
              </a:buClr>
              <a:buSzPts val="1400"/>
              <a:buFont typeface="Calibri"/>
              <a:buNone/>
            </a:pPr>
            <a:r>
              <a:t/>
            </a:r>
            <a:endParaRPr/>
          </a:p>
          <a:p>
            <a:pPr indent="-342900" lvl="1" marL="342900" rtl="0" algn="l">
              <a:lnSpc>
                <a:spcPct val="114000"/>
              </a:lnSpc>
              <a:spcBef>
                <a:spcPts val="0"/>
              </a:spcBef>
              <a:spcAft>
                <a:spcPts val="0"/>
              </a:spcAft>
              <a:buClr>
                <a:srgbClr val="404040"/>
              </a:buClr>
              <a:buSzPts val="2200"/>
              <a:buFont typeface="Arial"/>
              <a:buChar char="•"/>
            </a:pPr>
            <a:r>
              <a:rPr lang="en-US" sz="1200">
                <a:solidFill>
                  <a:srgbClr val="3F3F3F"/>
                </a:solidFill>
                <a:latin typeface="Open Sans"/>
                <a:ea typeface="Open Sans"/>
                <a:cs typeface="Open Sans"/>
                <a:sym typeface="Open Sans"/>
              </a:rPr>
              <a:t>A screened subnet firewall is a network security architecture that uses two firewalls to create three separate subnets: external, demilitarized zone (DMZ), and internal network. </a:t>
            </a:r>
            <a:endParaRPr/>
          </a:p>
          <a:p>
            <a:pPr indent="-203200" lvl="1" marL="342900" rtl="0" algn="l">
              <a:lnSpc>
                <a:spcPct val="114000"/>
              </a:lnSpc>
              <a:spcBef>
                <a:spcPts val="0"/>
              </a:spcBef>
              <a:spcAft>
                <a:spcPts val="0"/>
              </a:spcAft>
              <a:buClr>
                <a:srgbClr val="404040"/>
              </a:buClr>
              <a:buSzPts val="2200"/>
              <a:buFont typeface="Arial"/>
              <a:buNone/>
            </a:pPr>
            <a:r>
              <a:t/>
            </a:r>
            <a:endParaRPr sz="1200">
              <a:solidFill>
                <a:srgbClr val="3F3F3F"/>
              </a:solidFill>
              <a:latin typeface="Open Sans"/>
              <a:ea typeface="Open Sans"/>
              <a:cs typeface="Open Sans"/>
              <a:sym typeface="Open Sans"/>
            </a:endParaRPr>
          </a:p>
          <a:p>
            <a:pPr indent="-342900" lvl="1" marL="342900" rtl="0" algn="l">
              <a:lnSpc>
                <a:spcPct val="114000"/>
              </a:lnSpc>
              <a:spcBef>
                <a:spcPts val="0"/>
              </a:spcBef>
              <a:spcAft>
                <a:spcPts val="0"/>
              </a:spcAft>
              <a:buClr>
                <a:srgbClr val="404040"/>
              </a:buClr>
              <a:buSzPts val="2200"/>
              <a:buFont typeface="Arial"/>
              <a:buChar char="•"/>
            </a:pPr>
            <a:r>
              <a:rPr lang="en-US" sz="1200">
                <a:solidFill>
                  <a:srgbClr val="3F3F3F"/>
                </a:solidFill>
                <a:latin typeface="Open Sans"/>
                <a:ea typeface="Open Sans"/>
                <a:cs typeface="Open Sans"/>
                <a:sym typeface="Open Sans"/>
              </a:rPr>
              <a:t>Traffic first reaches the packet filtering router. Once it passes through the router, it reaches the outer firewall where the DMZ is hosted. </a:t>
            </a:r>
            <a:endParaRPr/>
          </a:p>
          <a:p>
            <a:pPr indent="-203200" lvl="1" marL="342900" rtl="0" algn="l">
              <a:lnSpc>
                <a:spcPct val="114000"/>
              </a:lnSpc>
              <a:spcBef>
                <a:spcPts val="0"/>
              </a:spcBef>
              <a:spcAft>
                <a:spcPts val="0"/>
              </a:spcAft>
              <a:buClr>
                <a:srgbClr val="404040"/>
              </a:buClr>
              <a:buSzPts val="2200"/>
              <a:buFont typeface="Arial"/>
              <a:buNone/>
            </a:pPr>
            <a:r>
              <a:t/>
            </a:r>
            <a:endParaRPr sz="1200">
              <a:solidFill>
                <a:srgbClr val="3F3F3F"/>
              </a:solidFill>
              <a:latin typeface="Open Sans"/>
              <a:ea typeface="Open Sans"/>
              <a:cs typeface="Open Sans"/>
              <a:sym typeface="Open Sans"/>
            </a:endParaRPr>
          </a:p>
          <a:p>
            <a:pPr indent="-342900" lvl="1" marL="342900" rtl="0" algn="l">
              <a:lnSpc>
                <a:spcPct val="114000"/>
              </a:lnSpc>
              <a:spcBef>
                <a:spcPts val="0"/>
              </a:spcBef>
              <a:spcAft>
                <a:spcPts val="0"/>
              </a:spcAft>
              <a:buClr>
                <a:srgbClr val="404040"/>
              </a:buClr>
              <a:buSzPts val="2200"/>
              <a:buFont typeface="Arial"/>
              <a:buChar char="•"/>
            </a:pPr>
            <a:r>
              <a:rPr lang="en-US" sz="1200">
                <a:solidFill>
                  <a:srgbClr val="3F3F3F"/>
                </a:solidFill>
                <a:latin typeface="Open Sans"/>
                <a:ea typeface="Open Sans"/>
                <a:cs typeface="Open Sans"/>
                <a:sym typeface="Open Sans"/>
              </a:rPr>
              <a:t>Traffic for the DMZ network is forwarded after an access list check by the outer firewall. Traffic destined for the internal network will be forwarded to the internal firewall, which performs further checks before allowing it into the internal network.</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3610" name="Google Shape;3610;p3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p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9" name="Google Shape;3639;p3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0" name="Google Shape;3640;p3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3" name="Shape 3643"/>
        <p:cNvGrpSpPr/>
        <p:nvPr/>
      </p:nvGrpSpPr>
      <p:grpSpPr>
        <a:xfrm>
          <a:off x="0" y="0"/>
          <a:ext cx="0" cy="0"/>
          <a:chOff x="0" y="0"/>
          <a:chExt cx="0" cy="0"/>
        </a:xfrm>
      </p:grpSpPr>
      <p:sp>
        <p:nvSpPr>
          <p:cNvPr id="3644" name="Google Shape;36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5" name="Google Shape;3645;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535353"/>
              </a:buClr>
              <a:buSzPts val="1400"/>
              <a:buFont typeface="Open Sans"/>
              <a:buChar char="●"/>
            </a:pPr>
            <a:r>
              <a:rPr lang="en-US" sz="1400">
                <a:solidFill>
                  <a:srgbClr val="434343"/>
                </a:solidFill>
                <a:latin typeface="Open Sans"/>
                <a:ea typeface="Open Sans"/>
                <a:cs typeface="Open Sans"/>
                <a:sym typeface="Open Sans"/>
              </a:rPr>
              <a:t>A UTM appliance usually includes functions such as antivirus, anti-spyware, anti-spam, Web filter, network firewall, intrusion detection and prevention, content filtering, and VPN. </a:t>
            </a:r>
            <a:endParaRPr sz="1400">
              <a:solidFill>
                <a:srgbClr val="535353"/>
              </a:solidFill>
              <a:latin typeface="Open Sans"/>
              <a:ea typeface="Open Sans"/>
              <a:cs typeface="Open Sans"/>
              <a:sym typeface="Open Sans"/>
            </a:endParaRPr>
          </a:p>
          <a:p>
            <a:pPr indent="-317500" lvl="0" marL="457200" rtl="0" algn="l">
              <a:lnSpc>
                <a:spcPct val="100000"/>
              </a:lnSpc>
              <a:spcBef>
                <a:spcPts val="1000"/>
              </a:spcBef>
              <a:spcAft>
                <a:spcPts val="0"/>
              </a:spcAft>
              <a:buClr>
                <a:srgbClr val="535353"/>
              </a:buClr>
              <a:buSzPts val="1400"/>
              <a:buFont typeface="Open Sans"/>
              <a:buChar char="●"/>
            </a:pPr>
            <a:r>
              <a:rPr lang="en-US" sz="1400">
                <a:solidFill>
                  <a:srgbClr val="535353"/>
                </a:solidFill>
                <a:latin typeface="Open Sans"/>
                <a:ea typeface="Open Sans"/>
                <a:cs typeface="Open Sans"/>
                <a:sym typeface="Open Sans"/>
              </a:rPr>
              <a:t>It combines security, performance, management, and compliance capabilities into a single installation, making it easier for administrators to manage networks.</a:t>
            </a:r>
            <a:endParaRPr sz="1400"/>
          </a:p>
        </p:txBody>
      </p:sp>
      <p:sp>
        <p:nvSpPr>
          <p:cNvPr id="3646" name="Google Shape;3646;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the Advantages and Disadvantages of UTM</a:t>
            </a:r>
            <a:endParaRPr/>
          </a:p>
        </p:txBody>
      </p:sp>
      <p:sp>
        <p:nvSpPr>
          <p:cNvPr id="3656" name="Google Shape;365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lang="en-US"/>
              <a:t>Service Models:</a:t>
            </a:r>
            <a:r>
              <a:rPr lang="en-US"/>
              <a:t> NIST 800-145 defines three basic cloud service models:</a:t>
            </a:r>
            <a:endParaRPr/>
          </a:p>
          <a:p>
            <a:pPr indent="-228600" lvl="0" marL="457200" rtl="0" algn="l">
              <a:lnSpc>
                <a:spcPct val="100000"/>
              </a:lnSpc>
              <a:spcBef>
                <a:spcPts val="0"/>
              </a:spcBef>
              <a:spcAft>
                <a:spcPts val="0"/>
              </a:spcAft>
              <a:buSzPts val="1400"/>
              <a:buFont typeface="Arial"/>
              <a:buChar char="•"/>
            </a:pPr>
            <a:r>
              <a:rPr b="1" lang="en-US"/>
              <a:t>SaaS (Software as a Service):</a:t>
            </a:r>
            <a:r>
              <a:rPr lang="en-US"/>
              <a:t> Customers access and use software applications over the internet, eliminating the need to install and maintain the software on their own devices.</a:t>
            </a:r>
            <a:endParaRPr/>
          </a:p>
          <a:p>
            <a:pPr indent="-228600" lvl="0" marL="457200" rtl="0" algn="l">
              <a:lnSpc>
                <a:spcPct val="100000"/>
              </a:lnSpc>
              <a:spcBef>
                <a:spcPts val="0"/>
              </a:spcBef>
              <a:spcAft>
                <a:spcPts val="0"/>
              </a:spcAft>
              <a:buSzPts val="1400"/>
              <a:buFont typeface="Arial"/>
              <a:buChar char="•"/>
            </a:pPr>
            <a:r>
              <a:rPr b="1" lang="en-US"/>
              <a:t>PaaS (Platform as a Service):</a:t>
            </a:r>
            <a:r>
              <a:rPr lang="en-US"/>
              <a:t> Provides a platform for developing, deploying, and managing applications without needing to manage the underlying infrastructure (servers, storage, operating systems).</a:t>
            </a:r>
            <a:endParaRPr/>
          </a:p>
          <a:p>
            <a:pPr indent="-228600" lvl="0" marL="457200" rtl="0" algn="l">
              <a:lnSpc>
                <a:spcPct val="100000"/>
              </a:lnSpc>
              <a:spcBef>
                <a:spcPts val="0"/>
              </a:spcBef>
              <a:spcAft>
                <a:spcPts val="0"/>
              </a:spcAft>
              <a:buSzPts val="1400"/>
              <a:buFont typeface="Arial"/>
              <a:buChar char="•"/>
            </a:pPr>
            <a:r>
              <a:rPr b="1" lang="en-US"/>
              <a:t>IaaS (Infrastructure as a Service):</a:t>
            </a:r>
            <a:r>
              <a:rPr lang="en-US"/>
              <a:t> Offers on-demand access to fundamental computing resources like servers, storage, and networks. Users have control over the operating system and deployed applications.</a:t>
            </a:r>
            <a:endParaRPr/>
          </a:p>
          <a:p>
            <a:pPr indent="-228600" lvl="0" marL="457200" marR="0" rtl="0" algn="l">
              <a:lnSpc>
                <a:spcPct val="100000"/>
              </a:lnSpc>
              <a:spcBef>
                <a:spcPts val="0"/>
              </a:spcBef>
              <a:spcAft>
                <a:spcPts val="0"/>
              </a:spcAft>
              <a:buClr>
                <a:srgbClr val="000000"/>
              </a:buClr>
              <a:buSzPts val="1400"/>
              <a:buFont typeface="Arial"/>
              <a:buNone/>
            </a:pPr>
            <a:r>
              <a:rPr b="1" lang="en-US"/>
              <a:t>Deployment Models:</a:t>
            </a:r>
            <a:r>
              <a:rPr lang="en-US"/>
              <a:t> NIST 800-145 also identifies four deployment models for cloud services:</a:t>
            </a:r>
            <a:endParaRPr/>
          </a:p>
          <a:p>
            <a:pPr indent="-228600" lvl="0" marL="457200" rtl="0" algn="l">
              <a:lnSpc>
                <a:spcPct val="100000"/>
              </a:lnSpc>
              <a:spcBef>
                <a:spcPts val="0"/>
              </a:spcBef>
              <a:spcAft>
                <a:spcPts val="0"/>
              </a:spcAft>
              <a:buSzPts val="1400"/>
              <a:buFont typeface="Arial"/>
              <a:buChar char="•"/>
            </a:pPr>
            <a:r>
              <a:rPr b="1" lang="en-US"/>
              <a:t>Public Cloud:</a:t>
            </a:r>
            <a:r>
              <a:rPr lang="en-US"/>
              <a:t> The cloud infrastructure is owned and operated by a cloud service provider and available to any subscribing customer.</a:t>
            </a:r>
            <a:endParaRPr/>
          </a:p>
          <a:p>
            <a:pPr indent="-228600" lvl="0" marL="457200" rtl="0" algn="l">
              <a:lnSpc>
                <a:spcPct val="100000"/>
              </a:lnSpc>
              <a:spcBef>
                <a:spcPts val="0"/>
              </a:spcBef>
              <a:spcAft>
                <a:spcPts val="0"/>
              </a:spcAft>
              <a:buSzPts val="1400"/>
              <a:buFont typeface="Arial"/>
              <a:buChar char="•"/>
            </a:pPr>
            <a:r>
              <a:rPr b="1" lang="en-US"/>
              <a:t>Private Cloud:</a:t>
            </a:r>
            <a:r>
              <a:rPr lang="en-US"/>
              <a:t> The cloud infrastructure is operated for the exclusive use of a single organization.</a:t>
            </a:r>
            <a:endParaRPr/>
          </a:p>
          <a:p>
            <a:pPr indent="-228600" lvl="0" marL="457200" rtl="0" algn="l">
              <a:lnSpc>
                <a:spcPct val="100000"/>
              </a:lnSpc>
              <a:spcBef>
                <a:spcPts val="0"/>
              </a:spcBef>
              <a:spcAft>
                <a:spcPts val="0"/>
              </a:spcAft>
              <a:buSzPts val="1400"/>
              <a:buFont typeface="Arial"/>
              <a:buChar char="•"/>
            </a:pPr>
            <a:r>
              <a:rPr b="1" lang="en-US"/>
              <a:t>Community Cloud:</a:t>
            </a:r>
            <a:r>
              <a:rPr lang="en-US"/>
              <a:t> Shared by several organizations with common interests (e.g., security, compliance, regulatory requirements)</a:t>
            </a:r>
            <a:endParaRPr/>
          </a:p>
          <a:p>
            <a:pPr indent="-228600" lvl="0" marL="457200" rtl="0" algn="l">
              <a:lnSpc>
                <a:spcPct val="100000"/>
              </a:lnSpc>
              <a:spcBef>
                <a:spcPts val="0"/>
              </a:spcBef>
              <a:spcAft>
                <a:spcPts val="0"/>
              </a:spcAft>
              <a:buSzPts val="1400"/>
              <a:buFont typeface="Arial"/>
              <a:buChar char="•"/>
            </a:pPr>
            <a:r>
              <a:rPr b="1" lang="en-US"/>
              <a:t>Hybrid Cloud:</a:t>
            </a:r>
            <a:r>
              <a:rPr lang="en-US"/>
              <a:t> Combines elements of two or more of the other deployment models (public, private, and community).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36" name="Google Shape;336;p2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3" name="Google Shape;366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6" name="Shape 3666"/>
        <p:cNvGrpSpPr/>
        <p:nvPr/>
      </p:nvGrpSpPr>
      <p:grpSpPr>
        <a:xfrm>
          <a:off x="0" y="0"/>
          <a:ext cx="0" cy="0"/>
          <a:chOff x="0" y="0"/>
          <a:chExt cx="0" cy="0"/>
        </a:xfrm>
      </p:grpSpPr>
      <p:sp>
        <p:nvSpPr>
          <p:cNvPr id="3667" name="Google Shape;366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Next Generation Firewall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a:t>
            </a:r>
            <a:r>
              <a:rPr b="1" lang="en-US"/>
              <a:t>Next-Generation Firewall (NGFW)</a:t>
            </a:r>
            <a:r>
              <a:rPr lang="en-US"/>
              <a:t> is a network security device that goes beyond the capabilities of traditional firewalls. While traditional firewalls focus on basic packet filtering and stateful inspection, NGFWs incorporate advanced features to address modern security threats.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NGFWs combine traditional firewall functions with deep packet inspection (DPI), application awareness, and threat intelligence to provide comprehensive protection. They can analyze network traffic at the application layer, identify malicious activities, and block threats before they cause harm.</a:t>
            </a:r>
            <a:endParaRPr/>
          </a:p>
        </p:txBody>
      </p:sp>
      <p:sp>
        <p:nvSpPr>
          <p:cNvPr id="3668" name="Google Shape;366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p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6" name="Google Shape;3676;p3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596900" lvl="0" marL="762000" rtl="0" algn="l">
              <a:lnSpc>
                <a:spcPct val="100000"/>
              </a:lnSpc>
              <a:spcBef>
                <a:spcPts val="3000"/>
              </a:spcBef>
              <a:spcAft>
                <a:spcPts val="0"/>
              </a:spcAft>
              <a:buClr>
                <a:srgbClr val="6B85B8"/>
              </a:buClr>
              <a:buSzPts val="1400"/>
              <a:buFont typeface="Open Sans"/>
              <a:buChar char="๏"/>
            </a:pPr>
            <a:r>
              <a:rPr lang="en-US" sz="1400">
                <a:solidFill>
                  <a:srgbClr val="535353"/>
                </a:solidFill>
                <a:latin typeface="Open Sans"/>
                <a:ea typeface="Open Sans"/>
                <a:cs typeface="Open Sans"/>
                <a:sym typeface="Open Sans"/>
              </a:rPr>
              <a:t>The term NGFW was coined by vendors working with Gartner to create a class of products that adapt to an enterprise network containing all the UTM features. </a:t>
            </a:r>
            <a:endParaRPr sz="1400">
              <a:latin typeface="Open Sans"/>
              <a:ea typeface="Open Sans"/>
              <a:cs typeface="Open Sans"/>
              <a:sym typeface="Open Sans"/>
            </a:endParaRPr>
          </a:p>
          <a:p>
            <a:pPr indent="-596900" lvl="0" marL="762000" rtl="0" algn="l">
              <a:lnSpc>
                <a:spcPct val="100000"/>
              </a:lnSpc>
              <a:spcBef>
                <a:spcPts val="3000"/>
              </a:spcBef>
              <a:spcAft>
                <a:spcPts val="0"/>
              </a:spcAft>
              <a:buClr>
                <a:srgbClr val="6B85B8"/>
              </a:buClr>
              <a:buSzPts val="1400"/>
              <a:buFont typeface="Open Sans"/>
              <a:buChar char="๏"/>
            </a:pPr>
            <a:r>
              <a:rPr lang="en-US" sz="1400">
                <a:solidFill>
                  <a:srgbClr val="535353"/>
                </a:solidFill>
                <a:latin typeface="Open Sans"/>
                <a:ea typeface="Open Sans"/>
                <a:cs typeface="Open Sans"/>
                <a:sym typeface="Open Sans"/>
              </a:rPr>
              <a:t>The reason for the name change is that there was a widespread line of thinking that indicated that a device capable of all the functions of a UTM vs. NGFW would never be fast enough to run on an enterprise network.</a:t>
            </a:r>
            <a:endParaRPr sz="1400">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677" name="Google Shape;3677;p3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p3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0" name="Google Shape;3690;p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3" name="Shape 3693"/>
        <p:cNvGrpSpPr/>
        <p:nvPr/>
      </p:nvGrpSpPr>
      <p:grpSpPr>
        <a:xfrm>
          <a:off x="0" y="0"/>
          <a:ext cx="0" cy="0"/>
          <a:chOff x="0" y="0"/>
          <a:chExt cx="0" cy="0"/>
        </a:xfrm>
      </p:grpSpPr>
      <p:sp>
        <p:nvSpPr>
          <p:cNvPr id="3694" name="Google Shape;3694;p3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the definition of Web Application Firewall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A Web Application Firewall (WAF)</a:t>
            </a:r>
            <a:r>
              <a:rPr lang="en-US"/>
              <a:t> is a security application that filters and monitors HTTP traffic between a web application and the internet. It acts as a shield, protecting web applications from common web exploits, such as SQL injection, cross-site scripting (XSS), and cross-site request forgery (CSRF).</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Inspection:</a:t>
            </a:r>
            <a:r>
              <a:rPr lang="en-US"/>
              <a:t> A WAF examines incoming and outgoing HTTP traffic for malicious patterns and threats.</a:t>
            </a:r>
            <a:r>
              <a:rPr b="1" lang="en-US"/>
              <a:t>Filtering:</a:t>
            </a:r>
            <a:r>
              <a:rPr lang="en-US"/>
              <a:t> Based on predefined rules, it blocks malicious requests and allows legitimate traffic to reach the web application.</a:t>
            </a:r>
            <a:r>
              <a:rPr b="1" lang="en-US"/>
              <a:t>Protection:</a:t>
            </a:r>
            <a:r>
              <a:rPr lang="en-US"/>
              <a:t> By filtering out malicious requests, a WAF helps prevent attacks that could compromise the web application or its underlying infrastructure.</a:t>
            </a:r>
            <a:endParaRPr/>
          </a:p>
        </p:txBody>
      </p:sp>
      <p:sp>
        <p:nvSpPr>
          <p:cNvPr id="3695" name="Google Shape;3695;p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3" name="Shape 3703"/>
        <p:cNvGrpSpPr/>
        <p:nvPr/>
      </p:nvGrpSpPr>
      <p:grpSpPr>
        <a:xfrm>
          <a:off x="0" y="0"/>
          <a:ext cx="0" cy="0"/>
          <a:chOff x="0" y="0"/>
          <a:chExt cx="0" cy="0"/>
        </a:xfrm>
      </p:grpSpPr>
      <p:sp>
        <p:nvSpPr>
          <p:cNvPr id="3704" name="Google Shape;3704;p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5" name="Google Shape;3705;p3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lang="en-US" sz="2000"/>
              <a:t>Key Features of a WAF:</a:t>
            </a:r>
            <a:endParaRPr/>
          </a:p>
          <a:p>
            <a:pPr indent="-228600" lvl="0" marL="457200" rtl="0" algn="l">
              <a:lnSpc>
                <a:spcPct val="100000"/>
              </a:lnSpc>
              <a:spcBef>
                <a:spcPts val="0"/>
              </a:spcBef>
              <a:spcAft>
                <a:spcPts val="0"/>
              </a:spcAft>
              <a:buSzPts val="1400"/>
              <a:buFont typeface="Arial"/>
              <a:buChar char="•"/>
            </a:pPr>
            <a:r>
              <a:rPr b="1" lang="en-US" sz="2000"/>
              <a:t>Protection against common web attacks:</a:t>
            </a:r>
            <a:r>
              <a:rPr lang="en-US" sz="2000"/>
              <a:t> SQL injection, XSS, CSRF, file inclusion, and more.</a:t>
            </a:r>
            <a:endParaRPr/>
          </a:p>
          <a:p>
            <a:pPr indent="-228600" lvl="0" marL="457200" rtl="0" algn="l">
              <a:lnSpc>
                <a:spcPct val="100000"/>
              </a:lnSpc>
              <a:spcBef>
                <a:spcPts val="0"/>
              </a:spcBef>
              <a:spcAft>
                <a:spcPts val="0"/>
              </a:spcAft>
              <a:buSzPts val="1400"/>
              <a:buFont typeface="Arial"/>
              <a:buChar char="•"/>
            </a:pPr>
            <a:r>
              <a:rPr b="1" lang="en-US" sz="2000"/>
              <a:t>Protection against DDoS attacks:</a:t>
            </a:r>
            <a:r>
              <a:rPr lang="en-US" sz="2000"/>
              <a:t> Can mitigate DDoS attacks by filtering out malicious traffic.</a:t>
            </a:r>
            <a:endParaRPr/>
          </a:p>
          <a:p>
            <a:pPr indent="-228600" lvl="0" marL="457200" rtl="0" algn="l">
              <a:lnSpc>
                <a:spcPct val="100000"/>
              </a:lnSpc>
              <a:spcBef>
                <a:spcPts val="0"/>
              </a:spcBef>
              <a:spcAft>
                <a:spcPts val="0"/>
              </a:spcAft>
              <a:buSzPts val="1400"/>
              <a:buFont typeface="Arial"/>
              <a:buChar char="•"/>
            </a:pPr>
            <a:r>
              <a:rPr b="1" lang="en-US" sz="2000"/>
              <a:t>Bot management:</a:t>
            </a:r>
            <a:r>
              <a:rPr lang="en-US" sz="2000"/>
              <a:t> Can identify and block malicious bots.</a:t>
            </a:r>
            <a:endParaRPr/>
          </a:p>
          <a:p>
            <a:pPr indent="-228600" lvl="0" marL="457200" rtl="0" algn="l">
              <a:lnSpc>
                <a:spcPct val="100000"/>
              </a:lnSpc>
              <a:spcBef>
                <a:spcPts val="0"/>
              </a:spcBef>
              <a:spcAft>
                <a:spcPts val="0"/>
              </a:spcAft>
              <a:buSzPts val="1400"/>
              <a:buFont typeface="Arial"/>
              <a:buChar char="•"/>
            </a:pPr>
            <a:r>
              <a:rPr b="1" lang="en-US" sz="2000"/>
              <a:t>Customizable rules:</a:t>
            </a:r>
            <a:r>
              <a:rPr lang="en-US" sz="2000"/>
              <a:t> Allows administrators to create custom security policies</a:t>
            </a:r>
            <a:endParaRPr/>
          </a:p>
        </p:txBody>
      </p:sp>
      <p:sp>
        <p:nvSpPr>
          <p:cNvPr id="3706" name="Google Shape;3706;p3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4" name="Shape 3714"/>
        <p:cNvGrpSpPr/>
        <p:nvPr/>
      </p:nvGrpSpPr>
      <p:grpSpPr>
        <a:xfrm>
          <a:off x="0" y="0"/>
          <a:ext cx="0" cy="0"/>
          <a:chOff x="0" y="0"/>
          <a:chExt cx="0" cy="0"/>
        </a:xfrm>
      </p:grpSpPr>
      <p:sp>
        <p:nvSpPr>
          <p:cNvPr id="3715" name="Google Shape;3715;p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6" name="Google Shape;3716;p3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7" name="Google Shape;3717;p3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0" name="Shape 3720"/>
        <p:cNvGrpSpPr/>
        <p:nvPr/>
      </p:nvGrpSpPr>
      <p:grpSpPr>
        <a:xfrm>
          <a:off x="0" y="0"/>
          <a:ext cx="0" cy="0"/>
          <a:chOff x="0" y="0"/>
          <a:chExt cx="0" cy="0"/>
        </a:xfrm>
      </p:grpSpPr>
      <p:sp>
        <p:nvSpPr>
          <p:cNvPr id="3721" name="Google Shape;3721;p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2" name="Google Shape;3722;p3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139700" rtl="0" algn="l">
              <a:lnSpc>
                <a:spcPct val="115000"/>
              </a:lnSpc>
              <a:spcBef>
                <a:spcPts val="0"/>
              </a:spcBef>
              <a:spcAft>
                <a:spcPts val="0"/>
              </a:spcAft>
              <a:buClr>
                <a:srgbClr val="434343"/>
              </a:buClr>
              <a:buSzPts val="1400"/>
              <a:buFont typeface="Open Sans"/>
              <a:buNone/>
            </a:pPr>
            <a:r>
              <a:rPr b="0" lang="en-US" sz="2000"/>
              <a:t>Trainer Notes:</a:t>
            </a:r>
            <a:endParaRPr/>
          </a:p>
          <a:p>
            <a:pPr indent="-317500" lvl="0" marL="457200" rtl="0" algn="l">
              <a:lnSpc>
                <a:spcPct val="115000"/>
              </a:lnSpc>
              <a:spcBef>
                <a:spcPts val="0"/>
              </a:spcBef>
              <a:spcAft>
                <a:spcPts val="0"/>
              </a:spcAft>
              <a:buClr>
                <a:srgbClr val="434343"/>
              </a:buClr>
              <a:buSzPts val="1400"/>
              <a:buFont typeface="Open Sans"/>
              <a:buChar char="●"/>
            </a:pPr>
            <a:r>
              <a:rPr b="1" lang="en-US" sz="2000"/>
              <a:t>A proxy server acts as a middleman between your computer and the internet.</a:t>
            </a:r>
            <a:r>
              <a:rPr lang="en-US" sz="2000"/>
              <a:t> It intercepts your web requests and forwards them to the destination server, then returns the response to you.</a:t>
            </a:r>
            <a:endParaRPr/>
          </a:p>
          <a:p>
            <a:pPr indent="-228600" lvl="0" marL="457200" marR="0" rtl="0" algn="l">
              <a:lnSpc>
                <a:spcPct val="100000"/>
              </a:lnSpc>
              <a:spcBef>
                <a:spcPts val="0"/>
              </a:spcBef>
              <a:spcAft>
                <a:spcPts val="0"/>
              </a:spcAft>
              <a:buClr>
                <a:srgbClr val="000000"/>
              </a:buClr>
              <a:buSzPts val="1400"/>
              <a:buFont typeface="Arial"/>
              <a:buNone/>
            </a:pPr>
            <a:r>
              <a:rPr b="1" lang="en-US"/>
              <a:t>How Does a Proxy Server Work?</a:t>
            </a:r>
            <a:endParaRPr/>
          </a:p>
          <a:p>
            <a:pPr indent="-228600" lvl="0" marL="457200" rtl="0" algn="l">
              <a:lnSpc>
                <a:spcPct val="100000"/>
              </a:lnSpc>
              <a:spcBef>
                <a:spcPts val="0"/>
              </a:spcBef>
              <a:spcAft>
                <a:spcPts val="0"/>
              </a:spcAft>
              <a:buSzPts val="1400"/>
              <a:buFont typeface="Arial"/>
              <a:buAutoNum type="arabicPeriod"/>
            </a:pPr>
            <a:r>
              <a:rPr b="1" lang="en-US"/>
              <a:t>Request:</a:t>
            </a:r>
            <a:r>
              <a:rPr lang="en-US"/>
              <a:t> When you request a webpage, your computer sends the request to the proxy server.</a:t>
            </a:r>
            <a:endParaRPr/>
          </a:p>
          <a:p>
            <a:pPr indent="-228600" lvl="0" marL="457200" rtl="0" algn="l">
              <a:lnSpc>
                <a:spcPct val="100000"/>
              </a:lnSpc>
              <a:spcBef>
                <a:spcPts val="0"/>
              </a:spcBef>
              <a:spcAft>
                <a:spcPts val="0"/>
              </a:spcAft>
              <a:buSzPts val="1400"/>
              <a:buFont typeface="Arial"/>
              <a:buAutoNum type="arabicPeriod"/>
            </a:pPr>
            <a:r>
              <a:rPr b="1" lang="en-US"/>
              <a:t>Forwarding:</a:t>
            </a:r>
            <a:r>
              <a:rPr lang="en-US"/>
              <a:t> The proxy server forwards the request to the actual website.</a:t>
            </a:r>
            <a:endParaRPr/>
          </a:p>
          <a:p>
            <a:pPr indent="-228600" lvl="0" marL="457200" rtl="0" algn="l">
              <a:lnSpc>
                <a:spcPct val="100000"/>
              </a:lnSpc>
              <a:spcBef>
                <a:spcPts val="0"/>
              </a:spcBef>
              <a:spcAft>
                <a:spcPts val="0"/>
              </a:spcAft>
              <a:buSzPts val="1400"/>
              <a:buFont typeface="Arial"/>
              <a:buAutoNum type="arabicPeriod"/>
            </a:pPr>
            <a:r>
              <a:rPr b="1" lang="en-US"/>
              <a:t>Response:</a:t>
            </a:r>
            <a:r>
              <a:rPr lang="en-US"/>
              <a:t> The website sends the requested data back to the proxy server.</a:t>
            </a:r>
            <a:endParaRPr/>
          </a:p>
          <a:p>
            <a:pPr indent="-228600" lvl="0" marL="457200" rtl="0" algn="l">
              <a:lnSpc>
                <a:spcPct val="100000"/>
              </a:lnSpc>
              <a:spcBef>
                <a:spcPts val="0"/>
              </a:spcBef>
              <a:spcAft>
                <a:spcPts val="0"/>
              </a:spcAft>
              <a:buSzPts val="1400"/>
              <a:buFont typeface="Arial"/>
              <a:buAutoNum type="arabicPeriod"/>
            </a:pPr>
            <a:r>
              <a:rPr b="1" lang="en-US"/>
              <a:t>Delivery:</a:t>
            </a:r>
            <a:r>
              <a:rPr lang="en-US"/>
              <a:t> The proxy server then delivers the data to your computer.</a:t>
            </a:r>
            <a:endParaRPr/>
          </a:p>
          <a:p>
            <a:pPr indent="-228600" lvl="0" marL="457200" rtl="0" algn="l">
              <a:lnSpc>
                <a:spcPct val="115000"/>
              </a:lnSpc>
              <a:spcBef>
                <a:spcPts val="0"/>
              </a:spcBef>
              <a:spcAft>
                <a:spcPts val="0"/>
              </a:spcAft>
              <a:buClr>
                <a:srgbClr val="434343"/>
              </a:buClr>
              <a:buSzPts val="1400"/>
              <a:buFont typeface="Open Sans"/>
              <a:buNone/>
            </a:pPr>
            <a:r>
              <a:t/>
            </a:r>
            <a:endParaRPr/>
          </a:p>
        </p:txBody>
      </p:sp>
      <p:sp>
        <p:nvSpPr>
          <p:cNvPr id="3723" name="Google Shape;3723;p3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p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1" name="Google Shape;3731;p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Forward Proxy Server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A forward proxy server is an intermediary that sits between one or more user devices and the internet.</a:t>
            </a:r>
            <a:r>
              <a:rPr lang="en-US"/>
              <a:t> Instead of sending a request directly to a web server, user devices send their requests to the forward proxy server. The proxy then evaluates the request, takes any needed actions, and routes the request to the destination on the client's behalf.</a:t>
            </a:r>
            <a:endParaRPr/>
          </a:p>
        </p:txBody>
      </p:sp>
      <p:sp>
        <p:nvSpPr>
          <p:cNvPr id="3732" name="Google Shape;3732;p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7" name="Shape 3747"/>
        <p:cNvGrpSpPr/>
        <p:nvPr/>
      </p:nvGrpSpPr>
      <p:grpSpPr>
        <a:xfrm>
          <a:off x="0" y="0"/>
          <a:ext cx="0" cy="0"/>
          <a:chOff x="0" y="0"/>
          <a:chExt cx="0" cy="0"/>
        </a:xfrm>
      </p:grpSpPr>
      <p:sp>
        <p:nvSpPr>
          <p:cNvPr id="3748" name="Google Shape;3748;p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9" name="Google Shape;3749;p4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400"/>
              <a:t>Trainer Notes:</a:t>
            </a:r>
            <a:endParaRPr/>
          </a:p>
          <a:p>
            <a:pPr indent="0" lvl="0" marL="0" rtl="0" algn="l">
              <a:lnSpc>
                <a:spcPct val="100000"/>
              </a:lnSpc>
              <a:spcBef>
                <a:spcPts val="0"/>
              </a:spcBef>
              <a:spcAft>
                <a:spcPts val="0"/>
              </a:spcAft>
              <a:buClr>
                <a:schemeClr val="dk1"/>
              </a:buClr>
              <a:buSzPts val="1400"/>
              <a:buFont typeface="Arial"/>
              <a:buNone/>
            </a:pPr>
            <a:r>
              <a:t/>
            </a:r>
            <a:endParaRPr sz="1400"/>
          </a:p>
          <a:p>
            <a:pPr indent="0" lvl="0" marL="0" rtl="0" algn="l">
              <a:lnSpc>
                <a:spcPct val="100000"/>
              </a:lnSpc>
              <a:spcBef>
                <a:spcPts val="0"/>
              </a:spcBef>
              <a:spcAft>
                <a:spcPts val="0"/>
              </a:spcAft>
              <a:buClr>
                <a:schemeClr val="dk1"/>
              </a:buClr>
              <a:buSzPts val="1400"/>
              <a:buFont typeface="Arial"/>
              <a:buNone/>
            </a:pPr>
            <a:r>
              <a:rPr lang="en-US" sz="1400"/>
              <a:t>Monitoring and Filtering : Proxy servers allow us to do several kind of filtering such as: </a:t>
            </a:r>
            <a:endParaRPr sz="1400"/>
          </a:p>
          <a:p>
            <a:pPr indent="0" lvl="0" marL="0" rtl="0" algn="l">
              <a:lnSpc>
                <a:spcPct val="100000"/>
              </a:lnSpc>
              <a:spcBef>
                <a:spcPts val="1000"/>
              </a:spcBef>
              <a:spcAft>
                <a:spcPts val="0"/>
              </a:spcAft>
              <a:buClr>
                <a:schemeClr val="dk1"/>
              </a:buClr>
              <a:buSzPts val="1400"/>
              <a:buFont typeface="Arial"/>
              <a:buNone/>
            </a:pPr>
            <a:r>
              <a:rPr lang="en-US" sz="1400"/>
              <a:t>Content Filtering, Filtering encrypted data, Logging and eavesdropping </a:t>
            </a:r>
            <a:endParaRPr sz="1400"/>
          </a:p>
          <a:p>
            <a:pPr indent="0" lvl="0" marL="0" rtl="0" algn="l">
              <a:lnSpc>
                <a:spcPct val="100000"/>
              </a:lnSpc>
              <a:spcBef>
                <a:spcPts val="1000"/>
              </a:spcBef>
              <a:spcAft>
                <a:spcPts val="0"/>
              </a:spcAft>
              <a:buClr>
                <a:schemeClr val="dk1"/>
              </a:buClr>
              <a:buSzPts val="1400"/>
              <a:buFont typeface="Arial"/>
              <a:buNone/>
            </a:pPr>
            <a:r>
              <a:rPr lang="en-US" sz="1400"/>
              <a:t>Improving performance : It accelerates service requests by retrieving content saved from a previous request made by the same client or even other clients. </a:t>
            </a:r>
            <a:endParaRPr sz="1400"/>
          </a:p>
          <a:p>
            <a:pPr indent="0" lvl="0" marL="0" rtl="0" algn="l">
              <a:lnSpc>
                <a:spcPct val="100000"/>
              </a:lnSpc>
              <a:spcBef>
                <a:spcPts val="1000"/>
              </a:spcBef>
              <a:spcAft>
                <a:spcPts val="0"/>
              </a:spcAft>
              <a:buClr>
                <a:schemeClr val="dk1"/>
              </a:buClr>
              <a:buSzPts val="1400"/>
              <a:buFont typeface="Arial"/>
              <a:buNone/>
            </a:pPr>
            <a:r>
              <a:rPr lang="en-US" sz="1400"/>
              <a:t>Translation : It helps to customize the source site for local users by excluding source content or substituting source content with original local content. In this the traffic from the global users is routed to the source website through Translation proxy. </a:t>
            </a:r>
            <a:endParaRPr sz="1400"/>
          </a:p>
          <a:p>
            <a:pPr indent="0" lvl="0" marL="0" rtl="0" algn="l">
              <a:lnSpc>
                <a:spcPct val="100000"/>
              </a:lnSpc>
              <a:spcBef>
                <a:spcPts val="1000"/>
              </a:spcBef>
              <a:spcAft>
                <a:spcPts val="0"/>
              </a:spcAft>
              <a:buClr>
                <a:schemeClr val="dk1"/>
              </a:buClr>
              <a:buSzPts val="1400"/>
              <a:buFont typeface="Arial"/>
              <a:buNone/>
            </a:pPr>
            <a:r>
              <a:rPr lang="en-US" sz="1400"/>
              <a:t>Accessing services anonymously : The destination server receives the request from the anonymizing proxy server and thus does not receive information about the end user. </a:t>
            </a:r>
            <a:endParaRPr sz="1400"/>
          </a:p>
          <a:p>
            <a:pPr indent="0" lvl="0" marL="0" rtl="0" algn="l">
              <a:lnSpc>
                <a:spcPct val="100000"/>
              </a:lnSpc>
              <a:spcBef>
                <a:spcPts val="1000"/>
              </a:spcBef>
              <a:spcAft>
                <a:spcPts val="0"/>
              </a:spcAft>
              <a:buClr>
                <a:schemeClr val="dk1"/>
              </a:buClr>
              <a:buSzPts val="1400"/>
              <a:buFont typeface="Arial"/>
              <a:buNone/>
            </a:pPr>
            <a:r>
              <a:rPr lang="en-US" sz="1400"/>
              <a:t>Security : Since the proxy server hides the identity of the user hence it protects from spam and hacker attacks.</a:t>
            </a:r>
            <a:endParaRPr sz="1400"/>
          </a:p>
          <a:p>
            <a:pPr indent="0" lvl="0" marL="0" rtl="0" algn="l">
              <a:lnSpc>
                <a:spcPct val="100000"/>
              </a:lnSpc>
              <a:spcBef>
                <a:spcPts val="0"/>
              </a:spcBef>
              <a:spcAft>
                <a:spcPts val="0"/>
              </a:spcAft>
              <a:buSzPts val="1400"/>
              <a:buNone/>
            </a:pPr>
            <a:r>
              <a:t/>
            </a:r>
            <a:endParaRPr/>
          </a:p>
        </p:txBody>
      </p:sp>
      <p:sp>
        <p:nvSpPr>
          <p:cNvPr id="3750" name="Google Shape;3750;p4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Explain Public Cloud</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t>A public cloud is a type of cloud computing environment where the cloud resources like servers, storage, databases, and applications are owned and operated by a third-party cloud service provider (CSP) and delivered over the public internet.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a:t>Public clouds are a good option for businesses and individuals who need:</a:t>
            </a:r>
            <a:endParaRPr/>
          </a:p>
          <a:p>
            <a:pPr indent="-228600" lvl="0" marL="457200" rtl="0" algn="l">
              <a:lnSpc>
                <a:spcPct val="100000"/>
              </a:lnSpc>
              <a:spcBef>
                <a:spcPts val="0"/>
              </a:spcBef>
              <a:spcAft>
                <a:spcPts val="0"/>
              </a:spcAft>
              <a:buSzPts val="1400"/>
              <a:buFont typeface="Arial"/>
              <a:buChar char="•"/>
            </a:pPr>
            <a:r>
              <a:rPr b="1" lang="en-US"/>
              <a:t>Cost-effective IT solutions</a:t>
            </a:r>
            <a:endParaRPr/>
          </a:p>
          <a:p>
            <a:pPr indent="-228600" lvl="0" marL="457200" rtl="0" algn="l">
              <a:lnSpc>
                <a:spcPct val="100000"/>
              </a:lnSpc>
              <a:spcBef>
                <a:spcPts val="0"/>
              </a:spcBef>
              <a:spcAft>
                <a:spcPts val="0"/>
              </a:spcAft>
              <a:buSzPts val="1400"/>
              <a:buFont typeface="Arial"/>
              <a:buChar char="•"/>
            </a:pPr>
            <a:r>
              <a:rPr b="1" lang="en-US"/>
              <a:t>Scalable resources to meet changing demands</a:t>
            </a:r>
            <a:endParaRPr/>
          </a:p>
          <a:p>
            <a:pPr indent="-228600" lvl="0" marL="457200" rtl="0" algn="l">
              <a:lnSpc>
                <a:spcPct val="100000"/>
              </a:lnSpc>
              <a:spcBef>
                <a:spcPts val="0"/>
              </a:spcBef>
              <a:spcAft>
                <a:spcPts val="0"/>
              </a:spcAft>
              <a:buSzPts val="1400"/>
              <a:buFont typeface="Arial"/>
              <a:buChar char="•"/>
            </a:pPr>
            <a:r>
              <a:rPr b="1" lang="en-US"/>
              <a:t>Rapid deployment of applications</a:t>
            </a:r>
            <a:endParaRPr/>
          </a:p>
          <a:p>
            <a:pPr indent="-228600" lvl="0" marL="457200" rtl="0" algn="l">
              <a:lnSpc>
                <a:spcPct val="100000"/>
              </a:lnSpc>
              <a:spcBef>
                <a:spcPts val="0"/>
              </a:spcBef>
              <a:spcAft>
                <a:spcPts val="0"/>
              </a:spcAft>
              <a:buSzPts val="1400"/>
              <a:buFont typeface="Arial"/>
              <a:buChar char="•"/>
            </a:pPr>
            <a:r>
              <a:rPr b="1" lang="en-US"/>
              <a:t>Access to a wide range of cloud services</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55" name="Google Shape;355;p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1" name="Shape 3761"/>
        <p:cNvGrpSpPr/>
        <p:nvPr/>
      </p:nvGrpSpPr>
      <p:grpSpPr>
        <a:xfrm>
          <a:off x="0" y="0"/>
          <a:ext cx="0" cy="0"/>
          <a:chOff x="0" y="0"/>
          <a:chExt cx="0" cy="0"/>
        </a:xfrm>
      </p:grpSpPr>
      <p:sp>
        <p:nvSpPr>
          <p:cNvPr id="3762" name="Google Shape;3762;p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3" name="Google Shape;3763;p4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400"/>
              <a:t>Trainer Notes:</a:t>
            </a:r>
            <a:endParaRPr/>
          </a:p>
          <a:p>
            <a:pPr indent="0" lvl="0" marL="0" rtl="0" algn="l">
              <a:lnSpc>
                <a:spcPct val="100000"/>
              </a:lnSpc>
              <a:spcBef>
                <a:spcPts val="0"/>
              </a:spcBef>
              <a:spcAft>
                <a:spcPts val="0"/>
              </a:spcAft>
              <a:buClr>
                <a:schemeClr val="dk1"/>
              </a:buClr>
              <a:buSzPts val="1400"/>
              <a:buFont typeface="Arial"/>
              <a:buNone/>
            </a:pPr>
            <a:r>
              <a:t/>
            </a:r>
            <a:endParaRPr sz="1400"/>
          </a:p>
          <a:p>
            <a:pPr indent="0" lvl="0" marL="0" rtl="0" algn="l">
              <a:lnSpc>
                <a:spcPct val="100000"/>
              </a:lnSpc>
              <a:spcBef>
                <a:spcPts val="0"/>
              </a:spcBef>
              <a:spcAft>
                <a:spcPts val="0"/>
              </a:spcAft>
              <a:buClr>
                <a:schemeClr val="dk1"/>
              </a:buClr>
              <a:buSzPts val="1400"/>
              <a:buFont typeface="Arial"/>
              <a:buNone/>
            </a:pPr>
            <a:r>
              <a:rPr lang="en-US" sz="1400"/>
              <a:t>Reverse proxies forward requests to one or more ordinary servers which handle the request. The response from the proxy server is returned as if it came directly from the original server, leaving the client with no knowledge of the origin servers.</a:t>
            </a:r>
            <a:endParaRPr sz="1400"/>
          </a:p>
          <a:p>
            <a:pPr indent="0" lvl="0" marL="0" rtl="0" algn="l">
              <a:lnSpc>
                <a:spcPct val="100000"/>
              </a:lnSpc>
              <a:spcBef>
                <a:spcPts val="1000"/>
              </a:spcBef>
              <a:spcAft>
                <a:spcPts val="0"/>
              </a:spcAft>
              <a:buClr>
                <a:schemeClr val="dk1"/>
              </a:buClr>
              <a:buSzPts val="1400"/>
              <a:buFont typeface="Arial"/>
              <a:buNone/>
            </a:pPr>
            <a:r>
              <a:rPr lang="en-US" sz="1400"/>
              <a:t>A reverse proxy server, (surrogate server) in contrast, acts on behalf of its servers. Clients contact the reverse proxy server, which gathers information from its associated server(s) and hands that information to the clients. The clients don’t know about the servers behind the scenes. The reverse proxy server is the only machine with which they interact.</a:t>
            </a:r>
            <a:endParaRPr sz="1400"/>
          </a:p>
          <a:p>
            <a:pPr indent="0" lvl="0" marL="0" rtl="0" algn="l">
              <a:lnSpc>
                <a:spcPct val="100000"/>
              </a:lnSpc>
              <a:spcBef>
                <a:spcPts val="0"/>
              </a:spcBef>
              <a:spcAft>
                <a:spcPts val="0"/>
              </a:spcAft>
              <a:buSzPts val="1400"/>
              <a:buNone/>
            </a:pPr>
            <a:r>
              <a:t/>
            </a:r>
            <a:endParaRPr/>
          </a:p>
        </p:txBody>
      </p:sp>
      <p:sp>
        <p:nvSpPr>
          <p:cNvPr id="3764" name="Google Shape;3764;p4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0" name="Shape 3780"/>
        <p:cNvGrpSpPr/>
        <p:nvPr/>
      </p:nvGrpSpPr>
      <p:grpSpPr>
        <a:xfrm>
          <a:off x="0" y="0"/>
          <a:ext cx="0" cy="0"/>
          <a:chOff x="0" y="0"/>
          <a:chExt cx="0" cy="0"/>
        </a:xfrm>
      </p:grpSpPr>
      <p:sp>
        <p:nvSpPr>
          <p:cNvPr id="3781" name="Google Shape;3781;p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2" name="Google Shape;3782;p4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165100" rtl="0" algn="l">
              <a:lnSpc>
                <a:spcPct val="100000"/>
              </a:lnSpc>
              <a:spcBef>
                <a:spcPts val="300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Trainer Notes:</a:t>
            </a:r>
            <a:endParaRPr/>
          </a:p>
          <a:p>
            <a:pPr indent="0" lvl="0" marL="165100" rtl="0" algn="l">
              <a:lnSpc>
                <a:spcPct val="100000"/>
              </a:lnSpc>
              <a:spcBef>
                <a:spcPts val="3000"/>
              </a:spcBef>
              <a:spcAft>
                <a:spcPts val="0"/>
              </a:spcAft>
              <a:buClr>
                <a:srgbClr val="434343"/>
              </a:buClr>
              <a:buSzPts val="1400"/>
              <a:buFont typeface="Open Sans"/>
              <a:buNone/>
            </a:pPr>
            <a:r>
              <a:t/>
            </a:r>
            <a:endParaRPr sz="1400">
              <a:solidFill>
                <a:srgbClr val="434343"/>
              </a:solidFill>
              <a:latin typeface="Open Sans"/>
              <a:ea typeface="Open Sans"/>
              <a:cs typeface="Open Sans"/>
              <a:sym typeface="Open Sans"/>
            </a:endParaRPr>
          </a:p>
          <a:p>
            <a:pPr indent="0" lvl="0" marL="165100" rtl="0" algn="l">
              <a:lnSpc>
                <a:spcPct val="100000"/>
              </a:lnSpc>
              <a:spcBef>
                <a:spcPts val="300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Web acceleration: Reverse proxies can compress inbound and outbound data, as well as cache commonly requested content, both of which speed up the flow of traffic between clients and servers. They can also perform additional tasks such as SSL encryption to take load off of your web servers, thereby boosting their performance. </a:t>
            </a:r>
            <a:endParaRPr>
              <a:solidFill>
                <a:srgbClr val="434343"/>
              </a:solidFill>
              <a:latin typeface="Open Sans"/>
              <a:ea typeface="Open Sans"/>
              <a:cs typeface="Open Sans"/>
              <a:sym typeface="Open Sans"/>
            </a:endParaRPr>
          </a:p>
        </p:txBody>
      </p:sp>
      <p:sp>
        <p:nvSpPr>
          <p:cNvPr id="3783" name="Google Shape;3783;p4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3" name="Shape 3793"/>
        <p:cNvGrpSpPr/>
        <p:nvPr/>
      </p:nvGrpSpPr>
      <p:grpSpPr>
        <a:xfrm>
          <a:off x="0" y="0"/>
          <a:ext cx="0" cy="0"/>
          <a:chOff x="0" y="0"/>
          <a:chExt cx="0" cy="0"/>
        </a:xfrm>
      </p:grpSpPr>
      <p:sp>
        <p:nvSpPr>
          <p:cNvPr id="3794" name="Google Shape;3794;p4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5" name="Google Shape;3795;p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8" name="Shape 3798"/>
        <p:cNvGrpSpPr/>
        <p:nvPr/>
      </p:nvGrpSpPr>
      <p:grpSpPr>
        <a:xfrm>
          <a:off x="0" y="0"/>
          <a:ext cx="0" cy="0"/>
          <a:chOff x="0" y="0"/>
          <a:chExt cx="0" cy="0"/>
        </a:xfrm>
      </p:grpSpPr>
      <p:sp>
        <p:nvSpPr>
          <p:cNvPr id="3799" name="Google Shape;3799;p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0" name="Google Shape;3800;p4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Intrusion in a system</a:t>
            </a:r>
            <a:r>
              <a:rPr lang="en-US"/>
              <a:t> refers to unauthorized access to a computer system, network, or device. It's a cyberattack where an attacker gains entry without permission.</a:t>
            </a:r>
            <a:endParaRPr/>
          </a:p>
          <a:p>
            <a:pPr indent="-228600" lvl="0" marL="457200" marR="0" rtl="0" algn="l">
              <a:lnSpc>
                <a:spcPct val="100000"/>
              </a:lnSpc>
              <a:spcBef>
                <a:spcPts val="0"/>
              </a:spcBef>
              <a:spcAft>
                <a:spcPts val="0"/>
              </a:spcAft>
              <a:buClr>
                <a:srgbClr val="000000"/>
              </a:buClr>
              <a:buSzPts val="1400"/>
              <a:buFont typeface="Arial"/>
              <a:buNone/>
            </a:pPr>
            <a:r>
              <a:rPr b="1" lang="en-US"/>
              <a:t>Types of Intrusions:</a:t>
            </a:r>
            <a:endParaRPr/>
          </a:p>
          <a:p>
            <a:pPr indent="-228600" lvl="0" marL="457200" rtl="0" algn="l">
              <a:lnSpc>
                <a:spcPct val="100000"/>
              </a:lnSpc>
              <a:spcBef>
                <a:spcPts val="0"/>
              </a:spcBef>
              <a:spcAft>
                <a:spcPts val="0"/>
              </a:spcAft>
              <a:buSzPts val="1400"/>
              <a:buFont typeface="Arial"/>
              <a:buChar char="•"/>
            </a:pPr>
            <a:r>
              <a:rPr b="1" lang="en-US"/>
              <a:t>Unauthorized access:</a:t>
            </a:r>
            <a:r>
              <a:rPr lang="en-US"/>
              <a:t> Gaining access to a system without proper credentials.</a:t>
            </a:r>
            <a:endParaRPr/>
          </a:p>
          <a:p>
            <a:pPr indent="-228600" lvl="0" marL="457200" rtl="0" algn="l">
              <a:lnSpc>
                <a:spcPct val="100000"/>
              </a:lnSpc>
              <a:spcBef>
                <a:spcPts val="0"/>
              </a:spcBef>
              <a:spcAft>
                <a:spcPts val="0"/>
              </a:spcAft>
              <a:buSzPts val="1400"/>
              <a:buFont typeface="Arial"/>
              <a:buChar char="•"/>
            </a:pPr>
            <a:r>
              <a:rPr b="1" lang="en-US"/>
              <a:t>Data breaches:</a:t>
            </a:r>
            <a:r>
              <a:rPr lang="en-US"/>
              <a:t> Stealing sensitive information from a system.</a:t>
            </a:r>
            <a:endParaRPr/>
          </a:p>
          <a:p>
            <a:pPr indent="-228600" lvl="0" marL="457200" rtl="0" algn="l">
              <a:lnSpc>
                <a:spcPct val="100000"/>
              </a:lnSpc>
              <a:spcBef>
                <a:spcPts val="0"/>
              </a:spcBef>
              <a:spcAft>
                <a:spcPts val="0"/>
              </a:spcAft>
              <a:buSzPts val="1400"/>
              <a:buFont typeface="Arial"/>
              <a:buChar char="•"/>
            </a:pPr>
            <a:r>
              <a:rPr b="1" lang="en-US"/>
              <a:t>Malware infection:</a:t>
            </a:r>
            <a:r>
              <a:rPr lang="en-US"/>
              <a:t> Introducing malicious software into a system.</a:t>
            </a:r>
            <a:endParaRPr/>
          </a:p>
          <a:p>
            <a:pPr indent="-228600" lvl="0" marL="457200" rtl="0" algn="l">
              <a:lnSpc>
                <a:spcPct val="100000"/>
              </a:lnSpc>
              <a:spcBef>
                <a:spcPts val="0"/>
              </a:spcBef>
              <a:spcAft>
                <a:spcPts val="0"/>
              </a:spcAft>
              <a:buSzPts val="1400"/>
              <a:buFont typeface="Arial"/>
              <a:buChar char="•"/>
            </a:pPr>
            <a:r>
              <a:rPr b="1" lang="en-US"/>
              <a:t>Denial of service (DoS) attacks:</a:t>
            </a:r>
            <a:r>
              <a:rPr lang="en-US"/>
              <a:t> Overloading a system to prevent legitimate users from accessing it.</a:t>
            </a:r>
            <a:endParaRPr/>
          </a:p>
          <a:p>
            <a:pPr indent="-228600" lvl="0" marL="457200" rtl="0" algn="l">
              <a:lnSpc>
                <a:spcPct val="100000"/>
              </a:lnSpc>
              <a:spcBef>
                <a:spcPts val="0"/>
              </a:spcBef>
              <a:spcAft>
                <a:spcPts val="0"/>
              </a:spcAft>
              <a:buSzPts val="1400"/>
              <a:buFont typeface="Arial"/>
              <a:buChar char="•"/>
            </a:pPr>
            <a:r>
              <a:rPr b="1" lang="en-US"/>
              <a:t>Privilege escalation:</a:t>
            </a:r>
            <a:r>
              <a:rPr lang="en-US"/>
              <a:t> Gaining higher-level access within a system.</a:t>
            </a:r>
            <a:endParaRPr/>
          </a:p>
          <a:p>
            <a:pPr indent="0" lvl="0" marL="0" rtl="0" algn="l">
              <a:lnSpc>
                <a:spcPct val="100000"/>
              </a:lnSpc>
              <a:spcBef>
                <a:spcPts val="0"/>
              </a:spcBef>
              <a:spcAft>
                <a:spcPts val="0"/>
              </a:spcAft>
              <a:buSzPts val="1400"/>
              <a:buNone/>
            </a:pPr>
            <a:r>
              <a:t/>
            </a:r>
            <a:endParaRPr/>
          </a:p>
        </p:txBody>
      </p:sp>
      <p:sp>
        <p:nvSpPr>
          <p:cNvPr id="3801" name="Google Shape;3801;p4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7" name="Shape 3807"/>
        <p:cNvGrpSpPr/>
        <p:nvPr/>
      </p:nvGrpSpPr>
      <p:grpSpPr>
        <a:xfrm>
          <a:off x="0" y="0"/>
          <a:ext cx="0" cy="0"/>
          <a:chOff x="0" y="0"/>
          <a:chExt cx="0" cy="0"/>
        </a:xfrm>
      </p:grpSpPr>
      <p:sp>
        <p:nvSpPr>
          <p:cNvPr id="3808" name="Google Shape;3808;p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9" name="Google Shape;3809;p4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An Intrusion Detection System (IDS)</a:t>
            </a:r>
            <a:r>
              <a:rPr lang="en-US"/>
              <a:t> is a security tool that monitors networks or systems for malicious activity or policy violations. It's like a security guard for your digital world, constantly watching for suspicious behavior.</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How does an IDS work?</a:t>
            </a:r>
            <a:endParaRPr/>
          </a:p>
          <a:p>
            <a:pPr indent="-228600" lvl="0" marL="457200" rtl="0" algn="l">
              <a:lnSpc>
                <a:spcPct val="100000"/>
              </a:lnSpc>
              <a:spcBef>
                <a:spcPts val="0"/>
              </a:spcBef>
              <a:spcAft>
                <a:spcPts val="0"/>
              </a:spcAft>
              <a:buSzPts val="1400"/>
              <a:buFont typeface="Arial"/>
              <a:buChar char="•"/>
            </a:pPr>
            <a:r>
              <a:rPr b="1" lang="en-US"/>
              <a:t>Monitoring:</a:t>
            </a:r>
            <a:r>
              <a:rPr lang="en-US"/>
              <a:t> It continuously observes network traffic, system logs, and other relevant data.</a:t>
            </a:r>
            <a:endParaRPr/>
          </a:p>
          <a:p>
            <a:pPr indent="-228600" lvl="0" marL="457200" rtl="0" algn="l">
              <a:lnSpc>
                <a:spcPct val="100000"/>
              </a:lnSpc>
              <a:spcBef>
                <a:spcPts val="0"/>
              </a:spcBef>
              <a:spcAft>
                <a:spcPts val="0"/>
              </a:spcAft>
              <a:buSzPts val="1400"/>
              <a:buFont typeface="Arial"/>
              <a:buChar char="•"/>
            </a:pPr>
            <a:r>
              <a:rPr b="1" lang="en-US"/>
              <a:t>Analysis:</a:t>
            </a:r>
            <a:r>
              <a:rPr lang="en-US"/>
              <a:t> Compares the collected data against a database of known attack signatures or predefined rules.</a:t>
            </a:r>
            <a:endParaRPr/>
          </a:p>
          <a:p>
            <a:pPr indent="-228600" lvl="0" marL="457200" rtl="0" algn="l">
              <a:lnSpc>
                <a:spcPct val="100000"/>
              </a:lnSpc>
              <a:spcBef>
                <a:spcPts val="0"/>
              </a:spcBef>
              <a:spcAft>
                <a:spcPts val="0"/>
              </a:spcAft>
              <a:buSzPts val="1400"/>
              <a:buFont typeface="Arial"/>
              <a:buChar char="•"/>
            </a:pPr>
            <a:r>
              <a:rPr b="1" lang="en-US"/>
              <a:t>Detection:</a:t>
            </a:r>
            <a:r>
              <a:rPr lang="en-US"/>
              <a:t> Identifies suspicious activities or anomalies that might indicate an intrusion attempt.</a:t>
            </a:r>
            <a:endParaRPr/>
          </a:p>
          <a:p>
            <a:pPr indent="-228600" lvl="0" marL="457200" rtl="0" algn="l">
              <a:lnSpc>
                <a:spcPct val="100000"/>
              </a:lnSpc>
              <a:spcBef>
                <a:spcPts val="0"/>
              </a:spcBef>
              <a:spcAft>
                <a:spcPts val="0"/>
              </a:spcAft>
              <a:buSzPts val="1400"/>
              <a:buFont typeface="Arial"/>
              <a:buChar char="•"/>
            </a:pPr>
            <a:r>
              <a:rPr b="1" lang="en-US"/>
              <a:t>Alerting:</a:t>
            </a:r>
            <a:r>
              <a:rPr lang="en-US"/>
              <a:t> Sends notifications to administrators when potential threats are detected.</a:t>
            </a:r>
            <a:endParaRPr/>
          </a:p>
          <a:p>
            <a:pPr indent="0" lvl="0" marL="0" rtl="0" algn="l">
              <a:lnSpc>
                <a:spcPct val="100000"/>
              </a:lnSpc>
              <a:spcBef>
                <a:spcPts val="0"/>
              </a:spcBef>
              <a:spcAft>
                <a:spcPts val="0"/>
              </a:spcAft>
              <a:buSzPts val="1400"/>
              <a:buNone/>
            </a:pPr>
            <a:r>
              <a:t/>
            </a:r>
            <a:endParaRPr/>
          </a:p>
        </p:txBody>
      </p:sp>
      <p:sp>
        <p:nvSpPr>
          <p:cNvPr id="3810" name="Google Shape;3810;p4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6" name="Shape 3836"/>
        <p:cNvGrpSpPr/>
        <p:nvPr/>
      </p:nvGrpSpPr>
      <p:grpSpPr>
        <a:xfrm>
          <a:off x="0" y="0"/>
          <a:ext cx="0" cy="0"/>
          <a:chOff x="0" y="0"/>
          <a:chExt cx="0" cy="0"/>
        </a:xfrm>
      </p:grpSpPr>
      <p:sp>
        <p:nvSpPr>
          <p:cNvPr id="3837" name="Google Shape;3837;p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8" name="Google Shape;3838;p4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Function of IDS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How does an IDS work?</a:t>
            </a:r>
            <a:endParaRPr/>
          </a:p>
          <a:p>
            <a:pPr indent="-228600" lvl="0" marL="457200" rtl="0" algn="l">
              <a:lnSpc>
                <a:spcPct val="100000"/>
              </a:lnSpc>
              <a:spcBef>
                <a:spcPts val="0"/>
              </a:spcBef>
              <a:spcAft>
                <a:spcPts val="0"/>
              </a:spcAft>
              <a:buSzPts val="1400"/>
              <a:buFont typeface="Arial"/>
              <a:buChar char="•"/>
            </a:pPr>
            <a:r>
              <a:rPr b="1" lang="en-US"/>
              <a:t>Monitoring:</a:t>
            </a:r>
            <a:r>
              <a:rPr lang="en-US"/>
              <a:t> It continuously observes network traffic, system logs, and other relevant data.</a:t>
            </a:r>
            <a:endParaRPr/>
          </a:p>
          <a:p>
            <a:pPr indent="-228600" lvl="0" marL="457200" rtl="0" algn="l">
              <a:lnSpc>
                <a:spcPct val="100000"/>
              </a:lnSpc>
              <a:spcBef>
                <a:spcPts val="0"/>
              </a:spcBef>
              <a:spcAft>
                <a:spcPts val="0"/>
              </a:spcAft>
              <a:buSzPts val="1400"/>
              <a:buFont typeface="Arial"/>
              <a:buChar char="•"/>
            </a:pPr>
            <a:r>
              <a:rPr b="1" lang="en-US"/>
              <a:t>Analysis:</a:t>
            </a:r>
            <a:r>
              <a:rPr lang="en-US"/>
              <a:t> Compares the collected data against a database of known attack signatures or predefined rules.</a:t>
            </a:r>
            <a:endParaRPr/>
          </a:p>
          <a:p>
            <a:pPr indent="-228600" lvl="0" marL="457200" rtl="0" algn="l">
              <a:lnSpc>
                <a:spcPct val="100000"/>
              </a:lnSpc>
              <a:spcBef>
                <a:spcPts val="0"/>
              </a:spcBef>
              <a:spcAft>
                <a:spcPts val="0"/>
              </a:spcAft>
              <a:buSzPts val="1400"/>
              <a:buFont typeface="Arial"/>
              <a:buChar char="•"/>
            </a:pPr>
            <a:r>
              <a:rPr b="1" lang="en-US"/>
              <a:t>Detection:</a:t>
            </a:r>
            <a:r>
              <a:rPr lang="en-US"/>
              <a:t> Identifies suspicious activities or anomalies that might indicate an intrusion attempt.</a:t>
            </a:r>
            <a:endParaRPr/>
          </a:p>
          <a:p>
            <a:pPr indent="-228600" lvl="0" marL="457200" rtl="0" algn="l">
              <a:lnSpc>
                <a:spcPct val="100000"/>
              </a:lnSpc>
              <a:spcBef>
                <a:spcPts val="0"/>
              </a:spcBef>
              <a:spcAft>
                <a:spcPts val="0"/>
              </a:spcAft>
              <a:buSzPts val="1400"/>
              <a:buFont typeface="Arial"/>
              <a:buChar char="•"/>
            </a:pPr>
            <a:r>
              <a:rPr b="1" lang="en-US"/>
              <a:t>Alerting:</a:t>
            </a:r>
            <a:r>
              <a:rPr lang="en-US"/>
              <a:t> Sends notifications to administrators when potential threats are detected.</a:t>
            </a:r>
            <a:endParaRPr/>
          </a:p>
          <a:p>
            <a:pPr indent="0" lvl="0" marL="0" rtl="0" algn="l">
              <a:lnSpc>
                <a:spcPct val="100000"/>
              </a:lnSpc>
              <a:spcBef>
                <a:spcPts val="0"/>
              </a:spcBef>
              <a:spcAft>
                <a:spcPts val="0"/>
              </a:spcAft>
              <a:buSzPts val="1400"/>
              <a:buNone/>
            </a:pPr>
            <a:r>
              <a:t/>
            </a:r>
            <a:endParaRPr/>
          </a:p>
        </p:txBody>
      </p:sp>
      <p:sp>
        <p:nvSpPr>
          <p:cNvPr id="3839" name="Google Shape;3839;p4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7" name="Shape 3847"/>
        <p:cNvGrpSpPr/>
        <p:nvPr/>
      </p:nvGrpSpPr>
      <p:grpSpPr>
        <a:xfrm>
          <a:off x="0" y="0"/>
          <a:ext cx="0" cy="0"/>
          <a:chOff x="0" y="0"/>
          <a:chExt cx="0" cy="0"/>
        </a:xfrm>
      </p:grpSpPr>
      <p:sp>
        <p:nvSpPr>
          <p:cNvPr id="3848" name="Google Shape;3848;p4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An Intrusion Prevention System (IPS)</a:t>
            </a:r>
            <a:r>
              <a:rPr lang="en-US"/>
              <a:t> is a network security appliance that monitors network traffic for malicious activity and takes action to block or stop it. Unlike an Intrusion Detection System (IDS), which only detects threats, an IPS can actively prevent attacks.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849" name="Google Shape;3849;p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4" name="Shape 3874"/>
        <p:cNvGrpSpPr/>
        <p:nvPr/>
      </p:nvGrpSpPr>
      <p:grpSpPr>
        <a:xfrm>
          <a:off x="0" y="0"/>
          <a:ext cx="0" cy="0"/>
          <a:chOff x="0" y="0"/>
          <a:chExt cx="0" cy="0"/>
        </a:xfrm>
      </p:grpSpPr>
      <p:sp>
        <p:nvSpPr>
          <p:cNvPr id="3875" name="Google Shape;3875;p4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the terms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True Positive: Attack is going and alerts are observed on IDS which is what is expected</a:t>
            </a:r>
            <a:endParaRPr/>
          </a:p>
          <a:p>
            <a:pPr indent="0" lvl="0" marL="0" rtl="0" algn="l">
              <a:lnSpc>
                <a:spcPct val="100000"/>
              </a:lnSpc>
              <a:spcBef>
                <a:spcPts val="0"/>
              </a:spcBef>
              <a:spcAft>
                <a:spcPts val="0"/>
              </a:spcAft>
              <a:buSzPts val="1400"/>
              <a:buNone/>
            </a:pPr>
            <a:r>
              <a:rPr lang="en-US"/>
              <a:t>True Negative: No Attack and no alert on IDS which is again good thing.</a:t>
            </a:r>
            <a:endParaRPr/>
          </a:p>
          <a:p>
            <a:pPr indent="0" lvl="0" marL="0" rtl="0" algn="l">
              <a:lnSpc>
                <a:spcPct val="100000"/>
              </a:lnSpc>
              <a:spcBef>
                <a:spcPts val="0"/>
              </a:spcBef>
              <a:spcAft>
                <a:spcPts val="0"/>
              </a:spcAft>
              <a:buSzPts val="1400"/>
              <a:buNone/>
            </a:pPr>
            <a:r>
              <a:rPr lang="en-US"/>
              <a:t>False Positive: No attack but false attack is generated which can create a confusion</a:t>
            </a:r>
            <a:endParaRPr/>
          </a:p>
          <a:p>
            <a:pPr indent="0" lvl="0" marL="0" rtl="0" algn="l">
              <a:lnSpc>
                <a:spcPct val="100000"/>
              </a:lnSpc>
              <a:spcBef>
                <a:spcPts val="0"/>
              </a:spcBef>
              <a:spcAft>
                <a:spcPts val="0"/>
              </a:spcAft>
              <a:buSzPts val="1400"/>
              <a:buNone/>
            </a:pPr>
            <a:r>
              <a:rPr lang="en-US"/>
              <a:t>False negative: Attack is going on but alert is not generated which can lead to attack remain undetected.</a:t>
            </a:r>
            <a:endParaRPr/>
          </a:p>
        </p:txBody>
      </p:sp>
      <p:sp>
        <p:nvSpPr>
          <p:cNvPr id="3876" name="Google Shape;3876;p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1" name="Shape 3881"/>
        <p:cNvGrpSpPr/>
        <p:nvPr/>
      </p:nvGrpSpPr>
      <p:grpSpPr>
        <a:xfrm>
          <a:off x="0" y="0"/>
          <a:ext cx="0" cy="0"/>
          <a:chOff x="0" y="0"/>
          <a:chExt cx="0" cy="0"/>
        </a:xfrm>
      </p:grpSpPr>
      <p:sp>
        <p:nvSpPr>
          <p:cNvPr id="3882" name="Google Shape;3882;p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3" name="Google Shape;3883;p4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000"/>
              </a:spcBef>
              <a:spcAft>
                <a:spcPts val="0"/>
              </a:spcAft>
              <a:buClr>
                <a:srgbClr val="535353"/>
              </a:buClr>
              <a:buSzPts val="4000"/>
              <a:buFont typeface="Open Sans"/>
              <a:buNone/>
            </a:pPr>
            <a:r>
              <a:rPr lang="en-US" sz="1400">
                <a:solidFill>
                  <a:srgbClr val="535353"/>
                </a:solidFill>
                <a:latin typeface="Open Sans"/>
                <a:ea typeface="Open Sans"/>
                <a:cs typeface="Open Sans"/>
                <a:sym typeface="Open Sans"/>
              </a:rPr>
              <a:t>Placement of IPS at Perimeter:</a:t>
            </a:r>
            <a:endParaRPr/>
          </a:p>
          <a:p>
            <a:pPr indent="0" lvl="0" marL="0" rtl="0" algn="l">
              <a:lnSpc>
                <a:spcPct val="100000"/>
              </a:lnSpc>
              <a:spcBef>
                <a:spcPts val="3000"/>
              </a:spcBef>
              <a:spcAft>
                <a:spcPts val="0"/>
              </a:spcAft>
              <a:buClr>
                <a:srgbClr val="535353"/>
              </a:buClr>
              <a:buSzPts val="4000"/>
              <a:buFont typeface="Open Sans"/>
              <a:buNone/>
            </a:pPr>
            <a:r>
              <a:rPr lang="en-US" sz="1400">
                <a:solidFill>
                  <a:srgbClr val="535353"/>
                </a:solidFill>
                <a:latin typeface="Open Sans"/>
                <a:ea typeface="Open Sans"/>
                <a:cs typeface="Open Sans"/>
                <a:sym typeface="Open Sans"/>
              </a:rPr>
              <a:t>Depending upon the IDS/IPS technology used, it can either work in tandem with gateway devices or fulfill the functions of the gateway connecting the perimeter network to the Internet. </a:t>
            </a:r>
            <a:endParaRPr/>
          </a:p>
          <a:p>
            <a:pPr indent="0" lvl="0" marL="0" rtl="0" algn="l">
              <a:lnSpc>
                <a:spcPct val="100000"/>
              </a:lnSpc>
              <a:spcBef>
                <a:spcPts val="3000"/>
              </a:spcBef>
              <a:spcAft>
                <a:spcPts val="0"/>
              </a:spcAft>
              <a:buClr>
                <a:srgbClr val="535353"/>
              </a:buClr>
              <a:buSzPts val="4000"/>
              <a:buFont typeface="Open Sans"/>
              <a:buNone/>
            </a:pPr>
            <a:r>
              <a:t/>
            </a:r>
            <a:endParaRPr sz="1400">
              <a:solidFill>
                <a:srgbClr val="535353"/>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b="1" lang="en-US"/>
              <a:t>An IPS (Intrusion Prevention System) placed at the network perimeter is a crucial component of a robust cybersecurity strategy.</a:t>
            </a:r>
            <a:endParaRPr/>
          </a:p>
          <a:p>
            <a:pPr indent="-228600" lvl="0" marL="457200" marR="0" rtl="0" algn="l">
              <a:lnSpc>
                <a:spcPct val="100000"/>
              </a:lnSpc>
              <a:spcBef>
                <a:spcPts val="0"/>
              </a:spcBef>
              <a:spcAft>
                <a:spcPts val="0"/>
              </a:spcAft>
              <a:buClr>
                <a:srgbClr val="000000"/>
              </a:buClr>
              <a:buSzPts val="1400"/>
              <a:buFont typeface="Arial"/>
              <a:buNone/>
            </a:pPr>
            <a:r>
              <a:rPr b="1" lang="en-US"/>
              <a:t>Why the Perimeter?</a:t>
            </a:r>
            <a:endParaRPr/>
          </a:p>
          <a:p>
            <a:pPr indent="-228600" lvl="0" marL="457200" rtl="0" algn="l">
              <a:lnSpc>
                <a:spcPct val="100000"/>
              </a:lnSpc>
              <a:spcBef>
                <a:spcPts val="0"/>
              </a:spcBef>
              <a:spcAft>
                <a:spcPts val="0"/>
              </a:spcAft>
              <a:buSzPts val="1400"/>
              <a:buFont typeface="Arial"/>
              <a:buChar char="•"/>
            </a:pPr>
            <a:r>
              <a:rPr b="1" lang="en-US"/>
              <a:t>Early Detection:</a:t>
            </a:r>
            <a:r>
              <a:rPr lang="en-US"/>
              <a:t> Detects threats before they penetrate deeper into the network.</a:t>
            </a:r>
            <a:endParaRPr/>
          </a:p>
          <a:p>
            <a:pPr indent="-228600" lvl="0" marL="457200" rtl="0" algn="l">
              <a:lnSpc>
                <a:spcPct val="100000"/>
              </a:lnSpc>
              <a:spcBef>
                <a:spcPts val="0"/>
              </a:spcBef>
              <a:spcAft>
                <a:spcPts val="0"/>
              </a:spcAft>
              <a:buSzPts val="1400"/>
              <a:buFont typeface="Arial"/>
              <a:buChar char="•"/>
            </a:pPr>
            <a:r>
              <a:rPr b="1" lang="en-US"/>
              <a:t>Protection of Critical Assets:</a:t>
            </a:r>
            <a:r>
              <a:rPr lang="en-US"/>
              <a:t> Safeguards sensitive data and systems.</a:t>
            </a:r>
            <a:endParaRPr/>
          </a:p>
          <a:p>
            <a:pPr indent="-228600" lvl="0" marL="457200" rtl="0" algn="l">
              <a:lnSpc>
                <a:spcPct val="100000"/>
              </a:lnSpc>
              <a:spcBef>
                <a:spcPts val="0"/>
              </a:spcBef>
              <a:spcAft>
                <a:spcPts val="0"/>
              </a:spcAft>
              <a:buSzPts val="1400"/>
              <a:buFont typeface="Arial"/>
              <a:buChar char="•"/>
            </a:pPr>
            <a:r>
              <a:rPr b="1" lang="en-US"/>
              <a:t>Performance Optimization:</a:t>
            </a:r>
            <a:r>
              <a:rPr lang="en-US"/>
              <a:t> Reduces the load on internal network devices.</a:t>
            </a:r>
            <a:endParaRPr/>
          </a:p>
          <a:p>
            <a:pPr indent="-228600" lvl="0" marL="457200" rtl="0" algn="l">
              <a:lnSpc>
                <a:spcPct val="100000"/>
              </a:lnSpc>
              <a:spcBef>
                <a:spcPts val="0"/>
              </a:spcBef>
              <a:spcAft>
                <a:spcPts val="0"/>
              </a:spcAft>
              <a:buSzPts val="1400"/>
              <a:buFont typeface="Arial"/>
              <a:buChar char="•"/>
            </a:pPr>
            <a:r>
              <a:rPr b="1" lang="en-US"/>
              <a:t>Centralized Management:</a:t>
            </a:r>
            <a:r>
              <a:rPr lang="en-US"/>
              <a:t> Allows for easier monitoring and control.</a:t>
            </a:r>
            <a:endParaRPr/>
          </a:p>
          <a:p>
            <a:pPr indent="0" lvl="0" marL="0" rtl="0" algn="l">
              <a:lnSpc>
                <a:spcPct val="100000"/>
              </a:lnSpc>
              <a:spcBef>
                <a:spcPts val="3000"/>
              </a:spcBef>
              <a:spcAft>
                <a:spcPts val="0"/>
              </a:spcAft>
              <a:buClr>
                <a:srgbClr val="535353"/>
              </a:buClr>
              <a:buSzPts val="4000"/>
              <a:buFont typeface="Open Sans"/>
              <a:buNone/>
            </a:pPr>
            <a:r>
              <a:t/>
            </a:r>
            <a:endParaRPr/>
          </a:p>
        </p:txBody>
      </p:sp>
      <p:sp>
        <p:nvSpPr>
          <p:cNvPr id="3884" name="Google Shape;3884;p4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5" name="Shape 3905"/>
        <p:cNvGrpSpPr/>
        <p:nvPr/>
      </p:nvGrpSpPr>
      <p:grpSpPr>
        <a:xfrm>
          <a:off x="0" y="0"/>
          <a:ext cx="0" cy="0"/>
          <a:chOff x="0" y="0"/>
          <a:chExt cx="0" cy="0"/>
        </a:xfrm>
      </p:grpSpPr>
      <p:sp>
        <p:nvSpPr>
          <p:cNvPr id="3906" name="Google Shape;3906;p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7" name="Google Shape;3907;p4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000"/>
              </a:spcBef>
              <a:spcAft>
                <a:spcPts val="0"/>
              </a:spcAft>
              <a:buClr>
                <a:schemeClr val="dk1"/>
              </a:buClr>
              <a:buSzPts val="1100"/>
              <a:buFont typeface="Arial"/>
              <a:buNone/>
            </a:pPr>
            <a:r>
              <a:rPr lang="en-US" sz="1400">
                <a:solidFill>
                  <a:srgbClr val="434343"/>
                </a:solidFill>
                <a:latin typeface="Open Sans"/>
                <a:ea typeface="Open Sans"/>
                <a:cs typeface="Open Sans"/>
                <a:sym typeface="Open Sans"/>
              </a:rPr>
              <a:t>IDS/IPS may also detect internal threats attempting unauthorized activity. </a:t>
            </a:r>
            <a:endParaRPr/>
          </a:p>
          <a:p>
            <a:pPr indent="0" lvl="0" marL="0" rtl="0" algn="l">
              <a:lnSpc>
                <a:spcPct val="100000"/>
              </a:lnSpc>
              <a:spcBef>
                <a:spcPts val="3000"/>
              </a:spcBef>
              <a:spcAft>
                <a:spcPts val="0"/>
              </a:spcAft>
              <a:buClr>
                <a:schemeClr val="dk1"/>
              </a:buClr>
              <a:buSzPts val="1100"/>
              <a:buFont typeface="Arial"/>
              <a:buNone/>
            </a:pPr>
            <a:r>
              <a:t/>
            </a:r>
            <a:endParaRPr sz="1400">
              <a:solidFill>
                <a:srgbClr val="434343"/>
              </a:solidFill>
              <a:latin typeface="Open Sans"/>
              <a:ea typeface="Open Sans"/>
              <a:cs typeface="Open Sans"/>
              <a:sym typeface="Open Sans"/>
            </a:endParaRPr>
          </a:p>
          <a:p>
            <a:pPr indent="0" lvl="0" marL="0" rtl="0" algn="l">
              <a:lnSpc>
                <a:spcPct val="100000"/>
              </a:lnSpc>
              <a:spcBef>
                <a:spcPts val="3000"/>
              </a:spcBef>
              <a:spcAft>
                <a:spcPts val="0"/>
              </a:spcAft>
              <a:buClr>
                <a:schemeClr val="dk1"/>
              </a:buClr>
              <a:buSzPts val="1100"/>
              <a:buFont typeface="Arial"/>
              <a:buNone/>
            </a:pPr>
            <a:r>
              <a:rPr b="1" lang="en-US" sz="2000"/>
              <a:t>An IPS (Intrusion Prevention System) deployed at the host level, often referred to as Host-Based IPS (HIPS), provides a layer of security directly on individual devices.</a:t>
            </a:r>
            <a:r>
              <a:rPr lang="en-US" sz="2000"/>
              <a:t> This granular approach offers unique advantages in protecting endpoints from threats.</a:t>
            </a:r>
            <a:endParaRPr sz="1400">
              <a:latin typeface="Open Sans"/>
              <a:ea typeface="Open Sans"/>
              <a:cs typeface="Open Sans"/>
              <a:sym typeface="Open Sans"/>
            </a:endParaRPr>
          </a:p>
        </p:txBody>
      </p:sp>
      <p:sp>
        <p:nvSpPr>
          <p:cNvPr id="3908" name="Google Shape;3908;p4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what is Private Cloud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private cloud is a cloud computing environment designed for the exclusive use of a single organization. In contrast to a public cloud, where resources are shared among multiple users over the internet, a private cloud offers a dedicated infrastructure for your organization's specific needs. Here's a deeper dive into private clouds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Private clouds are a good fit for organizations that:</a:t>
            </a:r>
            <a:endParaRPr/>
          </a:p>
          <a:p>
            <a:pPr indent="-228600" lvl="0" marL="457200" rtl="0" algn="l">
              <a:lnSpc>
                <a:spcPct val="100000"/>
              </a:lnSpc>
              <a:spcBef>
                <a:spcPts val="0"/>
              </a:spcBef>
              <a:spcAft>
                <a:spcPts val="0"/>
              </a:spcAft>
              <a:buSzPts val="1400"/>
              <a:buFont typeface="Arial"/>
              <a:buChar char="•"/>
            </a:pPr>
            <a:r>
              <a:rPr lang="en-US"/>
              <a:t>Handle sensitive data and require the highest levels of security and privacy.</a:t>
            </a:r>
            <a:endParaRPr/>
          </a:p>
          <a:p>
            <a:pPr indent="-228600" lvl="0" marL="457200" rtl="0" algn="l">
              <a:lnSpc>
                <a:spcPct val="100000"/>
              </a:lnSpc>
              <a:spcBef>
                <a:spcPts val="0"/>
              </a:spcBef>
              <a:spcAft>
                <a:spcPts val="0"/>
              </a:spcAft>
              <a:buSzPts val="1400"/>
              <a:buFont typeface="Arial"/>
              <a:buChar char="•"/>
            </a:pPr>
            <a:r>
              <a:rPr lang="en-US"/>
              <a:t>Have strict regulatory compliance requirements.</a:t>
            </a:r>
            <a:endParaRPr/>
          </a:p>
          <a:p>
            <a:pPr indent="-228600" lvl="0" marL="457200" rtl="0" algn="l">
              <a:lnSpc>
                <a:spcPct val="100000"/>
              </a:lnSpc>
              <a:spcBef>
                <a:spcPts val="0"/>
              </a:spcBef>
              <a:spcAft>
                <a:spcPts val="0"/>
              </a:spcAft>
              <a:buSzPts val="1400"/>
              <a:buFont typeface="Arial"/>
              <a:buChar char="•"/>
            </a:pPr>
            <a:r>
              <a:rPr lang="en-US"/>
              <a:t>Have predictable workloads that don't require significant scaling up or down.</a:t>
            </a:r>
            <a:endParaRPr/>
          </a:p>
          <a:p>
            <a:pPr indent="-228600" lvl="0" marL="457200" rtl="0" algn="l">
              <a:lnSpc>
                <a:spcPct val="100000"/>
              </a:lnSpc>
              <a:spcBef>
                <a:spcPts val="0"/>
              </a:spcBef>
              <a:spcAft>
                <a:spcPts val="0"/>
              </a:spcAft>
              <a:buSzPts val="1400"/>
              <a:buFont typeface="Arial"/>
              <a:buChar char="•"/>
            </a:pPr>
            <a:r>
              <a:rPr lang="en-US"/>
              <a:t>Have the financial resources and IT expertise to manage a private cloud infrastructure.</a:t>
            </a:r>
            <a:endParaRPr/>
          </a:p>
          <a:p>
            <a:pPr indent="0" lvl="0" marL="0" rtl="0" algn="l">
              <a:lnSpc>
                <a:spcPct val="100000"/>
              </a:lnSpc>
              <a:spcBef>
                <a:spcPts val="0"/>
              </a:spcBef>
              <a:spcAft>
                <a:spcPts val="0"/>
              </a:spcAft>
              <a:buSzPts val="1400"/>
              <a:buNone/>
            </a:pPr>
            <a:r>
              <a:t/>
            </a:r>
            <a:endParaRPr/>
          </a:p>
        </p:txBody>
      </p:sp>
      <p:sp>
        <p:nvSpPr>
          <p:cNvPr id="366" name="Google Shape;366;p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5" name="Shape 3925"/>
        <p:cNvGrpSpPr/>
        <p:nvPr/>
      </p:nvGrpSpPr>
      <p:grpSpPr>
        <a:xfrm>
          <a:off x="0" y="0"/>
          <a:ext cx="0" cy="0"/>
          <a:chOff x="0" y="0"/>
          <a:chExt cx="0" cy="0"/>
        </a:xfrm>
      </p:grpSpPr>
      <p:sp>
        <p:nvSpPr>
          <p:cNvPr id="3926" name="Google Shape;3926;p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7" name="Google Shape;3927;p4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3000"/>
              </a:spcBef>
              <a:spcAft>
                <a:spcPts val="0"/>
              </a:spcAft>
              <a:buClr>
                <a:srgbClr val="535353"/>
              </a:buClr>
              <a:buSzPts val="4000"/>
              <a:buFont typeface="Open Sans"/>
              <a:buNone/>
            </a:pPr>
            <a:r>
              <a:rPr lang="en-US" sz="1400">
                <a:solidFill>
                  <a:srgbClr val="434343"/>
                </a:solidFill>
                <a:latin typeface="Open Sans"/>
                <a:ea typeface="Open Sans"/>
                <a:cs typeface="Open Sans"/>
                <a:sym typeface="Open Sans"/>
              </a:rPr>
              <a:t>In this type of deployment- IPS can be placed at different places of various points in network so that threats can be detected at different points in network</a:t>
            </a:r>
            <a:endParaRPr sz="1400">
              <a:latin typeface="Open Sans"/>
              <a:ea typeface="Open Sans"/>
              <a:cs typeface="Open Sans"/>
              <a:sym typeface="Open Sans"/>
            </a:endParaRPr>
          </a:p>
        </p:txBody>
      </p:sp>
      <p:sp>
        <p:nvSpPr>
          <p:cNvPr id="3928" name="Google Shape;3928;p4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0" name="Shape 3950"/>
        <p:cNvGrpSpPr/>
        <p:nvPr/>
      </p:nvGrpSpPr>
      <p:grpSpPr>
        <a:xfrm>
          <a:off x="0" y="0"/>
          <a:ext cx="0" cy="0"/>
          <a:chOff x="0" y="0"/>
          <a:chExt cx="0" cy="0"/>
        </a:xfrm>
      </p:grpSpPr>
      <p:sp>
        <p:nvSpPr>
          <p:cNvPr id="3951" name="Google Shape;3951;p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2" name="Google Shape;3952;p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596900" lvl="0" marL="762000" rtl="0" algn="l">
              <a:lnSpc>
                <a:spcPct val="100000"/>
              </a:lnSpc>
              <a:spcBef>
                <a:spcPts val="0"/>
              </a:spcBef>
              <a:spcAft>
                <a:spcPts val="0"/>
              </a:spcAft>
              <a:buClr>
                <a:srgbClr val="6B85B8"/>
              </a:buClr>
              <a:buSzPts val="1400"/>
              <a:buFont typeface="Open Sans"/>
              <a:buChar char="๏"/>
            </a:pPr>
            <a:r>
              <a:rPr b="1" lang="en-US" sz="2000"/>
              <a:t>A signature-based IPS relies on predefined patterns or signatures to identify and block known threats.</a:t>
            </a:r>
            <a:r>
              <a:rPr lang="en-US" sz="2000"/>
              <a:t> These signatures are essentially fingerprints of specific attacks, vulnerabilities, or malicious code</a:t>
            </a:r>
            <a:endParaRPr sz="1400">
              <a:solidFill>
                <a:srgbClr val="535353"/>
              </a:solidFill>
              <a:latin typeface="Open Sans"/>
              <a:ea typeface="Open Sans"/>
              <a:cs typeface="Open Sans"/>
              <a:sym typeface="Open Sans"/>
            </a:endParaRPr>
          </a:p>
          <a:p>
            <a:pPr indent="-596900" lvl="0" marL="762000" rtl="0" algn="l">
              <a:lnSpc>
                <a:spcPct val="100000"/>
              </a:lnSpc>
              <a:spcBef>
                <a:spcPts val="0"/>
              </a:spcBef>
              <a:spcAft>
                <a:spcPts val="0"/>
              </a:spcAft>
              <a:buClr>
                <a:srgbClr val="6B85B8"/>
              </a:buClr>
              <a:buSzPts val="1400"/>
              <a:buFont typeface="Open Sans"/>
              <a:buChar char="๏"/>
            </a:pPr>
            <a:r>
              <a:rPr lang="en-US" sz="1400">
                <a:solidFill>
                  <a:srgbClr val="535353"/>
                </a:solidFill>
                <a:latin typeface="Open Sans"/>
                <a:ea typeface="Open Sans"/>
                <a:cs typeface="Open Sans"/>
                <a:sym typeface="Open Sans"/>
              </a:rPr>
              <a:t>A primary benefit of this method is that it has a low false-positive rate. </a:t>
            </a:r>
            <a:endParaRPr sz="1400">
              <a:latin typeface="Open Sans"/>
              <a:ea typeface="Open Sans"/>
              <a:cs typeface="Open Sans"/>
              <a:sym typeface="Open Sans"/>
            </a:endParaRPr>
          </a:p>
          <a:p>
            <a:pPr indent="-596900" lvl="0" marL="762000" rtl="0" algn="l">
              <a:lnSpc>
                <a:spcPct val="100000"/>
              </a:lnSpc>
              <a:spcBef>
                <a:spcPts val="0"/>
              </a:spcBef>
              <a:spcAft>
                <a:spcPts val="0"/>
              </a:spcAft>
              <a:buClr>
                <a:srgbClr val="6B85B8"/>
              </a:buClr>
              <a:buSzPts val="1400"/>
              <a:buFont typeface="Open Sans"/>
              <a:buChar char="๏"/>
            </a:pPr>
            <a:r>
              <a:rPr lang="en-US" sz="1400">
                <a:solidFill>
                  <a:srgbClr val="535353"/>
                </a:solidFill>
                <a:latin typeface="Open Sans"/>
                <a:ea typeface="Open Sans"/>
                <a:cs typeface="Open Sans"/>
                <a:sym typeface="Open Sans"/>
              </a:rPr>
              <a:t>Although this method can easily detect known attacks, it is difficult to detect new attacks, for which no pattern is available</a:t>
            </a:r>
            <a:endParaRPr>
              <a:latin typeface="Open Sans"/>
              <a:ea typeface="Open Sans"/>
              <a:cs typeface="Open Sans"/>
              <a:sym typeface="Open Sans"/>
            </a:endParaRPr>
          </a:p>
        </p:txBody>
      </p:sp>
      <p:sp>
        <p:nvSpPr>
          <p:cNvPr id="3953" name="Google Shape;3953;p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p4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596900" lvl="0" marL="762000" rtl="0" algn="l">
              <a:lnSpc>
                <a:spcPct val="100000"/>
              </a:lnSpc>
              <a:spcBef>
                <a:spcPts val="0"/>
              </a:spcBef>
              <a:spcAft>
                <a:spcPts val="0"/>
              </a:spcAft>
              <a:buClr>
                <a:srgbClr val="6B85B8"/>
              </a:buClr>
              <a:buSzPts val="1400"/>
              <a:buFont typeface="Open Sans"/>
              <a:buChar char="๏"/>
            </a:pPr>
            <a:r>
              <a:rPr b="1" lang="en-US" sz="2000"/>
              <a:t>Anomaly-based detection</a:t>
            </a:r>
            <a:r>
              <a:rPr lang="en-US" sz="2000"/>
              <a:t> is a method used to identify threats by identifying deviations from normal behavior patterns. Unlike signature-based detection which relies on known attack patterns, anomaly-based detection focuses on identifying unusual activities that might indicate a potential threat.</a:t>
            </a:r>
            <a:endParaRPr sz="1400">
              <a:solidFill>
                <a:srgbClr val="535353"/>
              </a:solidFill>
              <a:latin typeface="Open Sans"/>
              <a:ea typeface="Open Sans"/>
              <a:cs typeface="Open Sans"/>
              <a:sym typeface="Open Sans"/>
            </a:endParaRPr>
          </a:p>
          <a:p>
            <a:pPr indent="-596900" lvl="0" marL="762000" rtl="0" algn="l">
              <a:lnSpc>
                <a:spcPct val="100000"/>
              </a:lnSpc>
              <a:spcBef>
                <a:spcPts val="0"/>
              </a:spcBef>
              <a:spcAft>
                <a:spcPts val="0"/>
              </a:spcAft>
              <a:buClr>
                <a:srgbClr val="6B85B8"/>
              </a:buClr>
              <a:buSzPts val="1400"/>
              <a:buFont typeface="Open Sans"/>
              <a:buChar char="๏"/>
            </a:pPr>
            <a:r>
              <a:rPr lang="en-US" sz="1400">
                <a:solidFill>
                  <a:srgbClr val="535353"/>
                </a:solidFill>
                <a:latin typeface="Open Sans"/>
                <a:ea typeface="Open Sans"/>
                <a:cs typeface="Open Sans"/>
                <a:sym typeface="Open Sans"/>
              </a:rPr>
              <a:t>A significant benefit of a behavior-based IDS is that it can detect newer attacks with no signatures and are not detectable with the signature-based method. </a:t>
            </a:r>
            <a:endParaRPr sz="1400">
              <a:latin typeface="Open Sans"/>
              <a:ea typeface="Open Sans"/>
              <a:cs typeface="Open Sans"/>
              <a:sym typeface="Open Sans"/>
            </a:endParaRPr>
          </a:p>
          <a:p>
            <a:pPr indent="-596900" lvl="0" marL="762000" rtl="0" algn="l">
              <a:lnSpc>
                <a:spcPct val="100000"/>
              </a:lnSpc>
              <a:spcBef>
                <a:spcPts val="0"/>
              </a:spcBef>
              <a:spcAft>
                <a:spcPts val="0"/>
              </a:spcAft>
              <a:buClr>
                <a:srgbClr val="6B85B8"/>
              </a:buClr>
              <a:buSzPts val="1400"/>
              <a:buFont typeface="Open Sans"/>
              <a:buChar char="๏"/>
            </a:pPr>
            <a:r>
              <a:rPr lang="en-US" sz="1400">
                <a:solidFill>
                  <a:srgbClr val="535353"/>
                </a:solidFill>
                <a:latin typeface="Open Sans"/>
                <a:ea typeface="Open Sans"/>
                <a:cs typeface="Open Sans"/>
                <a:sym typeface="Open Sans"/>
              </a:rPr>
              <a:t>The primary drawback of a behavior-based IDS is that it often raises many false alarms, also called false alerts or false positives. </a:t>
            </a:r>
            <a:endParaRPr sz="1400">
              <a:latin typeface="Open Sans"/>
              <a:ea typeface="Open Sans"/>
              <a:cs typeface="Open Sans"/>
              <a:sym typeface="Open Sans"/>
            </a:endParaRPr>
          </a:p>
        </p:txBody>
      </p:sp>
      <p:sp>
        <p:nvSpPr>
          <p:cNvPr id="3963" name="Google Shape;3963;p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1" name="Shape 3971"/>
        <p:cNvGrpSpPr/>
        <p:nvPr/>
      </p:nvGrpSpPr>
      <p:grpSpPr>
        <a:xfrm>
          <a:off x="0" y="0"/>
          <a:ext cx="0" cy="0"/>
          <a:chOff x="0" y="0"/>
          <a:chExt cx="0" cy="0"/>
        </a:xfrm>
      </p:grpSpPr>
      <p:sp>
        <p:nvSpPr>
          <p:cNvPr id="3972" name="Google Shape;3972;p4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3" name="Google Shape;3973;p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6" name="Shape 3976"/>
        <p:cNvGrpSpPr/>
        <p:nvPr/>
      </p:nvGrpSpPr>
      <p:grpSpPr>
        <a:xfrm>
          <a:off x="0" y="0"/>
          <a:ext cx="0" cy="0"/>
          <a:chOff x="0" y="0"/>
          <a:chExt cx="0" cy="0"/>
        </a:xfrm>
      </p:grpSpPr>
      <p:sp>
        <p:nvSpPr>
          <p:cNvPr id="3977" name="Google Shape;3977;p4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Remote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ccess </a:t>
            </a:r>
            <a:r>
              <a:rPr lang="en-US" sz="1200">
                <a:solidFill>
                  <a:srgbClr val="3F3F3F"/>
                </a:solidFill>
                <a:latin typeface="Open Sans"/>
                <a:ea typeface="Open Sans"/>
                <a:cs typeface="Open Sans"/>
                <a:sym typeface="Open Sans"/>
              </a:rPr>
              <a:t>t</a:t>
            </a:r>
            <a:r>
              <a:rPr b="0" i="0" lang="en-US" sz="1200" u="none" cap="none" strike="noStrike">
                <a:solidFill>
                  <a:srgbClr val="3F3F3F"/>
                </a:solidFill>
                <a:latin typeface="Open Sans"/>
                <a:ea typeface="Open Sans"/>
                <a:cs typeface="Open Sans"/>
                <a:sym typeface="Open Sans"/>
              </a:rPr>
              <a:t>echnologies can be defined as the data networking technologies that are uniquely focused on providing access to the remote user into a network.</a:t>
            </a:r>
            <a:endParaRPr/>
          </a:p>
          <a:p>
            <a:pPr indent="0" lvl="0" marL="0" marR="0" rtl="0" algn="l">
              <a:lnSpc>
                <a:spcPct val="100000"/>
              </a:lnSpc>
              <a:spcBef>
                <a:spcPts val="0"/>
              </a:spcBef>
              <a:spcAft>
                <a:spcPts val="0"/>
              </a:spcAft>
              <a:buClr>
                <a:srgbClr val="000000"/>
              </a:buClr>
              <a:buSzPts val="1400"/>
              <a:buFont typeface="Arial"/>
              <a:buNone/>
            </a:pPr>
            <a:r>
              <a:rPr b="1" lang="en-US" sz="1100"/>
              <a:t>Remote access</a:t>
            </a:r>
            <a:r>
              <a:rPr lang="en-US" sz="1100"/>
              <a:t> refers to the ability to control and operate a computer or network from a remote location. It allows users to access and manage their devices or systems without being physically present.</a:t>
            </a:r>
            <a:endParaRPr b="0" i="0" sz="9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Advantages of </a:t>
            </a:r>
            <a:r>
              <a:rPr lang="en-US" sz="1200">
                <a:solidFill>
                  <a:srgbClr val="3F3F3F"/>
                </a:solidFill>
                <a:latin typeface="Open Sans"/>
                <a:ea typeface="Open Sans"/>
                <a:cs typeface="Open Sans"/>
                <a:sym typeface="Open Sans"/>
              </a:rPr>
              <a:t>r</a:t>
            </a:r>
            <a:r>
              <a:rPr b="0" i="0" lang="en-US" sz="1200" u="none" cap="none" strike="noStrike">
                <a:solidFill>
                  <a:srgbClr val="3F3F3F"/>
                </a:solidFill>
                <a:latin typeface="Open Sans"/>
                <a:ea typeface="Open Sans"/>
                <a:cs typeface="Open Sans"/>
                <a:sym typeface="Open Sans"/>
              </a:rPr>
              <a:t>emote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ccess </a:t>
            </a:r>
            <a:r>
              <a:rPr lang="en-US" sz="1200">
                <a:solidFill>
                  <a:srgbClr val="3F3F3F"/>
                </a:solidFill>
                <a:latin typeface="Open Sans"/>
                <a:ea typeface="Open Sans"/>
                <a:cs typeface="Open Sans"/>
                <a:sym typeface="Open Sans"/>
              </a:rPr>
              <a:t>t</a:t>
            </a:r>
            <a:r>
              <a:rPr b="0" i="0" lang="en-US" sz="1200" u="none" cap="none" strike="noStrike">
                <a:solidFill>
                  <a:srgbClr val="3F3F3F"/>
                </a:solidFill>
                <a:latin typeface="Open Sans"/>
                <a:ea typeface="Open Sans"/>
                <a:cs typeface="Open Sans"/>
                <a:sym typeface="Open Sans"/>
              </a:rPr>
              <a:t>echnologies:</a:t>
            </a:r>
            <a:endParaRPr b="0" i="0" sz="1200" u="none" cap="none" strike="noStrike">
              <a:solidFill>
                <a:srgbClr val="3F3F3F"/>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Reduce networking costs</a:t>
            </a:r>
            <a:endParaRPr b="0" i="0" sz="1200" u="none" cap="none" strike="noStrike">
              <a:solidFill>
                <a:srgbClr val="3F3F3F"/>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Build efficient ties </a:t>
            </a:r>
            <a:endParaRPr b="0" i="0" sz="1200" u="none" cap="none" strike="noStrike">
              <a:solidFill>
                <a:srgbClr val="3F3F3F"/>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Provide flexible work styles</a:t>
            </a:r>
            <a:endParaRPr b="0" i="0" sz="12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978" name="Google Shape;3978;p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6" name="Shape 3996"/>
        <p:cNvGrpSpPr/>
        <p:nvPr/>
      </p:nvGrpSpPr>
      <p:grpSpPr>
        <a:xfrm>
          <a:off x="0" y="0"/>
          <a:ext cx="0" cy="0"/>
          <a:chOff x="0" y="0"/>
          <a:chExt cx="0" cy="0"/>
        </a:xfrm>
      </p:grpSpPr>
      <p:sp>
        <p:nvSpPr>
          <p:cNvPr id="3997" name="Google Shape;3997;p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8" name="Google Shape;3998;p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Virtual Private Network</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A VPN (Virtual Private Network)</a:t>
            </a:r>
            <a:r>
              <a:rPr lang="en-US"/>
              <a:t> is a technology that creates a secure encrypted connection over a public network, such as the internet. It acts as a tunnel, protecting your online activities from prying eyes.</a:t>
            </a:r>
            <a:endParaRPr/>
          </a:p>
          <a:p>
            <a:pPr indent="-228600" lvl="0" marL="457200" marR="0" rtl="0" algn="l">
              <a:lnSpc>
                <a:spcPct val="100000"/>
              </a:lnSpc>
              <a:spcBef>
                <a:spcPts val="0"/>
              </a:spcBef>
              <a:spcAft>
                <a:spcPts val="0"/>
              </a:spcAft>
              <a:buClr>
                <a:srgbClr val="000000"/>
              </a:buClr>
              <a:buSzPts val="1400"/>
              <a:buFont typeface="Arial"/>
              <a:buNone/>
            </a:pPr>
            <a:r>
              <a:rPr b="1" lang="en-US"/>
              <a:t>How does a VPN work?</a:t>
            </a:r>
            <a:endParaRPr/>
          </a:p>
          <a:p>
            <a:pPr indent="-228600" lvl="0" marL="457200" rtl="0" algn="l">
              <a:lnSpc>
                <a:spcPct val="100000"/>
              </a:lnSpc>
              <a:spcBef>
                <a:spcPts val="0"/>
              </a:spcBef>
              <a:spcAft>
                <a:spcPts val="0"/>
              </a:spcAft>
              <a:buSzPts val="1400"/>
              <a:buFont typeface="Arial"/>
              <a:buAutoNum type="arabicPeriod"/>
            </a:pPr>
            <a:r>
              <a:rPr b="1" lang="en-US"/>
              <a:t>Connection:</a:t>
            </a:r>
            <a:r>
              <a:rPr lang="en-US"/>
              <a:t> You connect to a VPN server operated by a VPN provider.</a:t>
            </a:r>
            <a:endParaRPr/>
          </a:p>
          <a:p>
            <a:pPr indent="-228600" lvl="0" marL="457200" rtl="0" algn="l">
              <a:lnSpc>
                <a:spcPct val="100000"/>
              </a:lnSpc>
              <a:spcBef>
                <a:spcPts val="0"/>
              </a:spcBef>
              <a:spcAft>
                <a:spcPts val="0"/>
              </a:spcAft>
              <a:buSzPts val="1400"/>
              <a:buFont typeface="Arial"/>
              <a:buAutoNum type="arabicPeriod"/>
            </a:pPr>
            <a:r>
              <a:rPr b="1" lang="en-US"/>
              <a:t>Encryption:</a:t>
            </a:r>
            <a:r>
              <a:rPr lang="en-US"/>
              <a:t> Your internet traffic is encrypted, making it unreadable to outsiders.</a:t>
            </a:r>
            <a:endParaRPr/>
          </a:p>
          <a:p>
            <a:pPr indent="-228600" lvl="0" marL="457200" rtl="0" algn="l">
              <a:lnSpc>
                <a:spcPct val="100000"/>
              </a:lnSpc>
              <a:spcBef>
                <a:spcPts val="0"/>
              </a:spcBef>
              <a:spcAft>
                <a:spcPts val="0"/>
              </a:spcAft>
              <a:buSzPts val="1400"/>
              <a:buFont typeface="Arial"/>
              <a:buAutoNum type="arabicPeriod"/>
            </a:pPr>
            <a:r>
              <a:rPr b="1" lang="en-US"/>
              <a:t>Tunneling:</a:t>
            </a:r>
            <a:r>
              <a:rPr lang="en-US"/>
              <a:t> The encrypted data is sent through a secure tunnel to the VPN server.</a:t>
            </a:r>
            <a:endParaRPr/>
          </a:p>
          <a:p>
            <a:pPr indent="-228600" lvl="0" marL="457200" rtl="0" algn="l">
              <a:lnSpc>
                <a:spcPct val="100000"/>
              </a:lnSpc>
              <a:spcBef>
                <a:spcPts val="0"/>
              </a:spcBef>
              <a:spcAft>
                <a:spcPts val="0"/>
              </a:spcAft>
              <a:buSzPts val="1400"/>
              <a:buFont typeface="Arial"/>
              <a:buAutoNum type="arabicPeriod"/>
            </a:pPr>
            <a:r>
              <a:rPr b="1" lang="en-US"/>
              <a:t>Access:</a:t>
            </a:r>
            <a:r>
              <a:rPr lang="en-US"/>
              <a:t> The VPN server then sends the data to its intended destination.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999" name="Google Shape;3999;p4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p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4" name="Google Shape;4024;p4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VPN Security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Authentication-</a:t>
            </a:r>
            <a:r>
              <a:rPr b="1" lang="en-US"/>
              <a:t>VPN authentication</a:t>
            </a:r>
            <a:r>
              <a:rPr lang="en-US"/>
              <a:t> is the process of verifying the identity of a user or device attempting to establish a connection to a virtual private network (VPN)</a:t>
            </a:r>
            <a:endParaRPr/>
          </a:p>
          <a:p>
            <a:pPr indent="0" lvl="0" marL="0" rtl="0" algn="l">
              <a:lnSpc>
                <a:spcPct val="100000"/>
              </a:lnSpc>
              <a:spcBef>
                <a:spcPts val="0"/>
              </a:spcBef>
              <a:spcAft>
                <a:spcPts val="0"/>
              </a:spcAft>
              <a:buClr>
                <a:schemeClr val="dk1"/>
              </a:buClr>
              <a:buSzPts val="1100"/>
              <a:buFont typeface="Arial"/>
              <a:buNone/>
            </a:pPr>
            <a:r>
              <a:rPr lang="en-US"/>
              <a:t>Access Control-</a:t>
            </a:r>
            <a:r>
              <a:rPr b="1" lang="en-US"/>
              <a:t>Access control</a:t>
            </a:r>
            <a:r>
              <a:rPr lang="en-US"/>
              <a:t> in a VPN refers to the mechanisms used to determine who can access the VPN and what resources they can access once connected. It's essential for protecting sensitive data and ensuring that only authorized users can access network resources.</a:t>
            </a:r>
            <a:endParaRPr/>
          </a:p>
          <a:p>
            <a:pPr indent="0" lvl="0" marL="0" rtl="0" algn="l">
              <a:lnSpc>
                <a:spcPct val="100000"/>
              </a:lnSpc>
              <a:spcBef>
                <a:spcPts val="0"/>
              </a:spcBef>
              <a:spcAft>
                <a:spcPts val="0"/>
              </a:spcAft>
              <a:buClr>
                <a:schemeClr val="dk1"/>
              </a:buClr>
              <a:buSzPts val="1100"/>
              <a:buFont typeface="Arial"/>
              <a:buNone/>
            </a:pPr>
            <a:r>
              <a:rPr lang="en-US"/>
              <a:t>Confidentiality-</a:t>
            </a:r>
            <a:r>
              <a:rPr b="1" lang="en-US"/>
              <a:t>Confidentiality</a:t>
            </a:r>
            <a:r>
              <a:rPr lang="en-US"/>
              <a:t> is a core principle of VPN technology, ensuring that data transmitted over the network remains private and inaccessible to unauthorized parties.</a:t>
            </a:r>
            <a:endParaRPr/>
          </a:p>
          <a:p>
            <a:pPr indent="0" lvl="0" marL="0" rtl="0" algn="l">
              <a:lnSpc>
                <a:spcPct val="100000"/>
              </a:lnSpc>
              <a:spcBef>
                <a:spcPts val="0"/>
              </a:spcBef>
              <a:spcAft>
                <a:spcPts val="0"/>
              </a:spcAft>
              <a:buClr>
                <a:schemeClr val="dk1"/>
              </a:buClr>
              <a:buSzPts val="1100"/>
              <a:buFont typeface="Arial"/>
              <a:buNone/>
            </a:pPr>
            <a:r>
              <a:rPr lang="en-US"/>
              <a:t>Integrity -</a:t>
            </a:r>
            <a:r>
              <a:rPr b="1" lang="en-US"/>
              <a:t>Integrity</a:t>
            </a:r>
            <a:r>
              <a:rPr lang="en-US"/>
              <a:t> in a VPN context means ensuring that data transmitted over the network remains unaltered during transit. It protects against unauthorized modifications, ensuring that the data received at the destination is identical to the data sent by the source.</a:t>
            </a:r>
            <a:endParaRPr/>
          </a:p>
          <a:p>
            <a:pPr indent="0" lvl="0" marL="0" rtl="0" algn="l">
              <a:lnSpc>
                <a:spcPct val="100000"/>
              </a:lnSpc>
              <a:spcBef>
                <a:spcPts val="0"/>
              </a:spcBef>
              <a:spcAft>
                <a:spcPts val="0"/>
              </a:spcAft>
              <a:buSzPts val="1400"/>
              <a:buNone/>
            </a:pPr>
            <a:r>
              <a:t/>
            </a:r>
            <a:endParaRPr/>
          </a:p>
        </p:txBody>
      </p:sp>
      <p:sp>
        <p:nvSpPr>
          <p:cNvPr id="4025" name="Google Shape;4025;p4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1" name="Shape 4041"/>
        <p:cNvGrpSpPr/>
        <p:nvPr/>
      </p:nvGrpSpPr>
      <p:grpSpPr>
        <a:xfrm>
          <a:off x="0" y="0"/>
          <a:ext cx="0" cy="0"/>
          <a:chOff x="0" y="0"/>
          <a:chExt cx="0" cy="0"/>
        </a:xfrm>
      </p:grpSpPr>
      <p:sp>
        <p:nvSpPr>
          <p:cNvPr id="4042" name="Google Shape;4042;p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3" name="Google Shape;4043;p4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VPN Tunnel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US"/>
              <a:t>A VPN tunnel is the encrypted connection established between your device and a remote VPN server.</a:t>
            </a:r>
            <a:r>
              <a:rPr lang="en-US"/>
              <a:t> It's like a secure, private passageway through the public internet.</a:t>
            </a:r>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34343"/>
                </a:solidFill>
                <a:latin typeface="Open Sans"/>
                <a:ea typeface="Open Sans"/>
                <a:cs typeface="Open Sans"/>
                <a:sym typeface="Open Sans"/>
              </a:rPr>
              <a:t>VPN is the tunnel that connects the user to the VPN server. To keep each data packet secure, it gets wrapped in an outer packet which is encrypted through a process known as encapsulation. </a:t>
            </a:r>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434343"/>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b="1" lang="en-US"/>
              <a:t>How it works:</a:t>
            </a:r>
            <a:endParaRPr/>
          </a:p>
          <a:p>
            <a:pPr indent="-228600" lvl="0" marL="457200" rtl="0" algn="l">
              <a:lnSpc>
                <a:spcPct val="100000"/>
              </a:lnSpc>
              <a:spcBef>
                <a:spcPts val="0"/>
              </a:spcBef>
              <a:spcAft>
                <a:spcPts val="0"/>
              </a:spcAft>
              <a:buSzPts val="1400"/>
              <a:buFont typeface="Arial"/>
              <a:buAutoNum type="arabicPeriod"/>
            </a:pPr>
            <a:r>
              <a:rPr b="1" lang="en-US"/>
              <a:t>Connection:</a:t>
            </a:r>
            <a:r>
              <a:rPr lang="en-US"/>
              <a:t> Your device initiates a connection to a VPN server.</a:t>
            </a:r>
            <a:endParaRPr/>
          </a:p>
          <a:p>
            <a:pPr indent="-228600" lvl="0" marL="457200" rtl="0" algn="l">
              <a:lnSpc>
                <a:spcPct val="100000"/>
              </a:lnSpc>
              <a:spcBef>
                <a:spcPts val="0"/>
              </a:spcBef>
              <a:spcAft>
                <a:spcPts val="0"/>
              </a:spcAft>
              <a:buSzPts val="1400"/>
              <a:buFont typeface="Arial"/>
              <a:buAutoNum type="arabicPeriod"/>
            </a:pPr>
            <a:r>
              <a:rPr b="1" lang="en-US"/>
              <a:t>Encryption:</a:t>
            </a:r>
            <a:r>
              <a:rPr lang="en-US"/>
              <a:t> Data is encrypted using strong encryption protocols before transmission.</a:t>
            </a:r>
            <a:endParaRPr/>
          </a:p>
          <a:p>
            <a:pPr indent="-228600" lvl="0" marL="457200" rtl="0" algn="l">
              <a:lnSpc>
                <a:spcPct val="100000"/>
              </a:lnSpc>
              <a:spcBef>
                <a:spcPts val="0"/>
              </a:spcBef>
              <a:spcAft>
                <a:spcPts val="0"/>
              </a:spcAft>
              <a:buSzPts val="1400"/>
              <a:buFont typeface="Arial"/>
              <a:buAutoNum type="arabicPeriod"/>
            </a:pPr>
            <a:r>
              <a:rPr b="1" lang="en-US"/>
              <a:t>Tunneling:</a:t>
            </a:r>
            <a:r>
              <a:rPr lang="en-US"/>
              <a:t> The encrypted data is encapsulated within a tunnel and sent over the public internet.</a:t>
            </a:r>
            <a:endParaRPr/>
          </a:p>
          <a:p>
            <a:pPr indent="-228600" lvl="0" marL="457200" rtl="0" algn="l">
              <a:lnSpc>
                <a:spcPct val="100000"/>
              </a:lnSpc>
              <a:spcBef>
                <a:spcPts val="0"/>
              </a:spcBef>
              <a:spcAft>
                <a:spcPts val="0"/>
              </a:spcAft>
              <a:buSzPts val="1400"/>
              <a:buFont typeface="Arial"/>
              <a:buAutoNum type="arabicPeriod"/>
            </a:pPr>
            <a:r>
              <a:rPr b="1" lang="en-US"/>
              <a:t>Decryption:</a:t>
            </a:r>
            <a:r>
              <a:rPr lang="en-US"/>
              <a:t> The VPN server decrypts the data and forwards it to the intended destination.</a:t>
            </a:r>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044" name="Google Shape;4044;p4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0" name="Shape 4050"/>
        <p:cNvGrpSpPr/>
        <p:nvPr/>
      </p:nvGrpSpPr>
      <p:grpSpPr>
        <a:xfrm>
          <a:off x="0" y="0"/>
          <a:ext cx="0" cy="0"/>
          <a:chOff x="0" y="0"/>
          <a:chExt cx="0" cy="0"/>
        </a:xfrm>
      </p:grpSpPr>
      <p:sp>
        <p:nvSpPr>
          <p:cNvPr id="4051" name="Google Shape;4051;p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2" name="Google Shape;4052;p4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165100" rtl="0" algn="l">
              <a:lnSpc>
                <a:spcPct val="100000"/>
              </a:lnSpc>
              <a:spcBef>
                <a:spcPts val="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Advantages of VPN</a:t>
            </a:r>
            <a:endParaRPr/>
          </a:p>
          <a:p>
            <a:pPr indent="0" lvl="0" marL="165100" rtl="0" algn="l">
              <a:lnSpc>
                <a:spcPct val="100000"/>
              </a:lnSpc>
              <a:spcBef>
                <a:spcPts val="0"/>
              </a:spcBef>
              <a:spcAft>
                <a:spcPts val="0"/>
              </a:spcAft>
              <a:buClr>
                <a:srgbClr val="434343"/>
              </a:buClr>
              <a:buSzPts val="1400"/>
              <a:buFont typeface="Open Sans"/>
              <a:buNone/>
            </a:pPr>
            <a:r>
              <a:t/>
            </a:r>
            <a:endParaRPr sz="1400">
              <a:solidFill>
                <a:srgbClr val="434343"/>
              </a:solidFill>
              <a:latin typeface="Open Sans"/>
              <a:ea typeface="Open Sans"/>
              <a:cs typeface="Open Sans"/>
              <a:sym typeface="Open Sans"/>
            </a:endParaRPr>
          </a:p>
          <a:p>
            <a:pPr indent="0" lvl="0" marL="165100" rtl="0" algn="l">
              <a:lnSpc>
                <a:spcPct val="100000"/>
              </a:lnSpc>
              <a:spcBef>
                <a:spcPts val="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It ensure confidentiality and integrity of data in transit</a:t>
            </a:r>
            <a:endParaRPr/>
          </a:p>
          <a:p>
            <a:pPr indent="0" lvl="0" marL="165100" rtl="0" algn="l">
              <a:lnSpc>
                <a:spcPct val="100000"/>
              </a:lnSpc>
              <a:spcBef>
                <a:spcPts val="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It hide user’s browsing activity from local network and ISP</a:t>
            </a:r>
            <a:endParaRPr/>
          </a:p>
          <a:p>
            <a:pPr indent="0" lvl="0" marL="165100" marR="0" rtl="0" algn="l">
              <a:lnSpc>
                <a:spcPct val="100000"/>
              </a:lnSpc>
              <a:spcBef>
                <a:spcPts val="0"/>
              </a:spcBef>
              <a:spcAft>
                <a:spcPts val="0"/>
              </a:spcAft>
              <a:buClr>
                <a:srgbClr val="434343"/>
              </a:buClr>
              <a:buSzPts val="1400"/>
              <a:buFont typeface="Open Sans"/>
              <a:buNone/>
            </a:pPr>
            <a:r>
              <a:rPr lang="en-US" sz="1400">
                <a:solidFill>
                  <a:srgbClr val="434343"/>
                </a:solidFill>
                <a:latin typeface="Open Sans"/>
                <a:ea typeface="Open Sans"/>
                <a:cs typeface="Open Sans"/>
                <a:sym typeface="Open Sans"/>
              </a:rPr>
              <a:t>It  </a:t>
            </a:r>
            <a:r>
              <a:rPr b="0" i="0" lang="en-US" sz="1400" u="none" cap="none" strike="noStrike">
                <a:solidFill>
                  <a:srgbClr val="434343"/>
                </a:solidFill>
                <a:latin typeface="Open Sans"/>
                <a:ea typeface="Open Sans"/>
                <a:cs typeface="Open Sans"/>
                <a:sym typeface="Open Sans"/>
              </a:rPr>
              <a:t>Help in bypassing internet censorship to access blocked websites or for bypassing internet filters</a:t>
            </a:r>
            <a:endParaRPr/>
          </a:p>
          <a:p>
            <a:pPr indent="0" lvl="0" marL="165100" rtl="0" algn="l">
              <a:lnSpc>
                <a:spcPct val="100000"/>
              </a:lnSpc>
              <a:spcBef>
                <a:spcPts val="0"/>
              </a:spcBef>
              <a:spcAft>
                <a:spcPts val="0"/>
              </a:spcAft>
              <a:buClr>
                <a:srgbClr val="434343"/>
              </a:buClr>
              <a:buSzPts val="1400"/>
              <a:buFont typeface="Open Sans"/>
              <a:buNone/>
            </a:pPr>
            <a:r>
              <a:t/>
            </a:r>
            <a:endParaRPr sz="1400">
              <a:latin typeface="Open Sans"/>
              <a:ea typeface="Open Sans"/>
              <a:cs typeface="Open Sans"/>
              <a:sym typeface="Open Sans"/>
            </a:endParaRPr>
          </a:p>
          <a:p>
            <a:pPr indent="0" lvl="0" marL="342900" rtl="0" algn="l">
              <a:lnSpc>
                <a:spcPct val="100000"/>
              </a:lnSpc>
              <a:spcBef>
                <a:spcPts val="3000"/>
              </a:spcBef>
              <a:spcAft>
                <a:spcPts val="0"/>
              </a:spcAft>
              <a:buSzPts val="1400"/>
              <a:buNone/>
            </a:pPr>
            <a:r>
              <a:t/>
            </a:r>
            <a:endParaRPr sz="2200">
              <a:solidFill>
                <a:srgbClr val="434343"/>
              </a:solidFill>
              <a:latin typeface="Open Sans"/>
              <a:ea typeface="Open Sans"/>
              <a:cs typeface="Open Sans"/>
              <a:sym typeface="Open Sans"/>
            </a:endParaRPr>
          </a:p>
        </p:txBody>
      </p:sp>
      <p:sp>
        <p:nvSpPr>
          <p:cNvPr id="4053" name="Google Shape;4053;p4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p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5" name="Google Shape;4065;p4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the disadvantages of VPN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rgbClr val="434343"/>
                </a:solidFill>
                <a:latin typeface="Open Sans"/>
                <a:ea typeface="Open Sans"/>
                <a:cs typeface="Open Sans"/>
                <a:sym typeface="Open Sans"/>
              </a:rPr>
              <a:t>Security issues occur if VPN is not configured and managed correctly.  </a:t>
            </a:r>
            <a:endParaRPr/>
          </a:p>
          <a:p>
            <a:pPr indent="0" lvl="0" marL="0" rtl="0" algn="l">
              <a:lnSpc>
                <a:spcPct val="100000"/>
              </a:lnSpc>
              <a:spcBef>
                <a:spcPts val="0"/>
              </a:spcBef>
              <a:spcAft>
                <a:spcPts val="0"/>
              </a:spcAft>
              <a:buClr>
                <a:schemeClr val="dk1"/>
              </a:buClr>
              <a:buSzPts val="1100"/>
              <a:buFont typeface="Arial"/>
              <a:buNone/>
            </a:pPr>
            <a:r>
              <a:rPr lang="en-US"/>
              <a:t>Performance issues as encryption and integrity add it to performance woes</a:t>
            </a:r>
            <a:endParaRPr/>
          </a:p>
          <a:p>
            <a:pPr indent="0" lvl="0" marL="0" rtl="0" algn="l">
              <a:lnSpc>
                <a:spcPct val="100000"/>
              </a:lnSpc>
              <a:spcBef>
                <a:spcPts val="0"/>
              </a:spcBef>
              <a:spcAft>
                <a:spcPts val="0"/>
              </a:spcAft>
              <a:buClr>
                <a:schemeClr val="dk1"/>
              </a:buClr>
              <a:buSzPts val="1100"/>
              <a:buFont typeface="Arial"/>
              <a:buNone/>
            </a:pPr>
            <a:r>
              <a:rPr lang="en-US"/>
              <a:t>It add complexity</a:t>
            </a:r>
            <a:endParaRPr/>
          </a:p>
          <a:p>
            <a:pPr indent="0" lvl="0" marL="0" rtl="0" algn="l">
              <a:lnSpc>
                <a:spcPct val="100000"/>
              </a:lnSpc>
              <a:spcBef>
                <a:spcPts val="0"/>
              </a:spcBef>
              <a:spcAft>
                <a:spcPts val="0"/>
              </a:spcAft>
              <a:buSzPts val="1400"/>
              <a:buNone/>
            </a:pPr>
            <a:r>
              <a:t/>
            </a:r>
            <a:endParaRPr/>
          </a:p>
        </p:txBody>
      </p:sp>
      <p:sp>
        <p:nvSpPr>
          <p:cNvPr id="4066" name="Google Shape;4066;p4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Hybrid Cloud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hybrid cloud combines two or more distinct cloud computing environments (public, private, and community) into a single, flexible IT infrastructure. This integrated approach allows organizations to leverage the strengths of each cloud model to best suit their diverse workload requirements.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Suitable Use Cases for Hybrid Clouds:</a:t>
            </a:r>
            <a:endParaRPr/>
          </a:p>
          <a:p>
            <a:pPr indent="-228600" lvl="0" marL="457200" rtl="0" algn="l">
              <a:lnSpc>
                <a:spcPct val="100000"/>
              </a:lnSpc>
              <a:spcBef>
                <a:spcPts val="0"/>
              </a:spcBef>
              <a:spcAft>
                <a:spcPts val="0"/>
              </a:spcAft>
              <a:buSzPts val="1400"/>
              <a:buFont typeface="Arial"/>
              <a:buChar char="•"/>
            </a:pPr>
            <a:r>
              <a:rPr lang="en-US"/>
              <a:t>Organizations with a mix of sensitive data requiring high security (private cloud) and public-facing applications benefiting from scalability and cost-efficiency (public cloud).</a:t>
            </a:r>
            <a:endParaRPr/>
          </a:p>
          <a:p>
            <a:pPr indent="-228600" lvl="0" marL="457200" rtl="0" algn="l">
              <a:lnSpc>
                <a:spcPct val="100000"/>
              </a:lnSpc>
              <a:spcBef>
                <a:spcPts val="0"/>
              </a:spcBef>
              <a:spcAft>
                <a:spcPts val="0"/>
              </a:spcAft>
              <a:buSzPts val="1400"/>
              <a:buFont typeface="Arial"/>
              <a:buChar char="•"/>
            </a:pPr>
            <a:r>
              <a:rPr lang="en-US"/>
              <a:t>Businesses experiencing fluctuating workloads that can be partially shifted to the public cloud during peak periods for better scalability.</a:t>
            </a:r>
            <a:endParaRPr/>
          </a:p>
          <a:p>
            <a:pPr indent="-228600" lvl="0" marL="457200" rtl="0" algn="l">
              <a:lnSpc>
                <a:spcPct val="100000"/>
              </a:lnSpc>
              <a:spcBef>
                <a:spcPts val="0"/>
              </a:spcBef>
              <a:spcAft>
                <a:spcPts val="0"/>
              </a:spcAft>
              <a:buSzPts val="1400"/>
              <a:buFont typeface="Arial"/>
              <a:buChar char="•"/>
            </a:pPr>
            <a:r>
              <a:rPr lang="en-US"/>
              <a:t>Organizations with disaster recovery plans aiming to leverage the redundancy and failover capabilities offered by a hybrid cloud architecture.</a:t>
            </a:r>
            <a:endParaRPr/>
          </a:p>
          <a:p>
            <a:pPr indent="-228600" lvl="0" marL="457200" marR="0" rtl="0" algn="l">
              <a:lnSpc>
                <a:spcPct val="100000"/>
              </a:lnSpc>
              <a:spcBef>
                <a:spcPts val="0"/>
              </a:spcBef>
              <a:spcAft>
                <a:spcPts val="0"/>
              </a:spcAft>
              <a:buClr>
                <a:srgbClr val="000000"/>
              </a:buClr>
              <a:buSzPts val="1400"/>
              <a:buFont typeface="Arial"/>
              <a:buNone/>
            </a:pPr>
            <a:r>
              <a:rPr b="1" lang="en-US"/>
              <a:t>Examples of Hybrid Cloud Deployments:</a:t>
            </a:r>
            <a:endParaRPr/>
          </a:p>
          <a:p>
            <a:pPr indent="-228600" lvl="0" marL="457200" rtl="0" algn="l">
              <a:lnSpc>
                <a:spcPct val="100000"/>
              </a:lnSpc>
              <a:spcBef>
                <a:spcPts val="0"/>
              </a:spcBef>
              <a:spcAft>
                <a:spcPts val="0"/>
              </a:spcAft>
              <a:buSzPts val="1400"/>
              <a:buFont typeface="Arial"/>
              <a:buChar char="•"/>
            </a:pPr>
            <a:r>
              <a:rPr lang="en-US"/>
              <a:t>A retail company might store customer data in a private cloud for security purposes, while running its e-commerce platform on a public cloud for scalability during peak sales seasons.</a:t>
            </a:r>
            <a:endParaRPr/>
          </a:p>
          <a:p>
            <a:pPr indent="-228600" lvl="0" marL="457200" rtl="0" algn="l">
              <a:lnSpc>
                <a:spcPct val="100000"/>
              </a:lnSpc>
              <a:spcBef>
                <a:spcPts val="0"/>
              </a:spcBef>
              <a:spcAft>
                <a:spcPts val="0"/>
              </a:spcAft>
              <a:buSzPts val="1400"/>
              <a:buFont typeface="Arial"/>
              <a:buChar char="•"/>
            </a:pPr>
            <a:r>
              <a:rPr lang="en-US"/>
              <a:t>A healthcare organization may use a private cloud to manage patient records and a public cloud for administrative tasks and data analytics.</a:t>
            </a:r>
            <a:endParaRPr/>
          </a:p>
          <a:p>
            <a:pPr indent="0" lvl="0" marL="0" rtl="0" algn="l">
              <a:lnSpc>
                <a:spcPct val="100000"/>
              </a:lnSpc>
              <a:spcBef>
                <a:spcPts val="0"/>
              </a:spcBef>
              <a:spcAft>
                <a:spcPts val="0"/>
              </a:spcAft>
              <a:buSzPts val="1400"/>
              <a:buNone/>
            </a:pPr>
            <a:r>
              <a:t/>
            </a:r>
            <a:endParaRPr/>
          </a:p>
        </p:txBody>
      </p:sp>
      <p:sp>
        <p:nvSpPr>
          <p:cNvPr id="377" name="Google Shape;377;p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5" name="Shape 4075"/>
        <p:cNvGrpSpPr/>
        <p:nvPr/>
      </p:nvGrpSpPr>
      <p:grpSpPr>
        <a:xfrm>
          <a:off x="0" y="0"/>
          <a:ext cx="0" cy="0"/>
          <a:chOff x="0" y="0"/>
          <a:chExt cx="0" cy="0"/>
        </a:xfrm>
      </p:grpSpPr>
      <p:sp>
        <p:nvSpPr>
          <p:cNvPr id="4076" name="Google Shape;4076;p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7" name="Google Shape;4077;p4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Site-to-Site VPN</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A site-to-site VPN (S2S VPN)</a:t>
            </a:r>
            <a:r>
              <a:rPr lang="en-US"/>
              <a:t> is a secure connection established between two or more separate networks, often across different geographic locations. It allows these networks to communicate and share resources as if they were a single, unified network.</a:t>
            </a:r>
            <a:endParaRPr/>
          </a:p>
          <a:p>
            <a:pPr indent="-228600" lvl="0" marL="457200" marR="0" rtl="0" algn="l">
              <a:lnSpc>
                <a:spcPct val="100000"/>
              </a:lnSpc>
              <a:spcBef>
                <a:spcPts val="0"/>
              </a:spcBef>
              <a:spcAft>
                <a:spcPts val="0"/>
              </a:spcAft>
              <a:buClr>
                <a:srgbClr val="000000"/>
              </a:buClr>
              <a:buSzPts val="1400"/>
              <a:buFont typeface="Arial"/>
              <a:buNone/>
            </a:pPr>
            <a:r>
              <a:rPr b="1" lang="en-US"/>
              <a:t>How it works:</a:t>
            </a:r>
            <a:endParaRPr/>
          </a:p>
          <a:p>
            <a:pPr indent="-228600" lvl="0" marL="457200" rtl="0" algn="l">
              <a:lnSpc>
                <a:spcPct val="100000"/>
              </a:lnSpc>
              <a:spcBef>
                <a:spcPts val="0"/>
              </a:spcBef>
              <a:spcAft>
                <a:spcPts val="0"/>
              </a:spcAft>
              <a:buSzPts val="1400"/>
              <a:buFont typeface="Arial"/>
              <a:buChar char="•"/>
            </a:pPr>
            <a:r>
              <a:rPr b="1" lang="en-US"/>
              <a:t>VPN Gateways:</a:t>
            </a:r>
            <a:r>
              <a:rPr lang="en-US"/>
              <a:t> Devices (hardware or software) are configured at each network location to act as gateways for the VPN.</a:t>
            </a:r>
            <a:endParaRPr/>
          </a:p>
          <a:p>
            <a:pPr indent="-228600" lvl="0" marL="457200" rtl="0" algn="l">
              <a:lnSpc>
                <a:spcPct val="100000"/>
              </a:lnSpc>
              <a:spcBef>
                <a:spcPts val="0"/>
              </a:spcBef>
              <a:spcAft>
                <a:spcPts val="0"/>
              </a:spcAft>
              <a:buSzPts val="1400"/>
              <a:buFont typeface="Arial"/>
              <a:buChar char="•"/>
            </a:pPr>
            <a:r>
              <a:rPr b="1" lang="en-US"/>
              <a:t>Tunnel Establishment:</a:t>
            </a:r>
            <a:r>
              <a:rPr lang="en-US"/>
              <a:t> A secure, encrypted tunnel is created between the VPN gateways.</a:t>
            </a:r>
            <a:endParaRPr/>
          </a:p>
          <a:p>
            <a:pPr indent="-228600" lvl="0" marL="457200" rtl="0" algn="l">
              <a:lnSpc>
                <a:spcPct val="100000"/>
              </a:lnSpc>
              <a:spcBef>
                <a:spcPts val="0"/>
              </a:spcBef>
              <a:spcAft>
                <a:spcPts val="0"/>
              </a:spcAft>
              <a:buSzPts val="1400"/>
              <a:buFont typeface="Arial"/>
              <a:buChar char="•"/>
            </a:pPr>
            <a:r>
              <a:rPr b="1" lang="en-US"/>
              <a:t>Data Transfer:</a:t>
            </a:r>
            <a:r>
              <a:rPr lang="en-US"/>
              <a:t> Data is transmitted between the networks through this encrypted tunnel.</a:t>
            </a:r>
            <a:endParaRPr/>
          </a:p>
          <a:p>
            <a:pPr indent="-228600" lvl="0" marL="457200" rtl="0" algn="l">
              <a:lnSpc>
                <a:spcPct val="100000"/>
              </a:lnSpc>
              <a:spcBef>
                <a:spcPts val="0"/>
              </a:spcBef>
              <a:spcAft>
                <a:spcPts val="0"/>
              </a:spcAft>
              <a:buSzPts val="1400"/>
              <a:buFont typeface="Arial"/>
              <a:buChar char="•"/>
            </a:pPr>
            <a:r>
              <a:rPr b="1" lang="en-US"/>
              <a:t>Routing:</a:t>
            </a:r>
            <a:r>
              <a:rPr lang="en-US"/>
              <a:t> Network routing protocols ensure data is directed correctly within the VPN.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078" name="Google Shape;4078;p4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4" name="Shape 4084"/>
        <p:cNvGrpSpPr/>
        <p:nvPr/>
      </p:nvGrpSpPr>
      <p:grpSpPr>
        <a:xfrm>
          <a:off x="0" y="0"/>
          <a:ext cx="0" cy="0"/>
          <a:chOff x="0" y="0"/>
          <a:chExt cx="0" cy="0"/>
        </a:xfrm>
      </p:grpSpPr>
      <p:sp>
        <p:nvSpPr>
          <p:cNvPr id="4085" name="Google Shape;4085;p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6" name="Google Shape;4086;p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Host-to-Host VPN</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A host-to-host VPN establishes a secure, encrypted connection between two individual devices (hosts) over an untrusted network, typically the internet.</a:t>
            </a:r>
            <a:r>
              <a:rPr lang="en-US"/>
              <a:t> It's different from a site-to-site VPN, which connects entire networks.</a:t>
            </a:r>
            <a:endParaRPr/>
          </a:p>
          <a:p>
            <a:pPr indent="-228600" lvl="0" marL="457200" marR="0" rtl="0" algn="l">
              <a:lnSpc>
                <a:spcPct val="100000"/>
              </a:lnSpc>
              <a:spcBef>
                <a:spcPts val="0"/>
              </a:spcBef>
              <a:spcAft>
                <a:spcPts val="0"/>
              </a:spcAft>
              <a:buClr>
                <a:srgbClr val="000000"/>
              </a:buClr>
              <a:buSzPts val="1400"/>
              <a:buFont typeface="Arial"/>
              <a:buNone/>
            </a:pPr>
            <a:r>
              <a:rPr b="1" lang="en-US"/>
              <a:t>How it works:</a:t>
            </a:r>
            <a:endParaRPr/>
          </a:p>
          <a:p>
            <a:pPr indent="-228600" lvl="0" marL="457200" rtl="0" algn="l">
              <a:lnSpc>
                <a:spcPct val="100000"/>
              </a:lnSpc>
              <a:spcBef>
                <a:spcPts val="0"/>
              </a:spcBef>
              <a:spcAft>
                <a:spcPts val="0"/>
              </a:spcAft>
              <a:buSzPts val="1400"/>
              <a:buFont typeface="Arial"/>
              <a:buChar char="•"/>
            </a:pPr>
            <a:r>
              <a:rPr b="1" lang="en-US"/>
              <a:t>Endpoint Configuration:</a:t>
            </a:r>
            <a:r>
              <a:rPr lang="en-US"/>
              <a:t> Both devices are configured with VPN client software and necessary credentials.</a:t>
            </a:r>
            <a:endParaRPr/>
          </a:p>
          <a:p>
            <a:pPr indent="-228600" lvl="0" marL="457200" rtl="0" algn="l">
              <a:lnSpc>
                <a:spcPct val="100000"/>
              </a:lnSpc>
              <a:spcBef>
                <a:spcPts val="0"/>
              </a:spcBef>
              <a:spcAft>
                <a:spcPts val="0"/>
              </a:spcAft>
              <a:buSzPts val="1400"/>
              <a:buFont typeface="Arial"/>
              <a:buChar char="•"/>
            </a:pPr>
            <a:r>
              <a:rPr b="1" lang="en-US"/>
              <a:t>Tunnel Establishment:</a:t>
            </a:r>
            <a:r>
              <a:rPr lang="en-US"/>
              <a:t> The devices initiate a secure, encrypted tunnel between them.</a:t>
            </a:r>
            <a:endParaRPr/>
          </a:p>
          <a:p>
            <a:pPr indent="-228600" lvl="0" marL="457200" rtl="0" algn="l">
              <a:lnSpc>
                <a:spcPct val="100000"/>
              </a:lnSpc>
              <a:spcBef>
                <a:spcPts val="0"/>
              </a:spcBef>
              <a:spcAft>
                <a:spcPts val="0"/>
              </a:spcAft>
              <a:buSzPts val="1400"/>
              <a:buFont typeface="Arial"/>
              <a:buChar char="•"/>
            </a:pPr>
            <a:r>
              <a:rPr b="1" lang="en-US"/>
              <a:t>Data Transfer:</a:t>
            </a:r>
            <a:r>
              <a:rPr lang="en-US"/>
              <a:t> Encrypted data is exchanged through the tunnel.</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4087" name="Google Shape;4087;p4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p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5" name="Google Shape;4095;p4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Host-to-Site VPN</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A Remote Access VPN</a:t>
            </a:r>
            <a:r>
              <a:rPr lang="en-US"/>
              <a:t> enables users to securely connect to a private network (like a company's intranet) from a remote location, such as home or a public Wi-Fi hotspot. It creates an encrypted tunnel between the user's device and the network, protecting data and ensuring privacy.</a:t>
            </a:r>
            <a:endParaRPr/>
          </a:p>
          <a:p>
            <a:pPr indent="-228600" lvl="0" marL="457200" marR="0" rtl="0" algn="l">
              <a:lnSpc>
                <a:spcPct val="100000"/>
              </a:lnSpc>
              <a:spcBef>
                <a:spcPts val="0"/>
              </a:spcBef>
              <a:spcAft>
                <a:spcPts val="0"/>
              </a:spcAft>
              <a:buClr>
                <a:srgbClr val="000000"/>
              </a:buClr>
              <a:buSzPts val="1400"/>
              <a:buFont typeface="Arial"/>
              <a:buNone/>
            </a:pPr>
            <a:r>
              <a:rPr b="1" lang="en-US"/>
              <a:t>How it works:</a:t>
            </a:r>
            <a:endParaRPr/>
          </a:p>
          <a:p>
            <a:pPr indent="-228600" lvl="0" marL="457200" rtl="0" algn="l">
              <a:lnSpc>
                <a:spcPct val="100000"/>
              </a:lnSpc>
              <a:spcBef>
                <a:spcPts val="0"/>
              </a:spcBef>
              <a:spcAft>
                <a:spcPts val="0"/>
              </a:spcAft>
              <a:buSzPts val="1400"/>
              <a:buFont typeface="Arial"/>
              <a:buAutoNum type="arabicPeriod"/>
            </a:pPr>
            <a:r>
              <a:rPr b="1" lang="en-US"/>
              <a:t>User Connection:</a:t>
            </a:r>
            <a:r>
              <a:rPr lang="en-US"/>
              <a:t> A user establishes a connection to a VPN server using VPN client software.</a:t>
            </a:r>
            <a:endParaRPr/>
          </a:p>
          <a:p>
            <a:pPr indent="-228600" lvl="0" marL="457200" rtl="0" algn="l">
              <a:lnSpc>
                <a:spcPct val="100000"/>
              </a:lnSpc>
              <a:spcBef>
                <a:spcPts val="0"/>
              </a:spcBef>
              <a:spcAft>
                <a:spcPts val="0"/>
              </a:spcAft>
              <a:buSzPts val="1400"/>
              <a:buFont typeface="Arial"/>
              <a:buAutoNum type="arabicPeriod"/>
            </a:pPr>
            <a:r>
              <a:rPr b="1" lang="en-US"/>
              <a:t>Authentication:</a:t>
            </a:r>
            <a:r>
              <a:rPr lang="en-US"/>
              <a:t> The user's credentials are verified.</a:t>
            </a:r>
            <a:endParaRPr/>
          </a:p>
          <a:p>
            <a:pPr indent="-228600" lvl="0" marL="457200" rtl="0" algn="l">
              <a:lnSpc>
                <a:spcPct val="100000"/>
              </a:lnSpc>
              <a:spcBef>
                <a:spcPts val="0"/>
              </a:spcBef>
              <a:spcAft>
                <a:spcPts val="0"/>
              </a:spcAft>
              <a:buSzPts val="1400"/>
              <a:buFont typeface="Arial"/>
              <a:buAutoNum type="arabicPeriod"/>
            </a:pPr>
            <a:r>
              <a:rPr b="1" lang="en-US"/>
              <a:t>Encrypted Tunnel:</a:t>
            </a:r>
            <a:r>
              <a:rPr lang="en-US"/>
              <a:t> A secure, encrypted tunnel is created between the user's device and the VPN server.</a:t>
            </a:r>
            <a:endParaRPr/>
          </a:p>
          <a:p>
            <a:pPr indent="-228600" lvl="0" marL="457200" rtl="0" algn="l">
              <a:lnSpc>
                <a:spcPct val="100000"/>
              </a:lnSpc>
              <a:spcBef>
                <a:spcPts val="0"/>
              </a:spcBef>
              <a:spcAft>
                <a:spcPts val="0"/>
              </a:spcAft>
              <a:buSzPts val="1400"/>
              <a:buFont typeface="Arial"/>
              <a:buAutoNum type="arabicPeriod"/>
            </a:pPr>
            <a:r>
              <a:rPr b="1" lang="en-US"/>
              <a:t>Network Access:</a:t>
            </a:r>
            <a:r>
              <a:rPr lang="en-US"/>
              <a:t> The user can access network resources as if they were physically present on the network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096" name="Google Shape;4096;p4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p4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404040"/>
              </a:buClr>
              <a:buSzPts val="2200"/>
              <a:buFont typeface="Open Sans"/>
              <a:buNone/>
            </a:pPr>
            <a:r>
              <a:rPr b="0" i="0" lang="en-US" sz="1200" u="none" cap="none" strike="noStrike">
                <a:solidFill>
                  <a:srgbClr val="3F3F3F"/>
                </a:solidFill>
                <a:latin typeface="Open Sans"/>
                <a:ea typeface="Open Sans"/>
                <a:cs typeface="Open Sans"/>
                <a:sym typeface="Open Sans"/>
              </a:rPr>
              <a:t>Internet Protocol Security (IPsec) is a protocol suite used for securing Internet Protocol (IP) communications.</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404040"/>
              </a:buClr>
              <a:buSzPts val="2200"/>
              <a:buFont typeface="Arial"/>
              <a:buChar char="•"/>
            </a:pPr>
            <a:r>
              <a:rPr b="0" i="0" lang="en-US" sz="1200" u="none" cap="none" strike="noStrike">
                <a:solidFill>
                  <a:srgbClr val="3F3F3F"/>
                </a:solidFill>
                <a:latin typeface="Open Sans"/>
                <a:ea typeface="Open Sans"/>
                <a:cs typeface="Open Sans"/>
                <a:sym typeface="Open Sans"/>
              </a:rPr>
              <a:t>The protocols mutually authenticate agents at the beginning of the session and negotiate cryptographic keys to be used during the session.</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404040"/>
              </a:buClr>
              <a:buSzPts val="2200"/>
              <a:buFont typeface="Arial"/>
              <a:buChar char="•"/>
            </a:pPr>
            <a:r>
              <a:rPr b="0" i="0" lang="en-US" sz="1200" u="none" cap="none" strike="noStrike">
                <a:solidFill>
                  <a:srgbClr val="3F3F3F"/>
                </a:solidFill>
                <a:latin typeface="Open Sans"/>
                <a:ea typeface="Open Sans"/>
                <a:cs typeface="Open Sans"/>
                <a:sym typeface="Open Sans"/>
              </a:rPr>
              <a:t>A cryptographic layer to both IPv4 and IPv6 using a suite of protocols is added.</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404040"/>
              </a:buClr>
              <a:buSzPts val="2200"/>
              <a:buFont typeface="Arial"/>
              <a:buChar char="•"/>
            </a:pPr>
            <a:r>
              <a:rPr b="0" i="0" lang="en-US" sz="1200" u="none" cap="none" strike="noStrike">
                <a:solidFill>
                  <a:srgbClr val="3F3F3F"/>
                </a:solidFill>
                <a:latin typeface="Open Sans"/>
                <a:ea typeface="Open Sans"/>
                <a:cs typeface="Open Sans"/>
                <a:sym typeface="Open Sans"/>
              </a:rPr>
              <a:t>Each IP packet of a communication session is authenticated and encrypted.</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404040"/>
              </a:buClr>
              <a:buSzPts val="2200"/>
              <a:buFont typeface="Arial"/>
              <a:buChar char="•"/>
            </a:pPr>
            <a:r>
              <a:rPr b="0" i="0" lang="en-US" sz="1200" u="none" cap="none" strike="noStrike">
                <a:solidFill>
                  <a:srgbClr val="3F3F3F"/>
                </a:solidFill>
                <a:latin typeface="Open Sans"/>
                <a:ea typeface="Open Sans"/>
                <a:cs typeface="Open Sans"/>
                <a:sym typeface="Open Sans"/>
              </a:rPr>
              <a:t>It provides virtual private networks (VPN) and is used for creating a secure </a:t>
            </a:r>
            <a:r>
              <a:rPr lang="en-US" sz="1200">
                <a:solidFill>
                  <a:srgbClr val="3F3F3F"/>
                </a:solidFill>
                <a:latin typeface="Open Sans"/>
                <a:ea typeface="Open Sans"/>
                <a:cs typeface="Open Sans"/>
                <a:sym typeface="Open Sans"/>
              </a:rPr>
              <a:t>connection </a:t>
            </a:r>
            <a:r>
              <a:rPr b="0" i="0" lang="en-US" sz="1200" u="none" cap="none" strike="noStrike">
                <a:solidFill>
                  <a:srgbClr val="3F3F3F"/>
                </a:solidFill>
                <a:latin typeface="Open Sans"/>
                <a:ea typeface="Open Sans"/>
                <a:cs typeface="Open Sans"/>
                <a:sym typeface="Open Sans"/>
              </a:rPr>
              <a:t>between client and server and between networks</a:t>
            </a:r>
            <a:r>
              <a:rPr lang="en-US" sz="1200">
                <a:solidFill>
                  <a:srgbClr val="3F3F3F"/>
                </a:solidFill>
                <a:latin typeface="Open Sans"/>
                <a:ea typeface="Open Sans"/>
                <a:cs typeface="Open Sans"/>
                <a:sym typeface="Open Sans"/>
              </a:rPr>
              <a:t>.</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4104" name="Google Shape;4104;p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8" name="Shape 4148"/>
        <p:cNvGrpSpPr/>
        <p:nvPr/>
      </p:nvGrpSpPr>
      <p:grpSpPr>
        <a:xfrm>
          <a:off x="0" y="0"/>
          <a:ext cx="0" cy="0"/>
          <a:chOff x="0" y="0"/>
          <a:chExt cx="0" cy="0"/>
        </a:xfrm>
      </p:grpSpPr>
      <p:sp>
        <p:nvSpPr>
          <p:cNvPr id="4149" name="Google Shape;4149;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IPSEC is collection of protocols and algorithm.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Encapsulating Pay load, Authentication headed, Internet security association and key management protocols are protocols of IPSEC. ESP can provide confidentiality, authentication and Integrity whereas AH can only provide integrity and authentication , AH is deprecated in most of security devices long way back.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IPSEC has confidentiality algorithm, integrity and authentication algorithm to support security</a:t>
            </a:r>
            <a:endParaRPr/>
          </a:p>
        </p:txBody>
      </p:sp>
      <p:sp>
        <p:nvSpPr>
          <p:cNvPr id="4150" name="Google Shape;4150;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3" name="Shape 4213"/>
        <p:cNvGrpSpPr/>
        <p:nvPr/>
      </p:nvGrpSpPr>
      <p:grpSpPr>
        <a:xfrm>
          <a:off x="0" y="0"/>
          <a:ext cx="0" cy="0"/>
          <a:chOff x="0" y="0"/>
          <a:chExt cx="0" cy="0"/>
        </a:xfrm>
      </p:grpSpPr>
      <p:sp>
        <p:nvSpPr>
          <p:cNvPr id="4214" name="Google Shape;4214;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15" name="Google Shape;4215;p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000"/>
              <a:t>Trainer Notes:</a:t>
            </a:r>
            <a:endParaRPr/>
          </a:p>
          <a:p>
            <a:pPr indent="0" lvl="0" marL="0" rtl="0" algn="l">
              <a:lnSpc>
                <a:spcPct val="100000"/>
              </a:lnSpc>
              <a:spcBef>
                <a:spcPts val="0"/>
              </a:spcBef>
              <a:spcAft>
                <a:spcPts val="0"/>
              </a:spcAft>
              <a:buSzPts val="1400"/>
              <a:buNone/>
            </a:pPr>
            <a:r>
              <a:rPr lang="en-US" sz="2000"/>
              <a:t>In transport mode, only the payload of the IP packet is usually encrypted or authenticated. The destination and source IP addresses and other IP header information are still readable.</a:t>
            </a:r>
            <a:r>
              <a:rPr lang="en-US" sz="1200"/>
              <a:t> </a:t>
            </a:r>
            <a:r>
              <a:rPr lang="en-US" sz="2000"/>
              <a:t>This mode is designed for peer-to-peer communication</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3" name="Shape 4233"/>
        <p:cNvGrpSpPr/>
        <p:nvPr/>
      </p:nvGrpSpPr>
      <p:grpSpPr>
        <a:xfrm>
          <a:off x="0" y="0"/>
          <a:ext cx="0" cy="0"/>
          <a:chOff x="0" y="0"/>
          <a:chExt cx="0" cy="0"/>
        </a:xfrm>
      </p:grpSpPr>
      <p:sp>
        <p:nvSpPr>
          <p:cNvPr id="4234" name="Google Shape;4234;p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image given on the slide.</a:t>
            </a:r>
            <a:endParaRPr/>
          </a:p>
          <a:p>
            <a:pPr indent="0" lvl="0" marL="0" rtl="0" algn="l">
              <a:lnSpc>
                <a:spcPct val="100000"/>
              </a:lnSpc>
              <a:spcBef>
                <a:spcPts val="0"/>
              </a:spcBef>
              <a:spcAft>
                <a:spcPts val="0"/>
              </a:spcAft>
              <a:buSzPts val="1400"/>
              <a:buNone/>
            </a:pPr>
            <a:r>
              <a:rPr b="0" i="0" lang="en-US" sz="1200" u="none" strike="noStrike">
                <a:solidFill>
                  <a:srgbClr val="000000"/>
                </a:solidFill>
                <a:latin typeface="Calibri"/>
                <a:ea typeface="Calibri"/>
                <a:cs typeface="Calibri"/>
                <a:sym typeface="Calibri"/>
              </a:rPr>
              <a:t>When IPSec is operating at Transport mode, AH header is inserted between the IP header and the Transport Layer protocol header (TCP or UDP).</a:t>
            </a:r>
            <a:endParaRPr b="0" i="0" sz="10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strike="noStrike">
                <a:solidFill>
                  <a:srgbClr val="000000"/>
                </a:solidFill>
                <a:latin typeface="Calibri"/>
                <a:ea typeface="Calibri"/>
                <a:cs typeface="Calibri"/>
                <a:sym typeface="Calibri"/>
              </a:rPr>
              <a:t>Encapsulating Security Payload (ESP) uses shared key encryption to provide data privacy. </a:t>
            </a:r>
            <a:endParaRPr b="0"/>
          </a:p>
          <a:p>
            <a:pPr indent="0" lvl="0" marL="0" rtl="0" algn="l">
              <a:lnSpc>
                <a:spcPct val="100000"/>
              </a:lnSpc>
              <a:spcBef>
                <a:spcPts val="0"/>
              </a:spcBef>
              <a:spcAft>
                <a:spcPts val="0"/>
              </a:spcAft>
              <a:buSzPts val="1400"/>
              <a:buNone/>
            </a:pPr>
            <a:r>
              <a:t/>
            </a:r>
            <a:endParaRPr/>
          </a:p>
        </p:txBody>
      </p:sp>
      <p:sp>
        <p:nvSpPr>
          <p:cNvPr id="4235" name="Google Shape;4235;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8" name="Shape 4258"/>
        <p:cNvGrpSpPr/>
        <p:nvPr/>
      </p:nvGrpSpPr>
      <p:grpSpPr>
        <a:xfrm>
          <a:off x="0" y="0"/>
          <a:ext cx="0" cy="0"/>
          <a:chOff x="0" y="0"/>
          <a:chExt cx="0" cy="0"/>
        </a:xfrm>
      </p:grpSpPr>
      <p:sp>
        <p:nvSpPr>
          <p:cNvPr id="4259" name="Google Shape;4259;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60" name="Google Shape;4260;p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000"/>
              <a:t>Trainer Notes:</a:t>
            </a:r>
            <a:endParaRPr/>
          </a:p>
          <a:p>
            <a:pPr indent="0" lvl="0" marL="0" rtl="0" algn="l">
              <a:lnSpc>
                <a:spcPct val="100000"/>
              </a:lnSpc>
              <a:spcBef>
                <a:spcPts val="0"/>
              </a:spcBef>
              <a:spcAft>
                <a:spcPts val="0"/>
              </a:spcAft>
              <a:buSzPts val="1400"/>
              <a:buNone/>
            </a:pPr>
            <a:r>
              <a:rPr lang="en-US" sz="2000"/>
              <a:t>When it’s used in tunnel mode, the entire packet, including the header, is encrypted and then placed into an IPsec endpoint where it is encapsulated inside another IP packet.</a:t>
            </a:r>
            <a:endParaRPr/>
          </a:p>
          <a:p>
            <a:pPr indent="0" lvl="0" marL="0" rtl="0" algn="l">
              <a:lnSpc>
                <a:spcPct val="100000"/>
              </a:lnSpc>
              <a:spcBef>
                <a:spcPts val="1000"/>
              </a:spcBef>
              <a:spcAft>
                <a:spcPts val="0"/>
              </a:spcAft>
              <a:buSzPts val="1400"/>
              <a:buNone/>
            </a:pPr>
            <a:r>
              <a:rPr lang="en-US" sz="2000"/>
              <a:t>This mode is designed for gateway-to-gateway communication.</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7" name="Shape 4277"/>
        <p:cNvGrpSpPr/>
        <p:nvPr/>
      </p:nvGrpSpPr>
      <p:grpSpPr>
        <a:xfrm>
          <a:off x="0" y="0"/>
          <a:ext cx="0" cy="0"/>
          <a:chOff x="0" y="0"/>
          <a:chExt cx="0" cy="0"/>
        </a:xfrm>
      </p:grpSpPr>
      <p:sp>
        <p:nvSpPr>
          <p:cNvPr id="4278" name="Google Shape;4278;p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image given on the slide.</a:t>
            </a:r>
            <a:endParaRPr/>
          </a:p>
          <a:p>
            <a:pPr indent="0" lvl="0" marL="0" rtl="0" algn="l">
              <a:lnSpc>
                <a:spcPct val="100000"/>
              </a:lnSpc>
              <a:spcBef>
                <a:spcPts val="0"/>
              </a:spcBef>
              <a:spcAft>
                <a:spcPts val="0"/>
              </a:spcAft>
              <a:buSzPts val="1400"/>
              <a:buNone/>
            </a:pPr>
            <a:r>
              <a:t/>
            </a:r>
            <a:endParaRPr b="0" i="0" sz="1800" u="none" strike="noStrike">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800" u="none" strike="noStrike">
                <a:solidFill>
                  <a:srgbClr val="000000"/>
                </a:solidFill>
                <a:latin typeface="Calibri"/>
                <a:ea typeface="Calibri"/>
                <a:cs typeface="Calibri"/>
                <a:sym typeface="Calibri"/>
              </a:rPr>
              <a:t>In tunnel mode new IP headers is added in front of the original IP header thus securing IP payload and IP header.</a:t>
            </a:r>
            <a:endParaRPr b="0" sz="2800"/>
          </a:p>
          <a:p>
            <a:pPr indent="-228600" lvl="0" marL="457200" marR="0" rtl="0" algn="l">
              <a:lnSpc>
                <a:spcPct val="100000"/>
              </a:lnSpc>
              <a:spcBef>
                <a:spcPts val="0"/>
              </a:spcBef>
              <a:spcAft>
                <a:spcPts val="0"/>
              </a:spcAft>
              <a:buClr>
                <a:srgbClr val="000000"/>
              </a:buClr>
              <a:buSzPts val="1400"/>
              <a:buFont typeface="Arial"/>
              <a:buNone/>
            </a:pPr>
            <a:br>
              <a:rPr lang="en-US" sz="2800"/>
            </a:br>
            <a:endParaRPr b="0" i="0" sz="1800" u="none" strike="noStrike">
              <a:solidFill>
                <a:srgbClr val="000000"/>
              </a:solidFill>
              <a:latin typeface="Calibri"/>
              <a:ea typeface="Calibri"/>
              <a:cs typeface="Calibri"/>
              <a:sym typeface="Calibri"/>
            </a:endParaRPr>
          </a:p>
        </p:txBody>
      </p:sp>
      <p:sp>
        <p:nvSpPr>
          <p:cNvPr id="4279" name="Google Shape;4279;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5" name="Shape 4305"/>
        <p:cNvGrpSpPr/>
        <p:nvPr/>
      </p:nvGrpSpPr>
      <p:grpSpPr>
        <a:xfrm>
          <a:off x="0" y="0"/>
          <a:ext cx="0" cy="0"/>
          <a:chOff x="0" y="0"/>
          <a:chExt cx="0" cy="0"/>
        </a:xfrm>
      </p:grpSpPr>
      <p:sp>
        <p:nvSpPr>
          <p:cNvPr id="4306" name="Google Shape;4306;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7" name="Google Shape;4307;p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200"/>
              <a:t>Trainer Notes:</a:t>
            </a:r>
            <a:endParaRPr/>
          </a:p>
          <a:p>
            <a:pPr indent="0" lvl="0" marL="0" rtl="0" algn="l">
              <a:lnSpc>
                <a:spcPct val="100000"/>
              </a:lnSpc>
              <a:spcBef>
                <a:spcPts val="0"/>
              </a:spcBef>
              <a:spcAft>
                <a:spcPts val="0"/>
              </a:spcAft>
              <a:buSzPts val="1400"/>
              <a:buNone/>
            </a:pPr>
            <a:r>
              <a:rPr b="1" lang="en-US" sz="1200"/>
              <a:t>"Interesting traffic" initiates the IPSec process.</a:t>
            </a:r>
            <a:r>
              <a:rPr b="0" lang="en-US"/>
              <a:t> Traffic is deemed </a:t>
            </a:r>
            <a:r>
              <a:rPr i="1" lang="en-US"/>
              <a:t>interesting when</a:t>
            </a:r>
            <a:r>
              <a:rPr b="0" lang="en-US"/>
              <a:t> the IPSec security policy configured in the IPSec peers starts the IKE process.</a:t>
            </a:r>
            <a:endParaRPr b="0"/>
          </a:p>
          <a:p>
            <a:pPr indent="0" lvl="0" marL="0" rtl="0" algn="l">
              <a:lnSpc>
                <a:spcPct val="100000"/>
              </a:lnSpc>
              <a:spcBef>
                <a:spcPts val="0"/>
              </a:spcBef>
              <a:spcAft>
                <a:spcPts val="0"/>
              </a:spcAft>
              <a:buSzPts val="1400"/>
              <a:buNone/>
            </a:pPr>
            <a:r>
              <a:rPr b="1" lang="en-US" sz="1200"/>
              <a:t>IKE phase 1.</a:t>
            </a:r>
            <a:r>
              <a:rPr b="0" lang="en-US"/>
              <a:t> IKE authenticates IPSec peers and negotiates IKE SAs during this phase, setting up a secure channel for negotiating IPSec SAs in phase 2.</a:t>
            </a:r>
            <a:endParaRPr b="0"/>
          </a:p>
          <a:p>
            <a:pPr indent="0" lvl="0" marL="0" rtl="0" algn="l">
              <a:lnSpc>
                <a:spcPct val="100000"/>
              </a:lnSpc>
              <a:spcBef>
                <a:spcPts val="0"/>
              </a:spcBef>
              <a:spcAft>
                <a:spcPts val="0"/>
              </a:spcAft>
              <a:buSzPts val="1400"/>
              <a:buNone/>
            </a:pPr>
            <a:r>
              <a:rPr b="1" lang="en-US" sz="1200"/>
              <a:t>IKE phase 2.</a:t>
            </a:r>
            <a:r>
              <a:rPr b="0" lang="en-US"/>
              <a:t> IKE negotiates IPSec SA parameters and sets up matching IPSec SAs in the peers.</a:t>
            </a:r>
            <a:endParaRPr b="0"/>
          </a:p>
          <a:p>
            <a:pPr indent="0" lvl="0" marL="0" rtl="0" algn="l">
              <a:lnSpc>
                <a:spcPct val="100000"/>
              </a:lnSpc>
              <a:spcBef>
                <a:spcPts val="0"/>
              </a:spcBef>
              <a:spcAft>
                <a:spcPts val="0"/>
              </a:spcAft>
              <a:buSzPts val="1400"/>
              <a:buNone/>
            </a:pPr>
            <a:r>
              <a:rPr b="1" lang="en-US" sz="1200"/>
              <a:t>Data transfer.</a:t>
            </a:r>
            <a:r>
              <a:rPr b="0" lang="en-US"/>
              <a:t> Data is transferred between IPSec peers based on the IPSec parameters and keys stored in the SA database.</a:t>
            </a:r>
            <a:endParaRPr b="0"/>
          </a:p>
          <a:p>
            <a:pPr indent="0" lvl="0" marL="0" rtl="0" algn="l">
              <a:lnSpc>
                <a:spcPct val="100000"/>
              </a:lnSpc>
              <a:spcBef>
                <a:spcPts val="0"/>
              </a:spcBef>
              <a:spcAft>
                <a:spcPts val="0"/>
              </a:spcAft>
              <a:buSzPts val="1400"/>
              <a:buNone/>
            </a:pPr>
            <a:r>
              <a:rPr b="1" lang="en-US" sz="1200"/>
              <a:t>IPSec tunnel termination.</a:t>
            </a:r>
            <a:r>
              <a:rPr b="0" lang="en-US"/>
              <a:t> IPSec SAs terminate through deletion or by timing out.</a:t>
            </a:r>
            <a:endParaRPr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a:ea typeface="Open Sans"/>
                <a:cs typeface="Open Sans"/>
                <a:sym typeface="Open Sans"/>
              </a:rPr>
              <a:t>Community Cloud</a:t>
            </a:r>
            <a:endParaRPr/>
          </a:p>
          <a:p>
            <a:pPr indent="0" lvl="0" marL="0" marR="0" rtl="0" algn="l">
              <a:lnSpc>
                <a:spcPct val="100000"/>
              </a:lnSpc>
              <a:spcBef>
                <a:spcPts val="0"/>
              </a:spcBef>
              <a:spcAft>
                <a:spcPts val="0"/>
              </a:spcAft>
              <a:buClr>
                <a:srgbClr val="000000"/>
              </a:buClr>
              <a:buSzPts val="1400"/>
              <a:buFont typeface="Arial"/>
              <a:buNone/>
            </a:pPr>
            <a:r>
              <a:t/>
            </a:r>
            <a:endParaRPr b="1" sz="12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A community cloud is a type of cloud computing environment that shares resources among several organizations from a specific community with common interests. It sits between a public cloud, open to everyone, and a private cloud, dedicated to a single organization</a:t>
            </a:r>
            <a:r>
              <a:rPr b="1" lang="en-US" sz="1200">
                <a:solidFill>
                  <a:schemeClr val="lt1"/>
                </a:solidFill>
                <a:latin typeface="Open Sans"/>
                <a:ea typeface="Open Sans"/>
                <a:cs typeface="Open Sans"/>
                <a:sym typeface="Open Sans"/>
              </a:rPr>
              <a:t>.</a:t>
            </a:r>
            <a:endParaRPr/>
          </a:p>
          <a:p>
            <a:pPr indent="0" lvl="0" marL="0" marR="0" rtl="0" algn="l">
              <a:lnSpc>
                <a:spcPct val="100000"/>
              </a:lnSpc>
              <a:spcBef>
                <a:spcPts val="0"/>
              </a:spcBef>
              <a:spcAft>
                <a:spcPts val="0"/>
              </a:spcAft>
              <a:buClr>
                <a:srgbClr val="000000"/>
              </a:buClr>
              <a:buSzPts val="1400"/>
              <a:buFont typeface="Arial"/>
              <a:buNone/>
            </a:pPr>
            <a:r>
              <a:t/>
            </a:r>
            <a:endParaRPr b="1" sz="1200">
              <a:solidFill>
                <a:schemeClr val="lt1"/>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a:t>Community clouds are a good option for organizations that:</a:t>
            </a:r>
            <a:endParaRPr/>
          </a:p>
          <a:p>
            <a:pPr indent="-228600" lvl="0" marL="457200" rtl="0" algn="l">
              <a:lnSpc>
                <a:spcPct val="100000"/>
              </a:lnSpc>
              <a:spcBef>
                <a:spcPts val="0"/>
              </a:spcBef>
              <a:spcAft>
                <a:spcPts val="0"/>
              </a:spcAft>
              <a:buSzPts val="1400"/>
              <a:buFont typeface="Arial"/>
              <a:buChar char="•"/>
            </a:pPr>
            <a:r>
              <a:rPr lang="en-US"/>
              <a:t>Share common interests and security requirements with other potential members.</a:t>
            </a:r>
            <a:endParaRPr/>
          </a:p>
          <a:p>
            <a:pPr indent="-228600" lvl="0" marL="457200" rtl="0" algn="l">
              <a:lnSpc>
                <a:spcPct val="100000"/>
              </a:lnSpc>
              <a:spcBef>
                <a:spcPts val="0"/>
              </a:spcBef>
              <a:spcAft>
                <a:spcPts val="0"/>
              </a:spcAft>
              <a:buSzPts val="1400"/>
              <a:buFont typeface="Arial"/>
              <a:buChar char="•"/>
            </a:pPr>
            <a:r>
              <a:rPr lang="en-US"/>
              <a:t>Seek cost-effective cloud solutions with a balance between security and scalability needs.</a:t>
            </a:r>
            <a:endParaRPr/>
          </a:p>
          <a:p>
            <a:pPr indent="-228600" lvl="0" marL="457200" rtl="0" algn="l">
              <a:lnSpc>
                <a:spcPct val="100000"/>
              </a:lnSpc>
              <a:spcBef>
                <a:spcPts val="0"/>
              </a:spcBef>
              <a:spcAft>
                <a:spcPts val="0"/>
              </a:spcAft>
              <a:buSzPts val="1400"/>
              <a:buFont typeface="Arial"/>
              <a:buChar char="•"/>
            </a:pPr>
            <a:r>
              <a:rPr lang="en-US"/>
              <a:t>Are open to collaboration opportunities with other organizations within the community.</a:t>
            </a:r>
            <a:endParaRPr/>
          </a:p>
          <a:p>
            <a:pPr indent="-139700" lvl="0" marL="457200" rtl="0" algn="l">
              <a:lnSpc>
                <a:spcPct val="100000"/>
              </a:lnSpc>
              <a:spcBef>
                <a:spcPts val="0"/>
              </a:spcBef>
              <a:spcAft>
                <a:spcPts val="0"/>
              </a:spcAft>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Examples of Community Clouds:</a:t>
            </a:r>
            <a:endParaRPr/>
          </a:p>
          <a:p>
            <a:pPr indent="-228600" lvl="0" marL="457200" rtl="0" algn="l">
              <a:lnSpc>
                <a:spcPct val="100000"/>
              </a:lnSpc>
              <a:spcBef>
                <a:spcPts val="0"/>
              </a:spcBef>
              <a:spcAft>
                <a:spcPts val="0"/>
              </a:spcAft>
              <a:buSzPts val="1400"/>
              <a:buFont typeface="Arial"/>
              <a:buChar char="•"/>
            </a:pPr>
            <a:r>
              <a:rPr lang="en-US"/>
              <a:t>A group of universities sharing a cloud infrastructure for research computing.</a:t>
            </a:r>
            <a:endParaRPr/>
          </a:p>
          <a:p>
            <a:pPr indent="-228600" lvl="0" marL="457200" rtl="0" algn="l">
              <a:lnSpc>
                <a:spcPct val="100000"/>
              </a:lnSpc>
              <a:spcBef>
                <a:spcPts val="0"/>
              </a:spcBef>
              <a:spcAft>
                <a:spcPts val="0"/>
              </a:spcAft>
              <a:buSzPts val="1400"/>
              <a:buFont typeface="Arial"/>
              <a:buChar char="•"/>
            </a:pPr>
            <a:r>
              <a:rPr lang="en-US"/>
              <a:t>Healthcare providers in a region collaborating on a cloud-based patient data management system.</a:t>
            </a:r>
            <a:endParaRPr/>
          </a:p>
          <a:p>
            <a:pPr indent="-228600" lvl="0" marL="457200" rtl="0" algn="l">
              <a:lnSpc>
                <a:spcPct val="100000"/>
              </a:lnSpc>
              <a:spcBef>
                <a:spcPts val="0"/>
              </a:spcBef>
              <a:spcAft>
                <a:spcPts val="0"/>
              </a:spcAft>
              <a:buSzPts val="1400"/>
              <a:buFont typeface="Arial"/>
              <a:buChar char="•"/>
            </a:pPr>
            <a:r>
              <a:rPr lang="en-US"/>
              <a:t>Government agencies within a specific country using a community cloud for secure communication and data storage.</a:t>
            </a:r>
            <a:endParaRPr/>
          </a:p>
          <a:p>
            <a:pPr indent="-139700" lvl="0" marL="457200" rtl="0" algn="l">
              <a:lnSpc>
                <a:spcPct val="100000"/>
              </a:lnSpc>
              <a:spcBef>
                <a:spcPts val="0"/>
              </a:spcBef>
              <a:spcAft>
                <a:spcPts val="0"/>
              </a:spcAft>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1" sz="1200">
              <a:solidFill>
                <a:schemeClr val="lt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87" name="Google Shape;387;p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7" name="Shape 4357"/>
        <p:cNvGrpSpPr/>
        <p:nvPr/>
      </p:nvGrpSpPr>
      <p:grpSpPr>
        <a:xfrm>
          <a:off x="0" y="0"/>
          <a:ext cx="0" cy="0"/>
          <a:chOff x="0" y="0"/>
          <a:chExt cx="0" cy="0"/>
        </a:xfrm>
      </p:grpSpPr>
      <p:sp>
        <p:nvSpPr>
          <p:cNvPr id="4358" name="Google Shape;4358;p425:notes"/>
          <p:cNvSpPr/>
          <p:nvPr>
            <p:ph idx="2" type="sldImg"/>
          </p:nvPr>
        </p:nvSpPr>
        <p:spPr>
          <a:xfrm>
            <a:off x="5384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9" name="Google Shape;4359;p425:notes"/>
          <p:cNvSpPr txBox="1"/>
          <p:nvPr>
            <p:ph idx="1" type="body"/>
          </p:nvPr>
        </p:nvSpPr>
        <p:spPr>
          <a:xfrm>
            <a:off x="1625600" y="4400550"/>
            <a:ext cx="130048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Trainer notes:</a:t>
            </a:r>
            <a:endParaRPr/>
          </a:p>
          <a:p>
            <a:pPr indent="0" lvl="0" marL="0" rtl="0" algn="l">
              <a:lnSpc>
                <a:spcPct val="100000"/>
              </a:lnSpc>
              <a:spcBef>
                <a:spcPts val="0"/>
              </a:spcBef>
              <a:spcAft>
                <a:spcPts val="0"/>
              </a:spcAft>
              <a:buSzPts val="1400"/>
              <a:buNone/>
            </a:pPr>
            <a:r>
              <a:t/>
            </a:r>
            <a:endParaRPr b="1"/>
          </a:p>
          <a:p>
            <a:pPr indent="0" lvl="0" marL="0" marR="0" rtl="0" algn="l">
              <a:lnSpc>
                <a:spcPct val="100000"/>
              </a:lnSpc>
              <a:spcBef>
                <a:spcPts val="0"/>
              </a:spcBef>
              <a:spcAft>
                <a:spcPts val="0"/>
              </a:spcAft>
              <a:buClr>
                <a:schemeClr val="dk1"/>
              </a:buClr>
              <a:buSzPts val="1200"/>
              <a:buFont typeface="Calibri"/>
              <a:buNone/>
            </a:pPr>
            <a:r>
              <a:rPr b="1" lang="en-US"/>
              <a:t>Explain TLS and how it is used to ensure a secure network</a:t>
            </a:r>
            <a:endParaRPr/>
          </a:p>
          <a:p>
            <a:pPr indent="0" lvl="0" marL="0" marR="0" rtl="0" algn="l">
              <a:lnSpc>
                <a:spcPct val="100000"/>
              </a:lnSpc>
              <a:spcBef>
                <a:spcPts val="0"/>
              </a:spcBef>
              <a:spcAft>
                <a:spcPts val="0"/>
              </a:spcAft>
              <a:buClr>
                <a:schemeClr val="dk1"/>
              </a:buClr>
              <a:buSzPts val="1200"/>
              <a:buFont typeface="Calibri"/>
              <a:buNone/>
            </a:pPr>
            <a:r>
              <a:t/>
            </a:r>
            <a:endParaRPr b="1"/>
          </a:p>
          <a:p>
            <a:pPr indent="-228600" lvl="0" marL="457200" marR="0" rtl="0" algn="l">
              <a:lnSpc>
                <a:spcPct val="100000"/>
              </a:lnSpc>
              <a:spcBef>
                <a:spcPts val="0"/>
              </a:spcBef>
              <a:spcAft>
                <a:spcPts val="0"/>
              </a:spcAft>
              <a:buClr>
                <a:srgbClr val="000000"/>
              </a:buClr>
              <a:buSzPts val="1400"/>
              <a:buFont typeface="Arial"/>
              <a:buNone/>
            </a:pPr>
            <a:r>
              <a:rPr b="1" lang="en-US"/>
              <a:t>TLS (Transport Layer Security)</a:t>
            </a:r>
            <a:r>
              <a:rPr lang="en-US"/>
              <a:t> is a cryptographic protocol designed to provide security and privacy for communications over a computer network. It's the successor to SSL (Secure Sockets Layer) and is widely used to encrypt internet traffic.</a:t>
            </a:r>
            <a:endParaRPr/>
          </a:p>
          <a:p>
            <a:pPr indent="-228600" lvl="0" marL="457200" marR="0" rtl="0" algn="l">
              <a:lnSpc>
                <a:spcPct val="100000"/>
              </a:lnSpc>
              <a:spcBef>
                <a:spcPts val="0"/>
              </a:spcBef>
              <a:spcAft>
                <a:spcPts val="0"/>
              </a:spcAft>
              <a:buClr>
                <a:srgbClr val="000000"/>
              </a:buClr>
              <a:buSzPts val="1400"/>
              <a:buFont typeface="Arial"/>
              <a:buNone/>
            </a:pPr>
            <a:r>
              <a:rPr b="1" lang="en-US"/>
              <a:t>How TLS Works</a:t>
            </a:r>
            <a:endParaRPr/>
          </a:p>
          <a:p>
            <a:pPr indent="-228600" lvl="0" marL="457200" marR="0" rtl="0" algn="l">
              <a:lnSpc>
                <a:spcPct val="100000"/>
              </a:lnSpc>
              <a:spcBef>
                <a:spcPts val="0"/>
              </a:spcBef>
              <a:spcAft>
                <a:spcPts val="0"/>
              </a:spcAft>
              <a:buClr>
                <a:srgbClr val="000000"/>
              </a:buClr>
              <a:buSzPts val="1400"/>
              <a:buFont typeface="Arial"/>
              <a:buNone/>
            </a:pPr>
            <a:r>
              <a:rPr lang="en-US"/>
              <a:t>TLS establishes a secure connection between two communicating parties, typically a client (like a web browser) and a server. It involves the following steps:</a:t>
            </a:r>
            <a:endParaRPr/>
          </a:p>
          <a:p>
            <a:pPr indent="-228600" lvl="0" marL="457200" rtl="0" algn="l">
              <a:lnSpc>
                <a:spcPct val="100000"/>
              </a:lnSpc>
              <a:spcBef>
                <a:spcPts val="0"/>
              </a:spcBef>
              <a:spcAft>
                <a:spcPts val="0"/>
              </a:spcAft>
              <a:buSzPts val="1400"/>
              <a:buFont typeface="Arial"/>
              <a:buAutoNum type="arabicPeriod"/>
            </a:pPr>
            <a:r>
              <a:rPr b="1" lang="en-US"/>
              <a:t>Handshake:</a:t>
            </a:r>
            <a:r>
              <a:rPr lang="en-US"/>
              <a:t> The client and server exchange messages to authenticate each other and agree on encryption methods.</a:t>
            </a:r>
            <a:endParaRPr/>
          </a:p>
          <a:p>
            <a:pPr indent="-228600" lvl="0" marL="457200" rtl="0" algn="l">
              <a:lnSpc>
                <a:spcPct val="100000"/>
              </a:lnSpc>
              <a:spcBef>
                <a:spcPts val="0"/>
              </a:spcBef>
              <a:spcAft>
                <a:spcPts val="0"/>
              </a:spcAft>
              <a:buSzPts val="1400"/>
              <a:buFont typeface="Arial"/>
              <a:buAutoNum type="arabicPeriod"/>
            </a:pPr>
            <a:r>
              <a:rPr b="1" lang="en-US"/>
              <a:t>Encryption:</a:t>
            </a:r>
            <a:r>
              <a:rPr lang="en-US"/>
              <a:t> Data is encrypted using a shared secret key established during the handshake.</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4360" name="Google Shape;4360;p425:notes"/>
          <p:cNvSpPr txBox="1"/>
          <p:nvPr>
            <p:ph idx="12" type="sldNum"/>
          </p:nvPr>
        </p:nvSpPr>
        <p:spPr>
          <a:xfrm>
            <a:off x="9207500" y="8685213"/>
            <a:ext cx="7045325"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2" name="Shape 4372"/>
        <p:cNvGrpSpPr/>
        <p:nvPr/>
      </p:nvGrpSpPr>
      <p:grpSpPr>
        <a:xfrm>
          <a:off x="0" y="0"/>
          <a:ext cx="0" cy="0"/>
          <a:chOff x="0" y="0"/>
          <a:chExt cx="0" cy="0"/>
        </a:xfrm>
      </p:grpSpPr>
      <p:sp>
        <p:nvSpPr>
          <p:cNvPr id="4373" name="Google Shape;4373;p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4" name="Google Shape;4374;p4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TLS Handshake Protocol:</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rtl="0" algn="l">
              <a:lnSpc>
                <a:spcPct val="150000"/>
              </a:lnSpc>
              <a:spcBef>
                <a:spcPts val="0"/>
              </a:spcBef>
              <a:spcAft>
                <a:spcPts val="0"/>
              </a:spcAft>
              <a:buSzPts val="2200"/>
              <a:buFont typeface="Arial"/>
              <a:buChar char="•"/>
            </a:pPr>
            <a:r>
              <a:rPr lang="en-US" sz="2200">
                <a:solidFill>
                  <a:srgbClr val="3F3F3F"/>
                </a:solidFill>
                <a:latin typeface="Open Sans"/>
                <a:ea typeface="Open Sans"/>
                <a:cs typeface="Open Sans"/>
                <a:sym typeface="Open Sans"/>
              </a:rPr>
              <a:t>The handshake establishes a secure connection, like verifying your identity and getting access.</a:t>
            </a:r>
            <a:endParaRPr/>
          </a:p>
          <a:p>
            <a:pPr indent="-88900" lvl="0" marL="457200" rtl="0" algn="l">
              <a:lnSpc>
                <a:spcPct val="150000"/>
              </a:lnSpc>
              <a:spcBef>
                <a:spcPts val="0"/>
              </a:spcBef>
              <a:spcAft>
                <a:spcPts val="0"/>
              </a:spcAft>
              <a:buSzPts val="2200"/>
              <a:buFont typeface="Arial"/>
              <a:buNone/>
            </a:pPr>
            <a:r>
              <a:t/>
            </a:r>
            <a:endParaRPr sz="2200">
              <a:solidFill>
                <a:srgbClr val="3F3F3F"/>
              </a:solidFill>
              <a:latin typeface="Open Sans"/>
              <a:ea typeface="Open Sans"/>
              <a:cs typeface="Open Sans"/>
              <a:sym typeface="Open Sans"/>
            </a:endParaRPr>
          </a:p>
          <a:p>
            <a:pPr indent="-228600" lvl="0" marL="457200" rtl="0" algn="l">
              <a:lnSpc>
                <a:spcPct val="150000"/>
              </a:lnSpc>
              <a:spcBef>
                <a:spcPts val="0"/>
              </a:spcBef>
              <a:spcAft>
                <a:spcPts val="0"/>
              </a:spcAft>
              <a:buSzPts val="2200"/>
              <a:buFont typeface="Arial"/>
              <a:buChar char="•"/>
            </a:pPr>
            <a:r>
              <a:rPr lang="en-US" sz="2200">
                <a:solidFill>
                  <a:srgbClr val="3F3F3F"/>
                </a:solidFill>
                <a:latin typeface="Open Sans"/>
                <a:ea typeface="Open Sans"/>
                <a:cs typeface="Open Sans"/>
                <a:sym typeface="Open Sans"/>
              </a:rPr>
              <a:t>TLS 1.3 has improved the simplicity and performance is also improved.</a:t>
            </a:r>
            <a:endParaRPr/>
          </a:p>
          <a:p>
            <a:pPr indent="-88900" lvl="0" marL="457200" rtl="0" algn="l">
              <a:lnSpc>
                <a:spcPct val="150000"/>
              </a:lnSpc>
              <a:spcBef>
                <a:spcPts val="0"/>
              </a:spcBef>
              <a:spcAft>
                <a:spcPts val="0"/>
              </a:spcAft>
              <a:buSzPts val="2200"/>
              <a:buFont typeface="Arial"/>
              <a:buNone/>
            </a:pPr>
            <a:r>
              <a:t/>
            </a:r>
            <a:endParaRPr sz="2200">
              <a:solidFill>
                <a:srgbClr val="3F3F3F"/>
              </a:solidFill>
              <a:latin typeface="Open Sans"/>
              <a:ea typeface="Open Sans"/>
              <a:cs typeface="Open Sans"/>
              <a:sym typeface="Open Sans"/>
            </a:endParaRPr>
          </a:p>
          <a:p>
            <a:pPr indent="-228600" lvl="0" marL="457200" rtl="0" algn="l">
              <a:lnSpc>
                <a:spcPct val="150000"/>
              </a:lnSpc>
              <a:spcBef>
                <a:spcPts val="0"/>
              </a:spcBef>
              <a:spcAft>
                <a:spcPts val="0"/>
              </a:spcAft>
              <a:buSzPts val="2200"/>
              <a:buFont typeface="Arial"/>
              <a:buChar char="•"/>
            </a:pPr>
            <a:r>
              <a:rPr lang="en-US" sz="2200">
                <a:solidFill>
                  <a:srgbClr val="3F3F3F"/>
                </a:solidFill>
                <a:latin typeface="Open Sans"/>
                <a:ea typeface="Open Sans"/>
                <a:cs typeface="Open Sans"/>
                <a:sym typeface="Open Sans"/>
              </a:rPr>
              <a:t>Client and server exchange messages to:</a:t>
            </a:r>
            <a:endParaRPr/>
          </a:p>
          <a:p>
            <a:pPr indent="-285750" lvl="1" marL="742950" rtl="0" algn="l">
              <a:lnSpc>
                <a:spcPct val="150000"/>
              </a:lnSpc>
              <a:spcBef>
                <a:spcPts val="0"/>
              </a:spcBef>
              <a:spcAft>
                <a:spcPts val="0"/>
              </a:spcAft>
              <a:buSzPts val="2200"/>
              <a:buFont typeface="Arial"/>
              <a:buChar char="•"/>
            </a:pPr>
            <a:r>
              <a:rPr b="1" lang="en-US" sz="2200">
                <a:solidFill>
                  <a:srgbClr val="3F3F3F"/>
                </a:solidFill>
                <a:latin typeface="Open Sans"/>
                <a:ea typeface="Open Sans"/>
                <a:cs typeface="Open Sans"/>
                <a:sym typeface="Open Sans"/>
              </a:rPr>
              <a:t>Identify themselves</a:t>
            </a:r>
            <a:r>
              <a:rPr lang="en-US" sz="2200">
                <a:solidFill>
                  <a:srgbClr val="3F3F3F"/>
                </a:solidFill>
                <a:latin typeface="Open Sans"/>
                <a:ea typeface="Open Sans"/>
                <a:cs typeface="Open Sans"/>
                <a:sym typeface="Open Sans"/>
              </a:rPr>
              <a:t>: Server presents a digital certificate, client might also provide credentials.</a:t>
            </a:r>
            <a:endParaRPr/>
          </a:p>
          <a:p>
            <a:pPr indent="-285750" lvl="1" marL="742950" rtl="0" algn="l">
              <a:lnSpc>
                <a:spcPct val="150000"/>
              </a:lnSpc>
              <a:spcBef>
                <a:spcPts val="0"/>
              </a:spcBef>
              <a:spcAft>
                <a:spcPts val="0"/>
              </a:spcAft>
              <a:buSzPts val="2200"/>
              <a:buFont typeface="Arial"/>
              <a:buChar char="•"/>
            </a:pPr>
            <a:r>
              <a:rPr b="1" lang="en-US" sz="2200">
                <a:solidFill>
                  <a:srgbClr val="3F3F3F"/>
                </a:solidFill>
                <a:latin typeface="Open Sans"/>
                <a:ea typeface="Open Sans"/>
                <a:cs typeface="Open Sans"/>
                <a:sym typeface="Open Sans"/>
              </a:rPr>
              <a:t>Agree on encryption methods</a:t>
            </a:r>
            <a:r>
              <a:rPr lang="en-US" sz="2200">
                <a:solidFill>
                  <a:srgbClr val="3F3F3F"/>
                </a:solidFill>
                <a:latin typeface="Open Sans"/>
                <a:ea typeface="Open Sans"/>
                <a:cs typeface="Open Sans"/>
                <a:sym typeface="Open Sans"/>
              </a:rPr>
              <a:t>: Negotiate the strongest ciphers and algorithms both support.</a:t>
            </a:r>
            <a:endParaRPr/>
          </a:p>
          <a:p>
            <a:pPr indent="-285750" lvl="1" marL="742950" rtl="0" algn="l">
              <a:lnSpc>
                <a:spcPct val="150000"/>
              </a:lnSpc>
              <a:spcBef>
                <a:spcPts val="0"/>
              </a:spcBef>
              <a:spcAft>
                <a:spcPts val="0"/>
              </a:spcAft>
              <a:buSzPts val="2200"/>
              <a:buFont typeface="Arial"/>
              <a:buChar char="•"/>
            </a:pPr>
            <a:r>
              <a:rPr b="1" lang="en-US" sz="2200">
                <a:solidFill>
                  <a:srgbClr val="3F3F3F"/>
                </a:solidFill>
                <a:latin typeface="Open Sans"/>
                <a:ea typeface="Open Sans"/>
                <a:cs typeface="Open Sans"/>
                <a:sym typeface="Open Sans"/>
              </a:rPr>
              <a:t>Create a shared secret key</a:t>
            </a:r>
            <a:r>
              <a:rPr lang="en-US" sz="2200">
                <a:solidFill>
                  <a:srgbClr val="3F3F3F"/>
                </a:solidFill>
                <a:latin typeface="Open Sans"/>
                <a:ea typeface="Open Sans"/>
                <a:cs typeface="Open Sans"/>
                <a:sym typeface="Open Sans"/>
              </a:rPr>
              <a:t>: This key will be used to encrypt the actual data transmission.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375" name="Google Shape;4375;p4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3" name="Shape 4383"/>
        <p:cNvGrpSpPr/>
        <p:nvPr/>
      </p:nvGrpSpPr>
      <p:grpSpPr>
        <a:xfrm>
          <a:off x="0" y="0"/>
          <a:ext cx="0" cy="0"/>
          <a:chOff x="0" y="0"/>
          <a:chExt cx="0" cy="0"/>
        </a:xfrm>
      </p:grpSpPr>
      <p:sp>
        <p:nvSpPr>
          <p:cNvPr id="4384" name="Google Shape;4384;p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5" name="Google Shape;4385;p4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TLS Record Protocol</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rtl="0" algn="l">
              <a:lnSpc>
                <a:spcPct val="150000"/>
              </a:lnSpc>
              <a:spcBef>
                <a:spcPts val="0"/>
              </a:spcBef>
              <a:spcAft>
                <a:spcPts val="0"/>
              </a:spcAft>
              <a:buSzPts val="2200"/>
              <a:buFont typeface="Arial"/>
              <a:buChar char="•"/>
            </a:pPr>
            <a:r>
              <a:rPr lang="en-US" sz="2200">
                <a:solidFill>
                  <a:srgbClr val="3F3F3F"/>
                </a:solidFill>
                <a:latin typeface="Open Sans"/>
                <a:ea typeface="Open Sans"/>
                <a:cs typeface="Open Sans"/>
                <a:sym typeface="Open Sans"/>
              </a:rPr>
              <a:t>The record protocol uses that secured connection to transmit data like encrypted messages in the building.</a:t>
            </a:r>
            <a:endParaRPr/>
          </a:p>
          <a:p>
            <a:pPr indent="-228600" lvl="0" marL="457200" rtl="0" algn="l">
              <a:lnSpc>
                <a:spcPct val="150000"/>
              </a:lnSpc>
              <a:spcBef>
                <a:spcPts val="0"/>
              </a:spcBef>
              <a:spcAft>
                <a:spcPts val="0"/>
              </a:spcAft>
              <a:buSzPts val="2200"/>
              <a:buFont typeface="Arial"/>
              <a:buChar char="•"/>
            </a:pPr>
            <a:r>
              <a:rPr lang="en-US" sz="2200">
                <a:solidFill>
                  <a:srgbClr val="3F3F3F"/>
                </a:solidFill>
                <a:latin typeface="Open Sans"/>
                <a:ea typeface="Open Sans"/>
                <a:cs typeface="Open Sans"/>
                <a:sym typeface="Open Sans"/>
              </a:rPr>
              <a:t>After the handshake, data is divided into small encrypted chunks called records.</a:t>
            </a:r>
            <a:endParaRPr/>
          </a:p>
          <a:p>
            <a:pPr indent="-228600" lvl="0" marL="457200" rtl="0" algn="l">
              <a:lnSpc>
                <a:spcPct val="150000"/>
              </a:lnSpc>
              <a:spcBef>
                <a:spcPts val="0"/>
              </a:spcBef>
              <a:spcAft>
                <a:spcPts val="0"/>
              </a:spcAft>
              <a:buSzPts val="2200"/>
              <a:buFont typeface="Arial"/>
              <a:buChar char="•"/>
            </a:pPr>
            <a:r>
              <a:rPr lang="en-US" sz="2200">
                <a:solidFill>
                  <a:srgbClr val="3F3F3F"/>
                </a:solidFill>
                <a:latin typeface="Open Sans"/>
                <a:ea typeface="Open Sans"/>
                <a:cs typeface="Open Sans"/>
                <a:sym typeface="Open Sans"/>
              </a:rPr>
              <a:t>Each record is:</a:t>
            </a:r>
            <a:endParaRPr/>
          </a:p>
          <a:p>
            <a:pPr indent="-285750" lvl="1" marL="742950" rtl="0" algn="l">
              <a:lnSpc>
                <a:spcPct val="150000"/>
              </a:lnSpc>
              <a:spcBef>
                <a:spcPts val="0"/>
              </a:spcBef>
              <a:spcAft>
                <a:spcPts val="0"/>
              </a:spcAft>
              <a:buSzPts val="2200"/>
              <a:buFont typeface="Arial"/>
              <a:buChar char="•"/>
            </a:pPr>
            <a:r>
              <a:rPr lang="en-US" sz="2200">
                <a:solidFill>
                  <a:srgbClr val="3F3F3F"/>
                </a:solidFill>
                <a:latin typeface="Open Sans"/>
                <a:ea typeface="Open Sans"/>
                <a:cs typeface="Open Sans"/>
                <a:sym typeface="Open Sans"/>
              </a:rPr>
              <a:t>Encrypted with the agreed-upon key, ensuring confidentiality.</a:t>
            </a:r>
            <a:endParaRPr/>
          </a:p>
          <a:p>
            <a:pPr indent="-285750" lvl="1" marL="742950" rtl="0" algn="l">
              <a:lnSpc>
                <a:spcPct val="150000"/>
              </a:lnSpc>
              <a:spcBef>
                <a:spcPts val="0"/>
              </a:spcBef>
              <a:spcAft>
                <a:spcPts val="0"/>
              </a:spcAft>
              <a:buSzPts val="2200"/>
              <a:buFont typeface="Arial"/>
              <a:buChar char="•"/>
            </a:pPr>
            <a:r>
              <a:rPr lang="en-US" sz="2200">
                <a:solidFill>
                  <a:srgbClr val="3F3F3F"/>
                </a:solidFill>
                <a:latin typeface="Open Sans"/>
                <a:ea typeface="Open Sans"/>
                <a:cs typeface="Open Sans"/>
                <a:sym typeface="Open Sans"/>
              </a:rPr>
              <a:t>Authenticated with a message integrity code, preventing tampering</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386" name="Google Shape;4386;p4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4" name="Shape 4394"/>
        <p:cNvGrpSpPr/>
        <p:nvPr/>
      </p:nvGrpSpPr>
      <p:grpSpPr>
        <a:xfrm>
          <a:off x="0" y="0"/>
          <a:ext cx="0" cy="0"/>
          <a:chOff x="0" y="0"/>
          <a:chExt cx="0" cy="0"/>
        </a:xfrm>
      </p:grpSpPr>
      <p:sp>
        <p:nvSpPr>
          <p:cNvPr id="4395" name="Google Shape;4395;p4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6" name="Google Shape;4396;p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p4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9" name="Google Shape;4409;p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3" name="Shape 4423"/>
        <p:cNvGrpSpPr/>
        <p:nvPr/>
      </p:nvGrpSpPr>
      <p:grpSpPr>
        <a:xfrm>
          <a:off x="0" y="0"/>
          <a:ext cx="0" cy="0"/>
          <a:chOff x="0" y="0"/>
          <a:chExt cx="0" cy="0"/>
        </a:xfrm>
      </p:grpSpPr>
      <p:sp>
        <p:nvSpPr>
          <p:cNvPr id="4424" name="Google Shape;4424;p4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5" name="Google Shape;4425;p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8" name="Shape 4428"/>
        <p:cNvGrpSpPr/>
        <p:nvPr/>
      </p:nvGrpSpPr>
      <p:grpSpPr>
        <a:xfrm>
          <a:off x="0" y="0"/>
          <a:ext cx="0" cy="0"/>
          <a:chOff x="0" y="0"/>
          <a:chExt cx="0" cy="0"/>
        </a:xfrm>
      </p:grpSpPr>
      <p:sp>
        <p:nvSpPr>
          <p:cNvPr id="4429" name="Google Shape;4429;p4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NAC (Network Access Control)</a:t>
            </a:r>
            <a:r>
              <a:rPr lang="en-US"/>
              <a:t> is a security solution that determines what devices and users can access a network and under what conditions. It ensures that only authorized and compliant devices are allowed to connect to the network.</a:t>
            </a:r>
            <a:endParaRPr/>
          </a:p>
          <a:p>
            <a:pPr indent="-228600" lvl="0" marL="457200" marR="0" rtl="0" algn="l">
              <a:lnSpc>
                <a:spcPct val="100000"/>
              </a:lnSpc>
              <a:spcBef>
                <a:spcPts val="0"/>
              </a:spcBef>
              <a:spcAft>
                <a:spcPts val="0"/>
              </a:spcAft>
              <a:buClr>
                <a:srgbClr val="000000"/>
              </a:buClr>
              <a:buSzPts val="1400"/>
              <a:buFont typeface="Arial"/>
              <a:buNone/>
            </a:pPr>
            <a:r>
              <a:rPr b="1" lang="en-US"/>
              <a:t>How NAC works:</a:t>
            </a:r>
            <a:endParaRPr/>
          </a:p>
          <a:p>
            <a:pPr indent="-228600" lvl="0" marL="457200" rtl="0" algn="l">
              <a:lnSpc>
                <a:spcPct val="100000"/>
              </a:lnSpc>
              <a:spcBef>
                <a:spcPts val="0"/>
              </a:spcBef>
              <a:spcAft>
                <a:spcPts val="0"/>
              </a:spcAft>
              <a:buSzPts val="1400"/>
              <a:buFont typeface="Arial"/>
              <a:buAutoNum type="arabicPeriod"/>
            </a:pPr>
            <a:r>
              <a:rPr b="1" lang="en-US"/>
              <a:t>Device Identification:</a:t>
            </a:r>
            <a:r>
              <a:rPr lang="en-US"/>
              <a:t> NAC identifies the device attempting to connect to the network.</a:t>
            </a:r>
            <a:endParaRPr/>
          </a:p>
          <a:p>
            <a:pPr indent="-228600" lvl="0" marL="457200" rtl="0" algn="l">
              <a:lnSpc>
                <a:spcPct val="100000"/>
              </a:lnSpc>
              <a:spcBef>
                <a:spcPts val="0"/>
              </a:spcBef>
              <a:spcAft>
                <a:spcPts val="0"/>
              </a:spcAft>
              <a:buSzPts val="1400"/>
              <a:buFont typeface="Arial"/>
              <a:buAutoNum type="arabicPeriod"/>
            </a:pPr>
            <a:r>
              <a:rPr b="1" lang="en-US"/>
              <a:t>Policy Enforcement:</a:t>
            </a:r>
            <a:r>
              <a:rPr lang="en-US"/>
              <a:t> The device is checked against predefined security policies.</a:t>
            </a:r>
            <a:endParaRPr/>
          </a:p>
          <a:p>
            <a:pPr indent="-228600" lvl="0" marL="457200" rtl="0" algn="l">
              <a:lnSpc>
                <a:spcPct val="100000"/>
              </a:lnSpc>
              <a:spcBef>
                <a:spcPts val="0"/>
              </a:spcBef>
              <a:spcAft>
                <a:spcPts val="0"/>
              </a:spcAft>
              <a:buSzPts val="1400"/>
              <a:buFont typeface="Arial"/>
              <a:buAutoNum type="arabicPeriod"/>
            </a:pPr>
            <a:r>
              <a:rPr b="1" lang="en-US"/>
              <a:t>Access Granted or Denied:</a:t>
            </a:r>
            <a:r>
              <a:rPr lang="en-US"/>
              <a:t> Based on policy compliance, the device is granted or denied network access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430" name="Google Shape;4430;p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7" name="Shape 4437"/>
        <p:cNvGrpSpPr/>
        <p:nvPr/>
      </p:nvGrpSpPr>
      <p:grpSpPr>
        <a:xfrm>
          <a:off x="0" y="0"/>
          <a:ext cx="0" cy="0"/>
          <a:chOff x="0" y="0"/>
          <a:chExt cx="0" cy="0"/>
        </a:xfrm>
      </p:grpSpPr>
      <p:sp>
        <p:nvSpPr>
          <p:cNvPr id="4438" name="Google Shape;4438;p4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Posture assessment </a:t>
            </a:r>
            <a:r>
              <a:rPr lang="en-US"/>
              <a:t>is the process by which host health checks are performed against a client device to verify compliance with the health policy. Most NAC solutions use client software called an agent to gather information about the device, such as its antivirus and patch status, presence of prohibited applications, or anything else defined by the health policy.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highlight>
                  <a:srgbClr val="FFFFFF"/>
                </a:highlight>
              </a:rPr>
              <a:t>Agent-Based: "An agent can be persistent, in which case it is installed as a software application on the client, or non-persistent. A non-persistent (or dissolvable) agent is loaded into memory during posture assessment but is not installed on the device."</a:t>
            </a:r>
            <a:endParaRPr>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US">
                <a:highlight>
                  <a:srgbClr val="FFFFFF"/>
                </a:highlight>
              </a:rPr>
              <a:t>Agentless: Some NAC solutions can perform agentless posture assessment. This is useful when the NAC solution must support a wide range of devices, such as smartphones, tablets, and Internet of Things (IoT) devices, but less detailed information about the client is available with an agentless solution.</a:t>
            </a:r>
            <a:endParaRPr/>
          </a:p>
          <a:p>
            <a:pPr indent="0" lvl="0" marL="0" rtl="0" algn="l">
              <a:lnSpc>
                <a:spcPct val="100000"/>
              </a:lnSpc>
              <a:spcBef>
                <a:spcPts val="0"/>
              </a:spcBef>
              <a:spcAft>
                <a:spcPts val="0"/>
              </a:spcAft>
              <a:buSzPts val="1400"/>
              <a:buNone/>
            </a:pPr>
            <a:r>
              <a:t/>
            </a:r>
            <a:endParaRPr/>
          </a:p>
        </p:txBody>
      </p:sp>
      <p:sp>
        <p:nvSpPr>
          <p:cNvPr id="4439" name="Google Shape;4439;p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1" name="Shape 4451"/>
        <p:cNvGrpSpPr/>
        <p:nvPr/>
      </p:nvGrpSpPr>
      <p:grpSpPr>
        <a:xfrm>
          <a:off x="0" y="0"/>
          <a:ext cx="0" cy="0"/>
          <a:chOff x="0" y="0"/>
          <a:chExt cx="0" cy="0"/>
        </a:xfrm>
      </p:grpSpPr>
      <p:sp>
        <p:nvSpPr>
          <p:cNvPr id="4452" name="Google Shape;4452;p4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can mention zero-trust and unified endpoint management (UEM) solutions as modern implementations of NAC.</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Prevent Reduce Day/Zero Attack: NAC helps in preventing day zero attacks which were previously unknown to the security fraternity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Enforce Security Policies throughout the network- It helps in proactively enforcing security policies across the systems and network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Identity and Access control: It helps ensure the authorized entities connect to the network and systems</a:t>
            </a:r>
            <a:endParaRPr/>
          </a:p>
        </p:txBody>
      </p:sp>
      <p:sp>
        <p:nvSpPr>
          <p:cNvPr id="4453" name="Google Shape;4453;p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4" name="Shape 4484"/>
        <p:cNvGrpSpPr/>
        <p:nvPr/>
      </p:nvGrpSpPr>
      <p:grpSpPr>
        <a:xfrm>
          <a:off x="0" y="0"/>
          <a:ext cx="0" cy="0"/>
          <a:chOff x="0" y="0"/>
          <a:chExt cx="0" cy="0"/>
        </a:xfrm>
      </p:grpSpPr>
      <p:sp>
        <p:nvSpPr>
          <p:cNvPr id="4485" name="Google Shape;4485;p4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Preadmission Policy in NAC-A </a:t>
            </a:r>
            <a:r>
              <a:rPr b="1" lang="en-US"/>
              <a:t>dissolvable agent</a:t>
            </a:r>
            <a:r>
              <a:rPr lang="en-US"/>
              <a:t> in Network Access Control (NAC) is a temporary software component that is downloaded and executed on a device only when needed for network access assessment. Once the assessment is complete, the agent removes itself from the device.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Post Admission Policy in NAC-</a:t>
            </a:r>
            <a:r>
              <a:rPr b="1" lang="en-US"/>
              <a:t>Post-admission policy</a:t>
            </a:r>
            <a:r>
              <a:rPr lang="en-US"/>
              <a:t> in Network Access Control (NAC) refers to the set of rules and actions applied to a device </a:t>
            </a:r>
            <a:r>
              <a:rPr i="1" lang="en-US"/>
              <a:t>after</a:t>
            </a:r>
            <a:r>
              <a:rPr lang="en-US"/>
              <a:t> it has been granted access to the network. Unlike pre-admission policies which focus on preventing unauthorized access, post-admission policies aim to monitor and control device behavior within the network.</a:t>
            </a:r>
            <a:endParaRPr/>
          </a:p>
        </p:txBody>
      </p:sp>
      <p:sp>
        <p:nvSpPr>
          <p:cNvPr id="4486" name="Google Shape;4486;p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2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lang="en-US"/>
              <a:t>Service Models:</a:t>
            </a:r>
            <a:r>
              <a:rPr lang="en-US"/>
              <a:t> NIST 800-145 defines three basic cloud service models:</a:t>
            </a:r>
            <a:endParaRPr/>
          </a:p>
          <a:p>
            <a:pPr indent="-228600" lvl="0" marL="457200" rtl="0" algn="l">
              <a:lnSpc>
                <a:spcPct val="100000"/>
              </a:lnSpc>
              <a:spcBef>
                <a:spcPts val="0"/>
              </a:spcBef>
              <a:spcAft>
                <a:spcPts val="0"/>
              </a:spcAft>
              <a:buSzPts val="1400"/>
              <a:buFont typeface="Arial"/>
              <a:buChar char="•"/>
            </a:pPr>
            <a:r>
              <a:rPr b="1" lang="en-US"/>
              <a:t>SaaS (Software as a Service):</a:t>
            </a:r>
            <a:r>
              <a:rPr lang="en-US"/>
              <a:t> Customers access and use software applications over the internet, eliminating the need to install and maintain the software on their own devices.</a:t>
            </a:r>
            <a:endParaRPr/>
          </a:p>
          <a:p>
            <a:pPr indent="-228600" lvl="0" marL="457200" rtl="0" algn="l">
              <a:lnSpc>
                <a:spcPct val="100000"/>
              </a:lnSpc>
              <a:spcBef>
                <a:spcPts val="0"/>
              </a:spcBef>
              <a:spcAft>
                <a:spcPts val="0"/>
              </a:spcAft>
              <a:buSzPts val="1400"/>
              <a:buFont typeface="Arial"/>
              <a:buChar char="•"/>
            </a:pPr>
            <a:r>
              <a:rPr b="1" lang="en-US"/>
              <a:t>PaaS (Platform as a Service):</a:t>
            </a:r>
            <a:r>
              <a:rPr lang="en-US"/>
              <a:t> Provides a platform for developing, deploying, and managing applications without needing to manage the underlying infrastructure (servers, storage, operating systems).</a:t>
            </a:r>
            <a:endParaRPr/>
          </a:p>
          <a:p>
            <a:pPr indent="-228600" lvl="0" marL="457200" rtl="0" algn="l">
              <a:lnSpc>
                <a:spcPct val="100000"/>
              </a:lnSpc>
              <a:spcBef>
                <a:spcPts val="0"/>
              </a:spcBef>
              <a:spcAft>
                <a:spcPts val="0"/>
              </a:spcAft>
              <a:buSzPts val="1400"/>
              <a:buFont typeface="Arial"/>
              <a:buChar char="•"/>
            </a:pPr>
            <a:r>
              <a:rPr b="1" lang="en-US"/>
              <a:t>IaaS (Infrastructure as a Service):</a:t>
            </a:r>
            <a:r>
              <a:rPr lang="en-US"/>
              <a:t> Offers on-demand access to fundamental computing resources like servers, storage, and networks. Users have control over the operating system and deployed applications.</a:t>
            </a:r>
            <a:endParaRPr/>
          </a:p>
          <a:p>
            <a:pPr indent="-228600" lvl="0" marL="457200" marR="0" rtl="0" algn="l">
              <a:lnSpc>
                <a:spcPct val="100000"/>
              </a:lnSpc>
              <a:spcBef>
                <a:spcPts val="0"/>
              </a:spcBef>
              <a:spcAft>
                <a:spcPts val="0"/>
              </a:spcAft>
              <a:buClr>
                <a:srgbClr val="000000"/>
              </a:buClr>
              <a:buSzPts val="1400"/>
              <a:buFont typeface="Arial"/>
              <a:buNone/>
            </a:pPr>
            <a:r>
              <a:rPr b="1" lang="en-US"/>
              <a:t>Deployment Models:</a:t>
            </a:r>
            <a:r>
              <a:rPr lang="en-US"/>
              <a:t> NIST 800-145 also identifies four deployment models for cloud services:</a:t>
            </a:r>
            <a:endParaRPr/>
          </a:p>
          <a:p>
            <a:pPr indent="-228600" lvl="0" marL="457200" rtl="0" algn="l">
              <a:lnSpc>
                <a:spcPct val="100000"/>
              </a:lnSpc>
              <a:spcBef>
                <a:spcPts val="0"/>
              </a:spcBef>
              <a:spcAft>
                <a:spcPts val="0"/>
              </a:spcAft>
              <a:buSzPts val="1400"/>
              <a:buFont typeface="Arial"/>
              <a:buChar char="•"/>
            </a:pPr>
            <a:r>
              <a:rPr b="1" lang="en-US"/>
              <a:t>Public Cloud:</a:t>
            </a:r>
            <a:r>
              <a:rPr lang="en-US"/>
              <a:t> The cloud infrastructure is owned and operated by a cloud service provider and available to any subscribing customer.</a:t>
            </a:r>
            <a:endParaRPr/>
          </a:p>
          <a:p>
            <a:pPr indent="-228600" lvl="0" marL="457200" rtl="0" algn="l">
              <a:lnSpc>
                <a:spcPct val="100000"/>
              </a:lnSpc>
              <a:spcBef>
                <a:spcPts val="0"/>
              </a:spcBef>
              <a:spcAft>
                <a:spcPts val="0"/>
              </a:spcAft>
              <a:buSzPts val="1400"/>
              <a:buFont typeface="Arial"/>
              <a:buChar char="•"/>
            </a:pPr>
            <a:r>
              <a:rPr b="1" lang="en-US"/>
              <a:t>Private Cloud:</a:t>
            </a:r>
            <a:r>
              <a:rPr lang="en-US"/>
              <a:t> The cloud infrastructure is operated for the exclusive use of a single organization.</a:t>
            </a:r>
            <a:endParaRPr/>
          </a:p>
          <a:p>
            <a:pPr indent="-228600" lvl="0" marL="457200" rtl="0" algn="l">
              <a:lnSpc>
                <a:spcPct val="100000"/>
              </a:lnSpc>
              <a:spcBef>
                <a:spcPts val="0"/>
              </a:spcBef>
              <a:spcAft>
                <a:spcPts val="0"/>
              </a:spcAft>
              <a:buSzPts val="1400"/>
              <a:buFont typeface="Arial"/>
              <a:buChar char="•"/>
            </a:pPr>
            <a:r>
              <a:rPr b="1" lang="en-US"/>
              <a:t>Community Cloud:</a:t>
            </a:r>
            <a:r>
              <a:rPr lang="en-US"/>
              <a:t> Shared by several organizations with common interests (e.g., security, compliance, regulatory requirements)</a:t>
            </a:r>
            <a:endParaRPr/>
          </a:p>
          <a:p>
            <a:pPr indent="-228600" lvl="0" marL="457200" rtl="0" algn="l">
              <a:lnSpc>
                <a:spcPct val="100000"/>
              </a:lnSpc>
              <a:spcBef>
                <a:spcPts val="0"/>
              </a:spcBef>
              <a:spcAft>
                <a:spcPts val="0"/>
              </a:spcAft>
              <a:buSzPts val="1400"/>
              <a:buFont typeface="Arial"/>
              <a:buChar char="•"/>
            </a:pPr>
            <a:r>
              <a:rPr b="1" lang="en-US"/>
              <a:t>Hybrid Cloud:</a:t>
            </a:r>
            <a:r>
              <a:rPr lang="en-US"/>
              <a:t> Combines elements of two or more of the other deployment models (public, private, and community).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399" name="Google Shape;399;p2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3" name="Shape 4503"/>
        <p:cNvGrpSpPr/>
        <p:nvPr/>
      </p:nvGrpSpPr>
      <p:grpSpPr>
        <a:xfrm>
          <a:off x="0" y="0"/>
          <a:ext cx="0" cy="0"/>
          <a:chOff x="0" y="0"/>
          <a:chExt cx="0" cy="0"/>
        </a:xfrm>
      </p:grpSpPr>
      <p:sp>
        <p:nvSpPr>
          <p:cNvPr id="4504" name="Google Shape;4504;p4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NAC Agents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Permanent Agent-A </a:t>
            </a:r>
            <a:r>
              <a:rPr b="1" lang="en-US"/>
              <a:t>permanent agent</a:t>
            </a:r>
            <a:r>
              <a:rPr lang="en-US"/>
              <a:t> in Network Access Control (NAC) refers to a software application that is installed on a device and continuously runs in the background to facilitate network access control. It acts as a liaison between the device and the NAC system.</a:t>
            </a:r>
            <a:endParaRPr/>
          </a:p>
          <a:p>
            <a:pPr indent="0" lvl="0" marL="0" rtl="0" algn="l">
              <a:lnSpc>
                <a:spcPct val="100000"/>
              </a:lnSpc>
              <a:spcBef>
                <a:spcPts val="0"/>
              </a:spcBef>
              <a:spcAft>
                <a:spcPts val="0"/>
              </a:spcAft>
              <a:buSzPts val="1400"/>
              <a:buNone/>
            </a:pPr>
            <a:r>
              <a:rPr lang="en-US"/>
              <a:t>Dissolvable Agent-A </a:t>
            </a:r>
            <a:r>
              <a:rPr b="1" lang="en-US"/>
              <a:t>dissolvable agent</a:t>
            </a:r>
            <a:r>
              <a:rPr lang="en-US"/>
              <a:t> in Network Access Control (NAC) is a temporary software component that is downloaded and executed on a device only when needed for network access assessment. Once the assessment is complete, the agent removes itself from the device.</a:t>
            </a:r>
            <a:endParaRPr/>
          </a:p>
        </p:txBody>
      </p:sp>
      <p:sp>
        <p:nvSpPr>
          <p:cNvPr id="4505" name="Google Shape;4505;p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2" name="Shape 4522"/>
        <p:cNvGrpSpPr/>
        <p:nvPr/>
      </p:nvGrpSpPr>
      <p:grpSpPr>
        <a:xfrm>
          <a:off x="0" y="0"/>
          <a:ext cx="0" cy="0"/>
          <a:chOff x="0" y="0"/>
          <a:chExt cx="0" cy="0"/>
        </a:xfrm>
      </p:grpSpPr>
      <p:sp>
        <p:nvSpPr>
          <p:cNvPr id="4523" name="Google Shape;4523;p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4" name="Google Shape;4524;p4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Port Security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US"/>
              <a:t>Port security</a:t>
            </a:r>
            <a:r>
              <a:rPr lang="en-US"/>
              <a:t> is a network security feature that restricts access to a network port by limiting the number of MAC addresses allowed to connect to it. It's a crucial layer of defense against unauthorized access and Layer 2 attacks like MAC spoofing</a:t>
            </a:r>
            <a:endParaRPr/>
          </a:p>
          <a:p>
            <a:pPr indent="0" lvl="0" marL="0" rtl="0" algn="l">
              <a:lnSpc>
                <a:spcPct val="100000"/>
              </a:lnSpc>
              <a:spcBef>
                <a:spcPts val="0"/>
              </a:spcBef>
              <a:spcAft>
                <a:spcPts val="0"/>
              </a:spcAft>
              <a:buSzPts val="1400"/>
              <a:buNone/>
            </a:pPr>
            <a:r>
              <a:t/>
            </a:r>
            <a:endParaRPr/>
          </a:p>
        </p:txBody>
      </p:sp>
      <p:sp>
        <p:nvSpPr>
          <p:cNvPr id="4525" name="Google Shape;4525;p4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1" name="Shape 4531"/>
        <p:cNvGrpSpPr/>
        <p:nvPr/>
      </p:nvGrpSpPr>
      <p:grpSpPr>
        <a:xfrm>
          <a:off x="0" y="0"/>
          <a:ext cx="0" cy="0"/>
          <a:chOff x="0" y="0"/>
          <a:chExt cx="0" cy="0"/>
        </a:xfrm>
      </p:grpSpPr>
      <p:sp>
        <p:nvSpPr>
          <p:cNvPr id="4532" name="Google Shape;4532;p4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i="1" lang="en-US"/>
              <a:t>Make sure students understand the difference between physical network ports and TCP/UDP application ports.</a:t>
            </a:r>
            <a:endParaRPr i="1"/>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Clr>
                <a:schemeClr val="dk1"/>
              </a:buClr>
              <a:buSzPts val="1400"/>
              <a:buFont typeface="Arial"/>
              <a:buNone/>
            </a:pPr>
            <a:r>
              <a:rPr b="1" lang="en-US"/>
              <a:t>Physical Port Security and MAC Filtering</a:t>
            </a:r>
            <a:endParaRPr/>
          </a:p>
          <a:p>
            <a:pPr indent="0" lvl="0" marL="0" rtl="0" algn="l">
              <a:lnSpc>
                <a:spcPct val="100000"/>
              </a:lnSpc>
              <a:spcBef>
                <a:spcPts val="0"/>
              </a:spcBef>
              <a:spcAft>
                <a:spcPts val="0"/>
              </a:spcAft>
              <a:buClr>
                <a:schemeClr val="dk1"/>
              </a:buClr>
              <a:buSzPts val="1400"/>
              <a:buFont typeface="Arial"/>
              <a:buNone/>
            </a:pPr>
            <a:r>
              <a:rPr lang="en-US"/>
              <a:t>Because of the risks from rogue devices and the potential to create loops by incorrect placement of patch cables, access to the physical switch ports and switch hardware should be restricted to authorized staff, using a secure server room and/or lockable hardware cabinets. To prevent the attachment of unauthorized client devices at unsecured wall ports, the switch port that the wall port cabling connects to can be disabled by using the management software, or the patch cable can be physically removed from the port. Completely disabling ports in this way can introduce a lot of administrative overhead and scope for error. Also, it doesn't provide complete protection, as an attacker could unplug a device from an enabled port and connect their own laptop. Consequently, more sophisticated methods of ensuring </a:t>
            </a:r>
            <a:r>
              <a:rPr b="1" lang="en-US"/>
              <a:t>port</a:t>
            </a:r>
            <a:r>
              <a:rPr lang="en-US"/>
              <a:t> </a:t>
            </a:r>
            <a:r>
              <a:rPr b="1" lang="en-US"/>
              <a:t>security have been developed.</a:t>
            </a:r>
            <a:endParaRPr/>
          </a:p>
          <a:p>
            <a:pPr indent="0" lvl="0" marL="0" rtl="0" algn="l">
              <a:lnSpc>
                <a:spcPct val="100000"/>
              </a:lnSpc>
              <a:spcBef>
                <a:spcPts val="0"/>
              </a:spcBef>
              <a:spcAft>
                <a:spcPts val="0"/>
              </a:spcAft>
              <a:buClr>
                <a:schemeClr val="dk1"/>
              </a:buClr>
              <a:buSzPts val="1400"/>
              <a:buFont typeface="Arial"/>
              <a:buNone/>
            </a:pPr>
            <a:r>
              <a:t/>
            </a:r>
            <a:endParaRPr b="1"/>
          </a:p>
          <a:p>
            <a:pPr indent="0" lvl="0" marL="0" rtl="0" algn="l">
              <a:lnSpc>
                <a:spcPct val="100000"/>
              </a:lnSpc>
              <a:spcBef>
                <a:spcPts val="0"/>
              </a:spcBef>
              <a:spcAft>
                <a:spcPts val="0"/>
              </a:spcAft>
              <a:buClr>
                <a:schemeClr val="dk1"/>
              </a:buClr>
              <a:buSzPts val="1400"/>
              <a:buFont typeface="Arial"/>
              <a:buNone/>
            </a:pPr>
            <a:r>
              <a:rPr b="1" lang="en-US"/>
              <a:t>MAC Filtering and MAC Limiting</a:t>
            </a:r>
            <a:endParaRPr/>
          </a:p>
          <a:p>
            <a:pPr indent="0" lvl="0" marL="0" rtl="0" algn="l">
              <a:lnSpc>
                <a:spcPct val="100000"/>
              </a:lnSpc>
              <a:spcBef>
                <a:spcPts val="0"/>
              </a:spcBef>
              <a:spcAft>
                <a:spcPts val="0"/>
              </a:spcAft>
              <a:buClr>
                <a:schemeClr val="dk1"/>
              </a:buClr>
              <a:buSzPts val="1400"/>
              <a:buFont typeface="Arial"/>
              <a:buNone/>
            </a:pPr>
            <a:r>
              <a:rPr lang="en-US"/>
              <a:t>Configuring </a:t>
            </a:r>
            <a:r>
              <a:rPr b="1" lang="en-US"/>
              <a:t>MAC filtering on a switch means defining which MAC addresses are </a:t>
            </a:r>
            <a:r>
              <a:rPr lang="en-US"/>
              <a:t>allowed to connect to a particular port. This can be done by creating a list of valid MAC addresses or by specifying a limit to the number of permitted addresses. For example, if port security is enabled with a maximum of two MAC addresses, the switch will record the first two MACs to connect to that port, but then drop any traffic from machines with different MAC addresses that try to connect This provides a guard against MAC flooding attacks.</a:t>
            </a:r>
            <a:endParaRPr/>
          </a:p>
          <a:p>
            <a:pPr indent="0" lvl="0" marL="0" rtl="0" algn="l">
              <a:lnSpc>
                <a:spcPct val="100000"/>
              </a:lnSpc>
              <a:spcBef>
                <a:spcPts val="0"/>
              </a:spcBef>
              <a:spcAft>
                <a:spcPts val="0"/>
              </a:spcAft>
              <a:buClr>
                <a:schemeClr val="dk1"/>
              </a:buClr>
              <a:buSzPts val="1400"/>
              <a:buFont typeface="Arial"/>
              <a:buNone/>
            </a:pPr>
            <a:r>
              <a:rPr b="1" lang="en-US"/>
              <a:t>DHCP Snooping</a:t>
            </a:r>
            <a:endParaRPr/>
          </a:p>
          <a:p>
            <a:pPr indent="0" lvl="0" marL="0" rtl="0" algn="l">
              <a:lnSpc>
                <a:spcPct val="100000"/>
              </a:lnSpc>
              <a:spcBef>
                <a:spcPts val="0"/>
              </a:spcBef>
              <a:spcAft>
                <a:spcPts val="0"/>
              </a:spcAft>
              <a:buClr>
                <a:schemeClr val="dk1"/>
              </a:buClr>
              <a:buSzPts val="1400"/>
              <a:buFont typeface="Arial"/>
              <a:buNone/>
            </a:pPr>
            <a:r>
              <a:rPr lang="en-US"/>
              <a:t>Another option is to configure </a:t>
            </a:r>
            <a:r>
              <a:rPr b="1" lang="en-US"/>
              <a:t>Dynamic Host Configuration Protocol (DHCP)</a:t>
            </a:r>
            <a:r>
              <a:rPr lang="en-US"/>
              <a:t> </a:t>
            </a:r>
            <a:r>
              <a:rPr b="1" lang="en-US"/>
              <a:t>snooping. DHCP is the protocol that allows a server to assign IP address information to </a:t>
            </a:r>
            <a:r>
              <a:rPr lang="en-US"/>
              <a:t>a client when it connects to the network. DHCP snooping inspects this traffic arriving on access ports to ensure that a host is not trying to spoof its MAC address. It can also be used to prevent rogue (or spurious) DHCP servers from operating on the network. With DHCP snooping, only DHCP messages from ports configured as trusted are allowed.</a:t>
            </a:r>
            <a:endParaRPr/>
          </a:p>
          <a:p>
            <a:pPr indent="0" lvl="0" marL="0" rtl="0" algn="l">
              <a:lnSpc>
                <a:spcPct val="100000"/>
              </a:lnSpc>
              <a:spcBef>
                <a:spcPts val="0"/>
              </a:spcBef>
              <a:spcAft>
                <a:spcPts val="0"/>
              </a:spcAft>
              <a:buClr>
                <a:schemeClr val="dk1"/>
              </a:buClr>
              <a:buSzPts val="1400"/>
              <a:buFont typeface="Arial"/>
              <a:buNone/>
            </a:pPr>
            <a:r>
              <a:rPr lang="en-US"/>
              <a:t>Additionally dynamic ARP inspection (DAI), which can be configured alongside DHCP snooping, prevents a host attached to an untrusted port from flooding the segment with gratuitous ARP replies. DAI maintains a trusted database of IP:ARP mappings and ensures that ARP packets are validly constructed and use valid IP addresses</a:t>
            </a:r>
            <a:endParaRPr/>
          </a:p>
          <a:p>
            <a:pPr indent="0" lvl="0" marL="0" rtl="0" algn="l">
              <a:lnSpc>
                <a:spcPct val="100000"/>
              </a:lnSpc>
              <a:spcBef>
                <a:spcPts val="0"/>
              </a:spcBef>
              <a:spcAft>
                <a:spcPts val="0"/>
              </a:spcAft>
              <a:buClr>
                <a:schemeClr val="dk1"/>
              </a:buClr>
              <a:buSzPts val="1400"/>
              <a:buFont typeface="Arial"/>
              <a:buNone/>
            </a:pPr>
            <a:r>
              <a:t/>
            </a:r>
            <a:endParaRPr b="1"/>
          </a:p>
          <a:p>
            <a:pPr indent="0" lvl="0" marL="0" rtl="0" algn="l">
              <a:lnSpc>
                <a:spcPct val="100000"/>
              </a:lnSpc>
              <a:spcBef>
                <a:spcPts val="0"/>
              </a:spcBef>
              <a:spcAft>
                <a:spcPts val="0"/>
              </a:spcAft>
              <a:buSzPts val="1400"/>
              <a:buNone/>
            </a:pPr>
            <a:r>
              <a:t/>
            </a:r>
            <a:endParaRPr/>
          </a:p>
        </p:txBody>
      </p:sp>
      <p:sp>
        <p:nvSpPr>
          <p:cNvPr id="4533" name="Google Shape;4533;p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0" name="Shape 4550"/>
        <p:cNvGrpSpPr/>
        <p:nvPr/>
      </p:nvGrpSpPr>
      <p:grpSpPr>
        <a:xfrm>
          <a:off x="0" y="0"/>
          <a:ext cx="0" cy="0"/>
          <a:chOff x="0" y="0"/>
          <a:chExt cx="0" cy="0"/>
        </a:xfrm>
      </p:grpSpPr>
      <p:sp>
        <p:nvSpPr>
          <p:cNvPr id="4551" name="Google Shape;4551;p4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802.1X is an IEEE standard that provides a framework for </a:t>
            </a:r>
            <a:r>
              <a:rPr b="1" lang="en-US"/>
              <a:t>port-based network access control (PNAC)</a:t>
            </a:r>
            <a:r>
              <a:rPr lang="en-US"/>
              <a:t> for wired and wireless LANs (Local Area Networks). In simpler terms, it's a security protocol that ensures only authorized devices can access a network. It not only checks MAC address but also checks for username and password before allowing it to connect it to network</a:t>
            </a:r>
            <a:endParaRPr/>
          </a:p>
          <a:p>
            <a:pPr indent="-228600" lvl="0" marL="457200" rtl="0" algn="l">
              <a:lnSpc>
                <a:spcPct val="100000"/>
              </a:lnSpc>
              <a:spcBef>
                <a:spcPts val="1000"/>
              </a:spcBef>
              <a:spcAft>
                <a:spcPts val="0"/>
              </a:spcAft>
              <a:buSzPts val="1400"/>
              <a:buNone/>
            </a:pPr>
            <a:r>
              <a:rPr b="0" i="0" lang="en-US" sz="1800" u="none" strike="noStrike">
                <a:solidFill>
                  <a:srgbClr val="000000"/>
                </a:solidFill>
                <a:latin typeface="Calibri"/>
                <a:ea typeface="Calibri"/>
                <a:cs typeface="Calibri"/>
                <a:sym typeface="Calibri"/>
              </a:rPr>
              <a:t>802.1X authentication involves three parties: a supplicant, an authenticator, and an authentication server. </a:t>
            </a:r>
            <a:endParaRPr b="0"/>
          </a:p>
          <a:p>
            <a:pPr indent="-285750" lvl="0" marL="514350" rtl="0" algn="l">
              <a:lnSpc>
                <a:spcPct val="100000"/>
              </a:lnSpc>
              <a:spcBef>
                <a:spcPts val="1000"/>
              </a:spcBef>
              <a:spcAft>
                <a:spcPts val="0"/>
              </a:spcAft>
              <a:buSzPts val="1400"/>
              <a:buFont typeface="Arial"/>
              <a:buChar char="•"/>
            </a:pPr>
            <a:r>
              <a:rPr b="0" i="0" lang="en-US" sz="1800" u="none" strike="noStrike">
                <a:solidFill>
                  <a:srgbClr val="000000"/>
                </a:solidFill>
                <a:latin typeface="Calibri"/>
                <a:ea typeface="Calibri"/>
                <a:cs typeface="Calibri"/>
                <a:sym typeface="Calibri"/>
              </a:rPr>
              <a:t>Supplicant: The client device (such as a laptop) that wants to be authenticated to LAN/WLAN.</a:t>
            </a:r>
            <a:endParaRPr b="0"/>
          </a:p>
          <a:p>
            <a:pPr indent="-285750" lvl="0" marL="514350" rtl="0" algn="l">
              <a:lnSpc>
                <a:spcPct val="100000"/>
              </a:lnSpc>
              <a:spcBef>
                <a:spcPts val="1000"/>
              </a:spcBef>
              <a:spcAft>
                <a:spcPts val="0"/>
              </a:spcAft>
              <a:buSzPts val="1400"/>
              <a:buFont typeface="Arial"/>
              <a:buChar char="•"/>
            </a:pPr>
            <a:r>
              <a:rPr b="0" i="0" lang="en-US" sz="1800" u="none" strike="noStrike">
                <a:solidFill>
                  <a:srgbClr val="000000"/>
                </a:solidFill>
                <a:latin typeface="Calibri"/>
                <a:ea typeface="Calibri"/>
                <a:cs typeface="Calibri"/>
                <a:sym typeface="Calibri"/>
              </a:rPr>
              <a:t>Authentication server: The trusted server that authenticates the supplicant, typically a RADIUS server. </a:t>
            </a:r>
            <a:endParaRPr b="0"/>
          </a:p>
          <a:p>
            <a:pPr indent="-285750" lvl="0" marL="514350" rtl="0" algn="l">
              <a:lnSpc>
                <a:spcPct val="100000"/>
              </a:lnSpc>
              <a:spcBef>
                <a:spcPts val="1000"/>
              </a:spcBef>
              <a:spcAft>
                <a:spcPts val="0"/>
              </a:spcAft>
              <a:buSzPts val="1400"/>
              <a:buFont typeface="Arial"/>
              <a:buChar char="•"/>
            </a:pPr>
            <a:r>
              <a:rPr b="0" i="0" lang="en-US" sz="1800" u="none" strike="noStrike">
                <a:solidFill>
                  <a:srgbClr val="000000"/>
                </a:solidFill>
                <a:latin typeface="Calibri"/>
                <a:ea typeface="Calibri"/>
                <a:cs typeface="Calibri"/>
                <a:sym typeface="Calibri"/>
              </a:rPr>
              <a:t>Authenticator: The device that provides a data link between the supplicant and the authentication server and can allow or block traffic between the two, such as a wireless</a:t>
            </a:r>
            <a:endParaRPr/>
          </a:p>
          <a:p>
            <a:pPr indent="-285750" lvl="0" marL="514350" rtl="0" algn="l">
              <a:lnSpc>
                <a:spcPct val="100000"/>
              </a:lnSpc>
              <a:spcBef>
                <a:spcPts val="1000"/>
              </a:spcBef>
              <a:spcAft>
                <a:spcPts val="0"/>
              </a:spcAft>
              <a:buSzPts val="1400"/>
              <a:buFont typeface="Arial"/>
              <a:buChar char="•"/>
            </a:pPr>
            <a:r>
              <a:rPr b="0" i="0" lang="en-US" sz="1800" u="none" strike="noStrike">
                <a:solidFill>
                  <a:srgbClr val="000000"/>
                </a:solidFill>
                <a:latin typeface="Calibri"/>
                <a:ea typeface="Calibri"/>
                <a:cs typeface="Calibri"/>
                <a:sym typeface="Calibri"/>
              </a:rPr>
              <a:t>access point or an Ethernet switch.</a:t>
            </a:r>
            <a:endParaRPr b="0"/>
          </a:p>
          <a:p>
            <a:pPr indent="-228600" lvl="0" marL="457200" marR="0" rtl="0" algn="l">
              <a:lnSpc>
                <a:spcPct val="100000"/>
              </a:lnSpc>
              <a:spcBef>
                <a:spcPts val="0"/>
              </a:spcBef>
              <a:spcAft>
                <a:spcPts val="0"/>
              </a:spcAft>
              <a:buClr>
                <a:srgbClr val="000000"/>
              </a:buClr>
              <a:buSzPts val="1400"/>
              <a:buFont typeface="Arial"/>
              <a:buNone/>
            </a:pPr>
            <a:br>
              <a:rPr lang="en-US"/>
            </a:br>
            <a:endParaRPr/>
          </a:p>
        </p:txBody>
      </p:sp>
      <p:sp>
        <p:nvSpPr>
          <p:cNvPr id="4552" name="Google Shape;4552;p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9" name="Shape 4579"/>
        <p:cNvGrpSpPr/>
        <p:nvPr/>
      </p:nvGrpSpPr>
      <p:grpSpPr>
        <a:xfrm>
          <a:off x="0" y="0"/>
          <a:ext cx="0" cy="0"/>
          <a:chOff x="0" y="0"/>
          <a:chExt cx="0" cy="0"/>
        </a:xfrm>
      </p:grpSpPr>
      <p:sp>
        <p:nvSpPr>
          <p:cNvPr id="4580" name="Google Shape;4580;p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1" name="Google Shape;4581;p4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rgbClr val="0563C1"/>
                </a:solidFill>
                <a:hlinkClick r:id="rId2">
                  <a:extLst>
                    <a:ext uri="{A12FA001-AC4F-418D-AE19-62706E023703}">
                      <ahyp:hlinkClr val="tx"/>
                    </a:ext>
                  </a:extLst>
                </a:hlinkClick>
              </a:rPr>
              <a:t>https://sudonull.com/post/31574-Configuring-8021X-on-Cisco-Switches-Using-Failover-NPS-Windows-RADIUS-with-AD</a:t>
            </a:r>
            <a:endParaRPr/>
          </a:p>
          <a:p>
            <a:pPr indent="0" lvl="0" marL="0" rtl="0" algn="l">
              <a:lnSpc>
                <a:spcPct val="100000"/>
              </a:lnSpc>
              <a:spcBef>
                <a:spcPts val="0"/>
              </a:spcBef>
              <a:spcAft>
                <a:spcPts val="0"/>
              </a:spcAft>
              <a:buSzPts val="1400"/>
              <a:buNone/>
            </a:pPr>
            <a:r>
              <a:rPr lang="en-US" u="sng">
                <a:solidFill>
                  <a:srgbClr val="0563C1"/>
                </a:solidFill>
                <a:hlinkClick r:id="rId3">
                  <a:extLst>
                    <a:ext uri="{A12FA001-AC4F-418D-AE19-62706E023703}">
                      <ahyp:hlinkClr val="tx"/>
                    </a:ext>
                  </a:extLst>
                </a:hlinkClick>
              </a:rPr>
              <a:t>Trainer Notes:</a:t>
            </a:r>
            <a:endParaRPr/>
          </a:p>
          <a:p>
            <a:pPr indent="-228600" lvl="0" marL="457200" rtl="0" algn="l">
              <a:lnSpc>
                <a:spcPct val="100000"/>
              </a:lnSpc>
              <a:spcBef>
                <a:spcPts val="1000"/>
              </a:spcBef>
              <a:spcAft>
                <a:spcPts val="0"/>
              </a:spcAft>
              <a:buSzPts val="1400"/>
              <a:buNone/>
            </a:pPr>
            <a:r>
              <a:rPr b="0" i="0" lang="en-US" sz="1800" u="none" strike="noStrike">
                <a:solidFill>
                  <a:srgbClr val="000000"/>
                </a:solidFill>
                <a:latin typeface="Calibri"/>
                <a:ea typeface="Calibri"/>
                <a:cs typeface="Calibri"/>
                <a:sym typeface="Calibri"/>
              </a:rPr>
              <a:t>This is an example of the 802.1X infrastructure using Windows RADIUS with Active Directory. </a:t>
            </a:r>
            <a:endParaRPr b="0"/>
          </a:p>
          <a:p>
            <a:pPr indent="-228600" lvl="0" marL="457200" rtl="0" algn="l">
              <a:lnSpc>
                <a:spcPct val="100000"/>
              </a:lnSpc>
              <a:spcBef>
                <a:spcPts val="1000"/>
              </a:spcBef>
              <a:spcAft>
                <a:spcPts val="0"/>
              </a:spcAft>
              <a:buSzPts val="1400"/>
              <a:buNone/>
            </a:pPr>
            <a:r>
              <a:t/>
            </a:r>
            <a:endParaRPr b="0" i="0" sz="1800" u="none" strike="noStrike">
              <a:solidFill>
                <a:srgbClr val="000000"/>
              </a:solidFill>
              <a:latin typeface="Calibri"/>
              <a:ea typeface="Calibri"/>
              <a:cs typeface="Calibri"/>
              <a:sym typeface="Calibri"/>
            </a:endParaRPr>
          </a:p>
          <a:p>
            <a:pPr indent="-228600" lvl="0" marL="457200" rtl="0" algn="l">
              <a:lnSpc>
                <a:spcPct val="100000"/>
              </a:lnSpc>
              <a:spcBef>
                <a:spcPts val="1000"/>
              </a:spcBef>
              <a:spcAft>
                <a:spcPts val="0"/>
              </a:spcAft>
              <a:buSzPts val="1400"/>
              <a:buNone/>
            </a:pPr>
            <a:r>
              <a:rPr b="0" i="0" lang="en-US" sz="1800" u="none" strike="noStrike">
                <a:solidFill>
                  <a:srgbClr val="000000"/>
                </a:solidFill>
                <a:latin typeface="Calibri"/>
                <a:ea typeface="Calibri"/>
                <a:cs typeface="Calibri"/>
                <a:sym typeface="Calibri"/>
              </a:rPr>
              <a:t>The 802.1x authentication system uses EAP packets to exchange information between the switch and the clients. The EAP packets with authentication data are encapsulated</a:t>
            </a:r>
            <a:endParaRPr/>
          </a:p>
          <a:p>
            <a:pPr indent="-228600" lvl="0" marL="457200" rtl="0" algn="l">
              <a:lnSpc>
                <a:spcPct val="100000"/>
              </a:lnSpc>
              <a:spcBef>
                <a:spcPts val="1000"/>
              </a:spcBef>
              <a:spcAft>
                <a:spcPts val="0"/>
              </a:spcAft>
              <a:buSzPts val="1400"/>
              <a:buNone/>
            </a:pPr>
            <a:r>
              <a:rPr b="0" i="0" lang="en-US" sz="1800" u="none" strike="noStrike">
                <a:solidFill>
                  <a:srgbClr val="000000"/>
                </a:solidFill>
                <a:latin typeface="Calibri"/>
                <a:ea typeface="Calibri"/>
                <a:cs typeface="Calibri"/>
                <a:sym typeface="Calibri"/>
              </a:rPr>
              <a:t>in the advanced protocol (such as RADIUS) packets and transmitted to the authentication server via wired or wireless connections.</a:t>
            </a:r>
            <a:endParaRPr b="0"/>
          </a:p>
          <a:p>
            <a:pPr indent="-228600" lvl="0" marL="457200" rtl="0" algn="l">
              <a:lnSpc>
                <a:spcPct val="100000"/>
              </a:lnSpc>
              <a:spcBef>
                <a:spcPts val="1000"/>
              </a:spcBef>
              <a:spcAft>
                <a:spcPts val="0"/>
              </a:spcAft>
              <a:buSzPts val="1400"/>
              <a:buNone/>
            </a:pPr>
            <a:r>
              <a:t/>
            </a:r>
            <a:endParaRPr b="0" i="0" sz="1800" u="none" strike="noStrike">
              <a:solidFill>
                <a:srgbClr val="000000"/>
              </a:solidFill>
              <a:latin typeface="Calibri"/>
              <a:ea typeface="Calibri"/>
              <a:cs typeface="Calibri"/>
              <a:sym typeface="Calibri"/>
            </a:endParaRPr>
          </a:p>
          <a:p>
            <a:pPr indent="-228600" lvl="0" marL="457200" rtl="0" algn="l">
              <a:lnSpc>
                <a:spcPct val="100000"/>
              </a:lnSpc>
              <a:spcBef>
                <a:spcPts val="1000"/>
              </a:spcBef>
              <a:spcAft>
                <a:spcPts val="0"/>
              </a:spcAft>
              <a:buSzPts val="1400"/>
              <a:buNone/>
            </a:pPr>
            <a:r>
              <a:rPr b="0" i="0" lang="en-US" sz="1800" u="none" strike="noStrike">
                <a:solidFill>
                  <a:srgbClr val="000000"/>
                </a:solidFill>
                <a:latin typeface="Calibri"/>
                <a:ea typeface="Calibri"/>
                <a:cs typeface="Calibri"/>
                <a:sym typeface="Calibri"/>
              </a:rPr>
              <a:t>Supplicant devices such as printers that do not support  802.1X authentication can use MAC Authentication Bypass (MAB). When MAC is enabled, the switch will try to</a:t>
            </a:r>
            <a:endParaRPr/>
          </a:p>
          <a:p>
            <a:pPr indent="-228600" lvl="0" marL="457200" rtl="0" algn="l">
              <a:lnSpc>
                <a:spcPct val="100000"/>
              </a:lnSpc>
              <a:spcBef>
                <a:spcPts val="1000"/>
              </a:spcBef>
              <a:spcAft>
                <a:spcPts val="0"/>
              </a:spcAft>
              <a:buSzPts val="1400"/>
              <a:buNone/>
            </a:pPr>
            <a:r>
              <a:rPr b="0" i="0" lang="en-US" sz="1800" u="none" strike="noStrike">
                <a:solidFill>
                  <a:srgbClr val="000000"/>
                </a:solidFill>
                <a:latin typeface="Calibri"/>
                <a:ea typeface="Calibri"/>
                <a:cs typeface="Calibri"/>
                <a:sym typeface="Calibri"/>
              </a:rPr>
              <a:t>authenticate to the AAA server with the device’s MAC address as username and password.</a:t>
            </a:r>
            <a:endParaRPr b="0"/>
          </a:p>
          <a:p>
            <a:pPr indent="-228600" lvl="0" marL="457200" rtl="0" algn="l">
              <a:lnSpc>
                <a:spcPct val="100000"/>
              </a:lnSpc>
              <a:spcBef>
                <a:spcPts val="1000"/>
              </a:spcBef>
              <a:spcAft>
                <a:spcPts val="0"/>
              </a:spcAft>
              <a:buSzPts val="1400"/>
              <a:buNone/>
            </a:pPr>
            <a:r>
              <a:t/>
            </a:r>
            <a:endParaRPr b="0" i="0" sz="1800" u="none" strike="noStrike">
              <a:solidFill>
                <a:srgbClr val="000000"/>
              </a:solidFill>
              <a:latin typeface="Calibri"/>
              <a:ea typeface="Calibri"/>
              <a:cs typeface="Calibri"/>
              <a:sym typeface="Calibri"/>
            </a:endParaRPr>
          </a:p>
          <a:p>
            <a:pPr indent="-228600" lvl="0" marL="457200" rtl="0" algn="l">
              <a:lnSpc>
                <a:spcPct val="100000"/>
              </a:lnSpc>
              <a:spcBef>
                <a:spcPts val="1000"/>
              </a:spcBef>
              <a:spcAft>
                <a:spcPts val="0"/>
              </a:spcAft>
              <a:buSzPts val="1400"/>
              <a:buNone/>
            </a:pPr>
            <a:r>
              <a:rPr b="0" i="0" lang="en-US" sz="1800" u="none" strike="noStrike">
                <a:solidFill>
                  <a:srgbClr val="000000"/>
                </a:solidFill>
                <a:latin typeface="Calibri"/>
                <a:ea typeface="Calibri"/>
                <a:cs typeface="Calibri"/>
                <a:sym typeface="Calibri"/>
              </a:rPr>
              <a:t>802.1x authentication process uses a RADIUS server to provide an interface between the network switch and an existing authentication infrastructure provided by Microsoft</a:t>
            </a:r>
            <a:endParaRPr/>
          </a:p>
          <a:p>
            <a:pPr indent="-228600" lvl="0" marL="457200" rtl="0" algn="l">
              <a:lnSpc>
                <a:spcPct val="100000"/>
              </a:lnSpc>
              <a:spcBef>
                <a:spcPts val="1000"/>
              </a:spcBef>
              <a:spcAft>
                <a:spcPts val="0"/>
              </a:spcAft>
              <a:buSzPts val="1400"/>
              <a:buNone/>
            </a:pPr>
            <a:r>
              <a:rPr b="0" i="0" lang="en-US" sz="1800" u="none" strike="noStrike">
                <a:solidFill>
                  <a:srgbClr val="000000"/>
                </a:solidFill>
                <a:latin typeface="Calibri"/>
                <a:ea typeface="Calibri"/>
                <a:cs typeface="Calibri"/>
                <a:sym typeface="Calibri"/>
              </a:rPr>
              <a:t>Active Directory.</a:t>
            </a:r>
            <a:endParaRPr b="0"/>
          </a:p>
          <a:p>
            <a:pPr indent="-228600" lvl="0" marL="457200" marR="0" rtl="0" algn="l">
              <a:lnSpc>
                <a:spcPct val="100000"/>
              </a:lnSpc>
              <a:spcBef>
                <a:spcPts val="0"/>
              </a:spcBef>
              <a:spcAft>
                <a:spcPts val="0"/>
              </a:spcAft>
              <a:buClr>
                <a:srgbClr val="000000"/>
              </a:buClr>
              <a:buSzPts val="1400"/>
              <a:buFont typeface="Arial"/>
              <a:buNone/>
            </a:pPr>
            <a:br>
              <a:rPr lang="en-US"/>
            </a:br>
            <a:endParaRPr u="sng">
              <a:solidFill>
                <a:srgbClr val="0563C1"/>
              </a:solidFill>
              <a:hlinkClick r:id="rId4">
                <a:extLst>
                  <a:ext uri="{A12FA001-AC4F-418D-AE19-62706E023703}">
                    <ahyp:hlinkClr val="tx"/>
                  </a:ext>
                </a:extLst>
              </a:hlinkClick>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7" name="Shape 4637"/>
        <p:cNvGrpSpPr/>
        <p:nvPr/>
      </p:nvGrpSpPr>
      <p:grpSpPr>
        <a:xfrm>
          <a:off x="0" y="0"/>
          <a:ext cx="0" cy="0"/>
          <a:chOff x="0" y="0"/>
          <a:chExt cx="0" cy="0"/>
        </a:xfrm>
      </p:grpSpPr>
      <p:sp>
        <p:nvSpPr>
          <p:cNvPr id="4638" name="Google Shape;4638;p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9" name="Google Shape;4639;p4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SDWAN</a:t>
            </a:r>
            <a:endParaRPr/>
          </a:p>
          <a:p>
            <a:pPr indent="0" lvl="1" marL="0" rtl="0" algn="l">
              <a:lnSpc>
                <a:spcPct val="100000"/>
              </a:lnSpc>
              <a:spcBef>
                <a:spcPts val="0"/>
              </a:spcBef>
              <a:spcAft>
                <a:spcPts val="0"/>
              </a:spcAft>
              <a:buSzPts val="2200"/>
              <a:buFont typeface="Arial"/>
              <a:buNone/>
            </a:pPr>
            <a:r>
              <a:t/>
            </a:r>
            <a:endParaRPr sz="1200">
              <a:solidFill>
                <a:srgbClr val="434343"/>
              </a:solidFill>
              <a:latin typeface="Open Sans"/>
              <a:ea typeface="Open Sans"/>
              <a:cs typeface="Open Sans"/>
              <a:sym typeface="Open Sans"/>
            </a:endParaRPr>
          </a:p>
          <a:p>
            <a:pPr indent="-203200" lvl="1" marL="342900" rtl="0" algn="l">
              <a:lnSpc>
                <a:spcPct val="100000"/>
              </a:lnSpc>
              <a:spcBef>
                <a:spcPts val="0"/>
              </a:spcBef>
              <a:spcAft>
                <a:spcPts val="0"/>
              </a:spcAft>
              <a:buSzPts val="2200"/>
              <a:buFont typeface="Arial"/>
              <a:buNone/>
            </a:pPr>
            <a:r>
              <a:t/>
            </a:r>
            <a:endParaRPr sz="1200">
              <a:solidFill>
                <a:srgbClr val="434343"/>
              </a:solidFill>
              <a:latin typeface="Open Sans"/>
              <a:ea typeface="Open Sans"/>
              <a:cs typeface="Open Sans"/>
              <a:sym typeface="Open Sans"/>
            </a:endParaRPr>
          </a:p>
          <a:p>
            <a:pPr indent="-342900" lvl="1" marL="342900" rtl="0" algn="l">
              <a:lnSpc>
                <a:spcPct val="100000"/>
              </a:lnSpc>
              <a:spcBef>
                <a:spcPts val="0"/>
              </a:spcBef>
              <a:spcAft>
                <a:spcPts val="0"/>
              </a:spcAft>
              <a:buSzPts val="2200"/>
              <a:buFont typeface="Arial"/>
              <a:buChar char="•"/>
            </a:pPr>
            <a:r>
              <a:rPr lang="en-US" sz="1200">
                <a:solidFill>
                  <a:srgbClr val="434343"/>
                </a:solidFill>
                <a:latin typeface="Open Sans"/>
                <a:ea typeface="Open Sans"/>
                <a:cs typeface="Open Sans"/>
                <a:sym typeface="Open Sans"/>
              </a:rPr>
              <a:t>It's a virtualized WAN architecture that allows enterprises to connect multiple locations using a variety of transport services like MPLS, 4G LTE, and broadband internet. </a:t>
            </a:r>
            <a:endParaRPr/>
          </a:p>
          <a:p>
            <a:pPr indent="-203200" lvl="1" marL="342900" rtl="0" algn="l">
              <a:lnSpc>
                <a:spcPct val="100000"/>
              </a:lnSpc>
              <a:spcBef>
                <a:spcPts val="0"/>
              </a:spcBef>
              <a:spcAft>
                <a:spcPts val="0"/>
              </a:spcAft>
              <a:buSzPts val="2200"/>
              <a:buFont typeface="Arial"/>
              <a:buNone/>
            </a:pPr>
            <a:r>
              <a:t/>
            </a:r>
            <a:endParaRPr sz="1200">
              <a:solidFill>
                <a:srgbClr val="434343"/>
              </a:solidFill>
              <a:latin typeface="Open Sans"/>
              <a:ea typeface="Open Sans"/>
              <a:cs typeface="Open Sans"/>
              <a:sym typeface="Open Sans"/>
            </a:endParaRPr>
          </a:p>
          <a:p>
            <a:pPr indent="-342900" lvl="1" marL="342900" rtl="0" algn="l">
              <a:lnSpc>
                <a:spcPct val="100000"/>
              </a:lnSpc>
              <a:spcBef>
                <a:spcPts val="0"/>
              </a:spcBef>
              <a:spcAft>
                <a:spcPts val="0"/>
              </a:spcAft>
              <a:buSzPts val="2200"/>
              <a:buFont typeface="Arial"/>
              <a:buChar char="•"/>
            </a:pPr>
            <a:r>
              <a:rPr lang="en-US" sz="1200">
                <a:solidFill>
                  <a:srgbClr val="434343"/>
                </a:solidFill>
                <a:latin typeface="Open Sans"/>
                <a:ea typeface="Open Sans"/>
                <a:cs typeface="Open Sans"/>
                <a:sym typeface="Open Sans"/>
              </a:rPr>
              <a:t>Unlike traditional WANs that rely heavily on hardware, SD-WAN leverages software to manage and optimize network traffic.</a:t>
            </a:r>
            <a:endParaRPr/>
          </a:p>
          <a:p>
            <a:pPr indent="-203200" lvl="1" marL="342900" rtl="0" algn="l">
              <a:lnSpc>
                <a:spcPct val="100000"/>
              </a:lnSpc>
              <a:spcBef>
                <a:spcPts val="0"/>
              </a:spcBef>
              <a:spcAft>
                <a:spcPts val="0"/>
              </a:spcAft>
              <a:buSzPts val="2200"/>
              <a:buFont typeface="Arial"/>
              <a:buNone/>
            </a:pPr>
            <a:r>
              <a:t/>
            </a:r>
            <a:endParaRPr sz="1200">
              <a:solidFill>
                <a:srgbClr val="434343"/>
              </a:solidFill>
              <a:latin typeface="Open Sans"/>
              <a:ea typeface="Open Sans"/>
              <a:cs typeface="Open Sans"/>
              <a:sym typeface="Open Sans"/>
            </a:endParaRPr>
          </a:p>
          <a:p>
            <a:pPr indent="-342900" lvl="1" marL="342900" rtl="0" algn="l">
              <a:lnSpc>
                <a:spcPct val="100000"/>
              </a:lnSpc>
              <a:spcBef>
                <a:spcPts val="0"/>
              </a:spcBef>
              <a:spcAft>
                <a:spcPts val="0"/>
              </a:spcAft>
              <a:buSzPts val="2200"/>
              <a:buFont typeface="Arial"/>
              <a:buChar char="•"/>
            </a:pPr>
            <a:r>
              <a:rPr lang="en-US" sz="1200">
                <a:solidFill>
                  <a:srgbClr val="434343"/>
                </a:solidFill>
                <a:latin typeface="Open Sans"/>
                <a:ea typeface="Open Sans"/>
                <a:cs typeface="Open Sans"/>
                <a:sym typeface="Open Sans"/>
              </a:rPr>
              <a:t>SD-WANs use encryption to protect data and route traffic based on application needs. They integrate with firewalls to enhance defense against threats and simplify centralized network security management for comprehensive protection..</a:t>
            </a:r>
            <a:endParaRPr/>
          </a:p>
          <a:p>
            <a:pPr indent="-203200" lvl="1" marL="342900" rtl="0" algn="l">
              <a:lnSpc>
                <a:spcPct val="100000"/>
              </a:lnSpc>
              <a:spcBef>
                <a:spcPts val="0"/>
              </a:spcBef>
              <a:spcAft>
                <a:spcPts val="0"/>
              </a:spcAft>
              <a:buSzPts val="2200"/>
              <a:buFont typeface="Arial"/>
              <a:buNone/>
            </a:pPr>
            <a:r>
              <a:t/>
            </a:r>
            <a:endParaRPr sz="1200">
              <a:solidFill>
                <a:srgbClr val="434343"/>
              </a:solidFill>
              <a:latin typeface="Open Sans"/>
              <a:ea typeface="Open Sans"/>
              <a:cs typeface="Open Sans"/>
              <a:sym typeface="Open Sans"/>
            </a:endParaRPr>
          </a:p>
          <a:p>
            <a:pPr indent="0" lvl="1" marL="0" rtl="0" algn="l">
              <a:lnSpc>
                <a:spcPct val="100000"/>
              </a:lnSpc>
              <a:spcBef>
                <a:spcPts val="0"/>
              </a:spcBef>
              <a:spcAft>
                <a:spcPts val="0"/>
              </a:spcAft>
              <a:buSzPts val="2200"/>
              <a:buFont typeface="Arial"/>
              <a:buNone/>
            </a:pPr>
            <a:r>
              <a:rPr lang="en-US"/>
              <a:t>(MPLS, which stands for </a:t>
            </a:r>
            <a:r>
              <a:rPr b="1" lang="en-US"/>
              <a:t>Multiprotocol Label Switching</a:t>
            </a:r>
            <a:r>
              <a:rPr lang="en-US"/>
              <a:t>, is a networking technology that speeds up and controls data traffic flow across private Wide Area Networks (WANs). It works differently from traditional IP routing by using labels instead of full network addresses to direct data packets.</a:t>
            </a:r>
            <a:endParaRPr sz="1200">
              <a:solidFill>
                <a:srgbClr val="434343"/>
              </a:solidFill>
              <a:latin typeface="Open Sans"/>
              <a:ea typeface="Open Sans"/>
              <a:cs typeface="Open Sans"/>
              <a:sym typeface="Open Sans"/>
            </a:endParaRPr>
          </a:p>
          <a:p>
            <a:pPr indent="-203200" lvl="1" marL="342900" rtl="0" algn="l">
              <a:lnSpc>
                <a:spcPct val="100000"/>
              </a:lnSpc>
              <a:spcBef>
                <a:spcPts val="0"/>
              </a:spcBef>
              <a:spcAft>
                <a:spcPts val="0"/>
              </a:spcAft>
              <a:buSzPts val="2200"/>
              <a:buFont typeface="Arial"/>
              <a:buNone/>
            </a:pPr>
            <a:r>
              <a:t/>
            </a:r>
            <a:endParaRPr sz="1200">
              <a:solidFill>
                <a:srgbClr val="434343"/>
              </a:solidFill>
              <a:latin typeface="Open Sans"/>
              <a:ea typeface="Open Sans"/>
              <a:cs typeface="Open Sans"/>
              <a:sym typeface="Open Sans"/>
            </a:endParaRPr>
          </a:p>
          <a:p>
            <a:pPr indent="0" lvl="1" marL="0" rtl="0" algn="l">
              <a:lnSpc>
                <a:spcPct val="100000"/>
              </a:lnSpc>
              <a:spcBef>
                <a:spcPts val="0"/>
              </a:spcBef>
              <a:spcAft>
                <a:spcPts val="0"/>
              </a:spcAft>
              <a:buSzPts val="2200"/>
              <a:buFont typeface="Arial"/>
              <a:buNone/>
            </a:pPr>
            <a:r>
              <a:rPr lang="en-US"/>
              <a:t>4G LTE stands for </a:t>
            </a:r>
            <a:r>
              <a:rPr b="1" lang="en-US"/>
              <a:t>Fourth Generation Long-Term Evolution</a:t>
            </a:r>
            <a:r>
              <a:rPr lang="en-US"/>
              <a:t>. It's the most common type of 4G network technology used for mobile internet access on smartphones and other devices.)</a:t>
            </a:r>
            <a:endParaRPr sz="12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640" name="Google Shape;4640;p4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7" name="Shape 4647"/>
        <p:cNvGrpSpPr/>
        <p:nvPr/>
      </p:nvGrpSpPr>
      <p:grpSpPr>
        <a:xfrm>
          <a:off x="0" y="0"/>
          <a:ext cx="0" cy="0"/>
          <a:chOff x="0" y="0"/>
          <a:chExt cx="0" cy="0"/>
        </a:xfrm>
      </p:grpSpPr>
      <p:sp>
        <p:nvSpPr>
          <p:cNvPr id="4648" name="Google Shape;4648;p4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9" name="Google Shape;4649;p4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Working of SD-WAN</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How SD-WAN Works</a:t>
            </a:r>
            <a:endParaRPr/>
          </a:p>
          <a:p>
            <a:pPr indent="-228600" lvl="0" marL="457200" rtl="0" algn="l">
              <a:lnSpc>
                <a:spcPct val="100000"/>
              </a:lnSpc>
              <a:spcBef>
                <a:spcPts val="0"/>
              </a:spcBef>
              <a:spcAft>
                <a:spcPts val="0"/>
              </a:spcAft>
              <a:buSzPts val="1400"/>
              <a:buFont typeface="Arial"/>
              <a:buChar char="•"/>
            </a:pPr>
            <a:r>
              <a:rPr b="1" lang="en-US"/>
              <a:t>Centralized Control:</a:t>
            </a:r>
            <a:r>
              <a:rPr lang="en-US"/>
              <a:t> A centralized controller manages the SD-WAN network, making it easier to configure and manage.</a:t>
            </a:r>
            <a:endParaRPr/>
          </a:p>
          <a:p>
            <a:pPr indent="-228600" lvl="0" marL="457200" rtl="0" algn="l">
              <a:lnSpc>
                <a:spcPct val="100000"/>
              </a:lnSpc>
              <a:spcBef>
                <a:spcPts val="0"/>
              </a:spcBef>
              <a:spcAft>
                <a:spcPts val="0"/>
              </a:spcAft>
              <a:buSzPts val="1400"/>
              <a:buFont typeface="Arial"/>
              <a:buChar char="•"/>
            </a:pPr>
            <a:r>
              <a:rPr b="1" lang="en-US"/>
              <a:t>Overlay Network:</a:t>
            </a:r>
            <a:r>
              <a:rPr lang="en-US"/>
              <a:t> SD-WAN creates a virtual overlay network on top of existing physical networks.</a:t>
            </a:r>
            <a:endParaRPr/>
          </a:p>
          <a:p>
            <a:pPr indent="-228600" lvl="0" marL="457200" rtl="0" algn="l">
              <a:lnSpc>
                <a:spcPct val="100000"/>
              </a:lnSpc>
              <a:spcBef>
                <a:spcPts val="0"/>
              </a:spcBef>
              <a:spcAft>
                <a:spcPts val="0"/>
              </a:spcAft>
              <a:buSzPts val="1400"/>
              <a:buFont typeface="Arial"/>
              <a:buChar char="•"/>
            </a:pPr>
            <a:r>
              <a:rPr b="1" lang="en-US"/>
              <a:t>Application-Aware Routing:</a:t>
            </a:r>
            <a:r>
              <a:rPr lang="en-US"/>
              <a:t> Traffic is intelligently routed based on application requirements and network conditions.</a:t>
            </a:r>
            <a:endParaRPr/>
          </a:p>
          <a:p>
            <a:pPr indent="-228600" lvl="0" marL="457200" rtl="0" algn="l">
              <a:lnSpc>
                <a:spcPct val="100000"/>
              </a:lnSpc>
              <a:spcBef>
                <a:spcPts val="0"/>
              </a:spcBef>
              <a:spcAft>
                <a:spcPts val="0"/>
              </a:spcAft>
              <a:buSzPts val="1400"/>
              <a:buFont typeface="Arial"/>
              <a:buChar char="•"/>
            </a:pPr>
            <a:r>
              <a:rPr b="1" lang="en-US"/>
              <a:t>Dynamic Path Selection:</a:t>
            </a:r>
            <a:r>
              <a:rPr lang="en-US"/>
              <a:t> SD-WAN can dynamically choose the best path for traffic based on factors like latency, jitter, and packet loss.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650" name="Google Shape;4650;p4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6" name="Shape 4666"/>
        <p:cNvGrpSpPr/>
        <p:nvPr/>
      </p:nvGrpSpPr>
      <p:grpSpPr>
        <a:xfrm>
          <a:off x="0" y="0"/>
          <a:ext cx="0" cy="0"/>
          <a:chOff x="0" y="0"/>
          <a:chExt cx="0" cy="0"/>
        </a:xfrm>
      </p:grpSpPr>
      <p:sp>
        <p:nvSpPr>
          <p:cNvPr id="4667" name="Google Shape;4667;p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8" name="Google Shape;4668;p4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Secure Access Service Edge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US"/>
              <a:t>SASE</a:t>
            </a:r>
            <a:r>
              <a:rPr lang="en-US"/>
              <a:t> stands for </a:t>
            </a:r>
            <a:r>
              <a:rPr b="1" lang="en-US"/>
              <a:t>Secure Access Service Edge</a:t>
            </a:r>
            <a:r>
              <a:rPr lang="en-US"/>
              <a:t>. It's a cloud-based security architecture that combines traditional WAN functions with numerous cloud-based security services. The goal is to deliver secure access to applications and data for users regardless of their location.</a:t>
            </a:r>
            <a:endParaRPr/>
          </a:p>
          <a:p>
            <a:pPr indent="0" lvl="0" marL="0" rtl="0" algn="l">
              <a:lnSpc>
                <a:spcPct val="100000"/>
              </a:lnSpc>
              <a:spcBef>
                <a:spcPts val="0"/>
              </a:spcBef>
              <a:spcAft>
                <a:spcPts val="0"/>
              </a:spcAft>
              <a:buSzPts val="1400"/>
              <a:buNone/>
            </a:pPr>
            <a:r>
              <a:t/>
            </a:r>
            <a:endParaRPr/>
          </a:p>
        </p:txBody>
      </p:sp>
      <p:sp>
        <p:nvSpPr>
          <p:cNvPr id="4669" name="Google Shape;4669;p4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7" name="Shape 4677"/>
        <p:cNvGrpSpPr/>
        <p:nvPr/>
      </p:nvGrpSpPr>
      <p:grpSpPr>
        <a:xfrm>
          <a:off x="0" y="0"/>
          <a:ext cx="0" cy="0"/>
          <a:chOff x="0" y="0"/>
          <a:chExt cx="0" cy="0"/>
        </a:xfrm>
      </p:grpSpPr>
      <p:sp>
        <p:nvSpPr>
          <p:cNvPr id="4678" name="Google Shape;4678;p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9" name="Google Shape;4679;p4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SD-WAN (Software-defined wide area network): </a:t>
            </a:r>
            <a:r>
              <a:rPr lang="en-US" sz="1200">
                <a:solidFill>
                  <a:srgbClr val="404040"/>
                </a:solidFill>
                <a:latin typeface="Open Sans"/>
                <a:ea typeface="Open Sans"/>
                <a:cs typeface="Open Sans"/>
                <a:sym typeface="Open Sans"/>
              </a:rPr>
              <a:t>Optimizes internet connectivity across various connections (broadband, MPLS, LTE) for better performance and reliability</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FWaaS (Firewall as a service): </a:t>
            </a:r>
            <a:r>
              <a:rPr lang="en-US" sz="1200">
                <a:solidFill>
                  <a:srgbClr val="404040"/>
                </a:solidFill>
                <a:latin typeface="Open Sans"/>
                <a:ea typeface="Open Sans"/>
                <a:cs typeface="Open Sans"/>
                <a:sym typeface="Open Sans"/>
              </a:rPr>
              <a:t>Provides cloud-based firewall functionality to filter and control network traffic.</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CASB (Cloud access security broker): </a:t>
            </a:r>
            <a:r>
              <a:rPr lang="en-US" sz="1200">
                <a:solidFill>
                  <a:srgbClr val="404040"/>
                </a:solidFill>
                <a:latin typeface="Open Sans"/>
                <a:ea typeface="Open Sans"/>
                <a:cs typeface="Open Sans"/>
                <a:sym typeface="Open Sans"/>
              </a:rPr>
              <a:t>Monitors and secures access to cloud applications to prevent data breaches.</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SWG (Secure web gateway): </a:t>
            </a:r>
            <a:r>
              <a:rPr lang="en-US" sz="1200">
                <a:solidFill>
                  <a:srgbClr val="404040"/>
                </a:solidFill>
                <a:latin typeface="Open Sans"/>
                <a:ea typeface="Open Sans"/>
                <a:cs typeface="Open Sans"/>
                <a:sym typeface="Open Sans"/>
              </a:rPr>
              <a:t>Filters web traffic to block malware, phishing attempts, and other online threats.</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404040"/>
                </a:solidFill>
                <a:latin typeface="Open Sans"/>
                <a:ea typeface="Open Sans"/>
                <a:cs typeface="Open Sans"/>
                <a:sym typeface="Open Sans"/>
              </a:rPr>
              <a:t>ZTNA (Zero trust network access): </a:t>
            </a:r>
            <a:r>
              <a:rPr lang="en-US" sz="1200">
                <a:solidFill>
                  <a:srgbClr val="404040"/>
                </a:solidFill>
                <a:latin typeface="Open Sans"/>
                <a:ea typeface="Open Sans"/>
                <a:cs typeface="Open Sans"/>
                <a:sym typeface="Open Sans"/>
              </a:rPr>
              <a:t>Provides secure, role-based access to applications without requiring users to connect to the corporate network.</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404040"/>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4680" name="Google Shape;4680;p4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4" name="Shape 4694"/>
        <p:cNvGrpSpPr/>
        <p:nvPr/>
      </p:nvGrpSpPr>
      <p:grpSpPr>
        <a:xfrm>
          <a:off x="0" y="0"/>
          <a:ext cx="0" cy="0"/>
          <a:chOff x="0" y="0"/>
          <a:chExt cx="0" cy="0"/>
        </a:xfrm>
      </p:grpSpPr>
      <p:sp>
        <p:nvSpPr>
          <p:cNvPr id="4695" name="Google Shape;4695;p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6" name="Google Shape;4696;p4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Cloud-Delivered: </a:t>
            </a:r>
            <a:r>
              <a:rPr lang="en-US" sz="1200">
                <a:solidFill>
                  <a:srgbClr val="434343"/>
                </a:solidFill>
                <a:latin typeface="Open Sans"/>
                <a:ea typeface="Open Sans"/>
                <a:cs typeface="Open Sans"/>
                <a:sym typeface="Open Sans"/>
              </a:rPr>
              <a:t>SASE operates from the cloud, eliminating the need for complex on-premise security infrastructure.</a:t>
            </a:r>
            <a:endParaRPr/>
          </a:p>
          <a:p>
            <a:pPr indent="0" lvl="0" marL="0" rtl="0" algn="l">
              <a:lnSpc>
                <a:spcPct val="100000"/>
              </a:lnSpc>
              <a:spcBef>
                <a:spcPts val="0"/>
              </a:spcBef>
              <a:spcAft>
                <a:spcPts val="0"/>
              </a:spcAft>
              <a:buSzPts val="1400"/>
              <a:buNone/>
            </a:pPr>
            <a:r>
              <a:t/>
            </a:r>
            <a:endParaRPr sz="12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sz="1200">
                <a:solidFill>
                  <a:srgbClr val="434343"/>
                </a:solidFill>
                <a:latin typeface="Open Sans"/>
                <a:ea typeface="Open Sans"/>
                <a:cs typeface="Open Sans"/>
                <a:sym typeface="Open Sans"/>
              </a:rPr>
              <a:t>Unified Service: It merges networking (SD-WAN) and security functions (FWaaS, CASB, SWG, ZTNA) into a single platform for centralized management and policy enforcement</a:t>
            </a:r>
            <a:endParaRPr/>
          </a:p>
          <a:p>
            <a:pPr indent="0" lvl="0" marL="0" rtl="0" algn="l">
              <a:lnSpc>
                <a:spcPct val="100000"/>
              </a:lnSpc>
              <a:spcBef>
                <a:spcPts val="0"/>
              </a:spcBef>
              <a:spcAft>
                <a:spcPts val="0"/>
              </a:spcAft>
              <a:buSzPts val="1400"/>
              <a:buNone/>
            </a:pPr>
            <a:r>
              <a:t/>
            </a:r>
            <a:endParaRPr sz="1200">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434343"/>
                </a:solidFill>
                <a:latin typeface="Open Sans"/>
                <a:ea typeface="Open Sans"/>
                <a:cs typeface="Open Sans"/>
                <a:sym typeface="Open Sans"/>
              </a:rPr>
              <a:t>Improved Security: By consolidating security controls, it provides a more consistent and comprehensive security posture across the entire network.</a:t>
            </a:r>
            <a:endParaRPr sz="12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a:t>Enhanced User Experience: </a:t>
            </a:r>
            <a:r>
              <a:rPr lang="en-US" sz="1200">
                <a:solidFill>
                  <a:srgbClr val="434343"/>
                </a:solidFill>
                <a:latin typeface="Open Sans"/>
                <a:ea typeface="Open Sans"/>
                <a:cs typeface="Open Sans"/>
                <a:sym typeface="Open Sans"/>
              </a:rPr>
              <a:t>It enables secure access to applications from anywhere, on any device, with minimal latency.</a:t>
            </a:r>
            <a:endParaRPr sz="12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US"/>
              <a:t>Done</a:t>
            </a:r>
            <a:endParaRPr/>
          </a:p>
        </p:txBody>
      </p:sp>
      <p:sp>
        <p:nvSpPr>
          <p:cNvPr id="4697" name="Google Shape;4697;p4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a:ea typeface="Open Sans"/>
                <a:cs typeface="Open Sans"/>
                <a:sym typeface="Open Sans"/>
              </a:rPr>
              <a:t>Infrastructure as a Service (IaaS)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IaaS stands for Infrastructure as a Service. It's a type of cloud computing service that provides on-demand access to fundamental computing resources like servers, storage, networking, and virtualization. Essentially, it allows you to rent the infrastructure you need to run applications and store data, without having to manage your own physical hardware.</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Examples of IaaS Providers:</a:t>
            </a:r>
            <a:endParaRPr/>
          </a:p>
          <a:p>
            <a:pPr indent="-228600" lvl="0" marL="457200" rtl="0" algn="l">
              <a:lnSpc>
                <a:spcPct val="100000"/>
              </a:lnSpc>
              <a:spcBef>
                <a:spcPts val="0"/>
              </a:spcBef>
              <a:spcAft>
                <a:spcPts val="0"/>
              </a:spcAft>
              <a:buSzPts val="1400"/>
              <a:buFont typeface="Arial"/>
              <a:buChar char="•"/>
            </a:pPr>
            <a:r>
              <a:rPr lang="en-US"/>
              <a:t>Amazon Web Services (AWS)</a:t>
            </a:r>
            <a:endParaRPr/>
          </a:p>
          <a:p>
            <a:pPr indent="-228600" lvl="0" marL="457200" rtl="0" algn="l">
              <a:lnSpc>
                <a:spcPct val="100000"/>
              </a:lnSpc>
              <a:spcBef>
                <a:spcPts val="0"/>
              </a:spcBef>
              <a:spcAft>
                <a:spcPts val="0"/>
              </a:spcAft>
              <a:buSzPts val="1400"/>
              <a:buFont typeface="Arial"/>
              <a:buChar char="•"/>
            </a:pPr>
            <a:r>
              <a:rPr lang="en-US"/>
              <a:t>Microsoft Azure</a:t>
            </a:r>
            <a:endParaRPr/>
          </a:p>
          <a:p>
            <a:pPr indent="-228600" lvl="0" marL="457200" rtl="0" algn="l">
              <a:lnSpc>
                <a:spcPct val="100000"/>
              </a:lnSpc>
              <a:spcBef>
                <a:spcPts val="0"/>
              </a:spcBef>
              <a:spcAft>
                <a:spcPts val="0"/>
              </a:spcAft>
              <a:buSzPts val="1400"/>
              <a:buFont typeface="Arial"/>
              <a:buChar char="•"/>
            </a:pPr>
            <a:r>
              <a:rPr lang="en-US"/>
              <a:t>Google Cloud Platform (GCP)</a:t>
            </a:r>
            <a:endParaRPr/>
          </a:p>
          <a:p>
            <a:pPr indent="-228600" lvl="0" marL="457200" rtl="0" algn="l">
              <a:lnSpc>
                <a:spcPct val="100000"/>
              </a:lnSpc>
              <a:spcBef>
                <a:spcPts val="0"/>
              </a:spcBef>
              <a:spcAft>
                <a:spcPts val="0"/>
              </a:spcAft>
              <a:buSzPts val="1400"/>
              <a:buFont typeface="Arial"/>
              <a:buChar char="•"/>
            </a:pPr>
            <a:r>
              <a:rPr lang="en-US"/>
              <a:t>DigitalOcean</a:t>
            </a:r>
            <a:endParaRPr/>
          </a:p>
          <a:p>
            <a:pPr indent="-228600" lvl="0" marL="457200" rtl="0" algn="l">
              <a:lnSpc>
                <a:spcPct val="100000"/>
              </a:lnSpc>
              <a:spcBef>
                <a:spcPts val="0"/>
              </a:spcBef>
              <a:spcAft>
                <a:spcPts val="0"/>
              </a:spcAft>
              <a:buSzPts val="1400"/>
              <a:buFont typeface="Arial"/>
              <a:buChar char="•"/>
            </a:pPr>
            <a:r>
              <a:rPr lang="en-US"/>
              <a:t>IaaS is a fundamental building block of cloud computing. It empowers businesses and individuals to access the IT infrastructure they need without the burden of managing physical hardware. By understanding its characteristics and benefits, you can determine if IaaS is the right solution for your cloud computing requirements.</a:t>
            </a:r>
            <a:endParaRPr/>
          </a:p>
          <a:p>
            <a:pPr indent="0" lvl="0" marL="0" rtl="0" algn="l">
              <a:lnSpc>
                <a:spcPct val="100000"/>
              </a:lnSpc>
              <a:spcBef>
                <a:spcPts val="0"/>
              </a:spcBef>
              <a:spcAft>
                <a:spcPts val="0"/>
              </a:spcAft>
              <a:buSzPts val="1400"/>
              <a:buNone/>
            </a:pPr>
            <a:r>
              <a:t/>
            </a:r>
            <a:endParaRPr/>
          </a:p>
        </p:txBody>
      </p:sp>
      <p:sp>
        <p:nvSpPr>
          <p:cNvPr id="414" name="Google Shape;414;p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3" name="Shape 4713"/>
        <p:cNvGrpSpPr/>
        <p:nvPr/>
      </p:nvGrpSpPr>
      <p:grpSpPr>
        <a:xfrm>
          <a:off x="0" y="0"/>
          <a:ext cx="0" cy="0"/>
          <a:chOff x="0" y="0"/>
          <a:chExt cx="0" cy="0"/>
        </a:xfrm>
      </p:grpSpPr>
      <p:sp>
        <p:nvSpPr>
          <p:cNvPr id="4714" name="Google Shape;4714;p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5" name="Google Shape;4715;p4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Benefits of SASE: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Improved Security: It enhance security by implementing control consistently</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Enhance Eligibility: It can be scalable to meet demands of distributed network</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Reduced Costs: It reduce cost as it reduce the dependency on on premise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Simplified administration: It provides </a:t>
            </a:r>
            <a:r>
              <a:rPr lang="en-US" sz="1200">
                <a:solidFill>
                  <a:srgbClr val="404040"/>
                </a:solidFill>
                <a:latin typeface="Open Sans"/>
                <a:ea typeface="Open Sans"/>
                <a:cs typeface="Open Sans"/>
                <a:sym typeface="Open Sans"/>
              </a:rPr>
              <a:t>Centralized control and visibility across all security functions</a:t>
            </a:r>
            <a:endParaRPr sz="1200">
              <a:solidFill>
                <a:srgbClr val="404040"/>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Improved User Experience: </a:t>
            </a:r>
            <a:r>
              <a:rPr lang="en-US" sz="1200">
                <a:solidFill>
                  <a:srgbClr val="404040"/>
                </a:solidFill>
                <a:latin typeface="Open Sans"/>
                <a:ea typeface="Open Sans"/>
                <a:cs typeface="Open Sans"/>
                <a:sym typeface="Open Sans"/>
              </a:rPr>
              <a:t>Secure and reliable access to applications from anywhere, on any device which enhance user satisfaction</a:t>
            </a:r>
            <a:endParaRPr sz="1200">
              <a:solidFill>
                <a:srgbClr val="404040"/>
              </a:solidFill>
              <a:latin typeface="Open Sans"/>
              <a:ea typeface="Open Sans"/>
              <a:cs typeface="Open Sans"/>
              <a:sym typeface="Open Sans"/>
            </a:endParaRPr>
          </a:p>
        </p:txBody>
      </p:sp>
      <p:sp>
        <p:nvSpPr>
          <p:cNvPr id="4716" name="Google Shape;4716;p4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0" name="Shape 4740"/>
        <p:cNvGrpSpPr/>
        <p:nvPr/>
      </p:nvGrpSpPr>
      <p:grpSpPr>
        <a:xfrm>
          <a:off x="0" y="0"/>
          <a:ext cx="0" cy="0"/>
          <a:chOff x="0" y="0"/>
          <a:chExt cx="0" cy="0"/>
        </a:xfrm>
      </p:grpSpPr>
      <p:sp>
        <p:nvSpPr>
          <p:cNvPr id="4741" name="Google Shape;4741;p4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2" name="Google Shape;4742;p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5" name="Shape 4745"/>
        <p:cNvGrpSpPr/>
        <p:nvPr/>
      </p:nvGrpSpPr>
      <p:grpSpPr>
        <a:xfrm>
          <a:off x="0" y="0"/>
          <a:ext cx="0" cy="0"/>
          <a:chOff x="0" y="0"/>
          <a:chExt cx="0" cy="0"/>
        </a:xfrm>
      </p:grpSpPr>
      <p:sp>
        <p:nvSpPr>
          <p:cNvPr id="4746" name="Google Shape;4746;p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7" name="Google Shape;4747;p4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Data Types: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US"/>
              <a:t>Data</a:t>
            </a:r>
            <a:r>
              <a:rPr lang="en-US"/>
              <a:t> is essentially raw facts and figures that, on their own, may not have much meaning. It's like a collection of puzzle pieces without a picture to guide you. However, when organized, processed, and interpreted, data transforms into valuable information and knowledge.</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1" marL="342900" rtl="0" algn="l">
              <a:lnSpc>
                <a:spcPct val="100000"/>
              </a:lnSpc>
              <a:spcBef>
                <a:spcPts val="0"/>
              </a:spcBef>
              <a:spcAft>
                <a:spcPts val="0"/>
              </a:spcAft>
              <a:buSzPts val="2200"/>
              <a:buFont typeface="Arial"/>
              <a:buChar char="•"/>
            </a:pPr>
            <a:r>
              <a:rPr lang="en-US" sz="1200">
                <a:solidFill>
                  <a:srgbClr val="434343"/>
                </a:solidFill>
                <a:latin typeface="Open Sans"/>
                <a:ea typeface="Open Sans"/>
                <a:cs typeface="Open Sans"/>
                <a:sym typeface="Open Sans"/>
              </a:rPr>
              <a:t>There are different types of data ranging from personal to regulated data, business data, medical data. </a:t>
            </a:r>
            <a:endParaRPr/>
          </a:p>
          <a:p>
            <a:pPr indent="-203200" lvl="1" marL="342900" rtl="0" algn="l">
              <a:lnSpc>
                <a:spcPct val="100000"/>
              </a:lnSpc>
              <a:spcBef>
                <a:spcPts val="0"/>
              </a:spcBef>
              <a:spcAft>
                <a:spcPts val="0"/>
              </a:spcAft>
              <a:buSzPts val="2200"/>
              <a:buFont typeface="Arial"/>
              <a:buNone/>
            </a:pPr>
            <a:r>
              <a:t/>
            </a:r>
            <a:endParaRPr sz="1200">
              <a:solidFill>
                <a:srgbClr val="434343"/>
              </a:solidFill>
              <a:latin typeface="Open Sans"/>
              <a:ea typeface="Open Sans"/>
              <a:cs typeface="Open Sans"/>
              <a:sym typeface="Open Sans"/>
            </a:endParaRPr>
          </a:p>
          <a:p>
            <a:pPr indent="-342900" lvl="1" marL="342900" rtl="0" algn="l">
              <a:lnSpc>
                <a:spcPct val="100000"/>
              </a:lnSpc>
              <a:spcBef>
                <a:spcPts val="0"/>
              </a:spcBef>
              <a:spcAft>
                <a:spcPts val="0"/>
              </a:spcAft>
              <a:buSzPts val="2200"/>
              <a:buFont typeface="Arial"/>
              <a:buChar char="•"/>
            </a:pPr>
            <a:r>
              <a:rPr lang="en-US" sz="1200">
                <a:solidFill>
                  <a:srgbClr val="434343"/>
                </a:solidFill>
                <a:latin typeface="Open Sans"/>
                <a:ea typeface="Open Sans"/>
                <a:cs typeface="Open Sans"/>
                <a:sym typeface="Open Sans"/>
              </a:rPr>
              <a:t>These data needs to be protected from unauthorized access.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748" name="Google Shape;4748;p4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4" name="Shape 4754"/>
        <p:cNvGrpSpPr/>
        <p:nvPr/>
      </p:nvGrpSpPr>
      <p:grpSpPr>
        <a:xfrm>
          <a:off x="0" y="0"/>
          <a:ext cx="0" cy="0"/>
          <a:chOff x="0" y="0"/>
          <a:chExt cx="0" cy="0"/>
        </a:xfrm>
      </p:grpSpPr>
      <p:sp>
        <p:nvSpPr>
          <p:cNvPr id="4755" name="Google Shape;4755;p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6" name="Google Shape;4756;p4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Types of Data</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Human Readable Data: </a:t>
            </a:r>
            <a:r>
              <a:rPr b="1" lang="en-US"/>
              <a:t>Human-readable data</a:t>
            </a:r>
            <a:r>
              <a:rPr lang="en-US"/>
              <a:t> is information formatted in a way that can be easily understood and interpreted by humans without requiring specialized tools or knowledge.</a:t>
            </a:r>
            <a:r>
              <a:rPr lang="en-US" sz="1200">
                <a:solidFill>
                  <a:schemeClr val="dk1"/>
                </a:solidFill>
                <a:latin typeface="Open Sans"/>
                <a:ea typeface="Open Sans"/>
                <a:cs typeface="Open Sans"/>
                <a:sym typeface="Open Sans"/>
              </a:rPr>
              <a:t> This encompasses vulnerabilities in software, hardware, firmware, and configurations of IT systems</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dk1"/>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b="1" lang="en-US"/>
              <a:t>Examples of Human-Readable Data</a:t>
            </a:r>
            <a:endParaRPr/>
          </a:p>
          <a:p>
            <a:pPr indent="-228600" lvl="0" marL="457200" rtl="0" algn="l">
              <a:lnSpc>
                <a:spcPct val="100000"/>
              </a:lnSpc>
              <a:spcBef>
                <a:spcPts val="0"/>
              </a:spcBef>
              <a:spcAft>
                <a:spcPts val="0"/>
              </a:spcAft>
              <a:buSzPts val="1400"/>
              <a:buFont typeface="Arial"/>
              <a:buChar char="•"/>
            </a:pPr>
            <a:r>
              <a:rPr b="1" lang="en-US"/>
              <a:t>Text documents:</a:t>
            </a:r>
            <a:r>
              <a:rPr lang="en-US"/>
              <a:t> Reports, articles, emails, books.</a:t>
            </a:r>
            <a:endParaRPr/>
          </a:p>
          <a:p>
            <a:pPr indent="-228600" lvl="0" marL="457200" rtl="0" algn="l">
              <a:lnSpc>
                <a:spcPct val="100000"/>
              </a:lnSpc>
              <a:spcBef>
                <a:spcPts val="0"/>
              </a:spcBef>
              <a:spcAft>
                <a:spcPts val="0"/>
              </a:spcAft>
              <a:buSzPts val="1400"/>
              <a:buFont typeface="Arial"/>
              <a:buChar char="•"/>
            </a:pPr>
            <a:r>
              <a:rPr b="1" lang="en-US"/>
              <a:t>Spreadsheets:</a:t>
            </a:r>
            <a:r>
              <a:rPr lang="en-US"/>
              <a:t> Tables with rows and columns of data.</a:t>
            </a:r>
            <a:endParaRPr/>
          </a:p>
          <a:p>
            <a:pPr indent="-228600" lvl="0" marL="457200" rtl="0" algn="l">
              <a:lnSpc>
                <a:spcPct val="100000"/>
              </a:lnSpc>
              <a:spcBef>
                <a:spcPts val="0"/>
              </a:spcBef>
              <a:spcAft>
                <a:spcPts val="0"/>
              </a:spcAft>
              <a:buSzPts val="1400"/>
              <a:buFont typeface="Arial"/>
              <a:buChar char="•"/>
            </a:pPr>
            <a:r>
              <a:rPr b="1" lang="en-US"/>
              <a:t>Presentations:</a:t>
            </a:r>
            <a:r>
              <a:rPr lang="en-US"/>
              <a:t> Slides with text, images, and charts.</a:t>
            </a:r>
            <a:endParaRPr/>
          </a:p>
          <a:p>
            <a:pPr indent="-228600" lvl="0" marL="457200" rtl="0" algn="l">
              <a:lnSpc>
                <a:spcPct val="100000"/>
              </a:lnSpc>
              <a:spcBef>
                <a:spcPts val="0"/>
              </a:spcBef>
              <a:spcAft>
                <a:spcPts val="0"/>
              </a:spcAft>
              <a:buSzPts val="1400"/>
              <a:buFont typeface="Arial"/>
              <a:buChar char="•"/>
            </a:pPr>
            <a:r>
              <a:rPr b="1" lang="en-US"/>
              <a:t>Infographics:</a:t>
            </a:r>
            <a:r>
              <a:rPr lang="en-US"/>
              <a:t> Visual representations of data.</a:t>
            </a:r>
            <a:endParaRPr/>
          </a:p>
          <a:p>
            <a:pPr indent="-228600" lvl="0" marL="457200" rtl="0" algn="l">
              <a:lnSpc>
                <a:spcPct val="100000"/>
              </a:lnSpc>
              <a:spcBef>
                <a:spcPts val="0"/>
              </a:spcBef>
              <a:spcAft>
                <a:spcPts val="0"/>
              </a:spcAft>
              <a:buSzPts val="1400"/>
              <a:buFont typeface="Arial"/>
              <a:buChar char="•"/>
            </a:pPr>
            <a:r>
              <a:rPr b="1" lang="en-US"/>
              <a:t>Printed reports:</a:t>
            </a:r>
            <a:r>
              <a:rPr lang="en-US"/>
              <a:t> Physical documents with data summaries.</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dk1"/>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chemeClr val="dk1"/>
                </a:solidFill>
                <a:latin typeface="Open Sans"/>
                <a:ea typeface="Open Sans"/>
                <a:cs typeface="Open Sans"/>
                <a:sym typeface="Open Sans"/>
              </a:rPr>
              <a:t>Non Human Readable Data-</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dk1"/>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b="1" lang="en-US"/>
              <a:t>Non-human readable data</a:t>
            </a:r>
            <a:r>
              <a:rPr lang="en-US"/>
              <a:t>, often referred to as </a:t>
            </a:r>
            <a:r>
              <a:rPr b="1" lang="en-US"/>
              <a:t>machine-readable data</a:t>
            </a:r>
            <a:r>
              <a:rPr lang="en-US"/>
              <a:t>, is formatted in a way that computers can easily process and understand, but humans find difficult or impossible to interpret directly. It's optimized for efficiency and speed rather than human comprehension.</a:t>
            </a:r>
            <a:endParaRPr/>
          </a:p>
          <a:p>
            <a:pPr indent="-228600" lvl="0" marL="457200" marR="0" rtl="0" algn="l">
              <a:lnSpc>
                <a:spcPct val="100000"/>
              </a:lnSpc>
              <a:spcBef>
                <a:spcPts val="0"/>
              </a:spcBef>
              <a:spcAft>
                <a:spcPts val="0"/>
              </a:spcAft>
              <a:buClr>
                <a:srgbClr val="000000"/>
              </a:buClr>
              <a:buSzPts val="1400"/>
              <a:buFont typeface="Arial"/>
              <a:buNone/>
            </a:pPr>
            <a:r>
              <a:rPr b="1" lang="en-US"/>
              <a:t>Characteristics of Non-Human Readable Data</a:t>
            </a:r>
            <a:endParaRPr/>
          </a:p>
          <a:p>
            <a:pPr indent="-228600" lvl="0" marL="457200" rtl="0" algn="l">
              <a:lnSpc>
                <a:spcPct val="100000"/>
              </a:lnSpc>
              <a:spcBef>
                <a:spcPts val="0"/>
              </a:spcBef>
              <a:spcAft>
                <a:spcPts val="0"/>
              </a:spcAft>
              <a:buSzPts val="1400"/>
              <a:buFont typeface="Arial"/>
              <a:buChar char="•"/>
            </a:pPr>
            <a:r>
              <a:rPr b="1" lang="en-US"/>
              <a:t>Binary Format:</a:t>
            </a:r>
            <a:r>
              <a:rPr lang="en-US"/>
              <a:t> Often represented as sequences of 0s and 1s.</a:t>
            </a:r>
            <a:endParaRPr/>
          </a:p>
          <a:p>
            <a:pPr indent="-228600" lvl="0" marL="457200" rtl="0" algn="l">
              <a:lnSpc>
                <a:spcPct val="100000"/>
              </a:lnSpc>
              <a:spcBef>
                <a:spcPts val="0"/>
              </a:spcBef>
              <a:spcAft>
                <a:spcPts val="0"/>
              </a:spcAft>
              <a:buSzPts val="1400"/>
              <a:buFont typeface="Arial"/>
              <a:buChar char="•"/>
            </a:pPr>
            <a:r>
              <a:rPr b="1" lang="en-US"/>
              <a:t>Structured:</a:t>
            </a:r>
            <a:r>
              <a:rPr lang="en-US"/>
              <a:t> Organized in specific patterns for machine processing.</a:t>
            </a:r>
            <a:endParaRPr/>
          </a:p>
          <a:p>
            <a:pPr indent="-228600" lvl="0" marL="457200" rtl="0" algn="l">
              <a:lnSpc>
                <a:spcPct val="100000"/>
              </a:lnSpc>
              <a:spcBef>
                <a:spcPts val="0"/>
              </a:spcBef>
              <a:spcAft>
                <a:spcPts val="0"/>
              </a:spcAft>
              <a:buSzPts val="1400"/>
              <a:buFont typeface="Arial"/>
              <a:buChar char="•"/>
            </a:pPr>
            <a:r>
              <a:rPr b="1" lang="en-US"/>
              <a:t>Compact:</a:t>
            </a:r>
            <a:r>
              <a:rPr lang="en-US"/>
              <a:t> Efficiently stores data, sometimes with compression.</a:t>
            </a:r>
            <a:endParaRPr/>
          </a:p>
          <a:p>
            <a:pPr indent="-228600" lvl="0" marL="457200" rtl="0" algn="l">
              <a:lnSpc>
                <a:spcPct val="100000"/>
              </a:lnSpc>
              <a:spcBef>
                <a:spcPts val="0"/>
              </a:spcBef>
              <a:spcAft>
                <a:spcPts val="0"/>
              </a:spcAft>
              <a:buSzPts val="1400"/>
              <a:buFont typeface="Arial"/>
              <a:buChar char="•"/>
            </a:pPr>
            <a:r>
              <a:rPr b="1" lang="en-US"/>
              <a:t>Specialized Software:</a:t>
            </a:r>
            <a:r>
              <a:rPr lang="en-US"/>
              <a:t> Requires specific tools to read and interpret</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dk1"/>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dk1"/>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chemeClr val="dk1"/>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chemeClr val="dk1"/>
                </a:solidFill>
                <a:latin typeface="Open Sans"/>
                <a:ea typeface="Open Sans"/>
                <a:cs typeface="Open Sans"/>
                <a:sym typeface="Open Sans"/>
              </a:rPr>
              <a:t>Non-Human Readable Data</a:t>
            </a:r>
            <a:endParaRPr/>
          </a:p>
        </p:txBody>
      </p:sp>
      <p:sp>
        <p:nvSpPr>
          <p:cNvPr id="4757" name="Google Shape;4757;p4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5" name="Shape 4765"/>
        <p:cNvGrpSpPr/>
        <p:nvPr/>
      </p:nvGrpSpPr>
      <p:grpSpPr>
        <a:xfrm>
          <a:off x="0" y="0"/>
          <a:ext cx="0" cy="0"/>
          <a:chOff x="0" y="0"/>
          <a:chExt cx="0" cy="0"/>
        </a:xfrm>
      </p:grpSpPr>
      <p:sp>
        <p:nvSpPr>
          <p:cNvPr id="4766" name="Google Shape;4766;p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7" name="Google Shape;4767;p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Different types of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Personal Identifiable Information</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PII</a:t>
            </a:r>
            <a:r>
              <a:rPr lang="en-US"/>
              <a:t> stands for </a:t>
            </a:r>
            <a:r>
              <a:rPr b="1" lang="en-US"/>
              <a:t>Personally Identifiable Information</a:t>
            </a:r>
            <a:r>
              <a:rPr lang="en-US"/>
              <a:t>. It's any data that can be used to identify a specific individual. This includes information like:</a:t>
            </a:r>
            <a:endParaRPr/>
          </a:p>
          <a:p>
            <a:pPr indent="-228600" lvl="0" marL="457200" rtl="0" algn="l">
              <a:lnSpc>
                <a:spcPct val="100000"/>
              </a:lnSpc>
              <a:spcBef>
                <a:spcPts val="0"/>
              </a:spcBef>
              <a:spcAft>
                <a:spcPts val="0"/>
              </a:spcAft>
              <a:buSzPts val="1400"/>
              <a:buFont typeface="Arial"/>
              <a:buChar char="•"/>
            </a:pPr>
            <a:r>
              <a:rPr b="1" lang="en-US"/>
              <a:t>Direct identifiers:</a:t>
            </a:r>
            <a:r>
              <a:rPr lang="en-US"/>
              <a:t> Name, Social Security number, driver's license number, passport number, biometric data (fingerprints, facial recognition, etc.)</a:t>
            </a:r>
            <a:endParaRPr/>
          </a:p>
          <a:p>
            <a:pPr indent="-228600" lvl="0" marL="457200" rtl="0" algn="l">
              <a:lnSpc>
                <a:spcPct val="100000"/>
              </a:lnSpc>
              <a:spcBef>
                <a:spcPts val="0"/>
              </a:spcBef>
              <a:spcAft>
                <a:spcPts val="0"/>
              </a:spcAft>
              <a:buSzPts val="1400"/>
              <a:buFont typeface="Arial"/>
              <a:buChar char="•"/>
            </a:pPr>
            <a:r>
              <a:rPr b="1" lang="en-US"/>
              <a:t>Indirect identifiers:</a:t>
            </a:r>
            <a:r>
              <a:rPr lang="en-US"/>
              <a:t> Email address, phone number, physical address, date of birth, place of birth, credit card number, medical records, financial information, etc.</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Protected Health Information</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PHI</a:t>
            </a:r>
            <a:r>
              <a:rPr lang="en-US"/>
              <a:t> stands for </a:t>
            </a:r>
            <a:r>
              <a:rPr b="1" lang="en-US"/>
              <a:t>Protected Health Information</a:t>
            </a:r>
            <a:r>
              <a:rPr lang="en-US"/>
              <a:t>. It's a specific subset of PII (Personally Identifiable Information) that relates to an individual's health status, provision of healthcare, or payment for healthcare.</a:t>
            </a:r>
            <a:endParaRPr/>
          </a:p>
          <a:p>
            <a:pPr indent="-228600" lvl="0" marL="457200" marR="0" rtl="0" algn="l">
              <a:lnSpc>
                <a:spcPct val="100000"/>
              </a:lnSpc>
              <a:spcBef>
                <a:spcPts val="0"/>
              </a:spcBef>
              <a:spcAft>
                <a:spcPts val="0"/>
              </a:spcAft>
              <a:buClr>
                <a:srgbClr val="000000"/>
              </a:buClr>
              <a:buSzPts val="1400"/>
              <a:buFont typeface="Arial"/>
              <a:buNone/>
            </a:pPr>
            <a:r>
              <a:rPr lang="en-US"/>
              <a:t>Examples of PHI include:</a:t>
            </a:r>
            <a:endParaRPr/>
          </a:p>
          <a:p>
            <a:pPr indent="-228600" lvl="0" marL="457200" rtl="0" algn="l">
              <a:lnSpc>
                <a:spcPct val="100000"/>
              </a:lnSpc>
              <a:spcBef>
                <a:spcPts val="0"/>
              </a:spcBef>
              <a:spcAft>
                <a:spcPts val="0"/>
              </a:spcAft>
              <a:buSzPts val="1400"/>
              <a:buFont typeface="Arial"/>
              <a:buChar char="•"/>
            </a:pPr>
            <a:r>
              <a:rPr lang="en-US"/>
              <a:t>Medical records</a:t>
            </a:r>
            <a:endParaRPr/>
          </a:p>
          <a:p>
            <a:pPr indent="-228600" lvl="0" marL="457200" rtl="0" algn="l">
              <a:lnSpc>
                <a:spcPct val="100000"/>
              </a:lnSpc>
              <a:spcBef>
                <a:spcPts val="0"/>
              </a:spcBef>
              <a:spcAft>
                <a:spcPts val="0"/>
              </a:spcAft>
              <a:buSzPts val="1400"/>
              <a:buFont typeface="Arial"/>
              <a:buChar char="•"/>
            </a:pPr>
            <a:r>
              <a:rPr lang="en-US"/>
              <a:t>Diagnosis and treatment information</a:t>
            </a:r>
            <a:endParaRPr/>
          </a:p>
          <a:p>
            <a:pPr indent="-228600" lvl="0" marL="457200" rtl="0" algn="l">
              <a:lnSpc>
                <a:spcPct val="100000"/>
              </a:lnSpc>
              <a:spcBef>
                <a:spcPts val="0"/>
              </a:spcBef>
              <a:spcAft>
                <a:spcPts val="0"/>
              </a:spcAft>
              <a:buSzPts val="1400"/>
              <a:buFont typeface="Arial"/>
              <a:buChar char="•"/>
            </a:pPr>
            <a:r>
              <a:rPr lang="en-US"/>
              <a:t>Prescription information</a:t>
            </a:r>
            <a:endParaRPr/>
          </a:p>
          <a:p>
            <a:pPr indent="-228600" lvl="0" marL="457200" rtl="0" algn="l">
              <a:lnSpc>
                <a:spcPct val="100000"/>
              </a:lnSpc>
              <a:spcBef>
                <a:spcPts val="0"/>
              </a:spcBef>
              <a:spcAft>
                <a:spcPts val="0"/>
              </a:spcAft>
              <a:buSzPts val="1400"/>
              <a:buFont typeface="Arial"/>
              <a:buChar char="•"/>
            </a:pPr>
            <a:r>
              <a:rPr lang="en-US"/>
              <a:t>Insurance claims</a:t>
            </a:r>
            <a:endParaRPr/>
          </a:p>
          <a:p>
            <a:pPr indent="-228600" lvl="0" marL="457200" rtl="0" algn="l">
              <a:lnSpc>
                <a:spcPct val="100000"/>
              </a:lnSpc>
              <a:spcBef>
                <a:spcPts val="0"/>
              </a:spcBef>
              <a:spcAft>
                <a:spcPts val="0"/>
              </a:spcAft>
              <a:buSzPts val="1400"/>
              <a:buFont typeface="Arial"/>
              <a:buChar char="•"/>
            </a:pPr>
            <a:r>
              <a:rPr lang="en-US"/>
              <a:t>Billing records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Financial Data</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Financial data</a:t>
            </a:r>
            <a:r>
              <a:rPr lang="en-US"/>
              <a:t> is numerical information that provides insights into the financial health and performance of an individual, organization, or economy. It's the backbone of decision-making in business, finance, and economics.</a:t>
            </a:r>
            <a:endParaRPr/>
          </a:p>
          <a:p>
            <a:pPr indent="-228600" lvl="0" marL="457200" marR="0" rtl="0" algn="l">
              <a:lnSpc>
                <a:spcPct val="100000"/>
              </a:lnSpc>
              <a:spcBef>
                <a:spcPts val="0"/>
              </a:spcBef>
              <a:spcAft>
                <a:spcPts val="0"/>
              </a:spcAft>
              <a:buClr>
                <a:srgbClr val="000000"/>
              </a:buClr>
              <a:buSzPts val="1400"/>
              <a:buFont typeface="Arial"/>
              <a:buNone/>
            </a:pPr>
            <a:r>
              <a:rPr b="1" lang="en-US"/>
              <a:t>Types of Financial Data</a:t>
            </a:r>
            <a:endParaRPr/>
          </a:p>
          <a:p>
            <a:pPr indent="-228600" lvl="0" marL="457200" marR="0" rtl="0" algn="l">
              <a:lnSpc>
                <a:spcPct val="100000"/>
              </a:lnSpc>
              <a:spcBef>
                <a:spcPts val="0"/>
              </a:spcBef>
              <a:spcAft>
                <a:spcPts val="0"/>
              </a:spcAft>
              <a:buClr>
                <a:srgbClr val="000000"/>
              </a:buClr>
              <a:buSzPts val="1400"/>
              <a:buFont typeface="Arial"/>
              <a:buNone/>
            </a:pPr>
            <a:r>
              <a:rPr lang="en-US"/>
              <a:t>Financial data can be categorized into various types:</a:t>
            </a:r>
            <a:endParaRPr/>
          </a:p>
          <a:p>
            <a:pPr indent="-228600" lvl="0" marL="457200" rtl="0" algn="l">
              <a:lnSpc>
                <a:spcPct val="100000"/>
              </a:lnSpc>
              <a:spcBef>
                <a:spcPts val="0"/>
              </a:spcBef>
              <a:spcAft>
                <a:spcPts val="0"/>
              </a:spcAft>
              <a:buSzPts val="1400"/>
              <a:buFont typeface="Arial"/>
              <a:buChar char="•"/>
            </a:pPr>
            <a:r>
              <a:rPr b="1" lang="en-US"/>
              <a:t>Personal Finance:</a:t>
            </a:r>
            <a:r>
              <a:rPr lang="en-US"/>
              <a:t> Income, expenses, savings, investments, loans, credit scores.</a:t>
            </a:r>
            <a:endParaRPr/>
          </a:p>
          <a:p>
            <a:pPr indent="-228600" lvl="0" marL="457200" rtl="0" algn="l">
              <a:lnSpc>
                <a:spcPct val="100000"/>
              </a:lnSpc>
              <a:spcBef>
                <a:spcPts val="0"/>
              </a:spcBef>
              <a:spcAft>
                <a:spcPts val="0"/>
              </a:spcAft>
              <a:buSzPts val="1400"/>
              <a:buFont typeface="Arial"/>
              <a:buChar char="•"/>
            </a:pPr>
            <a:r>
              <a:rPr b="1" lang="en-US"/>
              <a:t>Corporate Finance:</a:t>
            </a:r>
            <a:r>
              <a:rPr lang="en-US"/>
              <a:t> Revenue, costs, profits, assets, liabilities, cash flow, stock prices, market capitalization.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Legal Data</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Legal data</a:t>
            </a:r>
            <a:r>
              <a:rPr lang="en-US"/>
              <a:t> encompasses a vast array of information used within the legal system to support legal processes, decision-making, and the administration of justice. It includes both structured and unstructured data, and its scope is continually expanding due to technological advancements.</a:t>
            </a:r>
            <a:endParaRPr/>
          </a:p>
          <a:p>
            <a:pPr indent="-228600" lvl="0" marL="457200" marR="0" rtl="0" algn="l">
              <a:lnSpc>
                <a:spcPct val="100000"/>
              </a:lnSpc>
              <a:spcBef>
                <a:spcPts val="0"/>
              </a:spcBef>
              <a:spcAft>
                <a:spcPts val="0"/>
              </a:spcAft>
              <a:buClr>
                <a:srgbClr val="000000"/>
              </a:buClr>
              <a:buSzPts val="1400"/>
              <a:buFont typeface="Arial"/>
              <a:buNone/>
            </a:pPr>
            <a:r>
              <a:rPr b="1" lang="en-US"/>
              <a:t>Types of Legal Data</a:t>
            </a:r>
            <a:endParaRPr/>
          </a:p>
          <a:p>
            <a:pPr indent="-228600" lvl="0" marL="457200" rtl="0" algn="l">
              <a:lnSpc>
                <a:spcPct val="100000"/>
              </a:lnSpc>
              <a:spcBef>
                <a:spcPts val="0"/>
              </a:spcBef>
              <a:spcAft>
                <a:spcPts val="0"/>
              </a:spcAft>
              <a:buSzPts val="1400"/>
              <a:buFont typeface="Arial"/>
              <a:buChar char="•"/>
            </a:pPr>
            <a:r>
              <a:rPr b="1" lang="en-US"/>
              <a:t>Case Law:</a:t>
            </a:r>
            <a:r>
              <a:rPr lang="en-US"/>
              <a:t> Court decisions, precedents, and legal opinions.</a:t>
            </a:r>
            <a:endParaRPr/>
          </a:p>
          <a:p>
            <a:pPr indent="-228600" lvl="0" marL="457200" rtl="0" algn="l">
              <a:lnSpc>
                <a:spcPct val="100000"/>
              </a:lnSpc>
              <a:spcBef>
                <a:spcPts val="0"/>
              </a:spcBef>
              <a:spcAft>
                <a:spcPts val="0"/>
              </a:spcAft>
              <a:buSzPts val="1400"/>
              <a:buFont typeface="Arial"/>
              <a:buChar char="•"/>
            </a:pPr>
            <a:r>
              <a:rPr b="1" lang="en-US"/>
              <a:t>Statutes:</a:t>
            </a:r>
            <a:r>
              <a:rPr lang="en-US"/>
              <a:t> Laws enacted by legislative bodies.</a:t>
            </a:r>
            <a:endParaRPr/>
          </a:p>
          <a:p>
            <a:pPr indent="-228600" lvl="0" marL="457200" rtl="0" algn="l">
              <a:lnSpc>
                <a:spcPct val="100000"/>
              </a:lnSpc>
              <a:spcBef>
                <a:spcPts val="0"/>
              </a:spcBef>
              <a:spcAft>
                <a:spcPts val="0"/>
              </a:spcAft>
              <a:buSzPts val="1400"/>
              <a:buFont typeface="Arial"/>
              <a:buChar char="•"/>
            </a:pPr>
            <a:r>
              <a:rPr b="1" lang="en-US"/>
              <a:t>Regulations:</a:t>
            </a:r>
            <a:r>
              <a:rPr lang="en-US"/>
              <a:t> Rules and standards issued by administrative agencies.</a:t>
            </a:r>
            <a:endParaRPr/>
          </a:p>
          <a:p>
            <a:pPr indent="-228600" lvl="0" marL="457200" rtl="0" algn="l">
              <a:lnSpc>
                <a:spcPct val="100000"/>
              </a:lnSpc>
              <a:spcBef>
                <a:spcPts val="0"/>
              </a:spcBef>
              <a:spcAft>
                <a:spcPts val="0"/>
              </a:spcAft>
              <a:buSzPts val="1400"/>
              <a:buFont typeface="Arial"/>
              <a:buChar char="•"/>
            </a:pPr>
            <a:r>
              <a:rPr b="1" lang="en-US"/>
              <a:t>Contracts:</a:t>
            </a:r>
            <a:r>
              <a:rPr lang="en-US"/>
              <a:t> Agreements between parties.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768" name="Google Shape;4768;p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4" name="Shape 4784"/>
        <p:cNvGrpSpPr/>
        <p:nvPr/>
      </p:nvGrpSpPr>
      <p:grpSpPr>
        <a:xfrm>
          <a:off x="0" y="0"/>
          <a:ext cx="0" cy="0"/>
          <a:chOff x="0" y="0"/>
          <a:chExt cx="0" cy="0"/>
        </a:xfrm>
      </p:grpSpPr>
      <p:sp>
        <p:nvSpPr>
          <p:cNvPr id="4785" name="Google Shape;4785;p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6" name="Google Shape;4786;p4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Different Data Types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Intellectual Property</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Intellectual property (IP)</a:t>
            </a:r>
            <a:r>
              <a:rPr lang="en-US"/>
              <a:t> refers to creations of the mind, such as inventions; literary and artistic works; designs; and symbols, names and images used in commerce.</a:t>
            </a:r>
            <a:endParaRPr/>
          </a:p>
          <a:p>
            <a:pPr indent="-228600" lvl="0" marL="457200" marR="0" rtl="0" algn="l">
              <a:lnSpc>
                <a:spcPct val="100000"/>
              </a:lnSpc>
              <a:spcBef>
                <a:spcPts val="0"/>
              </a:spcBef>
              <a:spcAft>
                <a:spcPts val="0"/>
              </a:spcAft>
              <a:buClr>
                <a:srgbClr val="000000"/>
              </a:buClr>
              <a:buSzPts val="1400"/>
              <a:buFont typeface="Arial"/>
              <a:buNone/>
            </a:pPr>
            <a:r>
              <a:rPr b="1" lang="en-US"/>
              <a:t>Types of Intellectual Property</a:t>
            </a:r>
            <a:endParaRPr/>
          </a:p>
          <a:p>
            <a:pPr indent="-228600" lvl="0" marL="457200" marR="0" rtl="0" algn="l">
              <a:lnSpc>
                <a:spcPct val="100000"/>
              </a:lnSpc>
              <a:spcBef>
                <a:spcPts val="0"/>
              </a:spcBef>
              <a:spcAft>
                <a:spcPts val="0"/>
              </a:spcAft>
              <a:buClr>
                <a:srgbClr val="000000"/>
              </a:buClr>
              <a:buSzPts val="1400"/>
              <a:buFont typeface="Arial"/>
              <a:buNone/>
            </a:pPr>
            <a:r>
              <a:rPr lang="en-US"/>
              <a:t>There are several types of intellectual property, each with its own specific protections:</a:t>
            </a:r>
            <a:endParaRPr/>
          </a:p>
          <a:p>
            <a:pPr indent="-228600" lvl="0" marL="457200" rtl="0" algn="l">
              <a:lnSpc>
                <a:spcPct val="100000"/>
              </a:lnSpc>
              <a:spcBef>
                <a:spcPts val="0"/>
              </a:spcBef>
              <a:spcAft>
                <a:spcPts val="0"/>
              </a:spcAft>
              <a:buSzPts val="1400"/>
              <a:buFont typeface="Arial"/>
              <a:buChar char="•"/>
            </a:pPr>
            <a:r>
              <a:rPr b="1" lang="en-US"/>
              <a:t>Patents:</a:t>
            </a:r>
            <a:r>
              <a:rPr lang="en-US"/>
              <a:t> Protect inventions and provide exclusive rights to the inventor for a limited period.</a:t>
            </a:r>
            <a:endParaRPr/>
          </a:p>
          <a:p>
            <a:pPr indent="-228600" lvl="0" marL="457200" rtl="0" algn="l">
              <a:lnSpc>
                <a:spcPct val="100000"/>
              </a:lnSpc>
              <a:spcBef>
                <a:spcPts val="0"/>
              </a:spcBef>
              <a:spcAft>
                <a:spcPts val="0"/>
              </a:spcAft>
              <a:buSzPts val="1400"/>
              <a:buFont typeface="Arial"/>
              <a:buChar char="•"/>
            </a:pPr>
            <a:r>
              <a:rPr b="1" lang="en-US"/>
              <a:t>Copyright:</a:t>
            </a:r>
            <a:r>
              <a:rPr lang="en-US"/>
              <a:t> Protects original works of authorship, such as literary, dramatic, musical, and artistic works.</a:t>
            </a:r>
            <a:endParaRPr/>
          </a:p>
          <a:p>
            <a:pPr indent="-228600" lvl="0" marL="457200" rtl="0" algn="l">
              <a:lnSpc>
                <a:spcPct val="100000"/>
              </a:lnSpc>
              <a:spcBef>
                <a:spcPts val="0"/>
              </a:spcBef>
              <a:spcAft>
                <a:spcPts val="0"/>
              </a:spcAft>
              <a:buSzPts val="1400"/>
              <a:buFont typeface="Arial"/>
              <a:buChar char="•"/>
            </a:pPr>
            <a:r>
              <a:rPr b="1" lang="en-US"/>
              <a:t>Trademarks:</a:t>
            </a:r>
            <a:r>
              <a:rPr lang="en-US"/>
              <a:t> Protect words, phrases, symbols, and designs used to identify and distinguish products or services.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Consumer Data</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Consumer data</a:t>
            </a:r>
            <a:r>
              <a:rPr lang="en-US"/>
              <a:t> refers to the information collected about individuals as they interact with businesses, products, and services. It encompasses a wide range of personal, behavioral, and demographic details.</a:t>
            </a:r>
            <a:endParaRPr/>
          </a:p>
          <a:p>
            <a:pPr indent="-228600" lvl="0" marL="457200" marR="0" rtl="0" algn="l">
              <a:lnSpc>
                <a:spcPct val="100000"/>
              </a:lnSpc>
              <a:spcBef>
                <a:spcPts val="0"/>
              </a:spcBef>
              <a:spcAft>
                <a:spcPts val="0"/>
              </a:spcAft>
              <a:buClr>
                <a:srgbClr val="000000"/>
              </a:buClr>
              <a:buSzPts val="1400"/>
              <a:buFont typeface="Arial"/>
              <a:buNone/>
            </a:pPr>
            <a:r>
              <a:rPr b="1" lang="en-US"/>
              <a:t>Types of Consumer Data</a:t>
            </a:r>
            <a:endParaRPr/>
          </a:p>
          <a:p>
            <a:pPr indent="-228600" lvl="0" marL="457200" rtl="0" algn="l">
              <a:lnSpc>
                <a:spcPct val="100000"/>
              </a:lnSpc>
              <a:spcBef>
                <a:spcPts val="0"/>
              </a:spcBef>
              <a:spcAft>
                <a:spcPts val="0"/>
              </a:spcAft>
              <a:buSzPts val="1400"/>
              <a:buFont typeface="Arial"/>
              <a:buChar char="•"/>
            </a:pPr>
            <a:r>
              <a:rPr b="1" lang="en-US"/>
              <a:t>Demographic data:</a:t>
            </a:r>
            <a:r>
              <a:rPr lang="en-US"/>
              <a:t> Age, gender, location, income, education, occupation.</a:t>
            </a:r>
            <a:endParaRPr/>
          </a:p>
          <a:p>
            <a:pPr indent="-228600" lvl="0" marL="457200" rtl="0" algn="l">
              <a:lnSpc>
                <a:spcPct val="100000"/>
              </a:lnSpc>
              <a:spcBef>
                <a:spcPts val="0"/>
              </a:spcBef>
              <a:spcAft>
                <a:spcPts val="0"/>
              </a:spcAft>
              <a:buSzPts val="1400"/>
              <a:buFont typeface="Arial"/>
              <a:buChar char="•"/>
            </a:pPr>
            <a:r>
              <a:rPr b="1" lang="en-US"/>
              <a:t>Psychographic data:</a:t>
            </a:r>
            <a:r>
              <a:rPr lang="en-US"/>
              <a:t> Interests, hobbies, values, lifestyle, personality traits.</a:t>
            </a:r>
            <a:endParaRPr/>
          </a:p>
          <a:p>
            <a:pPr indent="-228600" lvl="0" marL="457200" rtl="0" algn="l">
              <a:lnSpc>
                <a:spcPct val="100000"/>
              </a:lnSpc>
              <a:spcBef>
                <a:spcPts val="0"/>
              </a:spcBef>
              <a:spcAft>
                <a:spcPts val="0"/>
              </a:spcAft>
              <a:buSzPts val="1400"/>
              <a:buFont typeface="Arial"/>
              <a:buChar char="•"/>
            </a:pPr>
            <a:r>
              <a:rPr b="1" lang="en-US"/>
              <a:t>Behavioral data:</a:t>
            </a:r>
            <a:r>
              <a:rPr lang="en-US"/>
              <a:t> Purchase history, browsing habits, website interactions, app usage, social media activity.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Proprietary Data</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Proprietary data</a:t>
            </a:r>
            <a:r>
              <a:rPr lang="en-US"/>
              <a:t> is information owned and controlled by a specific organization or individual. It's considered a valuable asset as it provides a competitive advantage.</a:t>
            </a:r>
            <a:endParaRPr/>
          </a:p>
          <a:p>
            <a:pPr indent="-228600" lvl="0" marL="457200" marR="0" rtl="0" algn="l">
              <a:lnSpc>
                <a:spcPct val="100000"/>
              </a:lnSpc>
              <a:spcBef>
                <a:spcPts val="0"/>
              </a:spcBef>
              <a:spcAft>
                <a:spcPts val="0"/>
              </a:spcAft>
              <a:buClr>
                <a:srgbClr val="000000"/>
              </a:buClr>
              <a:buSzPts val="1400"/>
              <a:buFont typeface="Arial"/>
              <a:buNone/>
            </a:pPr>
            <a:r>
              <a:rPr b="1" lang="en-US"/>
              <a:t>Key Characteristics of Proprietary Data</a:t>
            </a:r>
            <a:endParaRPr/>
          </a:p>
          <a:p>
            <a:pPr indent="-228600" lvl="0" marL="457200" rtl="0" algn="l">
              <a:lnSpc>
                <a:spcPct val="100000"/>
              </a:lnSpc>
              <a:spcBef>
                <a:spcPts val="0"/>
              </a:spcBef>
              <a:spcAft>
                <a:spcPts val="0"/>
              </a:spcAft>
              <a:buSzPts val="1400"/>
              <a:buFont typeface="Arial"/>
              <a:buChar char="•"/>
            </a:pPr>
            <a:r>
              <a:rPr b="1" lang="en-US"/>
              <a:t>Ownership:</a:t>
            </a:r>
            <a:r>
              <a:rPr lang="en-US"/>
              <a:t> Clearly defined ownership rights.</a:t>
            </a:r>
            <a:endParaRPr/>
          </a:p>
          <a:p>
            <a:pPr indent="-228600" lvl="0" marL="457200" rtl="0" algn="l">
              <a:lnSpc>
                <a:spcPct val="100000"/>
              </a:lnSpc>
              <a:spcBef>
                <a:spcPts val="0"/>
              </a:spcBef>
              <a:spcAft>
                <a:spcPts val="0"/>
              </a:spcAft>
              <a:buSzPts val="1400"/>
              <a:buFont typeface="Arial"/>
              <a:buChar char="•"/>
            </a:pPr>
            <a:r>
              <a:rPr b="1" lang="en-US"/>
              <a:t>Confidentiality:</a:t>
            </a:r>
            <a:r>
              <a:rPr lang="en-US"/>
              <a:t> Restricted access and dissemination.</a:t>
            </a:r>
            <a:endParaRPr/>
          </a:p>
          <a:p>
            <a:pPr indent="-228600" lvl="0" marL="457200" rtl="0" algn="l">
              <a:lnSpc>
                <a:spcPct val="100000"/>
              </a:lnSpc>
              <a:spcBef>
                <a:spcPts val="0"/>
              </a:spcBef>
              <a:spcAft>
                <a:spcPts val="0"/>
              </a:spcAft>
              <a:buSzPts val="1400"/>
              <a:buFont typeface="Arial"/>
              <a:buChar char="•"/>
            </a:pPr>
            <a:r>
              <a:rPr b="1" lang="en-US"/>
              <a:t>Economic Value:</a:t>
            </a:r>
            <a:r>
              <a:rPr lang="en-US"/>
              <a:t> Contributes to the company's revenue or cost reduction.</a:t>
            </a:r>
            <a:endParaRPr/>
          </a:p>
          <a:p>
            <a:pPr indent="-228600" lvl="0" marL="457200" rtl="0" algn="l">
              <a:lnSpc>
                <a:spcPct val="100000"/>
              </a:lnSpc>
              <a:spcBef>
                <a:spcPts val="0"/>
              </a:spcBef>
              <a:spcAft>
                <a:spcPts val="0"/>
              </a:spcAft>
              <a:buSzPts val="1400"/>
              <a:buFont typeface="Arial"/>
              <a:buChar char="•"/>
            </a:pPr>
            <a:r>
              <a:rPr b="1" lang="en-US"/>
              <a:t>Competitive Advantage:</a:t>
            </a:r>
            <a:r>
              <a:rPr lang="en-US"/>
              <a:t> Provides a unique edge over competitors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Biometric data-</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Biometric data</a:t>
            </a:r>
            <a:r>
              <a:rPr lang="en-US"/>
              <a:t> refers to distinctive, measurable characteristics used to label and describe individuals. These are primarily used for identification and access control.</a:t>
            </a:r>
            <a:endParaRPr/>
          </a:p>
          <a:p>
            <a:pPr indent="-228600" lvl="0" marL="457200" marR="0" rtl="0" algn="l">
              <a:lnSpc>
                <a:spcPct val="100000"/>
              </a:lnSpc>
              <a:spcBef>
                <a:spcPts val="0"/>
              </a:spcBef>
              <a:spcAft>
                <a:spcPts val="0"/>
              </a:spcAft>
              <a:buClr>
                <a:srgbClr val="000000"/>
              </a:buClr>
              <a:buSzPts val="1400"/>
              <a:buFont typeface="Arial"/>
              <a:buNone/>
            </a:pPr>
            <a:r>
              <a:rPr b="1" lang="en-US"/>
              <a:t>Types of Biometric Data</a:t>
            </a:r>
            <a:endParaRPr/>
          </a:p>
          <a:p>
            <a:pPr indent="-228600" lvl="0" marL="457200" marR="0" rtl="0" algn="l">
              <a:lnSpc>
                <a:spcPct val="100000"/>
              </a:lnSpc>
              <a:spcBef>
                <a:spcPts val="0"/>
              </a:spcBef>
              <a:spcAft>
                <a:spcPts val="0"/>
              </a:spcAft>
              <a:buClr>
                <a:srgbClr val="000000"/>
              </a:buClr>
              <a:buSzPts val="1400"/>
              <a:buFont typeface="Arial"/>
              <a:buNone/>
            </a:pPr>
            <a:r>
              <a:rPr lang="en-US"/>
              <a:t>Biometric data can be categorized into two main groups:</a:t>
            </a:r>
            <a:endParaRPr/>
          </a:p>
          <a:p>
            <a:pPr indent="-228600" lvl="0" marL="457200" rtl="0" algn="l">
              <a:lnSpc>
                <a:spcPct val="100000"/>
              </a:lnSpc>
              <a:spcBef>
                <a:spcPts val="0"/>
              </a:spcBef>
              <a:spcAft>
                <a:spcPts val="0"/>
              </a:spcAft>
              <a:buSzPts val="1400"/>
              <a:buFont typeface="Arial"/>
              <a:buChar char="•"/>
            </a:pPr>
            <a:r>
              <a:rPr b="1" lang="en-US"/>
              <a:t>Physiological characteristics:</a:t>
            </a:r>
            <a:r>
              <a:rPr lang="en-US"/>
              <a:t> These are related to the shape of the body.</a:t>
            </a:r>
            <a:endParaRPr/>
          </a:p>
          <a:p>
            <a:pPr indent="-285750" lvl="1" marL="742950" rtl="0" algn="l">
              <a:lnSpc>
                <a:spcPct val="100000"/>
              </a:lnSpc>
              <a:spcBef>
                <a:spcPts val="0"/>
              </a:spcBef>
              <a:spcAft>
                <a:spcPts val="0"/>
              </a:spcAft>
              <a:buSzPts val="1400"/>
              <a:buFont typeface="Arial"/>
              <a:buChar char="•"/>
            </a:pPr>
            <a:r>
              <a:rPr lang="en-US"/>
              <a:t>Fingerprints</a:t>
            </a:r>
            <a:endParaRPr/>
          </a:p>
          <a:p>
            <a:pPr indent="-285750" lvl="1" marL="742950" rtl="0" algn="l">
              <a:lnSpc>
                <a:spcPct val="100000"/>
              </a:lnSpc>
              <a:spcBef>
                <a:spcPts val="0"/>
              </a:spcBef>
              <a:spcAft>
                <a:spcPts val="0"/>
              </a:spcAft>
              <a:buSzPts val="1400"/>
              <a:buFont typeface="Arial"/>
              <a:buChar char="•"/>
            </a:pPr>
            <a:r>
              <a:rPr lang="en-US"/>
              <a:t>Face</a:t>
            </a:r>
            <a:endParaRPr/>
          </a:p>
          <a:p>
            <a:pPr indent="-285750" lvl="1" marL="742950" rtl="0" algn="l">
              <a:lnSpc>
                <a:spcPct val="100000"/>
              </a:lnSpc>
              <a:spcBef>
                <a:spcPts val="0"/>
              </a:spcBef>
              <a:spcAft>
                <a:spcPts val="0"/>
              </a:spcAft>
              <a:buSzPts val="1400"/>
              <a:buFont typeface="Arial"/>
              <a:buChar char="•"/>
            </a:pPr>
            <a:r>
              <a:rPr lang="en-US"/>
              <a:t>Iris</a:t>
            </a:r>
            <a:endParaRPr/>
          </a:p>
          <a:p>
            <a:pPr indent="-285750" lvl="1" marL="742950" rtl="0" algn="l">
              <a:lnSpc>
                <a:spcPct val="100000"/>
              </a:lnSpc>
              <a:spcBef>
                <a:spcPts val="0"/>
              </a:spcBef>
              <a:spcAft>
                <a:spcPts val="0"/>
              </a:spcAft>
              <a:buSzPts val="1400"/>
              <a:buFont typeface="Arial"/>
              <a:buChar char="•"/>
            </a:pPr>
            <a:r>
              <a:rPr lang="en-US"/>
              <a:t>Retina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787" name="Google Shape;4787;p4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3" name="Shape 4803"/>
        <p:cNvGrpSpPr/>
        <p:nvPr/>
      </p:nvGrpSpPr>
      <p:grpSpPr>
        <a:xfrm>
          <a:off x="0" y="0"/>
          <a:ext cx="0" cy="0"/>
          <a:chOff x="0" y="0"/>
          <a:chExt cx="0" cy="0"/>
        </a:xfrm>
      </p:grpSpPr>
      <p:sp>
        <p:nvSpPr>
          <p:cNvPr id="4804" name="Google Shape;4804;p4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5" name="Google Shape;4805;p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8" name="Shape 4808"/>
        <p:cNvGrpSpPr/>
        <p:nvPr/>
      </p:nvGrpSpPr>
      <p:grpSpPr>
        <a:xfrm>
          <a:off x="0" y="0"/>
          <a:ext cx="0" cy="0"/>
          <a:chOff x="0" y="0"/>
          <a:chExt cx="0" cy="0"/>
        </a:xfrm>
      </p:grpSpPr>
      <p:sp>
        <p:nvSpPr>
          <p:cNvPr id="4809" name="Google Shape;480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0" name="Google Shape;481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All Regulation are discussed in details in next  slides</a:t>
            </a:r>
            <a:endParaRPr/>
          </a:p>
        </p:txBody>
      </p:sp>
      <p:sp>
        <p:nvSpPr>
          <p:cNvPr id="4811" name="Google Shape;4811;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3" name="Shape 4843"/>
        <p:cNvGrpSpPr/>
        <p:nvPr/>
      </p:nvGrpSpPr>
      <p:grpSpPr>
        <a:xfrm>
          <a:off x="0" y="0"/>
          <a:ext cx="0" cy="0"/>
          <a:chOff x="0" y="0"/>
          <a:chExt cx="0" cy="0"/>
        </a:xfrm>
      </p:grpSpPr>
      <p:sp>
        <p:nvSpPr>
          <p:cNvPr id="4844" name="Google Shape;4844;p4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GLBA</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GLBA</a:t>
            </a:r>
            <a:r>
              <a:rPr lang="en-US"/>
              <a:t> stands for the </a:t>
            </a:r>
            <a:r>
              <a:rPr b="1" lang="en-US"/>
              <a:t>Gramm-Leach-Bliley Act</a:t>
            </a:r>
            <a:r>
              <a:rPr lang="en-US"/>
              <a:t>, also known as the </a:t>
            </a:r>
            <a:r>
              <a:rPr b="1" lang="en-US"/>
              <a:t>Financial Services Modernization Act of 1999</a:t>
            </a:r>
            <a:r>
              <a:rPr lang="en-US"/>
              <a:t>. It's a US federal law that aims to:</a:t>
            </a:r>
            <a:endParaRPr/>
          </a:p>
          <a:p>
            <a:pPr indent="-228600" lvl="0" marL="457200" rtl="0" algn="l">
              <a:lnSpc>
                <a:spcPct val="100000"/>
              </a:lnSpc>
              <a:spcBef>
                <a:spcPts val="0"/>
              </a:spcBef>
              <a:spcAft>
                <a:spcPts val="0"/>
              </a:spcAft>
              <a:buSzPts val="1400"/>
              <a:buFont typeface="Arial"/>
              <a:buChar char="•"/>
            </a:pPr>
            <a:r>
              <a:rPr b="1" lang="en-US"/>
              <a:t>Deregulate</a:t>
            </a:r>
            <a:r>
              <a:rPr lang="en-US"/>
              <a:t> the financial industry by removing barriers between banks, securities firms, and insurance companies.</a:t>
            </a:r>
            <a:endParaRPr/>
          </a:p>
          <a:p>
            <a:pPr indent="-228600" lvl="0" marL="457200" rtl="0" algn="l">
              <a:lnSpc>
                <a:spcPct val="100000"/>
              </a:lnSpc>
              <a:spcBef>
                <a:spcPts val="0"/>
              </a:spcBef>
              <a:spcAft>
                <a:spcPts val="0"/>
              </a:spcAft>
              <a:buSzPts val="1400"/>
              <a:buFont typeface="Arial"/>
              <a:buChar char="•"/>
            </a:pPr>
            <a:r>
              <a:rPr b="1" lang="en-US"/>
              <a:t>Protect</a:t>
            </a:r>
            <a:r>
              <a:rPr lang="en-US"/>
              <a:t> consumers by requiring financial institutions to explain their information-sharing practices and safeguard sensitive customer data.</a:t>
            </a:r>
            <a:endParaRPr/>
          </a:p>
          <a:p>
            <a:pPr indent="-139700" lvl="0" marL="457200" rtl="0" algn="l">
              <a:lnSpc>
                <a:spcPct val="100000"/>
              </a:lnSpc>
              <a:spcBef>
                <a:spcPts val="0"/>
              </a:spcBef>
              <a:spcAft>
                <a:spcPts val="0"/>
              </a:spcAft>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Key Components of GLBA:</a:t>
            </a:r>
            <a:endParaRPr/>
          </a:p>
          <a:p>
            <a:pPr indent="-228600" lvl="0" marL="457200" rtl="0" algn="l">
              <a:lnSpc>
                <a:spcPct val="100000"/>
              </a:lnSpc>
              <a:spcBef>
                <a:spcPts val="0"/>
              </a:spcBef>
              <a:spcAft>
                <a:spcPts val="0"/>
              </a:spcAft>
              <a:buSzPts val="1400"/>
              <a:buFont typeface="Arial"/>
              <a:buChar char="•"/>
            </a:pPr>
            <a:r>
              <a:rPr b="1" lang="en-US"/>
              <a:t>Financial Privacy Rule:</a:t>
            </a:r>
            <a:r>
              <a:rPr lang="en-US"/>
              <a:t> Requires financial institutions to explain their information-sharing practices to customers and protect sensitive data.</a:t>
            </a:r>
            <a:endParaRPr/>
          </a:p>
          <a:p>
            <a:pPr indent="-228600" lvl="0" marL="457200" rtl="0" algn="l">
              <a:lnSpc>
                <a:spcPct val="100000"/>
              </a:lnSpc>
              <a:spcBef>
                <a:spcPts val="0"/>
              </a:spcBef>
              <a:spcAft>
                <a:spcPts val="0"/>
              </a:spcAft>
              <a:buSzPts val="1400"/>
              <a:buFont typeface="Arial"/>
              <a:buChar char="•"/>
            </a:pPr>
            <a:r>
              <a:rPr b="1" lang="en-US"/>
              <a:t>Safeguards Rule:</a:t>
            </a:r>
            <a:r>
              <a:rPr lang="en-US"/>
              <a:t> Establishes standards for safeguarding customer information</a:t>
            </a:r>
            <a:endParaRPr/>
          </a:p>
          <a:p>
            <a:pPr indent="-139700" lvl="0" marL="457200" rtl="0" algn="l">
              <a:lnSpc>
                <a:spcPct val="100000"/>
              </a:lnSpc>
              <a:spcBef>
                <a:spcPts val="0"/>
              </a:spcBef>
              <a:spcAft>
                <a:spcPts val="0"/>
              </a:spcAft>
              <a:buSzPts val="1400"/>
              <a:buFont typeface="Arial"/>
              <a:buNone/>
            </a:pPr>
            <a:r>
              <a:t/>
            </a:r>
            <a:endParaRPr/>
          </a:p>
          <a:p>
            <a:pPr indent="0" lvl="0" marL="228600" rtl="0" algn="l">
              <a:lnSpc>
                <a:spcPct val="100000"/>
              </a:lnSpc>
              <a:spcBef>
                <a:spcPts val="0"/>
              </a:spcBef>
              <a:spcAft>
                <a:spcPts val="0"/>
              </a:spcAft>
              <a:buSzPts val="1400"/>
              <a:buFont typeface="Arial"/>
              <a:buNone/>
            </a:pPr>
            <a:r>
              <a:rPr lang="en-US"/>
              <a:t>SOX-</a:t>
            </a:r>
            <a:r>
              <a:rPr b="1" lang="en-US"/>
              <a:t>SOX</a:t>
            </a:r>
            <a:r>
              <a:rPr lang="en-US"/>
              <a:t> is short for the </a:t>
            </a:r>
            <a:r>
              <a:rPr b="1" lang="en-US"/>
              <a:t>Sarbanes-Oxley Act of 2002</a:t>
            </a:r>
            <a:r>
              <a:rPr lang="en-US"/>
              <a:t>. It's a US law designed to protect investors from fraudulent corporate financial reporting. In essence, SOX is a regulatory framework to restore investor confidence in financial reporting.</a:t>
            </a:r>
            <a:endParaRPr/>
          </a:p>
          <a:p>
            <a:pPr indent="0" lvl="0" marL="0" rtl="0" algn="l">
              <a:lnSpc>
                <a:spcPct val="100000"/>
              </a:lnSpc>
              <a:spcBef>
                <a:spcPts val="0"/>
              </a:spcBef>
              <a:spcAft>
                <a:spcPts val="0"/>
              </a:spcAft>
              <a:buSzPts val="1400"/>
              <a:buNone/>
            </a:pPr>
            <a:r>
              <a:rPr lang="en-US"/>
              <a:t>Imposes stricter regulations on financial reporting and auditing.</a:t>
            </a:r>
            <a:endParaRPr/>
          </a:p>
          <a:p>
            <a:pPr indent="0" lvl="0" marL="0" rtl="0" algn="l">
              <a:lnSpc>
                <a:spcPct val="100000"/>
              </a:lnSpc>
              <a:spcBef>
                <a:spcPts val="0"/>
              </a:spcBef>
              <a:spcAft>
                <a:spcPts val="0"/>
              </a:spcAft>
              <a:buSzPts val="1400"/>
              <a:buNone/>
            </a:pPr>
            <a:r>
              <a:rPr lang="en-US"/>
              <a:t>Increases penalties for corporate fraud. </a:t>
            </a:r>
            <a:endParaRPr/>
          </a:p>
          <a:p>
            <a:pPr indent="0" lvl="0" marL="0" rtl="0" algn="l">
              <a:lnSpc>
                <a:spcPct val="100000"/>
              </a:lnSpc>
              <a:spcBef>
                <a:spcPts val="0"/>
              </a:spcBef>
              <a:spcAft>
                <a:spcPts val="0"/>
              </a:spcAft>
              <a:buSzPts val="1400"/>
              <a:buNone/>
            </a:pPr>
            <a:r>
              <a:rPr lang="en-US"/>
              <a:t>Enhances corporate governance and financial transparency.</a:t>
            </a:r>
            <a:endParaRPr/>
          </a:p>
        </p:txBody>
      </p:sp>
      <p:sp>
        <p:nvSpPr>
          <p:cNvPr id="4845" name="Google Shape;4845;p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9" name="Shape 4869"/>
        <p:cNvGrpSpPr/>
        <p:nvPr/>
      </p:nvGrpSpPr>
      <p:grpSpPr>
        <a:xfrm>
          <a:off x="0" y="0"/>
          <a:ext cx="0" cy="0"/>
          <a:chOff x="0" y="0"/>
          <a:chExt cx="0" cy="0"/>
        </a:xfrm>
      </p:grpSpPr>
      <p:sp>
        <p:nvSpPr>
          <p:cNvPr id="4870" name="Google Shape;4870;p4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HIPAA</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HIPAA</a:t>
            </a:r>
            <a:r>
              <a:rPr lang="en-US"/>
              <a:t> stands for the </a:t>
            </a:r>
            <a:r>
              <a:rPr b="1" lang="en-US"/>
              <a:t>Health Insurance Portability and Accountability Act</a:t>
            </a:r>
            <a:r>
              <a:rPr lang="en-US"/>
              <a:t>. It's a US law designed to protect sensitive patient health information (PHI).</a:t>
            </a:r>
            <a:endParaRPr/>
          </a:p>
          <a:p>
            <a:pPr indent="-228600" lvl="0" marL="457200" marR="0" rtl="0" algn="l">
              <a:lnSpc>
                <a:spcPct val="100000"/>
              </a:lnSpc>
              <a:spcBef>
                <a:spcPts val="0"/>
              </a:spcBef>
              <a:spcAft>
                <a:spcPts val="0"/>
              </a:spcAft>
              <a:buClr>
                <a:srgbClr val="000000"/>
              </a:buClr>
              <a:buSzPts val="1400"/>
              <a:buFont typeface="Arial"/>
              <a:buNone/>
            </a:pPr>
            <a:r>
              <a:rPr b="1" lang="en-US"/>
              <a:t>Key goals of HIPAA:</a:t>
            </a:r>
            <a:endParaRPr/>
          </a:p>
          <a:p>
            <a:pPr indent="-228600" lvl="0" marL="457200" rtl="0" algn="l">
              <a:lnSpc>
                <a:spcPct val="100000"/>
              </a:lnSpc>
              <a:spcBef>
                <a:spcPts val="0"/>
              </a:spcBef>
              <a:spcAft>
                <a:spcPts val="0"/>
              </a:spcAft>
              <a:buSzPts val="1400"/>
              <a:buFont typeface="Arial"/>
              <a:buChar char="•"/>
            </a:pPr>
            <a:r>
              <a:rPr b="1" lang="en-US"/>
              <a:t>Protect patient privacy:</a:t>
            </a:r>
            <a:r>
              <a:rPr lang="en-US"/>
              <a:t> Ensures that patient health information is kept confidential.</a:t>
            </a:r>
            <a:endParaRPr/>
          </a:p>
          <a:p>
            <a:pPr indent="-228600" lvl="0" marL="457200" rtl="0" algn="l">
              <a:lnSpc>
                <a:spcPct val="100000"/>
              </a:lnSpc>
              <a:spcBef>
                <a:spcPts val="0"/>
              </a:spcBef>
              <a:spcAft>
                <a:spcPts val="0"/>
              </a:spcAft>
              <a:buSzPts val="1400"/>
              <a:buFont typeface="Arial"/>
              <a:buChar char="•"/>
            </a:pPr>
            <a:r>
              <a:rPr b="1" lang="en-US"/>
              <a:t>Improve healthcare efficiency:</a:t>
            </a:r>
            <a:r>
              <a:rPr lang="en-US"/>
              <a:t> Simplifies administrative processes for healthcare providers.</a:t>
            </a:r>
            <a:endParaRPr/>
          </a:p>
          <a:p>
            <a:pPr indent="-228600" lvl="0" marL="457200" rtl="0" algn="l">
              <a:lnSpc>
                <a:spcPct val="100000"/>
              </a:lnSpc>
              <a:spcBef>
                <a:spcPts val="0"/>
              </a:spcBef>
              <a:spcAft>
                <a:spcPts val="0"/>
              </a:spcAft>
              <a:buSzPts val="1400"/>
              <a:buFont typeface="Arial"/>
              <a:buChar char="•"/>
            </a:pPr>
            <a:r>
              <a:rPr b="1" lang="en-US"/>
              <a:t>Prevent healthcare fraud:</a:t>
            </a:r>
            <a:r>
              <a:rPr lang="en-US"/>
              <a:t> Combats fraud and abuse in the healthcare industry.</a:t>
            </a:r>
            <a:endParaRPr/>
          </a:p>
          <a:p>
            <a:pPr indent="-139700" lvl="0" marL="457200" rtl="0" algn="l">
              <a:lnSpc>
                <a:spcPct val="100000"/>
              </a:lnSpc>
              <a:spcBef>
                <a:spcPts val="0"/>
              </a:spcBef>
              <a:spcAft>
                <a:spcPts val="0"/>
              </a:spcAft>
              <a:buSzPts val="1400"/>
              <a:buFont typeface="Arial"/>
              <a:buNone/>
            </a:pPr>
            <a:r>
              <a:t/>
            </a:r>
            <a:endParaRPr/>
          </a:p>
          <a:p>
            <a:pPr indent="-228600" lvl="0" marL="457200" rtl="0" algn="l">
              <a:lnSpc>
                <a:spcPct val="100000"/>
              </a:lnSpc>
              <a:spcBef>
                <a:spcPts val="0"/>
              </a:spcBef>
              <a:spcAft>
                <a:spcPts val="0"/>
              </a:spcAft>
              <a:buSzPts val="1400"/>
              <a:buFont typeface="Arial"/>
              <a:buChar char="•"/>
            </a:pPr>
            <a:r>
              <a:rPr lang="en-US"/>
              <a:t>HITECH</a:t>
            </a:r>
            <a:endParaRPr/>
          </a:p>
          <a:p>
            <a:pPr indent="-139700" lvl="0" marL="457200" rtl="0" algn="l">
              <a:lnSpc>
                <a:spcPct val="100000"/>
              </a:lnSpc>
              <a:spcBef>
                <a:spcPts val="0"/>
              </a:spcBef>
              <a:spcAft>
                <a:spcPts val="0"/>
              </a:spcAft>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HITECH</a:t>
            </a:r>
            <a:r>
              <a:rPr lang="en-US"/>
              <a:t> stands for the </a:t>
            </a:r>
            <a:r>
              <a:rPr b="1" lang="en-US"/>
              <a:t>Health Information Technology for Economic and Clinical Health Act</a:t>
            </a:r>
            <a:r>
              <a:rPr lang="en-US"/>
              <a:t>. It's a part of the American Recovery and Reinvestment Act of 2009.</a:t>
            </a:r>
            <a:endParaRPr/>
          </a:p>
          <a:p>
            <a:pPr indent="-228600" lvl="0" marL="457200" marR="0" rtl="0" algn="l">
              <a:lnSpc>
                <a:spcPct val="100000"/>
              </a:lnSpc>
              <a:spcBef>
                <a:spcPts val="0"/>
              </a:spcBef>
              <a:spcAft>
                <a:spcPts val="0"/>
              </a:spcAft>
              <a:buClr>
                <a:srgbClr val="000000"/>
              </a:buClr>
              <a:buSzPts val="1400"/>
              <a:buFont typeface="Arial"/>
              <a:buNone/>
            </a:pPr>
            <a:r>
              <a:rPr lang="en-US"/>
              <a:t>Essentially, HITECH aimed to:</a:t>
            </a:r>
            <a:endParaRPr/>
          </a:p>
          <a:p>
            <a:pPr indent="-228600" lvl="0" marL="457200" rtl="0" algn="l">
              <a:lnSpc>
                <a:spcPct val="100000"/>
              </a:lnSpc>
              <a:spcBef>
                <a:spcPts val="0"/>
              </a:spcBef>
              <a:spcAft>
                <a:spcPts val="0"/>
              </a:spcAft>
              <a:buSzPts val="1400"/>
              <a:buFont typeface="Arial"/>
              <a:buChar char="•"/>
            </a:pPr>
            <a:r>
              <a:rPr b="1" lang="en-US"/>
              <a:t>Promote the adoption of electronic health records (EHRs):</a:t>
            </a:r>
            <a:r>
              <a:rPr lang="en-US"/>
              <a:t> It offered financial incentives to healthcare providers who implemented EHRs and met specific criteria for their "meaningful use".</a:t>
            </a:r>
            <a:endParaRPr/>
          </a:p>
          <a:p>
            <a:pPr indent="-228600" lvl="0" marL="457200" rtl="0" algn="l">
              <a:lnSpc>
                <a:spcPct val="100000"/>
              </a:lnSpc>
              <a:spcBef>
                <a:spcPts val="0"/>
              </a:spcBef>
              <a:spcAft>
                <a:spcPts val="0"/>
              </a:spcAft>
              <a:buSzPts val="1400"/>
              <a:buFont typeface="Arial"/>
              <a:buChar char="•"/>
            </a:pPr>
            <a:r>
              <a:rPr b="1" lang="en-US"/>
              <a:t>Strengthen HIPAA privacy and security:</a:t>
            </a:r>
            <a:r>
              <a:rPr lang="en-US"/>
              <a:t> It increased penalties for HIPAA violations, expanded HIPAA's reach to include business associates of covered entities, and mandated breach notification</a:t>
            </a:r>
            <a:endParaRPr/>
          </a:p>
          <a:p>
            <a:pPr indent="-139700" lvl="0" marL="457200" rtl="0" algn="l">
              <a:lnSpc>
                <a:spcPct val="100000"/>
              </a:lnSpc>
              <a:spcBef>
                <a:spcPts val="0"/>
              </a:spcBef>
              <a:spcAft>
                <a:spcPts val="0"/>
              </a:spcAft>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4871" name="Google Shape;4871;p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PAAS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PAAS stands for Platform as a Service. It's a cloud computing model that offers a complete development and deployment environment in the cloud. Unlike IaaS (Infrastructure as a Service) which focuses on providing raw infrastructure, PaaS provides a platform pre-loaded with tools and resources that streamline the development, testing, deployment, and management of applications</a:t>
            </a:r>
            <a:endParaRPr/>
          </a:p>
          <a:p>
            <a:pPr indent="0" lvl="0" marL="0" rtl="0" algn="l">
              <a:lnSpc>
                <a:spcPct val="100000"/>
              </a:lnSpc>
              <a:spcBef>
                <a:spcPts val="0"/>
              </a:spcBef>
              <a:spcAft>
                <a:spcPts val="0"/>
              </a:spcAft>
              <a:buSzPts val="1400"/>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None/>
            </a:pPr>
            <a:r>
              <a:rPr b="1" i="0" lang="en-US">
                <a:solidFill>
                  <a:srgbClr val="E3E3E3"/>
                </a:solidFill>
                <a:highlight>
                  <a:srgbClr val="131314"/>
                </a:highlight>
                <a:latin typeface="Arial"/>
                <a:ea typeface="Arial"/>
                <a:cs typeface="Arial"/>
                <a:sym typeface="Arial"/>
              </a:rPr>
              <a:t>Common Use Cases for PaaS:</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Developing web applications:</a:t>
            </a:r>
            <a:r>
              <a:rPr b="0" i="0" lang="en-US">
                <a:solidFill>
                  <a:srgbClr val="E3E3E3"/>
                </a:solidFill>
                <a:highlight>
                  <a:srgbClr val="131314"/>
                </a:highlight>
                <a:latin typeface="Arial"/>
                <a:ea typeface="Arial"/>
                <a:cs typeface="Arial"/>
                <a:sym typeface="Arial"/>
              </a:rPr>
              <a:t> PaaS is a popular choice for building and deploying web applications of all sizes and complexities.</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Mobile application development:</a:t>
            </a:r>
            <a:r>
              <a:rPr b="0" i="0" lang="en-US">
                <a:solidFill>
                  <a:srgbClr val="E3E3E3"/>
                </a:solidFill>
                <a:highlight>
                  <a:srgbClr val="131314"/>
                </a:highlight>
                <a:latin typeface="Arial"/>
                <a:ea typeface="Arial"/>
                <a:cs typeface="Arial"/>
                <a:sym typeface="Arial"/>
              </a:rPr>
              <a:t> Some PaaS providers offer tools and frameworks specifically designed for mobile app development.</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Building APIs:</a:t>
            </a:r>
            <a:r>
              <a:rPr b="0" i="0" lang="en-US">
                <a:solidFill>
                  <a:srgbClr val="E3E3E3"/>
                </a:solidFill>
                <a:highlight>
                  <a:srgbClr val="131314"/>
                </a:highlight>
                <a:latin typeface="Arial"/>
                <a:ea typeface="Arial"/>
                <a:cs typeface="Arial"/>
                <a:sym typeface="Arial"/>
              </a:rPr>
              <a:t> PaaS can be used to develop and deploy APIs that expose data and functionality to other applications.</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Creating cloud-native applications:</a:t>
            </a:r>
            <a:r>
              <a:rPr b="0" i="0" lang="en-US">
                <a:solidFill>
                  <a:srgbClr val="E3E3E3"/>
                </a:solidFill>
                <a:highlight>
                  <a:srgbClr val="131314"/>
                </a:highlight>
                <a:latin typeface="Arial"/>
                <a:ea typeface="Arial"/>
                <a:cs typeface="Arial"/>
                <a:sym typeface="Arial"/>
              </a:rPr>
              <a:t> PaaS platforms are ideal for developing and deploying applications designed to run specifically in the cloud.</a:t>
            </a:r>
            <a:endParaRPr/>
          </a:p>
          <a:p>
            <a:pPr indent="-228600" lvl="0" marL="457200" rtl="0" algn="l">
              <a:lnSpc>
                <a:spcPct val="100000"/>
              </a:lnSpc>
              <a:spcBef>
                <a:spcPts val="0"/>
              </a:spcBef>
              <a:spcAft>
                <a:spcPts val="0"/>
              </a:spcAft>
              <a:buSzPts val="1400"/>
              <a:buNone/>
            </a:pPr>
            <a:r>
              <a:rPr b="1" i="0" lang="en-US">
                <a:solidFill>
                  <a:srgbClr val="E3E3E3"/>
                </a:solidFill>
                <a:highlight>
                  <a:srgbClr val="131314"/>
                </a:highlight>
                <a:latin typeface="Arial"/>
                <a:ea typeface="Arial"/>
                <a:cs typeface="Arial"/>
                <a:sym typeface="Arial"/>
              </a:rPr>
              <a:t>Examples of PaaS Providers:</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Amazon Web Services (AWS) Elastic Beanstalk</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Microsoft Azure App Service</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Google Cloud Platform (GCP) App Engine</a:t>
            </a:r>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Heroku</a:t>
            </a:r>
            <a:endParaRPr/>
          </a:p>
          <a:p>
            <a:pPr indent="0" lvl="0" marL="0" rtl="0" algn="l">
              <a:lnSpc>
                <a:spcPct val="100000"/>
              </a:lnSpc>
              <a:spcBef>
                <a:spcPts val="0"/>
              </a:spcBef>
              <a:spcAft>
                <a:spcPts val="0"/>
              </a:spcAft>
              <a:buSzPts val="1400"/>
              <a:buNone/>
            </a:pPr>
            <a:r>
              <a:t/>
            </a:r>
            <a:endParaRPr/>
          </a:p>
        </p:txBody>
      </p:sp>
      <p:sp>
        <p:nvSpPr>
          <p:cNvPr id="424" name="Google Shape;424;p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4" name="Shape 4894"/>
        <p:cNvGrpSpPr/>
        <p:nvPr/>
      </p:nvGrpSpPr>
      <p:grpSpPr>
        <a:xfrm>
          <a:off x="0" y="0"/>
          <a:ext cx="0" cy="0"/>
          <a:chOff x="0" y="0"/>
          <a:chExt cx="0" cy="0"/>
        </a:xfrm>
      </p:grpSpPr>
      <p:sp>
        <p:nvSpPr>
          <p:cNvPr id="4895" name="Google Shape;4895;p4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Let’s understand </a:t>
            </a:r>
            <a:r>
              <a:rPr lang="en-US">
                <a:latin typeface="Open Sans"/>
                <a:ea typeface="Open Sans"/>
                <a:cs typeface="Open Sans"/>
                <a:sym typeface="Open Sans"/>
              </a:rPr>
              <a:t>General Data Protection Regulation (GDPR)</a:t>
            </a:r>
            <a:endParaRPr/>
          </a:p>
          <a:p>
            <a:pPr indent="0" lvl="0" marL="0" rtl="0" algn="l">
              <a:lnSpc>
                <a:spcPct val="100000"/>
              </a:lnSpc>
              <a:spcBef>
                <a:spcPts val="0"/>
              </a:spcBef>
              <a:spcAft>
                <a:spcPts val="0"/>
              </a:spcAft>
              <a:buSzPts val="1400"/>
              <a:buNone/>
            </a:pPr>
            <a:r>
              <a:t/>
            </a:r>
            <a:endParaRPr>
              <a:latin typeface="Open Sans"/>
              <a:ea typeface="Open Sans"/>
              <a:cs typeface="Open Sans"/>
              <a:sym typeface="Open Sans"/>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The </a:t>
            </a:r>
            <a:r>
              <a:rPr b="1" i="0" lang="en-US" sz="1200" u="none" cap="none" strike="noStrike">
                <a:solidFill>
                  <a:srgbClr val="3F3F3F"/>
                </a:solidFill>
                <a:latin typeface="Open Sans"/>
                <a:ea typeface="Open Sans"/>
                <a:cs typeface="Open Sans"/>
                <a:sym typeface="Open Sans"/>
              </a:rPr>
              <a:t>EU General Data Protection Regulation (EU GDPR) </a:t>
            </a:r>
            <a:r>
              <a:rPr b="0" i="0" lang="en-US" sz="1200" u="none" cap="none" strike="noStrike">
                <a:solidFill>
                  <a:srgbClr val="3F3F3F"/>
                </a:solidFill>
                <a:latin typeface="Open Sans"/>
                <a:ea typeface="Open Sans"/>
                <a:cs typeface="Open Sans"/>
                <a:sym typeface="Open Sans"/>
              </a:rPr>
              <a:t>is a regulation that requires businesses to protect the personal data and privacy of EU citizens for transactions that occur within the EU. </a:t>
            </a: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Companies that collect data on citizens in the European Union (EU) countries will need to comply with strict new rules for protecting customer data from the May 25, 2018. </a:t>
            </a:r>
            <a:endParaRPr b="0" i="0" sz="12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Noncompliant organizations may face administrative fines up to €20 million or up to 4% of the entity’s global turnover of the preceding financial year, whichever is higher.</a:t>
            </a:r>
            <a:endParaRPr b="0" i="0" sz="1200" u="none" cap="none" strike="noStrike">
              <a:solidFill>
                <a:schemeClr val="lt1"/>
              </a:solidFill>
              <a:latin typeface="Arial"/>
              <a:ea typeface="Arial"/>
              <a:cs typeface="Arial"/>
              <a:sym typeface="Arial"/>
            </a:endParaRPr>
          </a:p>
          <a:p>
            <a:pPr indent="-82550" lvl="0" marL="171450" rtl="0" algn="l">
              <a:lnSpc>
                <a:spcPct val="100000"/>
              </a:lnSpc>
              <a:spcBef>
                <a:spcPts val="0"/>
              </a:spcBef>
              <a:spcAft>
                <a:spcPts val="0"/>
              </a:spcAft>
              <a:buSzPts val="1400"/>
              <a:buFont typeface="Arial"/>
              <a:buNone/>
            </a:pPr>
            <a:r>
              <a:t/>
            </a:r>
            <a:endParaRPr/>
          </a:p>
        </p:txBody>
      </p:sp>
      <p:sp>
        <p:nvSpPr>
          <p:cNvPr id="4896" name="Google Shape;4896;p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6" name="Shape 4906"/>
        <p:cNvGrpSpPr/>
        <p:nvPr/>
      </p:nvGrpSpPr>
      <p:grpSpPr>
        <a:xfrm>
          <a:off x="0" y="0"/>
          <a:ext cx="0" cy="0"/>
          <a:chOff x="0" y="0"/>
          <a:chExt cx="0" cy="0"/>
        </a:xfrm>
      </p:grpSpPr>
      <p:sp>
        <p:nvSpPr>
          <p:cNvPr id="4907" name="Google Shape;4907;p4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SzPts val="1400"/>
              <a:buFont typeface="Arial"/>
              <a:buChar char="•"/>
            </a:pPr>
            <a:r>
              <a:rPr b="0" i="0" lang="en-US" sz="1200" u="none" cap="none" strike="noStrike">
                <a:solidFill>
                  <a:srgbClr val="3F3F3F"/>
                </a:solidFill>
                <a:latin typeface="Open Sans"/>
                <a:ea typeface="Open Sans"/>
                <a:cs typeface="Open Sans"/>
                <a:sym typeface="Open Sans"/>
              </a:rPr>
              <a:t>Organizations must report data breaches within 72 hours</a:t>
            </a:r>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Companies must also allow users to export their data and delete it. </a:t>
            </a:r>
            <a:endParaRPr b="0" i="0" sz="1200" u="none" cap="none" strike="noStrike">
              <a:solidFill>
                <a:schemeClr val="lt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Under the existing </a:t>
            </a:r>
            <a:r>
              <a:rPr b="0" i="1" lang="en-US" sz="1200" u="none" cap="none" strike="noStrike">
                <a:solidFill>
                  <a:srgbClr val="3F3F3F"/>
                </a:solidFill>
                <a:latin typeface="Open Sans"/>
                <a:ea typeface="Open Sans"/>
                <a:cs typeface="Open Sans"/>
                <a:sym typeface="Open Sans"/>
              </a:rPr>
              <a:t>right to be forgotten</a:t>
            </a:r>
            <a:r>
              <a:rPr b="0" i="0" lang="en-US" sz="1200" u="none" cap="none" strike="noStrike">
                <a:solidFill>
                  <a:srgbClr val="3F3F3F"/>
                </a:solidFill>
                <a:latin typeface="Open Sans"/>
                <a:ea typeface="Open Sans"/>
                <a:cs typeface="Open Sans"/>
                <a:sym typeface="Open Sans"/>
              </a:rPr>
              <a:t> provisions, people who don’t want certain data about them online can request companies to remove it.</a:t>
            </a:r>
            <a:endParaRPr b="0" i="0" sz="1200" u="none" cap="none" strike="noStrike">
              <a:solidFill>
                <a:schemeClr val="lt1"/>
              </a:solidFill>
              <a:latin typeface="Arial"/>
              <a:ea typeface="Arial"/>
              <a:cs typeface="Arial"/>
              <a:sym typeface="Arial"/>
            </a:endParaRPr>
          </a:p>
          <a:p>
            <a:pPr indent="-82550" lvl="0" marL="171450" rtl="0" algn="l">
              <a:lnSpc>
                <a:spcPct val="100000"/>
              </a:lnSpc>
              <a:spcBef>
                <a:spcPts val="0"/>
              </a:spcBef>
              <a:spcAft>
                <a:spcPts val="0"/>
              </a:spcAft>
              <a:buSzPts val="1400"/>
              <a:buFont typeface="Arial"/>
              <a:buNone/>
            </a:pPr>
            <a:r>
              <a:t/>
            </a:r>
            <a:endParaRPr/>
          </a:p>
        </p:txBody>
      </p:sp>
      <p:sp>
        <p:nvSpPr>
          <p:cNvPr id="4908" name="Google Shape;4908;p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8" name="Shape 4918"/>
        <p:cNvGrpSpPr/>
        <p:nvPr/>
      </p:nvGrpSpPr>
      <p:grpSpPr>
        <a:xfrm>
          <a:off x="0" y="0"/>
          <a:ext cx="0" cy="0"/>
          <a:chOff x="0" y="0"/>
          <a:chExt cx="0" cy="0"/>
        </a:xfrm>
      </p:grpSpPr>
      <p:sp>
        <p:nvSpPr>
          <p:cNvPr id="4919" name="Google Shape;4919;p4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a:t>Subject-</a:t>
            </a:r>
            <a:r>
              <a:rPr lang="en-US" sz="1200">
                <a:solidFill>
                  <a:srgbClr val="3F3F3F"/>
                </a:solidFill>
                <a:latin typeface="Open Sans"/>
                <a:ea typeface="Open Sans"/>
                <a:cs typeface="Open Sans"/>
                <a:sym typeface="Open Sans"/>
              </a:rPr>
              <a:t>A data subject is any person whose personal data is being collected, held or processed. The EU GDPR proposes a set of rules that are meant to help data subjects and enforce their rights against abusive personal data processing</a:t>
            </a:r>
            <a:endParaRPr/>
          </a:p>
          <a:p>
            <a:pPr indent="0" lvl="0" marL="0" marR="0" rtl="0" algn="l">
              <a:lnSpc>
                <a:spcPct val="100000"/>
              </a:lnSpc>
              <a:spcBef>
                <a:spcPts val="0"/>
              </a:spcBef>
              <a:spcAft>
                <a:spcPts val="0"/>
              </a:spcAft>
              <a:buClr>
                <a:srgbClr val="000000"/>
              </a:buClr>
              <a:buSzPts val="1400"/>
              <a:buFont typeface="Arial"/>
              <a:buNone/>
            </a:pPr>
            <a:r>
              <a:rPr lang="en-US"/>
              <a:t>Data Controller-</a:t>
            </a:r>
            <a:r>
              <a:rPr lang="en-US" sz="1200">
                <a:solidFill>
                  <a:srgbClr val="3F3F3F"/>
                </a:solidFill>
                <a:latin typeface="Open Sans"/>
                <a:ea typeface="Open Sans"/>
                <a:cs typeface="Open Sans"/>
                <a:sym typeface="Open Sans"/>
              </a:rPr>
              <a:t>It   is the legal entity “who either alone or jointly determines the purpose for and manner in which personal data is, or will be, processed.”</a:t>
            </a:r>
            <a:endParaRPr/>
          </a:p>
          <a:p>
            <a:pPr indent="0" lvl="0" marL="0" marR="0" rtl="0" algn="l">
              <a:lnSpc>
                <a:spcPct val="100000"/>
              </a:lnSpc>
              <a:spcBef>
                <a:spcPts val="0"/>
              </a:spcBef>
              <a:spcAft>
                <a:spcPts val="0"/>
              </a:spcAft>
              <a:buClr>
                <a:srgbClr val="000000"/>
              </a:buClr>
              <a:buSzPts val="1400"/>
              <a:buFont typeface="Arial"/>
              <a:buNone/>
            </a:pPr>
            <a:r>
              <a:rPr lang="en-US"/>
              <a:t>Data Processors-</a:t>
            </a:r>
            <a:r>
              <a:rPr lang="en-US" sz="1200">
                <a:solidFill>
                  <a:srgbClr val="3F3F3F"/>
                </a:solidFill>
                <a:latin typeface="Open Sans"/>
                <a:ea typeface="Open Sans"/>
                <a:cs typeface="Open Sans"/>
                <a:sym typeface="Open Sans"/>
              </a:rPr>
              <a:t>It</a:t>
            </a:r>
            <a:r>
              <a:rPr b="1" lang="en-US" sz="1200">
                <a:solidFill>
                  <a:schemeClr val="dk1"/>
                </a:solidFill>
              </a:rPr>
              <a:t>  </a:t>
            </a:r>
            <a:r>
              <a:rPr lang="en-US" sz="1200">
                <a:solidFill>
                  <a:srgbClr val="3F3F3F"/>
                </a:solidFill>
                <a:latin typeface="Open Sans"/>
                <a:ea typeface="Open Sans"/>
                <a:cs typeface="Open Sans"/>
                <a:sym typeface="Open Sans"/>
              </a:rPr>
              <a:t>processes data on behalf of the data controller but cannot control or change the purpose </a:t>
            </a:r>
            <a:r>
              <a:rPr b="1" lang="en-US" sz="1200"/>
              <a:t>of the set of data</a:t>
            </a:r>
            <a:endParaRPr sz="1600"/>
          </a:p>
          <a:p>
            <a:pPr indent="0" lvl="0" marL="0" marR="0" rtl="0" algn="l">
              <a:lnSpc>
                <a:spcPct val="100000"/>
              </a:lnSpc>
              <a:spcBef>
                <a:spcPts val="0"/>
              </a:spcBef>
              <a:spcAft>
                <a:spcPts val="0"/>
              </a:spcAft>
              <a:buClr>
                <a:srgbClr val="000000"/>
              </a:buClr>
              <a:buSzPts val="1400"/>
              <a:buFont typeface="Arial"/>
              <a:buNone/>
            </a:pPr>
            <a:r>
              <a:rPr lang="en-US"/>
              <a:t>Supervisory Authority-</a:t>
            </a:r>
            <a:r>
              <a:rPr lang="en-US" sz="1200">
                <a:solidFill>
                  <a:srgbClr val="3F3F3F"/>
                </a:solidFill>
                <a:latin typeface="Open Sans"/>
                <a:ea typeface="Open Sans"/>
                <a:cs typeface="Open Sans"/>
                <a:sym typeface="Open Sans"/>
              </a:rPr>
              <a:t>SA</a:t>
            </a:r>
            <a:r>
              <a:rPr b="1" lang="en-US" sz="1400">
                <a:solidFill>
                  <a:schemeClr val="dk1"/>
                </a:solidFill>
              </a:rPr>
              <a:t> </a:t>
            </a:r>
            <a:r>
              <a:rPr lang="en-US" sz="1200">
                <a:solidFill>
                  <a:srgbClr val="3F3F3F"/>
                </a:solidFill>
                <a:latin typeface="Open Sans"/>
                <a:ea typeface="Open Sans"/>
                <a:cs typeface="Open Sans"/>
                <a:sym typeface="Open Sans"/>
              </a:rPr>
              <a:t>established in each EU Member State, has been tasked to enforce GDPR and monitor the application of GDPR rules to protect individual rights with respect to the processing and transfer of personal data within the EU</a:t>
            </a:r>
            <a:endParaRPr/>
          </a:p>
          <a:p>
            <a:pPr indent="0" lvl="0" marL="0" rtl="0" algn="l">
              <a:lnSpc>
                <a:spcPct val="100000"/>
              </a:lnSpc>
              <a:spcBef>
                <a:spcPts val="0"/>
              </a:spcBef>
              <a:spcAft>
                <a:spcPts val="0"/>
              </a:spcAft>
              <a:buSzPts val="1400"/>
              <a:buNone/>
            </a:pPr>
            <a:r>
              <a:t/>
            </a:r>
            <a:endParaRPr/>
          </a:p>
        </p:txBody>
      </p:sp>
      <p:sp>
        <p:nvSpPr>
          <p:cNvPr id="4920" name="Google Shape;4920;p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7" name="Shape 4937"/>
        <p:cNvGrpSpPr/>
        <p:nvPr/>
      </p:nvGrpSpPr>
      <p:grpSpPr>
        <a:xfrm>
          <a:off x="0" y="0"/>
          <a:ext cx="0" cy="0"/>
          <a:chOff x="0" y="0"/>
          <a:chExt cx="0" cy="0"/>
        </a:xfrm>
      </p:grpSpPr>
      <p:sp>
        <p:nvSpPr>
          <p:cNvPr id="4938" name="Google Shape;493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a:t>
            </a:r>
            <a:r>
              <a:rPr b="1" i="0" lang="en-US" sz="1200" u="none" cap="none" strike="noStrike">
                <a:solidFill>
                  <a:srgbClr val="3F3F3F"/>
                </a:solidFill>
                <a:latin typeface="Open Sans"/>
                <a:ea typeface="Open Sans"/>
                <a:cs typeface="Open Sans"/>
                <a:sym typeface="Open Sans"/>
              </a:rPr>
              <a:t>EU General Data Protection Regulation (EU GDPR)</a:t>
            </a:r>
            <a:r>
              <a:rPr b="0" i="0" lang="en-US" sz="1200" u="none" cap="none" strike="noStrike">
                <a:solidFill>
                  <a:srgbClr val="3F3F3F"/>
                </a:solidFill>
                <a:latin typeface="Open Sans"/>
                <a:ea typeface="Open Sans"/>
                <a:cs typeface="Open Sans"/>
                <a:sym typeface="Open Sans"/>
              </a:rPr>
              <a:t> outlines six data protection principles that organizations need to follow for collecting, processing, and storing individuals’ personal data. </a:t>
            </a:r>
            <a:endParaRPr b="0" i="0" sz="9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SemiBold"/>
                <a:ea typeface="Open Sans SemiBold"/>
                <a:cs typeface="Open Sans SemiBold"/>
                <a:sym typeface="Open Sans SemiBold"/>
              </a:rPr>
              <a:t>1. Lawfulness, Fairness, and Transparency </a:t>
            </a:r>
            <a:endParaRPr b="0" i="0" sz="900" u="none" cap="none" strike="noStrike">
              <a:solidFill>
                <a:srgbClr val="00000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SemiBold"/>
                <a:ea typeface="Open Sans SemiBold"/>
                <a:cs typeface="Open Sans SemiBold"/>
                <a:sym typeface="Open Sans SemiBold"/>
              </a:rPr>
              <a:t>2. Purpose Limitation</a:t>
            </a:r>
            <a:endParaRPr b="0" i="0" sz="900" u="none" cap="none" strike="noStrike">
              <a:solidFill>
                <a:srgbClr val="00000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SemiBold"/>
                <a:ea typeface="Open Sans SemiBold"/>
                <a:cs typeface="Open Sans SemiBold"/>
                <a:sym typeface="Open Sans SemiBold"/>
              </a:rPr>
              <a:t>3. Data Minimization</a:t>
            </a:r>
            <a:endParaRPr b="0" i="0" sz="900" u="none" cap="none" strike="noStrike">
              <a:solidFill>
                <a:srgbClr val="00000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SemiBold"/>
                <a:ea typeface="Open Sans SemiBold"/>
                <a:cs typeface="Open Sans SemiBold"/>
                <a:sym typeface="Open Sans SemiBold"/>
              </a:rPr>
              <a:t>4. Accuracy</a:t>
            </a:r>
            <a:endParaRPr b="0" i="0" sz="900" u="none" cap="none" strike="noStrike">
              <a:solidFill>
                <a:srgbClr val="00000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SemiBold"/>
                <a:ea typeface="Open Sans SemiBold"/>
                <a:cs typeface="Open Sans SemiBold"/>
                <a:sym typeface="Open Sans SemiBold"/>
              </a:rPr>
              <a:t>5. Storage Limitations</a:t>
            </a:r>
            <a:endParaRPr b="0" i="0" sz="900" u="none" cap="none" strike="noStrike">
              <a:solidFill>
                <a:srgbClr val="00000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SemiBold"/>
                <a:ea typeface="Open Sans SemiBold"/>
                <a:cs typeface="Open Sans SemiBold"/>
                <a:sym typeface="Open Sans SemiBold"/>
              </a:rPr>
              <a:t>6. Integrity and Confidentiality</a:t>
            </a:r>
            <a:endParaRPr b="0" i="0" sz="900" u="none" cap="none" strike="noStrike">
              <a:solidFill>
                <a:srgbClr val="000000"/>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data controller is responsible for complying with the principles and must be able to demonstrate the organization’s compliance practices.</a:t>
            </a:r>
            <a:endParaRPr/>
          </a:p>
          <a:p>
            <a:pPr indent="0" lvl="0" marL="0" rtl="0" algn="l">
              <a:lnSpc>
                <a:spcPct val="100000"/>
              </a:lnSpc>
              <a:spcBef>
                <a:spcPts val="0"/>
              </a:spcBef>
              <a:spcAft>
                <a:spcPts val="0"/>
              </a:spcAft>
              <a:buSzPts val="1400"/>
              <a:buNone/>
            </a:pPr>
            <a:r>
              <a:t/>
            </a:r>
            <a:endParaRPr/>
          </a:p>
        </p:txBody>
      </p:sp>
      <p:sp>
        <p:nvSpPr>
          <p:cNvPr id="4939" name="Google Shape;493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Let’s describe the principle one-after the other:</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Lawfulness, fairness, and transparency: </a:t>
            </a:r>
            <a:r>
              <a:rPr b="0" i="1" lang="en-US" sz="900" u="none" cap="none" strike="noStrike">
                <a:solidFill>
                  <a:srgbClr val="3F3F3F"/>
                </a:solidFill>
                <a:latin typeface="Open Sans"/>
                <a:ea typeface="Open Sans"/>
                <a:cs typeface="Open Sans"/>
                <a:sym typeface="Open Sans"/>
              </a:rPr>
              <a:t>Personal data shall be processed lawfully, fairly, and in a transparent manner in relation to the data subject.</a:t>
            </a:r>
            <a:endParaRPr b="0" i="0" sz="8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900" u="none" cap="none" strike="noStrike">
                <a:solidFill>
                  <a:srgbClr val="3F3F3F"/>
                </a:solidFill>
                <a:latin typeface="Open Sans"/>
                <a:ea typeface="Open Sans"/>
                <a:cs typeface="Open Sans"/>
                <a:sym typeface="Open Sans"/>
              </a:rPr>
              <a:t>Purpose limitation: </a:t>
            </a:r>
            <a:r>
              <a:rPr b="0" i="1" lang="en-US" sz="800" u="none" cap="none" strike="noStrike">
                <a:solidFill>
                  <a:srgbClr val="3F3F3F"/>
                </a:solidFill>
                <a:latin typeface="Open Sans"/>
                <a:ea typeface="Open Sans"/>
                <a:cs typeface="Open Sans"/>
                <a:sym typeface="Open Sans"/>
              </a:rPr>
              <a:t>Personal data shall be collected for specified, explicit, and legitimate purposes and not further processed in a manner that is incompatible with those purposes.</a:t>
            </a:r>
            <a:endParaRPr b="0" i="0" sz="8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900" u="none" cap="none" strike="noStrike">
                <a:solidFill>
                  <a:srgbClr val="3F3F3F"/>
                </a:solidFill>
                <a:latin typeface="Open Sans"/>
                <a:ea typeface="Open Sans"/>
                <a:cs typeface="Open Sans"/>
                <a:sym typeface="Open Sans"/>
              </a:rPr>
              <a:t>Data minimization: </a:t>
            </a:r>
            <a:r>
              <a:rPr b="0" i="1" lang="en-US" sz="800" u="none" cap="none" strike="noStrike">
                <a:solidFill>
                  <a:srgbClr val="3F3F3F"/>
                </a:solidFill>
                <a:latin typeface="Open Sans"/>
                <a:ea typeface="Open Sans"/>
                <a:cs typeface="Open Sans"/>
                <a:sym typeface="Open Sans"/>
              </a:rPr>
              <a:t>Personal data shall be adequate, relevant, and limited to what is necessary in relation to the purposes for which they are processed.</a:t>
            </a:r>
            <a:endParaRPr b="0" i="0" sz="8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b="0" i="0" sz="9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4980" name="Google Shape;4980;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8" name="Shape 5008"/>
        <p:cNvGrpSpPr/>
        <p:nvPr/>
      </p:nvGrpSpPr>
      <p:grpSpPr>
        <a:xfrm>
          <a:off x="0" y="0"/>
          <a:ext cx="0" cy="0"/>
          <a:chOff x="0" y="0"/>
          <a:chExt cx="0" cy="0"/>
        </a:xfrm>
      </p:grpSpPr>
      <p:sp>
        <p:nvSpPr>
          <p:cNvPr id="5009" name="Google Shape;5009;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ctr">
              <a:lnSpc>
                <a:spcPct val="100000"/>
              </a:lnSpc>
              <a:spcBef>
                <a:spcPts val="0"/>
              </a:spcBef>
              <a:spcAft>
                <a:spcPts val="0"/>
              </a:spcAft>
              <a:buClr>
                <a:srgbClr val="000000"/>
              </a:buClr>
              <a:buSzPts val="2200"/>
              <a:buFont typeface="Arial"/>
              <a:buNone/>
            </a:pPr>
            <a:r>
              <a:rPr b="1" i="0" lang="en-US" sz="2400" u="none" cap="none" strike="noStrike">
                <a:solidFill>
                  <a:srgbClr val="3F3F3F"/>
                </a:solidFill>
                <a:latin typeface="Open Sans"/>
                <a:ea typeface="Open Sans"/>
                <a:cs typeface="Open Sans"/>
                <a:sym typeface="Open Sans"/>
              </a:rPr>
              <a:t>Accuracy: </a:t>
            </a:r>
            <a:r>
              <a:rPr b="0" i="1" lang="en-US" sz="1400" u="none" cap="none" strike="noStrike">
                <a:solidFill>
                  <a:srgbClr val="3F3F3F"/>
                </a:solidFill>
                <a:latin typeface="Open Sans"/>
                <a:ea typeface="Open Sans"/>
                <a:cs typeface="Open Sans"/>
                <a:sym typeface="Open Sans"/>
              </a:rPr>
              <a:t>Personal data shall be accurate and, where necessary, kept up to date; every reasonable step must be taken to ensure that personal data that are inaccurate, having regard</a:t>
            </a:r>
            <a:endParaRPr/>
          </a:p>
          <a:p>
            <a:pPr indent="0" lvl="0" marL="0" marR="0" rtl="0" algn="ctr">
              <a:lnSpc>
                <a:spcPct val="100000"/>
              </a:lnSpc>
              <a:spcBef>
                <a:spcPts val="0"/>
              </a:spcBef>
              <a:spcAft>
                <a:spcPts val="0"/>
              </a:spcAft>
              <a:buClr>
                <a:srgbClr val="000000"/>
              </a:buClr>
              <a:buSzPts val="2200"/>
              <a:buFont typeface="Arial"/>
              <a:buNone/>
            </a:pPr>
            <a:r>
              <a:rPr b="0" i="1" lang="en-US" sz="1400" u="none" cap="none" strike="noStrike">
                <a:solidFill>
                  <a:srgbClr val="3F3F3F"/>
                </a:solidFill>
                <a:latin typeface="Open Sans"/>
                <a:ea typeface="Open Sans"/>
                <a:cs typeface="Open Sans"/>
                <a:sym typeface="Open Sans"/>
              </a:rPr>
              <a:t>to the purposes for which they are processed, are erased or rectified without delay.</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1400" u="none" cap="none" strike="noStrike">
                <a:solidFill>
                  <a:srgbClr val="3F3F3F"/>
                </a:solidFill>
                <a:latin typeface="Open Sans"/>
                <a:ea typeface="Open Sans"/>
                <a:cs typeface="Open Sans"/>
                <a:sym typeface="Open Sans"/>
              </a:rPr>
              <a:t>Storage limitations: </a:t>
            </a:r>
            <a:r>
              <a:rPr b="0" i="1" lang="en-US" sz="1200" u="none" cap="none" strike="noStrike">
                <a:solidFill>
                  <a:srgbClr val="3F3F3F"/>
                </a:solidFill>
                <a:latin typeface="Open Sans"/>
                <a:ea typeface="Open Sans"/>
                <a:cs typeface="Open Sans"/>
                <a:sym typeface="Open Sans"/>
              </a:rPr>
              <a:t>Personal data shall be kept in a form which permits identification of data subjects for no longer than is necessary for the purposes for which the personal data are processed.</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1400" u="none" cap="none" strike="noStrike">
                <a:solidFill>
                  <a:srgbClr val="3F3F3F"/>
                </a:solidFill>
                <a:latin typeface="Open Sans"/>
                <a:ea typeface="Open Sans"/>
                <a:cs typeface="Open Sans"/>
                <a:sym typeface="Open Sans"/>
              </a:rPr>
              <a:t>Integrity and confidentiality: </a:t>
            </a:r>
            <a:r>
              <a:rPr b="0" i="1" lang="en-US" sz="1400" u="none" cap="none" strike="noStrike">
                <a:solidFill>
                  <a:srgbClr val="3F3F3F"/>
                </a:solidFill>
                <a:latin typeface="Open Sans"/>
                <a:ea typeface="Open Sans"/>
                <a:cs typeface="Open Sans"/>
                <a:sym typeface="Open Sans"/>
              </a:rPr>
              <a:t>Personal data shall be processed in a manner that ensures appropriate security of the personal data, including protection against unauthorized or unlawful processing and against accidental loss, destruction or damage, using appropriate technical or organizational measures.</a:t>
            </a:r>
            <a:endParaRPr b="0" i="0" sz="1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010" name="Google Shape;501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6" name="Shape 5036"/>
        <p:cNvGrpSpPr/>
        <p:nvPr/>
      </p:nvGrpSpPr>
      <p:grpSpPr>
        <a:xfrm>
          <a:off x="0" y="0"/>
          <a:ext cx="0" cy="0"/>
          <a:chOff x="0" y="0"/>
          <a:chExt cx="0" cy="0"/>
        </a:xfrm>
      </p:grpSpPr>
      <p:sp>
        <p:nvSpPr>
          <p:cNvPr id="5037" name="Google Shape;5037;p4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82550" lvl="0" marL="171450" rtl="0" algn="l">
              <a:lnSpc>
                <a:spcPct val="100000"/>
              </a:lnSpc>
              <a:spcBef>
                <a:spcPts val="0"/>
              </a:spcBef>
              <a:spcAft>
                <a:spcPts val="0"/>
              </a:spcAft>
              <a:buSzPts val="1400"/>
              <a:buFont typeface="Arial"/>
              <a:buNone/>
            </a:pPr>
            <a:r>
              <a:t/>
            </a:r>
            <a:endParaRPr/>
          </a:p>
          <a:p>
            <a:pPr indent="-171450" lvl="0" marL="171450" rtl="0" algn="l">
              <a:lnSpc>
                <a:spcPct val="100000"/>
              </a:lnSpc>
              <a:spcBef>
                <a:spcPts val="0"/>
              </a:spcBef>
              <a:spcAft>
                <a:spcPts val="0"/>
              </a:spcAft>
              <a:buSzPts val="1400"/>
              <a:buFont typeface="Arial"/>
              <a:buChar char="•"/>
            </a:pPr>
            <a:r>
              <a:rPr lang="en-US"/>
              <a:t>CCPA</a:t>
            </a:r>
            <a:endParaRPr/>
          </a:p>
          <a:p>
            <a:pPr indent="-82550" lvl="0" marL="171450" rtl="0" algn="l">
              <a:lnSpc>
                <a:spcPct val="100000"/>
              </a:lnSpc>
              <a:spcBef>
                <a:spcPts val="0"/>
              </a:spcBef>
              <a:spcAft>
                <a:spcPts val="0"/>
              </a:spcAft>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CCPA</a:t>
            </a:r>
            <a:r>
              <a:rPr lang="en-US"/>
              <a:t> is the acronym for the </a:t>
            </a:r>
            <a:r>
              <a:rPr b="1" lang="en-US"/>
              <a:t>California Consumer Privacy Act</a:t>
            </a:r>
            <a:r>
              <a:rPr lang="en-US"/>
              <a:t>. It's a state law in the United States that grants consumers certain rights regarding their personal data.</a:t>
            </a:r>
            <a:endParaRPr/>
          </a:p>
          <a:p>
            <a:pPr indent="-228600" lvl="0" marL="457200" marR="0" rtl="0" algn="l">
              <a:lnSpc>
                <a:spcPct val="100000"/>
              </a:lnSpc>
              <a:spcBef>
                <a:spcPts val="0"/>
              </a:spcBef>
              <a:spcAft>
                <a:spcPts val="0"/>
              </a:spcAft>
              <a:buClr>
                <a:srgbClr val="000000"/>
              </a:buClr>
              <a:buSzPts val="1400"/>
              <a:buFont typeface="Arial"/>
              <a:buNone/>
            </a:pPr>
            <a:r>
              <a:rPr b="1" lang="en-US"/>
              <a:t>Key Points about CCPA:</a:t>
            </a:r>
            <a:endParaRPr/>
          </a:p>
          <a:p>
            <a:pPr indent="-228600" lvl="0" marL="457200" rtl="0" algn="l">
              <a:lnSpc>
                <a:spcPct val="100000"/>
              </a:lnSpc>
              <a:spcBef>
                <a:spcPts val="0"/>
              </a:spcBef>
              <a:spcAft>
                <a:spcPts val="0"/>
              </a:spcAft>
              <a:buSzPts val="1400"/>
              <a:buFont typeface="Arial"/>
              <a:buChar char="•"/>
            </a:pPr>
            <a:r>
              <a:rPr b="1" lang="en-US"/>
              <a:t>Consumer Rights:</a:t>
            </a:r>
            <a:r>
              <a:rPr lang="en-US"/>
              <a:t> Gives California residents the right to know what personal data is collected, the right to delete personal data, the right to opt-out of the sale of personal data, and the right to non-discrimination for exercising these rights.</a:t>
            </a:r>
            <a:endParaRPr/>
          </a:p>
          <a:p>
            <a:pPr indent="-228600" lvl="0" marL="457200" rtl="0" algn="l">
              <a:lnSpc>
                <a:spcPct val="100000"/>
              </a:lnSpc>
              <a:spcBef>
                <a:spcPts val="0"/>
              </a:spcBef>
              <a:spcAft>
                <a:spcPts val="0"/>
              </a:spcAft>
              <a:buSzPts val="1400"/>
              <a:buFont typeface="Arial"/>
              <a:buChar char="•"/>
            </a:pPr>
            <a:r>
              <a:rPr b="1" lang="en-US"/>
              <a:t>Business Obligations:</a:t>
            </a:r>
            <a:r>
              <a:rPr lang="en-US"/>
              <a:t> Requires businesses that collect personal data of California residents to disclose data collection practices, provide options for data deletion, and implement data security measures.</a:t>
            </a:r>
            <a:endParaRPr/>
          </a:p>
          <a:p>
            <a:pPr indent="-228600" lvl="0" marL="457200" rtl="0" algn="l">
              <a:lnSpc>
                <a:spcPct val="100000"/>
              </a:lnSpc>
              <a:spcBef>
                <a:spcPts val="0"/>
              </a:spcBef>
              <a:spcAft>
                <a:spcPts val="0"/>
              </a:spcAft>
              <a:buSzPts val="1400"/>
              <a:buFont typeface="Arial"/>
              <a:buChar char="•"/>
            </a:pPr>
            <a:r>
              <a:rPr b="1" lang="en-US"/>
              <a:t>Data Breach Notification:</a:t>
            </a:r>
            <a:r>
              <a:rPr lang="en-US"/>
              <a:t> Mandates businesses to notify California residents of data breaches.</a:t>
            </a:r>
            <a:endParaRPr/>
          </a:p>
          <a:p>
            <a:pPr indent="-82550" lvl="0" marL="171450" rtl="0" algn="l">
              <a:lnSpc>
                <a:spcPct val="100000"/>
              </a:lnSpc>
              <a:spcBef>
                <a:spcPts val="0"/>
              </a:spcBef>
              <a:spcAft>
                <a:spcPts val="0"/>
              </a:spcAft>
              <a:buSzPts val="1400"/>
              <a:buFont typeface="Arial"/>
              <a:buNone/>
            </a:pPr>
            <a:r>
              <a:t/>
            </a:r>
            <a:endParaRPr/>
          </a:p>
        </p:txBody>
      </p:sp>
      <p:sp>
        <p:nvSpPr>
          <p:cNvPr id="5038" name="Google Shape;5038;p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8" name="Shape 5048"/>
        <p:cNvGrpSpPr/>
        <p:nvPr/>
      </p:nvGrpSpPr>
      <p:grpSpPr>
        <a:xfrm>
          <a:off x="0" y="0"/>
          <a:ext cx="0" cy="0"/>
          <a:chOff x="0" y="0"/>
          <a:chExt cx="0" cy="0"/>
        </a:xfrm>
      </p:grpSpPr>
      <p:sp>
        <p:nvSpPr>
          <p:cNvPr id="5049" name="Google Shape;5049;p4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0" name="Google Shape;5050;p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3" name="Shape 5053"/>
        <p:cNvGrpSpPr/>
        <p:nvPr/>
      </p:nvGrpSpPr>
      <p:grpSpPr>
        <a:xfrm>
          <a:off x="0" y="0"/>
          <a:ext cx="0" cy="0"/>
          <a:chOff x="0" y="0"/>
          <a:chExt cx="0" cy="0"/>
        </a:xfrm>
      </p:grpSpPr>
      <p:sp>
        <p:nvSpPr>
          <p:cNvPr id="5054" name="Google Shape;5054;p4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Controls to protect Privacy: already covered in details in domain 1, again it is discussed in details in following slides</a:t>
            </a:r>
            <a:endParaRPr/>
          </a:p>
        </p:txBody>
      </p:sp>
      <p:sp>
        <p:nvSpPr>
          <p:cNvPr id="5055" name="Google Shape;5055;p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8" name="Shape 5088"/>
        <p:cNvGrpSpPr/>
        <p:nvPr/>
      </p:nvGrpSpPr>
      <p:grpSpPr>
        <a:xfrm>
          <a:off x="0" y="0"/>
          <a:ext cx="0" cy="0"/>
          <a:chOff x="0" y="0"/>
          <a:chExt cx="0" cy="0"/>
        </a:xfrm>
      </p:grpSpPr>
      <p:sp>
        <p:nvSpPr>
          <p:cNvPr id="5089" name="Google Shape;5089;p4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rPr b="1" lang="en-US"/>
              <a:t>Data masking</a:t>
            </a:r>
            <a:r>
              <a:rPr lang="en-US"/>
              <a:t> is a security technique that involves replacing sensitive data with fake, but realistic-looking data. This helps protect sensitive information while allowing the masked data to be used for various purposes, such as testing, development, or training.</a:t>
            </a:r>
            <a:endParaRPr/>
          </a:p>
          <a:p>
            <a:pPr indent="-228600" lvl="0" marL="457200" marR="0" rtl="0" algn="l">
              <a:lnSpc>
                <a:spcPct val="100000"/>
              </a:lnSpc>
              <a:spcBef>
                <a:spcPts val="0"/>
              </a:spcBef>
              <a:spcAft>
                <a:spcPts val="0"/>
              </a:spcAft>
              <a:buClr>
                <a:srgbClr val="000000"/>
              </a:buClr>
              <a:buSzPts val="1400"/>
              <a:buFont typeface="Arial"/>
              <a:buNone/>
            </a:pPr>
            <a:r>
              <a:rPr b="1" lang="en-US"/>
              <a:t>Why is Data Masking Used?</a:t>
            </a:r>
            <a:endParaRPr/>
          </a:p>
          <a:p>
            <a:pPr indent="-228600" lvl="0" marL="457200" rtl="0" algn="l">
              <a:lnSpc>
                <a:spcPct val="100000"/>
              </a:lnSpc>
              <a:spcBef>
                <a:spcPts val="0"/>
              </a:spcBef>
              <a:spcAft>
                <a:spcPts val="0"/>
              </a:spcAft>
              <a:buSzPts val="1400"/>
              <a:buFont typeface="Arial"/>
              <a:buChar char="•"/>
            </a:pPr>
            <a:r>
              <a:rPr b="1" lang="en-US"/>
              <a:t>Data Privacy:</a:t>
            </a:r>
            <a:r>
              <a:rPr lang="en-US"/>
              <a:t> Protects sensitive information like personally identifiable information (PII), financial data, and healthcare records.</a:t>
            </a:r>
            <a:endParaRPr/>
          </a:p>
          <a:p>
            <a:pPr indent="-228600" lvl="0" marL="457200" rtl="0" algn="l">
              <a:lnSpc>
                <a:spcPct val="100000"/>
              </a:lnSpc>
              <a:spcBef>
                <a:spcPts val="0"/>
              </a:spcBef>
              <a:spcAft>
                <a:spcPts val="0"/>
              </a:spcAft>
              <a:buSzPts val="1400"/>
              <a:buFont typeface="Arial"/>
              <a:buChar char="•"/>
            </a:pPr>
            <a:r>
              <a:rPr b="1" lang="en-US"/>
              <a:t>Data Security:</a:t>
            </a:r>
            <a:r>
              <a:rPr lang="en-US"/>
              <a:t> Reduces the risk of data breaches by making stolen data useless to attackers.</a:t>
            </a:r>
            <a:endParaRPr/>
          </a:p>
          <a:p>
            <a:pPr indent="-228600" lvl="0" marL="457200" rtl="0" algn="l">
              <a:lnSpc>
                <a:spcPct val="100000"/>
              </a:lnSpc>
              <a:spcBef>
                <a:spcPts val="0"/>
              </a:spcBef>
              <a:spcAft>
                <a:spcPts val="0"/>
              </a:spcAft>
              <a:buSzPts val="1400"/>
              <a:buFont typeface="Arial"/>
              <a:buChar char="•"/>
            </a:pPr>
            <a:r>
              <a:rPr b="1" lang="en-US"/>
              <a:t>Compliance:</a:t>
            </a:r>
            <a:r>
              <a:rPr lang="en-US"/>
              <a:t> Helps organizations comply with data protection regulations like GDPR, CCPA, and HIPAA.</a:t>
            </a:r>
            <a:endParaRPr/>
          </a:p>
          <a:p>
            <a:pPr indent="-228600" lvl="0" marL="457200" rtl="0" algn="l">
              <a:lnSpc>
                <a:spcPct val="100000"/>
              </a:lnSpc>
              <a:spcBef>
                <a:spcPts val="0"/>
              </a:spcBef>
              <a:spcAft>
                <a:spcPts val="0"/>
              </a:spcAft>
              <a:buSzPts val="1400"/>
              <a:buFont typeface="Arial"/>
              <a:buChar char="•"/>
            </a:pPr>
            <a:r>
              <a:rPr b="1" lang="en-US"/>
              <a:t>Testing and Development:</a:t>
            </a:r>
            <a:r>
              <a:rPr lang="en-US"/>
              <a:t> Enables safe use of production-like data for testing and development without compromising real data.</a:t>
            </a:r>
            <a:endParaRPr/>
          </a:p>
          <a:p>
            <a:pPr indent="0" lvl="0" marL="0" rtl="0" algn="l">
              <a:lnSpc>
                <a:spcPct val="100000"/>
              </a:lnSpc>
              <a:spcBef>
                <a:spcPts val="0"/>
              </a:spcBef>
              <a:spcAft>
                <a:spcPts val="0"/>
              </a:spcAft>
              <a:buSzPts val="1400"/>
              <a:buNone/>
            </a:pPr>
            <a:r>
              <a:t/>
            </a:r>
            <a:endParaRPr/>
          </a:p>
        </p:txBody>
      </p:sp>
      <p:sp>
        <p:nvSpPr>
          <p:cNvPr id="5090" name="Google Shape;5090;p4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a:ea typeface="Open Sans"/>
                <a:cs typeface="Open Sans"/>
                <a:sym typeface="Open Sans"/>
              </a:rPr>
              <a:t>Software as a Service (SaaS)</a:t>
            </a:r>
            <a:endParaRPr/>
          </a:p>
          <a:p>
            <a:pPr indent="-342900" lvl="0" marL="354965" marR="5080" rtl="0" algn="l">
              <a:lnSpc>
                <a:spcPct val="114000"/>
              </a:lnSpc>
              <a:spcBef>
                <a:spcPts val="200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SaaS, which stands for Software as a Service, is a cloud computing delivery model where users access software applications over the internet on a subscription basis. Think of it like renting software instead of buying it outright. SaaS applications are hosted by the provider and delivered through a web browser or mobile app, eliminating the need for users to install and maintain the software on their own devices.</a:t>
            </a:r>
            <a:endParaRPr/>
          </a:p>
          <a:p>
            <a:pPr indent="-254000" lvl="0" marL="354965" marR="5080" rtl="0" algn="l">
              <a:lnSpc>
                <a:spcPct val="114000"/>
              </a:lnSpc>
              <a:spcBef>
                <a:spcPts val="200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None/>
            </a:pPr>
            <a:r>
              <a:rPr b="1" i="0" lang="en-US">
                <a:solidFill>
                  <a:srgbClr val="E3E3E3"/>
                </a:solidFill>
                <a:highlight>
                  <a:srgbClr val="131314"/>
                </a:highlight>
                <a:latin typeface="Arial"/>
                <a:ea typeface="Arial"/>
                <a:cs typeface="Arial"/>
                <a:sym typeface="Arial"/>
              </a:rPr>
              <a:t>Common Examples of SaaS Applications:</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Customer Relationship Management (CRM):</a:t>
            </a:r>
            <a:r>
              <a:rPr b="0" i="0" lang="en-US">
                <a:solidFill>
                  <a:srgbClr val="E3E3E3"/>
                </a:solidFill>
                <a:highlight>
                  <a:srgbClr val="131314"/>
                </a:highlight>
                <a:latin typeface="Arial"/>
                <a:ea typeface="Arial"/>
                <a:cs typeface="Arial"/>
                <a:sym typeface="Arial"/>
              </a:rPr>
              <a:t> Manage customer data, interactions, and sales pipelines. (e.g., Salesforce, Zoho CRM)</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Email and Collaboration:</a:t>
            </a:r>
            <a:r>
              <a:rPr b="0" i="0" lang="en-US">
                <a:solidFill>
                  <a:srgbClr val="E3E3E3"/>
                </a:solidFill>
                <a:highlight>
                  <a:srgbClr val="131314"/>
                </a:highlight>
                <a:latin typeface="Arial"/>
                <a:ea typeface="Arial"/>
                <a:cs typeface="Arial"/>
                <a:sym typeface="Arial"/>
              </a:rPr>
              <a:t> Manage email communication and collaborate on documents. (e.g., Gmail, Microsoft 365)</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Enterprise Resource Planning (ERP):</a:t>
            </a:r>
            <a:r>
              <a:rPr b="0" i="0" lang="en-US">
                <a:solidFill>
                  <a:srgbClr val="E3E3E3"/>
                </a:solidFill>
                <a:highlight>
                  <a:srgbClr val="131314"/>
                </a:highlight>
                <a:latin typeface="Arial"/>
                <a:ea typeface="Arial"/>
                <a:cs typeface="Arial"/>
                <a:sym typeface="Arial"/>
              </a:rPr>
              <a:t> Manage core business functions like accounting, inventory, and human resources. (e.g., SAP S/4HANA Cloud, Oracle NetSuite)</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Project Management:</a:t>
            </a:r>
            <a:r>
              <a:rPr b="0" i="0" lang="en-US">
                <a:solidFill>
                  <a:srgbClr val="E3E3E3"/>
                </a:solidFill>
                <a:highlight>
                  <a:srgbClr val="131314"/>
                </a:highlight>
                <a:latin typeface="Arial"/>
                <a:ea typeface="Arial"/>
                <a:cs typeface="Arial"/>
                <a:sym typeface="Arial"/>
              </a:rPr>
              <a:t> Plan, track, and collaborate on projects and tasks. (e.g., Asana, Trello)</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Content Management Systems (CMS):</a:t>
            </a:r>
            <a:r>
              <a:rPr b="0" i="0" lang="en-US">
                <a:solidFill>
                  <a:srgbClr val="E3E3E3"/>
                </a:solidFill>
                <a:highlight>
                  <a:srgbClr val="131314"/>
                </a:highlight>
                <a:latin typeface="Arial"/>
                <a:ea typeface="Arial"/>
                <a:cs typeface="Arial"/>
                <a:sym typeface="Arial"/>
              </a:rPr>
              <a:t> Create and manage website content. (e.g., WordPress, Wix)</a:t>
            </a:r>
            <a:endParaRPr/>
          </a:p>
          <a:p>
            <a:pPr indent="-254000" lvl="0" marL="354965" marR="5080" rtl="0" algn="l">
              <a:lnSpc>
                <a:spcPct val="114000"/>
              </a:lnSpc>
              <a:spcBef>
                <a:spcPts val="2000"/>
              </a:spcBef>
              <a:spcAft>
                <a:spcPts val="0"/>
              </a:spcAft>
              <a:buSzPts val="1400"/>
              <a:buFont typeface="Arial"/>
              <a:buNone/>
            </a:pPr>
            <a:r>
              <a:t/>
            </a:r>
            <a:endParaRPr/>
          </a:p>
        </p:txBody>
      </p:sp>
      <p:sp>
        <p:nvSpPr>
          <p:cNvPr id="434" name="Google Shape;434;p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5" name="Shape 5105"/>
        <p:cNvGrpSpPr/>
        <p:nvPr/>
      </p:nvGrpSpPr>
      <p:grpSpPr>
        <a:xfrm>
          <a:off x="0" y="0"/>
          <a:ext cx="0" cy="0"/>
          <a:chOff x="0" y="0"/>
          <a:chExt cx="0" cy="0"/>
        </a:xfrm>
      </p:grpSpPr>
      <p:sp>
        <p:nvSpPr>
          <p:cNvPr id="5106" name="Google Shape;5106;p4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FFFFFF"/>
                </a:solidFill>
                <a:latin typeface="Open Sans SemiBold"/>
                <a:ea typeface="Open Sans SemiBold"/>
                <a:cs typeface="Open Sans SemiBold"/>
                <a:sym typeface="Open Sans SemiBold"/>
              </a:rPr>
              <a:t>Pseudonymization </a:t>
            </a:r>
            <a:endParaRPr sz="1200">
              <a:latin typeface="Open Sans SemiBold"/>
              <a:ea typeface="Open Sans SemiBold"/>
              <a:cs typeface="Open Sans SemiBold"/>
              <a:sym typeface="Open Sans SemiBold"/>
            </a:endParaRPr>
          </a:p>
          <a:p>
            <a:pPr indent="-228600" lvl="1" marL="228600" marR="0" rtl="0" algn="l">
              <a:lnSpc>
                <a:spcPct val="114000"/>
              </a:lnSpc>
              <a:spcBef>
                <a:spcPts val="0"/>
              </a:spcBef>
              <a:spcAft>
                <a:spcPts val="0"/>
              </a:spcAft>
              <a:buClr>
                <a:srgbClr val="3F3F3F"/>
              </a:buClr>
              <a:buSzPts val="1650"/>
              <a:buFont typeface="Calibri"/>
              <a:buChar char="•"/>
            </a:pPr>
            <a:r>
              <a:rPr b="0" i="0" lang="en-US" sz="1200" u="none" cap="none" strike="noStrike">
                <a:solidFill>
                  <a:srgbClr val="3F3F3F"/>
                </a:solidFill>
                <a:latin typeface="Open Sans"/>
                <a:ea typeface="Open Sans"/>
                <a:cs typeface="Open Sans"/>
                <a:sym typeface="Open Sans"/>
              </a:rPr>
              <a:t>It refers to the process of using pseudonyms to represent other data. </a:t>
            </a:r>
            <a:endParaRPr sz="800">
              <a:solidFill>
                <a:srgbClr val="3F3F3F"/>
              </a:solidFill>
            </a:endParaRPr>
          </a:p>
          <a:p>
            <a:pPr indent="-228600" lvl="1" marL="228600" marR="0" rtl="0" algn="l">
              <a:lnSpc>
                <a:spcPct val="114000"/>
              </a:lnSpc>
              <a:spcBef>
                <a:spcPts val="0"/>
              </a:spcBef>
              <a:spcAft>
                <a:spcPts val="0"/>
              </a:spcAft>
              <a:buClr>
                <a:srgbClr val="3F3F3F"/>
              </a:buClr>
              <a:buSzPts val="1650"/>
              <a:buFont typeface="Calibri"/>
              <a:buChar char="•"/>
            </a:pPr>
            <a:r>
              <a:rPr b="0" i="0" lang="en-US" sz="1200" u="none" cap="none" strike="noStrike">
                <a:solidFill>
                  <a:srgbClr val="3F3F3F"/>
                </a:solidFill>
                <a:latin typeface="Open Sans"/>
                <a:ea typeface="Open Sans"/>
                <a:cs typeface="Open Sans"/>
                <a:sym typeface="Open Sans"/>
              </a:rPr>
              <a:t>It can be done to prevent the data from directly identifying an entity, such as a person. </a:t>
            </a:r>
            <a:endParaRPr sz="800">
              <a:solidFill>
                <a:srgbClr val="3F3F3F"/>
              </a:solidFill>
            </a:endParaRPr>
          </a:p>
          <a:p>
            <a:pPr indent="-228600" lvl="1" marL="228600" marR="0" rtl="0" algn="l">
              <a:lnSpc>
                <a:spcPct val="114000"/>
              </a:lnSpc>
              <a:spcBef>
                <a:spcPts val="0"/>
              </a:spcBef>
              <a:spcAft>
                <a:spcPts val="0"/>
              </a:spcAft>
              <a:buClr>
                <a:srgbClr val="3F3F3F"/>
              </a:buClr>
              <a:buSzPts val="1650"/>
              <a:buFont typeface="Calibri"/>
              <a:buChar char="•"/>
            </a:pPr>
            <a:r>
              <a:rPr lang="en-US" sz="1200">
                <a:solidFill>
                  <a:srgbClr val="3F3F3F"/>
                </a:solidFill>
                <a:latin typeface="Open Sans"/>
                <a:ea typeface="Open Sans"/>
                <a:cs typeface="Open Sans"/>
                <a:sym typeface="Open Sans"/>
              </a:rPr>
              <a:t>For example, c</a:t>
            </a:r>
            <a:r>
              <a:rPr b="0" i="0" lang="en-US" sz="1200" u="none" cap="none" strike="noStrike">
                <a:solidFill>
                  <a:srgbClr val="3F3F3F"/>
                </a:solidFill>
                <a:latin typeface="Open Sans"/>
                <a:ea typeface="Open Sans"/>
                <a:cs typeface="Open Sans"/>
                <a:sym typeface="Open Sans"/>
              </a:rPr>
              <a:t>onsider a medical record held by a doctor’s office. Instead of including personal information, it could refer to the patient as </a:t>
            </a:r>
            <a:r>
              <a:rPr b="0" i="1" lang="en-US" sz="1200" u="none" cap="none" strike="noStrike">
                <a:solidFill>
                  <a:srgbClr val="3F3F3F"/>
                </a:solidFill>
                <a:latin typeface="Open Sans"/>
                <a:ea typeface="Open Sans"/>
                <a:cs typeface="Open Sans"/>
                <a:sym typeface="Open Sans"/>
              </a:rPr>
              <a:t>Patient 23456 </a:t>
            </a:r>
            <a:r>
              <a:rPr b="0" i="0" lang="en-US" sz="1200" u="none" cap="none" strike="noStrike">
                <a:solidFill>
                  <a:srgbClr val="3F3F3F"/>
                </a:solidFill>
                <a:latin typeface="Open Sans"/>
                <a:ea typeface="Open Sans"/>
                <a:cs typeface="Open Sans"/>
                <a:sym typeface="Open Sans"/>
              </a:rPr>
              <a:t>in the medical record. The doctor’s office would still need the personal information, and it could be held in another database linking it to the patient’s pseudonym.</a:t>
            </a:r>
            <a:endParaRPr sz="1200">
              <a:solidFill>
                <a:srgbClr val="3F3F3F"/>
              </a:solidFill>
            </a:endParaRPr>
          </a:p>
          <a:p>
            <a:pPr indent="0" lvl="0" marL="0" rtl="0" algn="l">
              <a:lnSpc>
                <a:spcPct val="100000"/>
              </a:lnSpc>
              <a:spcBef>
                <a:spcPts val="0"/>
              </a:spcBef>
              <a:spcAft>
                <a:spcPts val="0"/>
              </a:spcAft>
              <a:buSzPts val="1400"/>
              <a:buNone/>
            </a:pPr>
            <a:r>
              <a:t/>
            </a:r>
            <a:endParaRPr/>
          </a:p>
        </p:txBody>
      </p:sp>
      <p:sp>
        <p:nvSpPr>
          <p:cNvPr id="5107" name="Google Shape;5107;p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8" name="Shape 5118"/>
        <p:cNvGrpSpPr/>
        <p:nvPr/>
      </p:nvGrpSpPr>
      <p:grpSpPr>
        <a:xfrm>
          <a:off x="0" y="0"/>
          <a:ext cx="0" cy="0"/>
          <a:chOff x="0" y="0"/>
          <a:chExt cx="0" cy="0"/>
        </a:xfrm>
      </p:grpSpPr>
      <p:sp>
        <p:nvSpPr>
          <p:cNvPr id="5119" name="Google Shape;5119;p4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Data Identifier</a:t>
            </a:r>
            <a:endParaRPr/>
          </a:p>
          <a:p>
            <a:pPr indent="-342900" lvl="1" marL="342900"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Direct identifiers include information that relate specifically to an individual and can be used in isolation to uniquely identify an individual.</a:t>
            </a:r>
            <a:endParaRPr>
              <a:solidFill>
                <a:srgbClr val="3F3F3F"/>
              </a:solidFill>
            </a:endParaRPr>
          </a:p>
          <a:p>
            <a:pPr indent="-342900" lvl="1" marL="342900"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Examples of direct identifiers include </a:t>
            </a:r>
            <a:r>
              <a:rPr lang="en-US" sz="1200">
                <a:solidFill>
                  <a:srgbClr val="3F3F3F"/>
                </a:solidFill>
                <a:latin typeface="Open Sans"/>
                <a:ea typeface="Open Sans"/>
                <a:cs typeface="Open Sans"/>
                <a:sym typeface="Open Sans"/>
              </a:rPr>
              <a:t>S</a:t>
            </a:r>
            <a:r>
              <a:rPr b="0" i="0" lang="en-US" sz="1200" u="none" cap="none" strike="noStrike">
                <a:solidFill>
                  <a:srgbClr val="3F3F3F"/>
                </a:solidFill>
                <a:latin typeface="Open Sans"/>
                <a:ea typeface="Open Sans"/>
                <a:cs typeface="Open Sans"/>
                <a:sym typeface="Open Sans"/>
              </a:rPr>
              <a:t>ocial </a:t>
            </a:r>
            <a:r>
              <a:rPr lang="en-US" sz="1200">
                <a:solidFill>
                  <a:srgbClr val="3F3F3F"/>
                </a:solidFill>
                <a:latin typeface="Open Sans"/>
                <a:ea typeface="Open Sans"/>
                <a:cs typeface="Open Sans"/>
                <a:sym typeface="Open Sans"/>
              </a:rPr>
              <a:t>S</a:t>
            </a:r>
            <a:r>
              <a:rPr b="0" i="0" lang="en-US" sz="1200" u="none" cap="none" strike="noStrike">
                <a:solidFill>
                  <a:srgbClr val="3F3F3F"/>
                </a:solidFill>
                <a:latin typeface="Open Sans"/>
                <a:ea typeface="Open Sans"/>
                <a:cs typeface="Open Sans"/>
                <a:sym typeface="Open Sans"/>
              </a:rPr>
              <a:t>ecurity number, full name, email address, telephone number, health insurance number, medical record number, full-face photographs, or biometric record</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such as fingerprints.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Indirect Identifier</a:t>
            </a:r>
            <a:endParaRPr/>
          </a:p>
          <a:p>
            <a:pPr indent="-342900" lvl="1" marL="342900"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Indirect identifiers include information that can be combined with other information to identify specific individuals. </a:t>
            </a:r>
            <a:endParaRPr>
              <a:solidFill>
                <a:srgbClr val="3F3F3F"/>
              </a:solidFill>
            </a:endParaRPr>
          </a:p>
          <a:p>
            <a:pPr indent="-342900" lvl="1" marL="342900" marR="0" rtl="0" algn="l">
              <a:lnSpc>
                <a:spcPct val="100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For example, a</a:t>
            </a:r>
            <a:r>
              <a:rPr b="0" i="0" lang="en-US" sz="1200" u="none" cap="none" strike="noStrike">
                <a:solidFill>
                  <a:srgbClr val="3F3F3F"/>
                </a:solidFill>
                <a:latin typeface="Open Sans"/>
                <a:ea typeface="Open Sans"/>
                <a:cs typeface="Open Sans"/>
                <a:sym typeface="Open Sans"/>
              </a:rPr>
              <a:t> combination of gender, date of birth, geographic indicators, and other descriptors.</a:t>
            </a:r>
            <a:endParaRPr>
              <a:solidFill>
                <a:srgbClr val="3F3F3F"/>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Data Anonymization</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Anonymisation removes the indirect identifiers to prevent data analysis tools or other intelligent mechanisms from collating or pulling data from multiple sources to identify sensitive information.</a:t>
            </a:r>
            <a:endParaRPr>
              <a:solidFill>
                <a:srgbClr val="3F3F3F"/>
              </a:solidFill>
            </a:endParaRPr>
          </a:p>
          <a:p>
            <a:pPr indent="0" lvl="0" marL="0" rtl="0" algn="l">
              <a:lnSpc>
                <a:spcPct val="100000"/>
              </a:lnSpc>
              <a:spcBef>
                <a:spcPts val="0"/>
              </a:spcBef>
              <a:spcAft>
                <a:spcPts val="0"/>
              </a:spcAft>
              <a:buSzPts val="1400"/>
              <a:buNone/>
            </a:pPr>
            <a:r>
              <a:t/>
            </a:r>
            <a:endParaRPr/>
          </a:p>
        </p:txBody>
      </p:sp>
      <p:sp>
        <p:nvSpPr>
          <p:cNvPr id="5120" name="Google Shape;5120;p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2" name="Shape 5142"/>
        <p:cNvGrpSpPr/>
        <p:nvPr/>
      </p:nvGrpSpPr>
      <p:grpSpPr>
        <a:xfrm>
          <a:off x="0" y="0"/>
          <a:ext cx="0" cy="0"/>
          <a:chOff x="0" y="0"/>
          <a:chExt cx="0" cy="0"/>
        </a:xfrm>
      </p:grpSpPr>
      <p:sp>
        <p:nvSpPr>
          <p:cNvPr id="5143" name="Google Shape;5143;p4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Tokenization:</a:t>
            </a:r>
            <a:endParaRPr/>
          </a:p>
          <a:p>
            <a:pPr indent="-228600" lvl="1" marL="228600" marR="0" rtl="0" algn="l">
              <a:lnSpc>
                <a:spcPct val="114000"/>
              </a:lnSpc>
              <a:spcBef>
                <a:spcPts val="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It is the process of substituting a sensitive data element with a nonsensitive equivalent referred to as a token.</a:t>
            </a:r>
            <a:endParaRPr/>
          </a:p>
          <a:p>
            <a:pPr indent="-123825" lvl="1" marL="228600" marR="0" rtl="0" algn="l">
              <a:lnSpc>
                <a:spcPct val="114000"/>
              </a:lnSpc>
              <a:spcBef>
                <a:spcPts val="0"/>
              </a:spcBef>
              <a:spcAft>
                <a:spcPts val="0"/>
              </a:spcAft>
              <a:buClr>
                <a:srgbClr val="000000"/>
              </a:buClr>
              <a:buSzPts val="1650"/>
              <a:buFont typeface="Calibri"/>
              <a:buNone/>
            </a:pPr>
            <a:r>
              <a:t/>
            </a:r>
            <a:endParaRPr/>
          </a:p>
          <a:p>
            <a:pPr indent="-228600" lvl="1" marL="228600" marR="0" rtl="0" algn="l">
              <a:lnSpc>
                <a:spcPct val="114000"/>
              </a:lnSpc>
              <a:spcBef>
                <a:spcPts val="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Tokenization is a technology which:</a:t>
            </a:r>
            <a:endParaRPr/>
          </a:p>
          <a:p>
            <a:pPr indent="-368300" lvl="0" marL="457200" rtl="0" algn="l">
              <a:lnSpc>
                <a:spcPct val="114000"/>
              </a:lnSpc>
              <a:spcBef>
                <a:spcPts val="0"/>
              </a:spcBef>
              <a:spcAft>
                <a:spcPts val="0"/>
              </a:spcAft>
              <a:buClr>
                <a:srgbClr val="3F3F3F"/>
              </a:buClr>
              <a:buSzPts val="900"/>
              <a:buFont typeface="Courier New"/>
              <a:buChar char="o"/>
            </a:pPr>
            <a:r>
              <a:rPr lang="en-US" sz="1200">
                <a:solidFill>
                  <a:srgbClr val="3F3F3F"/>
                </a:solidFill>
                <a:latin typeface="Open Sans"/>
                <a:ea typeface="Open Sans"/>
                <a:cs typeface="Open Sans"/>
                <a:sym typeface="Open Sans"/>
              </a:rPr>
              <a:t>Replaces the original data with nonsensitive placeholders</a:t>
            </a:r>
            <a:endParaRPr/>
          </a:p>
          <a:p>
            <a:pPr indent="-311150" lvl="0" marL="457200" rtl="0" algn="l">
              <a:lnSpc>
                <a:spcPct val="114000"/>
              </a:lnSpc>
              <a:spcBef>
                <a:spcPts val="0"/>
              </a:spcBef>
              <a:spcAft>
                <a:spcPts val="0"/>
              </a:spcAft>
              <a:buClr>
                <a:srgbClr val="3F3F3F"/>
              </a:buClr>
              <a:buSzPts val="900"/>
              <a:buFont typeface="Courier New"/>
              <a:buNone/>
            </a:pPr>
            <a:r>
              <a:t/>
            </a:r>
            <a:endParaRPr>
              <a:solidFill>
                <a:schemeClr val="dk1"/>
              </a:solidFill>
            </a:endParaRPr>
          </a:p>
          <a:p>
            <a:pPr indent="-368300" lvl="0" marL="457200" rtl="0" algn="l">
              <a:lnSpc>
                <a:spcPct val="114000"/>
              </a:lnSpc>
              <a:spcBef>
                <a:spcPts val="0"/>
              </a:spcBef>
              <a:spcAft>
                <a:spcPts val="0"/>
              </a:spcAft>
              <a:buClr>
                <a:srgbClr val="3F3F3F"/>
              </a:buClr>
              <a:buSzPts val="900"/>
              <a:buFont typeface="Courier New"/>
              <a:buChar char="o"/>
            </a:pPr>
            <a:r>
              <a:rPr lang="en-US" sz="1200">
                <a:solidFill>
                  <a:srgbClr val="3F3F3F"/>
                </a:solidFill>
                <a:latin typeface="Open Sans"/>
                <a:ea typeface="Open Sans"/>
                <a:cs typeface="Open Sans"/>
                <a:sym typeface="Open Sans"/>
              </a:rPr>
              <a:t>Is used to safeguard the sensitive data in a secure, protected, and regulated environment</a:t>
            </a:r>
            <a:endParaRPr/>
          </a:p>
          <a:p>
            <a:pPr indent="-311150" lvl="0" marL="457200" rtl="0" algn="l">
              <a:lnSpc>
                <a:spcPct val="114000"/>
              </a:lnSpc>
              <a:spcBef>
                <a:spcPts val="0"/>
              </a:spcBef>
              <a:spcAft>
                <a:spcPts val="0"/>
              </a:spcAft>
              <a:buClr>
                <a:srgbClr val="3F3F3F"/>
              </a:buClr>
              <a:buSzPts val="900"/>
              <a:buFont typeface="Courier New"/>
              <a:buNone/>
            </a:pPr>
            <a:r>
              <a:t/>
            </a:r>
            <a:endParaRPr sz="1200">
              <a:solidFill>
                <a:srgbClr val="3F3F3F"/>
              </a:solidFill>
              <a:latin typeface="Open Sans"/>
              <a:ea typeface="Open Sans"/>
              <a:cs typeface="Open Sans"/>
              <a:sym typeface="Open Sans"/>
            </a:endParaRPr>
          </a:p>
          <a:p>
            <a:pPr indent="0" lvl="0" marL="88900" rtl="0" algn="l">
              <a:lnSpc>
                <a:spcPct val="114000"/>
              </a:lnSpc>
              <a:spcBef>
                <a:spcPts val="0"/>
              </a:spcBef>
              <a:spcAft>
                <a:spcPts val="0"/>
              </a:spcAft>
              <a:buClr>
                <a:srgbClr val="3F3F3F"/>
              </a:buClr>
              <a:buSzPts val="900"/>
              <a:buFont typeface="Courier New"/>
              <a:buNone/>
            </a:pPr>
            <a:r>
              <a:rPr lang="en-US" sz="1200">
                <a:solidFill>
                  <a:srgbClr val="3F3F3F"/>
                </a:solidFill>
                <a:latin typeface="Open Sans"/>
                <a:ea typeface="Open Sans"/>
                <a:cs typeface="Open Sans"/>
                <a:sym typeface="Open Sans"/>
              </a:rPr>
              <a:t>Explain the image given on the screen.</a:t>
            </a:r>
            <a:endParaRPr>
              <a:latin typeface="Calibri"/>
              <a:ea typeface="Calibri"/>
              <a:cs typeface="Calibri"/>
              <a:sym typeface="Calibri"/>
            </a:endParaRPr>
          </a:p>
          <a:p>
            <a:pPr indent="-123825" lvl="1" marL="228600" marR="0" rtl="0" algn="l">
              <a:lnSpc>
                <a:spcPct val="114000"/>
              </a:lnSpc>
              <a:spcBef>
                <a:spcPts val="0"/>
              </a:spcBef>
              <a:spcAft>
                <a:spcPts val="0"/>
              </a:spcAft>
              <a:buClr>
                <a:srgbClr val="000000"/>
              </a:buClr>
              <a:buSzPts val="1650"/>
              <a:buFont typeface="Calibri"/>
              <a:buNone/>
            </a:pPr>
            <a:r>
              <a:t/>
            </a:r>
            <a:endParaRPr/>
          </a:p>
        </p:txBody>
      </p:sp>
      <p:sp>
        <p:nvSpPr>
          <p:cNvPr id="5144" name="Google Shape;5144;p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3" name="Shape 5193"/>
        <p:cNvGrpSpPr/>
        <p:nvPr/>
      </p:nvGrpSpPr>
      <p:grpSpPr>
        <a:xfrm>
          <a:off x="0" y="0"/>
          <a:ext cx="0" cy="0"/>
          <a:chOff x="0" y="0"/>
          <a:chExt cx="0" cy="0"/>
        </a:xfrm>
      </p:grpSpPr>
      <p:sp>
        <p:nvSpPr>
          <p:cNvPr id="5194" name="Google Shape;5194;p4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228600" lvl="0" marL="228600" rtl="0" algn="l">
              <a:lnSpc>
                <a:spcPct val="100000"/>
              </a:lnSpc>
              <a:spcBef>
                <a:spcPts val="0"/>
              </a:spcBef>
              <a:spcAft>
                <a:spcPts val="0"/>
              </a:spcAft>
              <a:buSzPts val="1400"/>
              <a:buFont typeface="Arial"/>
              <a:buAutoNum type="arabicPeriod"/>
            </a:pPr>
            <a:r>
              <a:rPr lang="en-US" sz="1200">
                <a:solidFill>
                  <a:srgbClr val="3F3F3F"/>
                </a:solidFill>
                <a:latin typeface="Open Sans"/>
                <a:ea typeface="Open Sans"/>
                <a:cs typeface="Open Sans"/>
                <a:sym typeface="Open Sans"/>
              </a:rPr>
              <a:t>An application collects or generates a piece of sensitive data.</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Data is sent to the tokenization server. It is not stored locally.</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The tokenization server generates the token. The sensitive data and the token are stored in the token database.</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The tokenization server returns the token to the application.</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The application stores the token rather than the</a:t>
            </a:r>
            <a:r>
              <a:rPr lang="en-US" sz="1200">
                <a:solidFill>
                  <a:srgbClr val="000000"/>
                </a:solidFill>
                <a:latin typeface="Open Sans"/>
                <a:ea typeface="Open Sans"/>
                <a:cs typeface="Open Sans"/>
                <a:sym typeface="Open Sans"/>
              </a:rPr>
              <a:t> </a:t>
            </a:r>
            <a:r>
              <a:rPr lang="en-US" sz="1200">
                <a:solidFill>
                  <a:srgbClr val="3F3F3F"/>
                </a:solidFill>
                <a:latin typeface="Open Sans"/>
                <a:ea typeface="Open Sans"/>
                <a:cs typeface="Open Sans"/>
                <a:sym typeface="Open Sans"/>
              </a:rPr>
              <a:t>original data. </a:t>
            </a:r>
            <a:endParaRPr/>
          </a:p>
          <a:p>
            <a:pPr indent="-228600" lvl="0" marL="228600" marR="0" rtl="0" algn="l">
              <a:lnSpc>
                <a:spcPct val="100000"/>
              </a:lnSpc>
              <a:spcBef>
                <a:spcPts val="0"/>
              </a:spcBef>
              <a:spcAft>
                <a:spcPts val="0"/>
              </a:spcAft>
              <a:buClr>
                <a:srgbClr val="000000"/>
              </a:buClr>
              <a:buSzPts val="1400"/>
              <a:buFont typeface="Arial"/>
              <a:buAutoNum type="arabicPeriod"/>
            </a:pPr>
            <a:r>
              <a:rPr lang="en-US" sz="1200">
                <a:solidFill>
                  <a:srgbClr val="3F3F3F"/>
                </a:solidFill>
                <a:latin typeface="Open Sans"/>
                <a:ea typeface="Open Sans"/>
                <a:cs typeface="Open Sans"/>
                <a:sym typeface="Open Sans"/>
              </a:rPr>
              <a:t>When the sensitive data is needed, an authorized application or user can request it.</a:t>
            </a:r>
            <a:endParaRPr/>
          </a:p>
          <a:p>
            <a:pPr indent="0" lvl="0" marL="0" rtl="0" algn="l">
              <a:lnSpc>
                <a:spcPct val="100000"/>
              </a:lnSpc>
              <a:spcBef>
                <a:spcPts val="0"/>
              </a:spcBef>
              <a:spcAft>
                <a:spcPts val="0"/>
              </a:spcAft>
              <a:buSzPts val="1400"/>
              <a:buNone/>
            </a:pPr>
            <a:r>
              <a:t/>
            </a:r>
            <a:endParaRPr sz="1200">
              <a:solidFill>
                <a:srgbClr val="3F3F3F"/>
              </a:solidFill>
              <a:latin typeface="Open Sans"/>
              <a:ea typeface="Open Sans"/>
              <a:cs typeface="Open Sans"/>
              <a:sym typeface="Open Sans"/>
            </a:endParaRPr>
          </a:p>
        </p:txBody>
      </p:sp>
      <p:sp>
        <p:nvSpPr>
          <p:cNvPr id="5195" name="Google Shape;5195;p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8" name="Shape 5248"/>
        <p:cNvGrpSpPr/>
        <p:nvPr/>
      </p:nvGrpSpPr>
      <p:grpSpPr>
        <a:xfrm>
          <a:off x="0" y="0"/>
          <a:ext cx="0" cy="0"/>
          <a:chOff x="0" y="0"/>
          <a:chExt cx="0" cy="0"/>
        </a:xfrm>
      </p:grpSpPr>
      <p:sp>
        <p:nvSpPr>
          <p:cNvPr id="5249" name="Google Shape;5249;p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0" name="Google Shape;5250;p4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Trojans can also be embedded in web pages through code injection. Once installed, Trojans can perform various malicious actions, including setting up backdoor access, where the attacker is able to bypass the authentication system and can use this backdoor to gain access at any time. A Trojan can also be used for surveillance or resource theft.</a:t>
            </a:r>
            <a:endParaRPr/>
          </a:p>
          <a:p>
            <a:pPr indent="0" lvl="0" marL="0" rtl="0" algn="l">
              <a:lnSpc>
                <a:spcPct val="100000"/>
              </a:lnSpc>
              <a:spcBef>
                <a:spcPts val="0"/>
              </a:spcBef>
              <a:spcAft>
                <a:spcPts val="0"/>
              </a:spcAft>
              <a:buSzPts val="1400"/>
              <a:buNone/>
            </a:pPr>
            <a:r>
              <a:t/>
            </a:r>
            <a:endParaRPr/>
          </a:p>
        </p:txBody>
      </p:sp>
      <p:sp>
        <p:nvSpPr>
          <p:cNvPr id="5251" name="Google Shape;5251;p4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8" name="Shape 5258"/>
        <p:cNvGrpSpPr/>
        <p:nvPr/>
      </p:nvGrpSpPr>
      <p:grpSpPr>
        <a:xfrm>
          <a:off x="0" y="0"/>
          <a:ext cx="0" cy="0"/>
          <a:chOff x="0" y="0"/>
          <a:chExt cx="0" cy="0"/>
        </a:xfrm>
      </p:grpSpPr>
      <p:sp>
        <p:nvSpPr>
          <p:cNvPr id="5259" name="Google Shape;5259;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285750" lvl="0" marL="285750" rtl="0" algn="l">
              <a:lnSpc>
                <a:spcPct val="100000"/>
              </a:lnSpc>
              <a:spcBef>
                <a:spcPts val="0"/>
              </a:spcBef>
              <a:spcAft>
                <a:spcPts val="0"/>
              </a:spcAft>
              <a:buSzPts val="1400"/>
              <a:buFont typeface="Arial"/>
              <a:buChar char="•"/>
            </a:pPr>
            <a:r>
              <a:rPr b="0" i="0" lang="en-US" sz="1800" u="none" strike="noStrike">
                <a:solidFill>
                  <a:srgbClr val="000000"/>
                </a:solidFill>
                <a:latin typeface="Calibri"/>
                <a:ea typeface="Calibri"/>
                <a:cs typeface="Calibri"/>
                <a:sym typeface="Calibri"/>
              </a:rPr>
              <a:t>Digital Rights Management is a class of technology used for copyright protection of digital media such as movies, music, ebooks, and video games.</a:t>
            </a:r>
            <a:endParaRPr b="0"/>
          </a:p>
          <a:p>
            <a:pPr indent="-285750" lvl="0" marL="285750" rtl="0" algn="l">
              <a:lnSpc>
                <a:spcPct val="100000"/>
              </a:lnSpc>
              <a:spcBef>
                <a:spcPts val="1000"/>
              </a:spcBef>
              <a:spcAft>
                <a:spcPts val="0"/>
              </a:spcAft>
              <a:buSzPts val="1400"/>
              <a:buFont typeface="Arial"/>
              <a:buChar char="•"/>
            </a:pPr>
            <a:r>
              <a:rPr b="0" i="0" lang="en-US" sz="1800" u="none" strike="noStrike">
                <a:solidFill>
                  <a:srgbClr val="000000"/>
                </a:solidFill>
                <a:latin typeface="Calibri"/>
                <a:ea typeface="Calibri"/>
                <a:cs typeface="Calibri"/>
                <a:sym typeface="Calibri"/>
              </a:rPr>
              <a:t>DRM puts restrictions on the use, modification, copying, printing, and distribution of digital content purchased by consumers including backup copies for personal use.</a:t>
            </a:r>
            <a:endParaRPr b="0"/>
          </a:p>
          <a:p>
            <a:pPr indent="-285750" lvl="0" marL="285750" rtl="0" algn="l">
              <a:lnSpc>
                <a:spcPct val="100000"/>
              </a:lnSpc>
              <a:spcBef>
                <a:spcPts val="1000"/>
              </a:spcBef>
              <a:spcAft>
                <a:spcPts val="0"/>
              </a:spcAft>
              <a:buSzPts val="1400"/>
              <a:buFont typeface="Arial"/>
              <a:buChar char="•"/>
            </a:pPr>
            <a:r>
              <a:rPr b="0" i="0" lang="en-US" sz="1800" u="none" strike="noStrike">
                <a:solidFill>
                  <a:srgbClr val="000000"/>
                </a:solidFill>
                <a:latin typeface="Calibri"/>
                <a:ea typeface="Calibri"/>
                <a:cs typeface="Calibri"/>
                <a:sym typeface="Calibri"/>
              </a:rPr>
              <a:t>DRM makes extensive use of encryption to prevent unauthorized redistribution of digital media.</a:t>
            </a:r>
            <a:endParaRPr b="0"/>
          </a:p>
          <a:p>
            <a:pPr indent="-285750" lvl="0" marL="285750" rtl="0" algn="l">
              <a:lnSpc>
                <a:spcPct val="100000"/>
              </a:lnSpc>
              <a:spcBef>
                <a:spcPts val="1000"/>
              </a:spcBef>
              <a:spcAft>
                <a:spcPts val="0"/>
              </a:spcAft>
              <a:buSzPts val="1400"/>
              <a:buFont typeface="Arial"/>
              <a:buChar char="•"/>
            </a:pPr>
            <a:r>
              <a:rPr b="0" i="0" lang="en-US" sz="1800" u="none" strike="noStrike">
                <a:solidFill>
                  <a:srgbClr val="000000"/>
                </a:solidFill>
                <a:latin typeface="Calibri"/>
                <a:ea typeface="Calibri"/>
                <a:cs typeface="Calibri"/>
                <a:sym typeface="Calibri"/>
              </a:rPr>
              <a:t>You may require special software or device to access DRM-protected content.</a:t>
            </a:r>
            <a:endParaRPr b="0"/>
          </a:p>
          <a:p>
            <a:pPr indent="-285750" lvl="0" marL="285750" rtl="0" algn="l">
              <a:lnSpc>
                <a:spcPct val="100000"/>
              </a:lnSpc>
              <a:spcBef>
                <a:spcPts val="1000"/>
              </a:spcBef>
              <a:spcAft>
                <a:spcPts val="0"/>
              </a:spcAft>
              <a:buSzPts val="1400"/>
              <a:buFont typeface="Arial"/>
              <a:buChar char="•"/>
            </a:pPr>
            <a:r>
              <a:rPr b="0" i="0" lang="en-US" sz="1800" u="none" strike="noStrike">
                <a:solidFill>
                  <a:srgbClr val="000000"/>
                </a:solidFill>
                <a:latin typeface="Calibri"/>
                <a:ea typeface="Calibri"/>
                <a:cs typeface="Calibri"/>
                <a:sym typeface="Calibri"/>
              </a:rPr>
              <a:t>Because of its restrictive nature, the use of digital rights management is not universally accepted.</a:t>
            </a:r>
            <a:endParaRPr b="0"/>
          </a:p>
          <a:p>
            <a:pPr indent="-228600" lvl="0" marL="457200" marR="0" rtl="0" algn="l">
              <a:lnSpc>
                <a:spcPct val="100000"/>
              </a:lnSpc>
              <a:spcBef>
                <a:spcPts val="0"/>
              </a:spcBef>
              <a:spcAft>
                <a:spcPts val="0"/>
              </a:spcAft>
              <a:buClr>
                <a:srgbClr val="000000"/>
              </a:buClr>
              <a:buSzPts val="1400"/>
              <a:buFont typeface="Arial"/>
              <a:buNone/>
            </a:pPr>
            <a:br>
              <a:rPr lang="en-US"/>
            </a:br>
            <a:endParaRPr/>
          </a:p>
        </p:txBody>
      </p:sp>
      <p:sp>
        <p:nvSpPr>
          <p:cNvPr id="5260" name="Google Shape;5260;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6" name="Shape 5276"/>
        <p:cNvGrpSpPr/>
        <p:nvPr/>
      </p:nvGrpSpPr>
      <p:grpSpPr>
        <a:xfrm>
          <a:off x="0" y="0"/>
          <a:ext cx="0" cy="0"/>
          <a:chOff x="0" y="0"/>
          <a:chExt cx="0" cy="0"/>
        </a:xfrm>
      </p:grpSpPr>
      <p:sp>
        <p:nvSpPr>
          <p:cNvPr id="5277" name="Google Shape;5277;p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8" name="Google Shape;5278;p4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Trojans can also be embedded in web pages through code injection. Once installed, Trojans can perform various malicious actions, including setting up backdoor access, where the attacker is able to bypass the authentication system and can use this backdoor to gain access at any time. A Trojan can also be used for surveillance or resource theft.</a:t>
            </a:r>
            <a:endParaRPr/>
          </a:p>
          <a:p>
            <a:pPr indent="0" lvl="0" marL="0" rtl="0" algn="l">
              <a:lnSpc>
                <a:spcPct val="100000"/>
              </a:lnSpc>
              <a:spcBef>
                <a:spcPts val="0"/>
              </a:spcBef>
              <a:spcAft>
                <a:spcPts val="0"/>
              </a:spcAft>
              <a:buSzPts val="1400"/>
              <a:buNone/>
            </a:pPr>
            <a:r>
              <a:t/>
            </a:r>
            <a:endParaRPr/>
          </a:p>
        </p:txBody>
      </p:sp>
      <p:sp>
        <p:nvSpPr>
          <p:cNvPr id="5279" name="Google Shape;5279;p4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4" name="Shape 5284"/>
        <p:cNvGrpSpPr/>
        <p:nvPr/>
      </p:nvGrpSpPr>
      <p:grpSpPr>
        <a:xfrm>
          <a:off x="0" y="0"/>
          <a:ext cx="0" cy="0"/>
          <a:chOff x="0" y="0"/>
          <a:chExt cx="0" cy="0"/>
        </a:xfrm>
      </p:grpSpPr>
      <p:sp>
        <p:nvSpPr>
          <p:cNvPr id="5285" name="Google Shape;5285;p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6" name="Google Shape;5286;p4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Trojans can also be embedded in web pages through code injection. Once installed, Trojans can perform various malicious actions, including setting up backdoor access, where the attacker is able to bypass the authentication system and can use this backdoor to gain access at any time. A Trojan can also be used for surveillance or resource theft.</a:t>
            </a:r>
            <a:endParaRPr/>
          </a:p>
          <a:p>
            <a:pPr indent="0" lvl="0" marL="0" rtl="0" algn="l">
              <a:lnSpc>
                <a:spcPct val="100000"/>
              </a:lnSpc>
              <a:spcBef>
                <a:spcPts val="0"/>
              </a:spcBef>
              <a:spcAft>
                <a:spcPts val="0"/>
              </a:spcAft>
              <a:buSzPts val="1400"/>
              <a:buNone/>
            </a:pPr>
            <a:r>
              <a:t/>
            </a:r>
            <a:endParaRPr/>
          </a:p>
        </p:txBody>
      </p:sp>
      <p:sp>
        <p:nvSpPr>
          <p:cNvPr id="5287" name="Google Shape;5287;p4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3" name="Shape 5293"/>
        <p:cNvGrpSpPr/>
        <p:nvPr/>
      </p:nvGrpSpPr>
      <p:grpSpPr>
        <a:xfrm>
          <a:off x="0" y="0"/>
          <a:ext cx="0" cy="0"/>
          <a:chOff x="0" y="0"/>
          <a:chExt cx="0" cy="0"/>
        </a:xfrm>
      </p:grpSpPr>
      <p:sp>
        <p:nvSpPr>
          <p:cNvPr id="5294" name="Google Shape;5294;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5" name="Google Shape;5295;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Char char="•"/>
            </a:pPr>
            <a:r>
              <a:rPr i="0" lang="en-US" sz="1200" u="none" cap="none" strike="noStrike">
                <a:solidFill>
                  <a:srgbClr val="3F3F3F"/>
                </a:solidFill>
                <a:latin typeface="Open Sans"/>
                <a:ea typeface="Open Sans"/>
                <a:cs typeface="Open Sans"/>
                <a:sym typeface="Open Sans"/>
              </a:rPr>
              <a:t>DLP </a:t>
            </a:r>
            <a:r>
              <a:rPr lang="en-US" sz="1200">
                <a:solidFill>
                  <a:srgbClr val="3F3F3F"/>
                </a:solidFill>
                <a:latin typeface="Open Sans"/>
                <a:ea typeface="Open Sans"/>
                <a:cs typeface="Open Sans"/>
                <a:sym typeface="Open Sans"/>
              </a:rPr>
              <a:t>refers to a </a:t>
            </a:r>
            <a:r>
              <a:rPr i="0" lang="en-US" sz="1200" u="none" cap="none" strike="noStrike">
                <a:solidFill>
                  <a:srgbClr val="3F3F3F"/>
                </a:solidFill>
                <a:latin typeface="Open Sans"/>
                <a:ea typeface="Open Sans"/>
                <a:cs typeface="Open Sans"/>
                <a:sym typeface="Open Sans"/>
              </a:rPr>
              <a:t>set of controls and practices put in place to ensure that data is only accessible and exposed to those users and systems authorized to have it. </a:t>
            </a:r>
            <a:endParaRPr sz="1200">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The goals of a DLP strategy for an organization are to manage and minimize risk, maintain compliance with regulatory requirements, and show due diligence on the</a:t>
            </a:r>
            <a:endParaRPr/>
          </a:p>
          <a:p>
            <a:pPr indent="-2286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part of the application and data owner. </a:t>
            </a:r>
            <a:endParaRPr/>
          </a:p>
          <a:p>
            <a:pPr indent="-2286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DLP is concerned with external parties.</a:t>
            </a:r>
            <a:endParaRPr/>
          </a:p>
          <a:p>
            <a:pPr indent="-228600" lvl="0" marL="45720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DLP should be integrated as a part of the risk management approach.</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296" name="Google Shape;5296;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1" name="Shape 5321"/>
        <p:cNvGrpSpPr/>
        <p:nvPr/>
      </p:nvGrpSpPr>
      <p:grpSpPr>
        <a:xfrm>
          <a:off x="0" y="0"/>
          <a:ext cx="0" cy="0"/>
          <a:chOff x="0" y="0"/>
          <a:chExt cx="0" cy="0"/>
        </a:xfrm>
      </p:grpSpPr>
      <p:sp>
        <p:nvSpPr>
          <p:cNvPr id="5322" name="Google Shape;5322;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b="1" i="0" lang="en-US" sz="2200" u="none" cap="none" strike="noStrike">
                <a:solidFill>
                  <a:srgbClr val="3F3F3F"/>
                </a:solidFill>
                <a:latin typeface="Open Sans"/>
                <a:ea typeface="Open Sans"/>
                <a:cs typeface="Open Sans"/>
                <a:sym typeface="Open Sans"/>
              </a:rPr>
              <a:t>1. Data </a:t>
            </a:r>
            <a:r>
              <a:rPr b="1" lang="en-US" sz="2200">
                <a:solidFill>
                  <a:srgbClr val="3F3F3F"/>
                </a:solidFill>
                <a:latin typeface="Open Sans"/>
                <a:ea typeface="Open Sans"/>
                <a:cs typeface="Open Sans"/>
                <a:sym typeface="Open Sans"/>
              </a:rPr>
              <a:t>i</a:t>
            </a:r>
            <a:r>
              <a:rPr b="1" i="0" lang="en-US" sz="2200" u="none" cap="none" strike="noStrike">
                <a:solidFill>
                  <a:srgbClr val="3F3F3F"/>
                </a:solidFill>
                <a:latin typeface="Open Sans"/>
                <a:ea typeface="Open Sans"/>
                <a:cs typeface="Open Sans"/>
                <a:sym typeface="Open Sans"/>
              </a:rPr>
              <a:t>nventory</a:t>
            </a:r>
            <a:endParaRPr/>
          </a:p>
          <a:p>
            <a:pPr indent="-342900" lvl="0" marL="342900" rtl="0" algn="l">
              <a:lnSpc>
                <a:spcPct val="100000"/>
              </a:lnSpc>
              <a:spcBef>
                <a:spcPts val="0"/>
              </a:spcBef>
              <a:spcAft>
                <a:spcPts val="0"/>
              </a:spcAft>
              <a:buSzPts val="1400"/>
              <a:buFont typeface="Arial"/>
              <a:buChar char="•"/>
            </a:pPr>
            <a:r>
              <a:rPr i="0" lang="en-US" sz="2200" u="none" cap="none" strike="noStrike">
                <a:solidFill>
                  <a:srgbClr val="3F3F3F"/>
                </a:solidFill>
                <a:latin typeface="Open Sans"/>
                <a:ea typeface="Open Sans"/>
                <a:cs typeface="Open Sans"/>
                <a:sym typeface="Open Sans"/>
              </a:rPr>
              <a:t>Identify the data</a:t>
            </a:r>
            <a:endParaRPr/>
          </a:p>
          <a:p>
            <a:pPr indent="-342900" lvl="0" marL="342900" rtl="0" algn="l">
              <a:lnSpc>
                <a:spcPct val="100000"/>
              </a:lnSpc>
              <a:spcBef>
                <a:spcPts val="0"/>
              </a:spcBef>
              <a:spcAft>
                <a:spcPts val="0"/>
              </a:spcAft>
              <a:buSzPts val="1400"/>
              <a:buFont typeface="Arial"/>
              <a:buChar char="•"/>
            </a:pPr>
            <a:r>
              <a:rPr i="0" lang="en-US" sz="2200" u="none" cap="none" strike="noStrike">
                <a:solidFill>
                  <a:srgbClr val="3F3F3F"/>
                </a:solidFill>
                <a:latin typeface="Open Sans"/>
                <a:ea typeface="Open Sans"/>
                <a:cs typeface="Open Sans"/>
                <a:sym typeface="Open Sans"/>
              </a:rPr>
              <a:t>Classify the data</a:t>
            </a:r>
            <a:endParaRPr sz="2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b="1" i="0" lang="en-US" sz="2200" u="none" cap="none" strike="noStrike">
                <a:solidFill>
                  <a:srgbClr val="3F3F3F"/>
                </a:solidFill>
                <a:latin typeface="Open Sans"/>
                <a:ea typeface="Open Sans"/>
                <a:cs typeface="Open Sans"/>
                <a:sym typeface="Open Sans"/>
              </a:rPr>
              <a:t>2. Data </a:t>
            </a:r>
            <a:r>
              <a:rPr b="1" lang="en-US" sz="2200">
                <a:solidFill>
                  <a:srgbClr val="3F3F3F"/>
                </a:solidFill>
                <a:latin typeface="Open Sans"/>
                <a:ea typeface="Open Sans"/>
                <a:cs typeface="Open Sans"/>
                <a:sym typeface="Open Sans"/>
              </a:rPr>
              <a:t>f</a:t>
            </a:r>
            <a:r>
              <a:rPr b="1" i="0" lang="en-US" sz="2200" u="none" cap="none" strike="noStrike">
                <a:solidFill>
                  <a:srgbClr val="3F3F3F"/>
                </a:solidFill>
                <a:latin typeface="Open Sans"/>
                <a:ea typeface="Open Sans"/>
                <a:cs typeface="Open Sans"/>
                <a:sym typeface="Open Sans"/>
              </a:rPr>
              <a:t>lows</a:t>
            </a:r>
            <a:endParaRPr sz="2200">
              <a:solidFill>
                <a:srgbClr val="3F3F3F"/>
              </a:solidFill>
              <a:latin typeface="Open Sans"/>
              <a:ea typeface="Open Sans"/>
              <a:cs typeface="Open Sans"/>
              <a:sym typeface="Open Sans"/>
            </a:endParaRPr>
          </a:p>
          <a:p>
            <a:pPr indent="-285750" lvl="1" marL="285750" marR="0" rtl="0" algn="l">
              <a:lnSpc>
                <a:spcPct val="100000"/>
              </a:lnSpc>
              <a:spcBef>
                <a:spcPts val="0"/>
              </a:spcBef>
              <a:spcAft>
                <a:spcPts val="0"/>
              </a:spcAft>
              <a:buClr>
                <a:srgbClr val="3F3F3F"/>
              </a:buClr>
              <a:buSzPts val="2200"/>
              <a:buFont typeface="Open Sans"/>
              <a:buChar char="•"/>
            </a:pPr>
            <a:r>
              <a:rPr i="0" lang="en-US" sz="2200" u="none" cap="none" strike="noStrike">
                <a:solidFill>
                  <a:srgbClr val="3F3F3F"/>
                </a:solidFill>
                <a:latin typeface="Open Sans"/>
                <a:ea typeface="Open Sans"/>
                <a:cs typeface="Open Sans"/>
                <a:sym typeface="Open Sans"/>
              </a:rPr>
              <a:t>Plot the data flow over the life cycle</a:t>
            </a:r>
            <a:endParaRPr/>
          </a:p>
          <a:p>
            <a:pPr indent="-146050" lvl="1" marL="285750" marR="0" rtl="0" algn="l">
              <a:lnSpc>
                <a:spcPct val="100000"/>
              </a:lnSpc>
              <a:spcBef>
                <a:spcPts val="0"/>
              </a:spcBef>
              <a:spcAft>
                <a:spcPts val="0"/>
              </a:spcAft>
              <a:buClr>
                <a:srgbClr val="3F3F3F"/>
              </a:buClr>
              <a:buSzPts val="2200"/>
              <a:buFont typeface="Open Sans"/>
              <a:buNone/>
            </a:pPr>
            <a:r>
              <a:t/>
            </a:r>
            <a:endParaRPr i="0" sz="2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SzPts val="1400"/>
              <a:buNone/>
            </a:pPr>
            <a:r>
              <a:rPr b="1" i="0" lang="en-US" sz="2200" u="none" cap="none" strike="noStrike">
                <a:solidFill>
                  <a:srgbClr val="3F3F3F"/>
                </a:solidFill>
                <a:latin typeface="Open Sans"/>
                <a:ea typeface="Open Sans"/>
                <a:cs typeface="Open Sans"/>
                <a:sym typeface="Open Sans"/>
              </a:rPr>
              <a:t>3. Data </a:t>
            </a:r>
            <a:r>
              <a:rPr b="1" lang="en-US" sz="2200">
                <a:solidFill>
                  <a:srgbClr val="3F3F3F"/>
                </a:solidFill>
                <a:latin typeface="Open Sans"/>
                <a:ea typeface="Open Sans"/>
                <a:cs typeface="Open Sans"/>
                <a:sym typeface="Open Sans"/>
              </a:rPr>
              <a:t>p</a:t>
            </a:r>
            <a:r>
              <a:rPr b="1" i="0" lang="en-US" sz="2200" u="none" cap="none" strike="noStrike">
                <a:solidFill>
                  <a:srgbClr val="3F3F3F"/>
                </a:solidFill>
                <a:latin typeface="Open Sans"/>
                <a:ea typeface="Open Sans"/>
                <a:cs typeface="Open Sans"/>
                <a:sym typeface="Open Sans"/>
              </a:rPr>
              <a:t>rotection </a:t>
            </a:r>
            <a:r>
              <a:rPr b="1" lang="en-US" sz="2200">
                <a:solidFill>
                  <a:srgbClr val="3F3F3F"/>
                </a:solidFill>
                <a:latin typeface="Open Sans"/>
                <a:ea typeface="Open Sans"/>
                <a:cs typeface="Open Sans"/>
                <a:sym typeface="Open Sans"/>
              </a:rPr>
              <a:t>s</a:t>
            </a:r>
            <a:r>
              <a:rPr b="1" i="0" lang="en-US" sz="2200" u="none" cap="none" strike="noStrike">
                <a:solidFill>
                  <a:srgbClr val="3F3F3F"/>
                </a:solidFill>
                <a:latin typeface="Open Sans"/>
                <a:ea typeface="Open Sans"/>
                <a:cs typeface="Open Sans"/>
                <a:sym typeface="Open Sans"/>
              </a:rPr>
              <a:t>trategy</a:t>
            </a:r>
            <a:endParaRPr sz="2200">
              <a:solidFill>
                <a:srgbClr val="3F3F3F"/>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i="0" lang="en-US" sz="2200" u="none" cap="none" strike="noStrike">
                <a:solidFill>
                  <a:srgbClr val="3F3F3F"/>
                </a:solidFill>
                <a:latin typeface="Open Sans"/>
                <a:ea typeface="Open Sans"/>
                <a:cs typeface="Open Sans"/>
                <a:sym typeface="Open Sans"/>
              </a:rPr>
              <a:t>Perform </a:t>
            </a:r>
            <a:r>
              <a:rPr lang="en-US" sz="2200">
                <a:solidFill>
                  <a:srgbClr val="3F3F3F"/>
                </a:solidFill>
                <a:latin typeface="Open Sans"/>
                <a:ea typeface="Open Sans"/>
                <a:cs typeface="Open Sans"/>
                <a:sym typeface="Open Sans"/>
              </a:rPr>
              <a:t>r</a:t>
            </a:r>
            <a:r>
              <a:rPr i="0" lang="en-US" sz="2200" u="none" cap="none" strike="noStrike">
                <a:solidFill>
                  <a:srgbClr val="3F3F3F"/>
                </a:solidFill>
                <a:latin typeface="Open Sans"/>
                <a:ea typeface="Open Sans"/>
                <a:cs typeface="Open Sans"/>
                <a:sym typeface="Open Sans"/>
              </a:rPr>
              <a:t>isk </a:t>
            </a:r>
            <a:r>
              <a:rPr lang="en-US" sz="2200">
                <a:solidFill>
                  <a:srgbClr val="3F3F3F"/>
                </a:solidFill>
                <a:latin typeface="Open Sans"/>
                <a:ea typeface="Open Sans"/>
                <a:cs typeface="Open Sans"/>
                <a:sym typeface="Open Sans"/>
              </a:rPr>
              <a:t>a</a:t>
            </a:r>
            <a:r>
              <a:rPr i="0" lang="en-US" sz="2200" u="none" cap="none" strike="noStrike">
                <a:solidFill>
                  <a:srgbClr val="3F3F3F"/>
                </a:solidFill>
                <a:latin typeface="Open Sans"/>
                <a:ea typeface="Open Sans"/>
                <a:cs typeface="Open Sans"/>
                <a:sym typeface="Open Sans"/>
              </a:rPr>
              <a:t>ssessment</a:t>
            </a:r>
            <a:endParaRPr sz="2200">
              <a:solidFill>
                <a:srgbClr val="3F3F3F"/>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i="0" lang="en-US" sz="2200" u="none" cap="none" strike="noStrike">
                <a:solidFill>
                  <a:srgbClr val="3F3F3F"/>
                </a:solidFill>
                <a:latin typeface="Open Sans"/>
                <a:ea typeface="Open Sans"/>
                <a:cs typeface="Open Sans"/>
                <a:sym typeface="Open Sans"/>
              </a:rPr>
              <a:t>Determine the DLP </a:t>
            </a:r>
            <a:r>
              <a:rPr lang="en-US" sz="2200">
                <a:solidFill>
                  <a:srgbClr val="3F3F3F"/>
                </a:solidFill>
                <a:latin typeface="Open Sans"/>
                <a:ea typeface="Open Sans"/>
                <a:cs typeface="Open Sans"/>
                <a:sym typeface="Open Sans"/>
              </a:rPr>
              <a:t>s</a:t>
            </a:r>
            <a:r>
              <a:rPr i="0" lang="en-US" sz="2200" u="none" cap="none" strike="noStrike">
                <a:solidFill>
                  <a:srgbClr val="3F3F3F"/>
                </a:solidFill>
                <a:latin typeface="Open Sans"/>
                <a:ea typeface="Open Sans"/>
                <a:cs typeface="Open Sans"/>
                <a:sym typeface="Open Sans"/>
              </a:rPr>
              <a:t>olution</a:t>
            </a:r>
            <a:endParaRPr/>
          </a:p>
          <a:p>
            <a:pPr indent="-203200" lvl="0" marL="431800" marR="0" rtl="0" algn="l">
              <a:lnSpc>
                <a:spcPct val="100000"/>
              </a:lnSpc>
              <a:spcBef>
                <a:spcPts val="0"/>
              </a:spcBef>
              <a:spcAft>
                <a:spcPts val="0"/>
              </a:spcAft>
              <a:buClr>
                <a:srgbClr val="3F3F3F"/>
              </a:buClr>
              <a:buSzPts val="2200"/>
              <a:buFont typeface="Arial"/>
              <a:buNone/>
            </a:pPr>
            <a:r>
              <a:t/>
            </a:r>
            <a:endParaRPr i="0" sz="2200" u="none" cap="none" strike="noStrike">
              <a:solidFill>
                <a:srgbClr val="3F3F3F"/>
              </a:solidFill>
              <a:latin typeface="Open Sans"/>
              <a:ea typeface="Open Sans"/>
              <a:cs typeface="Open Sans"/>
              <a:sym typeface="Open Sans"/>
            </a:endParaRPr>
          </a:p>
          <a:p>
            <a:pPr indent="0" lvl="0" marL="88900" marR="0" rtl="0" algn="l">
              <a:lnSpc>
                <a:spcPct val="100000"/>
              </a:lnSpc>
              <a:spcBef>
                <a:spcPts val="0"/>
              </a:spcBef>
              <a:spcAft>
                <a:spcPts val="0"/>
              </a:spcAft>
              <a:buClr>
                <a:srgbClr val="3F3F3F"/>
              </a:buClr>
              <a:buSzPts val="2200"/>
              <a:buFont typeface="Arial"/>
              <a:buNone/>
            </a:pPr>
            <a:r>
              <a:t/>
            </a:r>
            <a:endParaRPr sz="2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SzPts val="1400"/>
              <a:buNone/>
            </a:pPr>
            <a:r>
              <a:rPr b="1" i="0" lang="en-US" sz="2200" u="none" cap="none" strike="noStrike">
                <a:solidFill>
                  <a:srgbClr val="3F3F3F"/>
                </a:solidFill>
                <a:latin typeface="Open Sans"/>
                <a:ea typeface="Open Sans"/>
                <a:cs typeface="Open Sans"/>
                <a:sym typeface="Open Sans"/>
              </a:rPr>
              <a:t>4. Implementation, </a:t>
            </a:r>
            <a:r>
              <a:rPr b="1" lang="en-US" sz="2200">
                <a:solidFill>
                  <a:srgbClr val="3F3F3F"/>
                </a:solidFill>
                <a:latin typeface="Open Sans"/>
                <a:ea typeface="Open Sans"/>
                <a:cs typeface="Open Sans"/>
                <a:sym typeface="Open Sans"/>
              </a:rPr>
              <a:t>t</a:t>
            </a:r>
            <a:r>
              <a:rPr b="1" i="0" lang="en-US" sz="2200" u="none" cap="none" strike="noStrike">
                <a:solidFill>
                  <a:srgbClr val="3F3F3F"/>
                </a:solidFill>
                <a:latin typeface="Open Sans"/>
                <a:ea typeface="Open Sans"/>
                <a:cs typeface="Open Sans"/>
                <a:sym typeface="Open Sans"/>
              </a:rPr>
              <a:t>esting, and </a:t>
            </a:r>
            <a:r>
              <a:rPr b="1" lang="en-US" sz="2200">
                <a:solidFill>
                  <a:srgbClr val="3F3F3F"/>
                </a:solidFill>
                <a:latin typeface="Open Sans"/>
                <a:ea typeface="Open Sans"/>
                <a:cs typeface="Open Sans"/>
                <a:sym typeface="Open Sans"/>
              </a:rPr>
              <a:t>t</a:t>
            </a:r>
            <a:r>
              <a:rPr b="1" i="0" lang="en-US" sz="2200" u="none" cap="none" strike="noStrike">
                <a:solidFill>
                  <a:srgbClr val="3F3F3F"/>
                </a:solidFill>
                <a:latin typeface="Open Sans"/>
                <a:ea typeface="Open Sans"/>
                <a:cs typeface="Open Sans"/>
                <a:sym typeface="Open Sans"/>
              </a:rPr>
              <a:t>uning</a:t>
            </a:r>
            <a:endParaRPr sz="2200">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Open Sans"/>
              <a:buChar char="•"/>
            </a:pPr>
            <a:r>
              <a:rPr i="0" lang="en-US" sz="2200" u="none" cap="none" strike="noStrike">
                <a:solidFill>
                  <a:srgbClr val="3F3F3F"/>
                </a:solidFill>
                <a:latin typeface="Open Sans"/>
                <a:ea typeface="Open Sans"/>
                <a:cs typeface="Open Sans"/>
                <a:sym typeface="Open Sans"/>
              </a:rPr>
              <a:t>Test for false positives</a:t>
            </a:r>
            <a:r>
              <a:rPr lang="en-US" sz="2200">
                <a:solidFill>
                  <a:srgbClr val="3F3F3F"/>
                </a:solidFill>
                <a:latin typeface="Open Sans"/>
                <a:ea typeface="Open Sans"/>
                <a:cs typeface="Open Sans"/>
                <a:sym typeface="Open Sans"/>
              </a:rPr>
              <a:t> and</a:t>
            </a:r>
            <a:r>
              <a:rPr i="0" lang="en-US" sz="2200" u="none" cap="none" strike="noStrike">
                <a:solidFill>
                  <a:srgbClr val="3F3F3F"/>
                </a:solidFill>
                <a:latin typeface="Open Sans"/>
                <a:ea typeface="Open Sans"/>
                <a:cs typeface="Open Sans"/>
                <a:sym typeface="Open Sans"/>
              </a:rPr>
              <a:t> false negatives</a:t>
            </a:r>
            <a:endParaRPr sz="2200">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Open Sans"/>
              <a:buChar char="•"/>
            </a:pPr>
            <a:r>
              <a:rPr i="0" lang="en-US" sz="2200" u="none" cap="none" strike="noStrike">
                <a:solidFill>
                  <a:srgbClr val="3F3F3F"/>
                </a:solidFill>
                <a:latin typeface="Open Sans"/>
                <a:ea typeface="Open Sans"/>
                <a:cs typeface="Open Sans"/>
                <a:sym typeface="Open Sans"/>
              </a:rPr>
              <a:t>Misuse cases prioritization and testing</a:t>
            </a:r>
            <a:endParaRPr sz="2200">
              <a:solidFill>
                <a:srgbClr val="3F3F3F"/>
              </a:solidFill>
              <a:latin typeface="Open Sans"/>
              <a:ea typeface="Open Sans"/>
              <a:cs typeface="Open Sans"/>
              <a:sym typeface="Open Sans"/>
            </a:endParaRPr>
          </a:p>
          <a:p>
            <a:pPr indent="0" lvl="1" marL="0" marR="0" rtl="0" algn="l">
              <a:lnSpc>
                <a:spcPct val="100000"/>
              </a:lnSpc>
              <a:spcBef>
                <a:spcPts val="0"/>
              </a:spcBef>
              <a:spcAft>
                <a:spcPts val="0"/>
              </a:spcAft>
              <a:buClr>
                <a:srgbClr val="3F3F3F"/>
              </a:buClr>
              <a:buSzPts val="2200"/>
              <a:buFont typeface="Open Sans"/>
              <a:buNone/>
            </a:pPr>
            <a:r>
              <a:t/>
            </a:r>
            <a:endParaRPr sz="2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5323" name="Google Shape;5323;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a:ea typeface="Open Sans"/>
                <a:cs typeface="Open Sans"/>
                <a:sym typeface="Open Sans"/>
              </a:rPr>
              <a:t>Security as a Service (SaaS)</a:t>
            </a:r>
            <a:endParaRPr/>
          </a:p>
          <a:p>
            <a:pPr indent="-342900" lvl="0" marL="354965" marR="5080" rtl="0" algn="l">
              <a:lnSpc>
                <a:spcPct val="114000"/>
              </a:lnSpc>
              <a:spcBef>
                <a:spcPts val="200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Security as a Service (SecaaS) is a cloud-based delivery model for security solutions. Instead of managing and maintaining your own security infrastructure on-premises</a:t>
            </a:r>
            <a:endParaRPr/>
          </a:p>
          <a:p>
            <a:pPr indent="-254000" lvl="0" marL="354965" marR="5080" rtl="0" algn="l">
              <a:lnSpc>
                <a:spcPct val="114000"/>
              </a:lnSpc>
              <a:spcBef>
                <a:spcPts val="200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None/>
            </a:pPr>
            <a:r>
              <a:rPr b="1" i="0" lang="en-US">
                <a:solidFill>
                  <a:srgbClr val="E3E3E3"/>
                </a:solidFill>
                <a:highlight>
                  <a:srgbClr val="131314"/>
                </a:highlight>
                <a:latin typeface="Arial"/>
                <a:ea typeface="Arial"/>
                <a:cs typeface="Arial"/>
                <a:sym typeface="Arial"/>
              </a:rPr>
              <a:t>Common SecaaS Offerings:</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Email Security:</a:t>
            </a:r>
            <a:r>
              <a:rPr b="0" i="0" lang="en-US">
                <a:solidFill>
                  <a:srgbClr val="E3E3E3"/>
                </a:solidFill>
                <a:highlight>
                  <a:srgbClr val="131314"/>
                </a:highlight>
                <a:latin typeface="Arial"/>
                <a:ea typeface="Arial"/>
                <a:cs typeface="Arial"/>
                <a:sym typeface="Arial"/>
              </a:rPr>
              <a:t> Protects against phishing attacks, spam, and malware.</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Network Security:</a:t>
            </a:r>
            <a:r>
              <a:rPr b="0" i="0" lang="en-US">
                <a:solidFill>
                  <a:srgbClr val="E3E3E3"/>
                </a:solidFill>
                <a:highlight>
                  <a:srgbClr val="131314"/>
                </a:highlight>
                <a:latin typeface="Arial"/>
                <a:ea typeface="Arial"/>
                <a:cs typeface="Arial"/>
                <a:sym typeface="Arial"/>
              </a:rPr>
              <a:t> Firewalls, intrusion detection/prevention systems (IDS/IPS) to monitor and block suspicious network traffic.</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Data Encryption:</a:t>
            </a:r>
            <a:r>
              <a:rPr b="0" i="0" lang="en-US">
                <a:solidFill>
                  <a:srgbClr val="E3E3E3"/>
                </a:solidFill>
                <a:highlight>
                  <a:srgbClr val="131314"/>
                </a:highlight>
                <a:latin typeface="Arial"/>
                <a:ea typeface="Arial"/>
                <a:cs typeface="Arial"/>
                <a:sym typeface="Arial"/>
              </a:rPr>
              <a:t> Secures your data at rest and in transit.</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Vulnerability Scanning:</a:t>
            </a:r>
            <a:r>
              <a:rPr b="0" i="0" lang="en-US">
                <a:solidFill>
                  <a:srgbClr val="E3E3E3"/>
                </a:solidFill>
                <a:highlight>
                  <a:srgbClr val="131314"/>
                </a:highlight>
                <a:latin typeface="Arial"/>
                <a:ea typeface="Arial"/>
                <a:cs typeface="Arial"/>
                <a:sym typeface="Arial"/>
              </a:rPr>
              <a:t> Identifies weaknesses in your systems and applications.</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Security Information and Event Management (SIEM):</a:t>
            </a:r>
            <a:r>
              <a:rPr b="0" i="0" lang="en-US">
                <a:solidFill>
                  <a:srgbClr val="E3E3E3"/>
                </a:solidFill>
                <a:highlight>
                  <a:srgbClr val="131314"/>
                </a:highlight>
                <a:latin typeface="Arial"/>
                <a:ea typeface="Arial"/>
                <a:cs typeface="Arial"/>
                <a:sym typeface="Arial"/>
              </a:rPr>
              <a:t> Collects and analyzes security data from various sources to provide real-time insights into potential threats.</a:t>
            </a:r>
            <a:endParaRPr/>
          </a:p>
          <a:p>
            <a:pPr indent="-254000" lvl="0" marL="354965" marR="5080" rtl="0" algn="l">
              <a:lnSpc>
                <a:spcPct val="114000"/>
              </a:lnSpc>
              <a:spcBef>
                <a:spcPts val="2000"/>
              </a:spcBef>
              <a:spcAft>
                <a:spcPts val="0"/>
              </a:spcAft>
              <a:buSzPts val="1400"/>
              <a:buFont typeface="Arial"/>
              <a:buNone/>
            </a:pPr>
            <a:r>
              <a:t/>
            </a:r>
            <a:endParaRPr/>
          </a:p>
        </p:txBody>
      </p:sp>
      <p:sp>
        <p:nvSpPr>
          <p:cNvPr id="444" name="Google Shape;444;p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5" name="Shape 5345"/>
        <p:cNvGrpSpPr/>
        <p:nvPr/>
      </p:nvGrpSpPr>
      <p:grpSpPr>
        <a:xfrm>
          <a:off x="0" y="0"/>
          <a:ext cx="0" cy="0"/>
          <a:chOff x="0" y="0"/>
          <a:chExt cx="0" cy="0"/>
        </a:xfrm>
      </p:grpSpPr>
      <p:sp>
        <p:nvSpPr>
          <p:cNvPr id="5346" name="Google Shape;5346;p4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7" name="Google Shape;5347;p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0" name="Shape 5350"/>
        <p:cNvGrpSpPr/>
        <p:nvPr/>
      </p:nvGrpSpPr>
      <p:grpSpPr>
        <a:xfrm>
          <a:off x="0" y="0"/>
          <a:ext cx="0" cy="0"/>
          <a:chOff x="0" y="0"/>
          <a:chExt cx="0" cy="0"/>
        </a:xfrm>
      </p:grpSpPr>
      <p:sp>
        <p:nvSpPr>
          <p:cNvPr id="5351" name="Google Shape;535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285750" lvl="0" marL="2857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An asset is any resource that has value to an organization. </a:t>
            </a:r>
            <a:endParaRPr b="0" i="0" sz="1200" u="none" strike="noStrike">
              <a:solidFill>
                <a:schemeClr val="dk1"/>
              </a:solidFill>
              <a:latin typeface="Calibri"/>
              <a:ea typeface="Calibri"/>
              <a:cs typeface="Calibri"/>
              <a:sym typeface="Calibri"/>
            </a:endParaRPr>
          </a:p>
          <a:p>
            <a:pPr indent="-285750" lvl="0" marL="2857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An asset can either be tangible or intangible. </a:t>
            </a:r>
            <a:endParaRPr b="0" i="0" sz="1200" u="none" strike="noStrike">
              <a:solidFill>
                <a:schemeClr val="dk1"/>
              </a:solidFill>
              <a:latin typeface="Calibri"/>
              <a:ea typeface="Calibri"/>
              <a:cs typeface="Calibri"/>
              <a:sym typeface="Calibri"/>
            </a:endParaRPr>
          </a:p>
          <a:p>
            <a:pPr indent="-285750" lvl="0" marL="2857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Tangible assets are those assets that we can touch, feel and see whereas an intangible asset does not have a physical existence. </a:t>
            </a:r>
            <a:endParaRPr b="0" i="0" sz="1200" u="none" strike="noStrike">
              <a:solidFill>
                <a:schemeClr val="dk1"/>
              </a:solidFill>
              <a:latin typeface="Calibri"/>
              <a:ea typeface="Calibri"/>
              <a:cs typeface="Calibri"/>
              <a:sym typeface="Calibri"/>
            </a:endParaRPr>
          </a:p>
          <a:p>
            <a:pPr indent="-285750" lvl="0" marL="2857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These include people, hardware, software, data, information, reputation, etc.</a:t>
            </a:r>
            <a:endParaRPr b="0"/>
          </a:p>
        </p:txBody>
      </p:sp>
      <p:sp>
        <p:nvSpPr>
          <p:cNvPr id="5352" name="Google Shape;535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5" name="Shape 5555"/>
        <p:cNvGrpSpPr/>
        <p:nvPr/>
      </p:nvGrpSpPr>
      <p:grpSpPr>
        <a:xfrm>
          <a:off x="0" y="0"/>
          <a:ext cx="0" cy="0"/>
          <a:chOff x="0" y="0"/>
          <a:chExt cx="0" cy="0"/>
        </a:xfrm>
      </p:grpSpPr>
      <p:sp>
        <p:nvSpPr>
          <p:cNvPr id="5556" name="Google Shape;5556;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71450" lvl="0" marL="171450" rtl="0" algn="l">
              <a:lnSpc>
                <a:spcPct val="100000"/>
              </a:lnSpc>
              <a:spcBef>
                <a:spcPts val="0"/>
              </a:spcBef>
              <a:spcAft>
                <a:spcPts val="0"/>
              </a:spcAft>
              <a:buSzPts val="1400"/>
              <a:buFont typeface="Arial"/>
              <a:buChar char="•"/>
            </a:pPr>
            <a:r>
              <a:rPr b="0" i="0" lang="en-US" sz="1200" u="none" strike="noStrike">
                <a:solidFill>
                  <a:srgbClr val="000000"/>
                </a:solidFill>
                <a:latin typeface="Arial"/>
                <a:ea typeface="Arial"/>
                <a:cs typeface="Arial"/>
                <a:sym typeface="Arial"/>
              </a:rPr>
              <a:t>Asset classification means categorizing and grouping assets based on their sensitivity, criticality, or business value.</a:t>
            </a:r>
            <a:endParaRPr b="0" i="0" sz="1200" u="none" strike="noStrike">
              <a:solidFill>
                <a:schemeClr val="dk1"/>
              </a:solidFill>
              <a:latin typeface="Calibri"/>
              <a:ea typeface="Calibri"/>
              <a:cs typeface="Calibri"/>
              <a:sym typeface="Calibri"/>
            </a:endParaRPr>
          </a:p>
          <a:p>
            <a:pPr indent="-171450" lvl="0" marL="171450" rtl="0" algn="l">
              <a:lnSpc>
                <a:spcPct val="100000"/>
              </a:lnSpc>
              <a:spcBef>
                <a:spcPts val="0"/>
              </a:spcBef>
              <a:spcAft>
                <a:spcPts val="0"/>
              </a:spcAft>
              <a:buSzPts val="1400"/>
              <a:buFont typeface="Arial"/>
              <a:buChar char="•"/>
            </a:pPr>
            <a:r>
              <a:rPr b="0" i="0" lang="en-US" sz="1200" u="none" strike="noStrike">
                <a:solidFill>
                  <a:srgbClr val="000000"/>
                </a:solidFill>
                <a:latin typeface="Arial"/>
                <a:ea typeface="Arial"/>
                <a:cs typeface="Arial"/>
                <a:sym typeface="Arial"/>
              </a:rPr>
              <a:t>The first step in the classification process is to prepare an inventory of assets and determine the responsible asset owners. </a:t>
            </a:r>
            <a:endParaRPr b="0" i="0" sz="1200" u="none" strike="noStrike">
              <a:solidFill>
                <a:schemeClr val="dk1"/>
              </a:solidFill>
              <a:latin typeface="Calibri"/>
              <a:ea typeface="Calibri"/>
              <a:cs typeface="Calibri"/>
              <a:sym typeface="Calibri"/>
            </a:endParaRPr>
          </a:p>
          <a:p>
            <a:pPr indent="-171450" lvl="0" marL="171450" rtl="0" algn="l">
              <a:lnSpc>
                <a:spcPct val="100000"/>
              </a:lnSpc>
              <a:spcBef>
                <a:spcPts val="0"/>
              </a:spcBef>
              <a:spcAft>
                <a:spcPts val="0"/>
              </a:spcAft>
              <a:buSzPts val="1400"/>
              <a:buFont typeface="Arial"/>
              <a:buChar char="•"/>
            </a:pPr>
            <a:r>
              <a:rPr b="0" i="0" lang="en-US" sz="1200" u="none" strike="noStrike">
                <a:solidFill>
                  <a:srgbClr val="000000"/>
                </a:solidFill>
                <a:latin typeface="Arial"/>
                <a:ea typeface="Arial"/>
                <a:cs typeface="Arial"/>
                <a:sym typeface="Arial"/>
              </a:rPr>
              <a:t>The levels of classification dictate a minimum set of security controls the organization will use to protect the asset.</a:t>
            </a:r>
            <a:endParaRPr b="0"/>
          </a:p>
          <a:p>
            <a:pPr indent="0" lvl="0" marL="228600" rtl="0" algn="l">
              <a:lnSpc>
                <a:spcPct val="100000"/>
              </a:lnSpc>
              <a:spcBef>
                <a:spcPts val="0"/>
              </a:spcBef>
              <a:spcAft>
                <a:spcPts val="0"/>
              </a:spcAft>
              <a:buSzPts val="1400"/>
              <a:buFont typeface="Arial"/>
              <a:buNone/>
            </a:pPr>
            <a:br>
              <a:rPr lang="en-US"/>
            </a:br>
            <a:endParaRPr/>
          </a:p>
          <a:p>
            <a:pPr indent="0" lvl="0" marL="0" rtl="0" algn="l">
              <a:lnSpc>
                <a:spcPct val="100000"/>
              </a:lnSpc>
              <a:spcBef>
                <a:spcPts val="0"/>
              </a:spcBef>
              <a:spcAft>
                <a:spcPts val="0"/>
              </a:spcAft>
              <a:buSzPts val="1400"/>
              <a:buNone/>
            </a:pPr>
            <a:r>
              <a:t/>
            </a:r>
            <a:endParaRPr/>
          </a:p>
        </p:txBody>
      </p:sp>
      <p:sp>
        <p:nvSpPr>
          <p:cNvPr id="5557" name="Google Shape;5557;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9" name="Shape 5569"/>
        <p:cNvGrpSpPr/>
        <p:nvPr/>
      </p:nvGrpSpPr>
      <p:grpSpPr>
        <a:xfrm>
          <a:off x="0" y="0"/>
          <a:ext cx="0" cy="0"/>
          <a:chOff x="0" y="0"/>
          <a:chExt cx="0" cy="0"/>
        </a:xfrm>
      </p:grpSpPr>
      <p:sp>
        <p:nvSpPr>
          <p:cNvPr id="5570" name="Google Shape;5570;p4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FFFFFF"/>
                </a:solidFill>
                <a:latin typeface="Open Sans"/>
                <a:ea typeface="Open Sans"/>
                <a:cs typeface="Open Sans"/>
                <a:sym typeface="Open Sans"/>
              </a:rPr>
              <a:t>Characteristics of Data Classification</a:t>
            </a:r>
            <a:endParaRPr sz="1200"/>
          </a:p>
          <a:p>
            <a:pPr indent="-228600" lvl="1" marL="228600" marR="0" rtl="0" algn="l">
              <a:lnSpc>
                <a:spcPct val="90000"/>
              </a:lnSpc>
              <a:spcBef>
                <a:spcPts val="0"/>
              </a:spcBef>
              <a:spcAft>
                <a:spcPts val="0"/>
              </a:spcAft>
              <a:buClr>
                <a:srgbClr val="000000"/>
              </a:buClr>
              <a:buSzPts val="2400"/>
              <a:buFont typeface="Calibri"/>
              <a:buChar char="•"/>
            </a:pPr>
            <a:r>
              <a:rPr b="0" i="0" lang="en-US" sz="1200" u="none" cap="none" strike="noStrike">
                <a:solidFill>
                  <a:srgbClr val="3F3F3F"/>
                </a:solidFill>
                <a:latin typeface="Open Sans"/>
                <a:ea typeface="Open Sans"/>
                <a:cs typeface="Open Sans"/>
                <a:sym typeface="Open Sans"/>
              </a:rPr>
              <a:t>The classification level should always be attached throughout the lifecycle of the information.</a:t>
            </a:r>
            <a:endParaRPr sz="1200"/>
          </a:p>
          <a:p>
            <a:pPr indent="-228600" lvl="1" marL="228600" marR="0" rtl="0" algn="l">
              <a:lnSpc>
                <a:spcPct val="90000"/>
              </a:lnSpc>
              <a:spcBef>
                <a:spcPts val="900"/>
              </a:spcBef>
              <a:spcAft>
                <a:spcPts val="0"/>
              </a:spcAft>
              <a:buClr>
                <a:srgbClr val="000000"/>
              </a:buClr>
              <a:buSzPts val="2400"/>
              <a:buFont typeface="Calibri"/>
              <a:buChar char="•"/>
            </a:pPr>
            <a:r>
              <a:rPr lang="en-US" sz="1200">
                <a:solidFill>
                  <a:srgbClr val="3F3F3F"/>
                </a:solidFill>
                <a:latin typeface="Open Sans"/>
                <a:ea typeface="Open Sans"/>
                <a:cs typeface="Open Sans"/>
                <a:sym typeface="Open Sans"/>
              </a:rPr>
              <a:t>It i</a:t>
            </a:r>
            <a:r>
              <a:rPr b="0" i="0" lang="en-US" sz="1200" u="none" cap="none" strike="noStrike">
                <a:solidFill>
                  <a:srgbClr val="3F3F3F"/>
                </a:solidFill>
                <a:latin typeface="Open Sans"/>
                <a:ea typeface="Open Sans"/>
                <a:cs typeface="Open Sans"/>
                <a:sym typeface="Open Sans"/>
              </a:rPr>
              <a:t>dentifies the value of the data to the organization.</a:t>
            </a:r>
            <a:endParaRPr sz="1200"/>
          </a:p>
          <a:p>
            <a:pPr indent="-228600" lvl="1" marL="228600" marR="0" rtl="0" algn="l">
              <a:lnSpc>
                <a:spcPct val="90000"/>
              </a:lnSpc>
              <a:spcBef>
                <a:spcPts val="900"/>
              </a:spcBef>
              <a:spcAft>
                <a:spcPts val="0"/>
              </a:spcAft>
              <a:buClr>
                <a:srgbClr val="000000"/>
              </a:buClr>
              <a:buSzPts val="2400"/>
              <a:buFont typeface="Calibri"/>
              <a:buChar char="•"/>
            </a:pPr>
            <a:r>
              <a:rPr b="0" i="0" lang="en-US" sz="1200" u="none" cap="none" strike="noStrike">
                <a:solidFill>
                  <a:srgbClr val="3F3F3F"/>
                </a:solidFill>
                <a:latin typeface="Open Sans"/>
                <a:ea typeface="Open Sans"/>
                <a:cs typeface="Open Sans"/>
                <a:sym typeface="Open Sans"/>
              </a:rPr>
              <a:t>It is an ongoing process and not one-time effort.</a:t>
            </a:r>
            <a:endParaRPr sz="1200"/>
          </a:p>
          <a:p>
            <a:pPr indent="0" lvl="0" marL="0" rtl="0" algn="l">
              <a:lnSpc>
                <a:spcPct val="100000"/>
              </a:lnSpc>
              <a:spcBef>
                <a:spcPts val="0"/>
              </a:spcBef>
              <a:spcAft>
                <a:spcPts val="0"/>
              </a:spcAft>
              <a:buSzPts val="1400"/>
              <a:buNone/>
            </a:pPr>
            <a:r>
              <a:t/>
            </a:r>
            <a:endParaRPr/>
          </a:p>
        </p:txBody>
      </p:sp>
      <p:sp>
        <p:nvSpPr>
          <p:cNvPr id="5571" name="Google Shape;5571;p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0" name="Shape 5580"/>
        <p:cNvGrpSpPr/>
        <p:nvPr/>
      </p:nvGrpSpPr>
      <p:grpSpPr>
        <a:xfrm>
          <a:off x="0" y="0"/>
          <a:ext cx="0" cy="0"/>
          <a:chOff x="0" y="0"/>
          <a:chExt cx="0" cy="0"/>
        </a:xfrm>
      </p:grpSpPr>
      <p:sp>
        <p:nvSpPr>
          <p:cNvPr id="5581" name="Google Shape;5581;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FFFFFF"/>
                </a:solidFill>
                <a:latin typeface="Open Sans"/>
                <a:ea typeface="Open Sans"/>
                <a:cs typeface="Open Sans"/>
                <a:sym typeface="Open Sans"/>
              </a:rPr>
              <a:t>Characteristics of Data Classification</a:t>
            </a:r>
            <a:endParaRPr sz="1200"/>
          </a:p>
          <a:p>
            <a:pPr indent="-228600" lvl="1" marL="228600" marR="0" rtl="0" algn="l">
              <a:lnSpc>
                <a:spcPct val="90000"/>
              </a:lnSpc>
              <a:spcBef>
                <a:spcPts val="0"/>
              </a:spcBef>
              <a:spcAft>
                <a:spcPts val="0"/>
              </a:spcAft>
              <a:buClr>
                <a:srgbClr val="000000"/>
              </a:buClr>
              <a:buSzPts val="2400"/>
              <a:buFont typeface="Calibri"/>
              <a:buChar char="•"/>
            </a:pPr>
            <a:r>
              <a:rPr b="0" i="0" lang="en-US" sz="1200" u="none" cap="none" strike="noStrike">
                <a:solidFill>
                  <a:srgbClr val="3F3F3F"/>
                </a:solidFill>
                <a:latin typeface="Open Sans"/>
                <a:ea typeface="Open Sans"/>
                <a:cs typeface="Open Sans"/>
                <a:sym typeface="Open Sans"/>
              </a:rPr>
              <a:t>The classification level should always be attached throughout the lifecycle of the information.</a:t>
            </a:r>
            <a:endParaRPr sz="1200"/>
          </a:p>
          <a:p>
            <a:pPr indent="-228600" lvl="1" marL="228600" marR="0" rtl="0" algn="l">
              <a:lnSpc>
                <a:spcPct val="90000"/>
              </a:lnSpc>
              <a:spcBef>
                <a:spcPts val="900"/>
              </a:spcBef>
              <a:spcAft>
                <a:spcPts val="0"/>
              </a:spcAft>
              <a:buClr>
                <a:srgbClr val="000000"/>
              </a:buClr>
              <a:buSzPts val="2400"/>
              <a:buFont typeface="Calibri"/>
              <a:buChar char="•"/>
            </a:pPr>
            <a:r>
              <a:rPr lang="en-US" sz="1200">
                <a:solidFill>
                  <a:srgbClr val="3F3F3F"/>
                </a:solidFill>
                <a:latin typeface="Open Sans"/>
                <a:ea typeface="Open Sans"/>
                <a:cs typeface="Open Sans"/>
                <a:sym typeface="Open Sans"/>
              </a:rPr>
              <a:t>It i</a:t>
            </a:r>
            <a:r>
              <a:rPr b="0" i="0" lang="en-US" sz="1200" u="none" cap="none" strike="noStrike">
                <a:solidFill>
                  <a:srgbClr val="3F3F3F"/>
                </a:solidFill>
                <a:latin typeface="Open Sans"/>
                <a:ea typeface="Open Sans"/>
                <a:cs typeface="Open Sans"/>
                <a:sym typeface="Open Sans"/>
              </a:rPr>
              <a:t>dentifies the value of the data to the organization.</a:t>
            </a:r>
            <a:endParaRPr sz="1200"/>
          </a:p>
          <a:p>
            <a:pPr indent="-228600" lvl="1" marL="228600" marR="0" rtl="0" algn="l">
              <a:lnSpc>
                <a:spcPct val="90000"/>
              </a:lnSpc>
              <a:spcBef>
                <a:spcPts val="900"/>
              </a:spcBef>
              <a:spcAft>
                <a:spcPts val="0"/>
              </a:spcAft>
              <a:buClr>
                <a:srgbClr val="000000"/>
              </a:buClr>
              <a:buSzPts val="2400"/>
              <a:buFont typeface="Calibri"/>
              <a:buChar char="•"/>
            </a:pPr>
            <a:r>
              <a:rPr b="0" i="0" lang="en-US" sz="1200" u="none" cap="none" strike="noStrike">
                <a:solidFill>
                  <a:srgbClr val="3F3F3F"/>
                </a:solidFill>
                <a:latin typeface="Open Sans"/>
                <a:ea typeface="Open Sans"/>
                <a:cs typeface="Open Sans"/>
                <a:sym typeface="Open Sans"/>
              </a:rPr>
              <a:t>It is an ongoing process and not one-time effort.</a:t>
            </a:r>
            <a:endParaRPr sz="1200"/>
          </a:p>
          <a:p>
            <a:pPr indent="0" lvl="0" marL="0" rtl="0" algn="l">
              <a:lnSpc>
                <a:spcPct val="100000"/>
              </a:lnSpc>
              <a:spcBef>
                <a:spcPts val="0"/>
              </a:spcBef>
              <a:spcAft>
                <a:spcPts val="0"/>
              </a:spcAft>
              <a:buSzPts val="1400"/>
              <a:buNone/>
            </a:pPr>
            <a:r>
              <a:t/>
            </a:r>
            <a:endParaRPr/>
          </a:p>
        </p:txBody>
      </p:sp>
      <p:sp>
        <p:nvSpPr>
          <p:cNvPr id="5582" name="Google Shape;5582;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1" name="Shape 5591"/>
        <p:cNvGrpSpPr/>
        <p:nvPr/>
      </p:nvGrpSpPr>
      <p:grpSpPr>
        <a:xfrm>
          <a:off x="0" y="0"/>
          <a:ext cx="0" cy="0"/>
          <a:chOff x="0" y="0"/>
          <a:chExt cx="0" cy="0"/>
        </a:xfrm>
      </p:grpSpPr>
      <p:sp>
        <p:nvSpPr>
          <p:cNvPr id="5592" name="Google Shape;5592;p4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a:ea typeface="Open Sans"/>
                <a:cs typeface="Open Sans"/>
                <a:sym typeface="Open Sans"/>
              </a:rPr>
              <a:t>Why do we need classification?</a:t>
            </a:r>
            <a:endParaRPr sz="1200"/>
          </a:p>
          <a:p>
            <a:pPr indent="-228600" lvl="1" marL="228600" marR="0" rtl="0" algn="l">
              <a:lnSpc>
                <a:spcPct val="114000"/>
              </a:lnSpc>
              <a:spcBef>
                <a:spcPts val="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Some data is valuable to the people who take strategic decisions.</a:t>
            </a:r>
            <a:endParaRPr/>
          </a:p>
          <a:p>
            <a:pPr indent="-228600" lvl="1" marL="228600" marR="0" rtl="0" algn="l">
              <a:lnSpc>
                <a:spcPct val="114000"/>
              </a:lnSpc>
              <a:spcBef>
                <a:spcPts val="1000"/>
              </a:spcBef>
              <a:spcAft>
                <a:spcPts val="0"/>
              </a:spcAft>
              <a:buClr>
                <a:srgbClr val="000000"/>
              </a:buClr>
              <a:buSzPts val="1650"/>
              <a:buFont typeface="Calibri"/>
              <a:buChar char="•"/>
            </a:pPr>
            <a:r>
              <a:rPr lang="en-US" sz="1200">
                <a:solidFill>
                  <a:srgbClr val="3F3F3F"/>
                </a:solidFill>
                <a:latin typeface="Open Sans"/>
                <a:ea typeface="Open Sans"/>
                <a:cs typeface="Open Sans"/>
                <a:sym typeface="Open Sans"/>
              </a:rPr>
              <a:t>D</a:t>
            </a:r>
            <a:r>
              <a:rPr b="0" i="0" lang="en-US" sz="1200" u="none" cap="none" strike="noStrike">
                <a:solidFill>
                  <a:srgbClr val="3F3F3F"/>
                </a:solidFill>
                <a:latin typeface="Open Sans"/>
                <a:ea typeface="Open Sans"/>
                <a:cs typeface="Open Sans"/>
                <a:sym typeface="Open Sans"/>
              </a:rPr>
              <a:t>ata loss could create a significant problem to the enterprise.</a:t>
            </a:r>
            <a:endParaRPr/>
          </a:p>
          <a:p>
            <a:pPr indent="-228600" lvl="1" marL="228600" marR="0" rtl="0" algn="l">
              <a:lnSpc>
                <a:spcPct val="114000"/>
              </a:lnSpc>
              <a:spcBef>
                <a:spcPts val="10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Information </a:t>
            </a:r>
            <a:r>
              <a:rPr lang="en-US" sz="1200">
                <a:solidFill>
                  <a:srgbClr val="3F3F3F"/>
                </a:solidFill>
                <a:latin typeface="Open Sans"/>
                <a:ea typeface="Open Sans"/>
                <a:cs typeface="Open Sans"/>
                <a:sym typeface="Open Sans"/>
              </a:rPr>
              <a:t>c</a:t>
            </a:r>
            <a:r>
              <a:rPr b="0" i="0" lang="en-US" sz="1200" u="none" cap="none" strike="noStrike">
                <a:solidFill>
                  <a:srgbClr val="3F3F3F"/>
                </a:solidFill>
                <a:latin typeface="Open Sans"/>
                <a:ea typeface="Open Sans"/>
                <a:cs typeface="Open Sans"/>
                <a:sym typeface="Open Sans"/>
              </a:rPr>
              <a:t>lassification enhances </a:t>
            </a:r>
            <a:r>
              <a:rPr lang="en-US" sz="1200">
                <a:solidFill>
                  <a:srgbClr val="3F3F3F"/>
                </a:solidFill>
                <a:latin typeface="Open Sans"/>
                <a:ea typeface="Open Sans"/>
                <a:cs typeface="Open Sans"/>
                <a:sym typeface="Open Sans"/>
              </a:rPr>
              <a:t>c</a:t>
            </a:r>
            <a:r>
              <a:rPr b="0" i="0" lang="en-US" sz="1200" u="none" cap="none" strike="noStrike">
                <a:solidFill>
                  <a:srgbClr val="3F3F3F"/>
                </a:solidFill>
                <a:latin typeface="Open Sans"/>
                <a:ea typeface="Open Sans"/>
                <a:cs typeface="Open Sans"/>
                <a:sym typeface="Open Sans"/>
              </a:rPr>
              <a:t>onfidentiality, </a:t>
            </a:r>
            <a:r>
              <a:rPr lang="en-US" sz="1200">
                <a:solidFill>
                  <a:srgbClr val="3F3F3F"/>
                </a:solidFill>
                <a:latin typeface="Open Sans"/>
                <a:ea typeface="Open Sans"/>
                <a:cs typeface="Open Sans"/>
                <a:sym typeface="Open Sans"/>
              </a:rPr>
              <a:t>i</a:t>
            </a:r>
            <a:r>
              <a:rPr b="0" i="0" lang="en-US" sz="1200" u="none" cap="none" strike="noStrike">
                <a:solidFill>
                  <a:srgbClr val="3F3F3F"/>
                </a:solidFill>
                <a:latin typeface="Open Sans"/>
                <a:ea typeface="Open Sans"/>
                <a:cs typeface="Open Sans"/>
                <a:sym typeface="Open Sans"/>
              </a:rPr>
              <a:t>ntegrity, and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vailability.</a:t>
            </a:r>
            <a:endParaRPr/>
          </a:p>
          <a:p>
            <a:pPr indent="-228600" lvl="1" marL="228600" marR="0" rtl="0" algn="l">
              <a:lnSpc>
                <a:spcPct val="114000"/>
              </a:lnSpc>
              <a:spcBef>
                <a:spcPts val="10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It focuses on proper implementation of controls depending on the sensitivity of information.</a:t>
            </a:r>
            <a:endParaRPr/>
          </a:p>
          <a:p>
            <a:pPr indent="-228600" lvl="1" marL="228600" marR="0" rtl="0" algn="l">
              <a:lnSpc>
                <a:spcPct val="114000"/>
              </a:lnSpc>
              <a:spcBef>
                <a:spcPts val="10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It standardizes type of information and protection requirements.</a:t>
            </a:r>
            <a:endParaRPr/>
          </a:p>
          <a:p>
            <a:pPr indent="-228600" lvl="1" marL="228600" marR="0" rtl="0" algn="l">
              <a:lnSpc>
                <a:spcPct val="114000"/>
              </a:lnSpc>
              <a:spcBef>
                <a:spcPts val="10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It helps to achieve efficient cost-to-benefit ratio.</a:t>
            </a:r>
            <a:endParaRPr/>
          </a:p>
          <a:p>
            <a:pPr indent="0" lvl="0" marL="0" rtl="0" algn="l">
              <a:lnSpc>
                <a:spcPct val="100000"/>
              </a:lnSpc>
              <a:spcBef>
                <a:spcPts val="0"/>
              </a:spcBef>
              <a:spcAft>
                <a:spcPts val="0"/>
              </a:spcAft>
              <a:buSzPts val="1400"/>
              <a:buNone/>
            </a:pPr>
            <a:r>
              <a:t/>
            </a:r>
            <a:endParaRPr/>
          </a:p>
        </p:txBody>
      </p:sp>
      <p:sp>
        <p:nvSpPr>
          <p:cNvPr id="5593" name="Google Shape;5593;p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7" name="Shape 5607"/>
        <p:cNvGrpSpPr/>
        <p:nvPr/>
      </p:nvGrpSpPr>
      <p:grpSpPr>
        <a:xfrm>
          <a:off x="0" y="0"/>
          <a:ext cx="0" cy="0"/>
          <a:chOff x="0" y="0"/>
          <a:chExt cx="0" cy="0"/>
        </a:xfrm>
      </p:grpSpPr>
      <p:sp>
        <p:nvSpPr>
          <p:cNvPr id="5608" name="Google Shape;560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i="0" lang="en-US" sz="1200" u="none" cap="none" strike="noStrike">
                <a:solidFill>
                  <a:srgbClr val="3F3F3F"/>
                </a:solidFill>
                <a:latin typeface="Open Sans"/>
                <a:ea typeface="Open Sans"/>
                <a:cs typeface="Open Sans"/>
                <a:sym typeface="Open Sans"/>
              </a:rPr>
              <a:t>The objective of an information classification scheme varies from sector to sector. </a:t>
            </a:r>
            <a:endParaRPr/>
          </a:p>
          <a:p>
            <a:pPr indent="0" lvl="0" marL="0" rtl="0" algn="l">
              <a:lnSpc>
                <a:spcPct val="100000"/>
              </a:lnSpc>
              <a:spcBef>
                <a:spcPts val="0"/>
              </a:spcBef>
              <a:spcAft>
                <a:spcPts val="0"/>
              </a:spcAft>
              <a:buSzPts val="1400"/>
              <a:buNone/>
            </a:pPr>
            <a:r>
              <a:t/>
            </a:r>
            <a:endParaRPr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i="0" lang="en-US" sz="1200" u="none" cap="none" strike="noStrike">
                <a:solidFill>
                  <a:srgbClr val="3F3F3F"/>
                </a:solidFill>
                <a:latin typeface="Open Sans"/>
                <a:ea typeface="Open Sans"/>
                <a:cs typeface="Open Sans"/>
                <a:sym typeface="Open Sans"/>
              </a:rPr>
              <a:t>T</a:t>
            </a:r>
            <a:r>
              <a:rPr lang="en-US" sz="1200">
                <a:solidFill>
                  <a:srgbClr val="3F3F3F"/>
                </a:solidFill>
                <a:latin typeface="Open Sans"/>
                <a:ea typeface="Open Sans"/>
                <a:cs typeface="Open Sans"/>
                <a:sym typeface="Open Sans"/>
              </a:rPr>
              <a:t>he following infographic shows objectives of each sector:</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General: </a:t>
            </a:r>
            <a:r>
              <a:rPr b="0" i="0" lang="en-US" sz="1200" u="none" cap="none" strike="noStrike">
                <a:solidFill>
                  <a:srgbClr val="3F3F3F"/>
                </a:solidFill>
                <a:latin typeface="Open Sans"/>
                <a:ea typeface="Open Sans"/>
                <a:cs typeface="Open Sans"/>
                <a:sym typeface="Open Sans"/>
              </a:rPr>
              <a:t>To minimize risks on sensitive  information</a:t>
            </a:r>
            <a:endParaRPr>
              <a:solidFill>
                <a:srgbClr val="3F3F3F"/>
              </a:solidFil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lt1"/>
                </a:solidFill>
                <a:latin typeface="Open Sans"/>
                <a:ea typeface="Open Sans"/>
                <a:cs typeface="Open Sans"/>
                <a:sym typeface="Open Sans"/>
              </a:rPr>
              <a:t>Government</a:t>
            </a:r>
            <a:r>
              <a:rPr lang="en-US" sz="1200">
                <a:solidFill>
                  <a:schemeClr val="lt1"/>
                </a:solidFill>
                <a:latin typeface="Open Sans"/>
                <a:ea typeface="Open Sans"/>
                <a:cs typeface="Open Sans"/>
                <a:sym typeface="Open Sans"/>
              </a:rPr>
              <a:t> or </a:t>
            </a:r>
            <a:r>
              <a:rPr b="0" i="0" lang="en-US" sz="1200" u="none" cap="none" strike="noStrike">
                <a:solidFill>
                  <a:schemeClr val="lt1"/>
                </a:solidFill>
                <a:latin typeface="Open Sans"/>
                <a:ea typeface="Open Sans"/>
                <a:cs typeface="Open Sans"/>
                <a:sym typeface="Open Sans"/>
              </a:rPr>
              <a:t>Military Sectors</a:t>
            </a:r>
            <a:r>
              <a:rPr b="0" i="0" lang="en-US" sz="1200" u="none" cap="none" strike="noStrike">
                <a:solidFill>
                  <a:schemeClr val="dk1"/>
                </a:solidFill>
                <a:latin typeface="Calibri"/>
                <a:ea typeface="Calibri"/>
                <a:cs typeface="Calibri"/>
                <a:sym typeface="Calibri"/>
              </a:rPr>
              <a:t>: </a:t>
            </a:r>
            <a:r>
              <a:rPr b="0" i="0" lang="en-US" sz="1200" u="none" cap="none" strike="noStrike">
                <a:solidFill>
                  <a:srgbClr val="3F3F3F"/>
                </a:solidFill>
                <a:latin typeface="Open Sans"/>
                <a:ea typeface="Open Sans"/>
                <a:cs typeface="Open Sans"/>
                <a:sym typeface="Open Sans"/>
              </a:rPr>
              <a:t>To avoid unauthorized disclosure</a:t>
            </a:r>
            <a:endParaRPr>
              <a:solidFill>
                <a:srgbClr val="3F3F3F"/>
              </a:solidFil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lt1"/>
                </a:solidFill>
                <a:latin typeface="Open Sans"/>
                <a:ea typeface="Open Sans"/>
                <a:cs typeface="Open Sans"/>
                <a:sym typeface="Open Sans"/>
              </a:rPr>
              <a:t>Commercial</a:t>
            </a:r>
            <a:r>
              <a:rPr lang="en-US" sz="1200">
                <a:solidFill>
                  <a:schemeClr val="lt1"/>
                </a:solidFill>
                <a:latin typeface="Open Sans"/>
                <a:ea typeface="Open Sans"/>
                <a:cs typeface="Open Sans"/>
                <a:sym typeface="Open Sans"/>
              </a:rPr>
              <a:t> or </a:t>
            </a:r>
            <a:r>
              <a:rPr b="0" i="0" lang="en-US" sz="1200" u="none" cap="none" strike="noStrike">
                <a:solidFill>
                  <a:schemeClr val="lt1"/>
                </a:solidFill>
                <a:latin typeface="Open Sans"/>
                <a:ea typeface="Open Sans"/>
                <a:cs typeface="Open Sans"/>
                <a:sym typeface="Open Sans"/>
              </a:rPr>
              <a:t>Private Sectors</a:t>
            </a:r>
            <a:r>
              <a:rPr b="0" i="0" lang="en-US" sz="1200" u="none" cap="none" strike="noStrike">
                <a:solidFill>
                  <a:schemeClr val="dk1"/>
                </a:solidFill>
                <a:latin typeface="Calibri"/>
                <a:ea typeface="Calibri"/>
                <a:cs typeface="Calibri"/>
                <a:sym typeface="Calibri"/>
              </a:rPr>
              <a:t>: </a:t>
            </a:r>
            <a:r>
              <a:rPr b="0" i="0" lang="en-US" sz="1200" u="none" cap="none" strike="noStrike">
                <a:solidFill>
                  <a:srgbClr val="3F3F3F"/>
                </a:solidFill>
                <a:latin typeface="Open Sans"/>
                <a:ea typeface="Open Sans"/>
                <a:cs typeface="Open Sans"/>
                <a:sym typeface="Open Sans"/>
              </a:rPr>
              <a:t>To maintain competitive edge</a:t>
            </a:r>
            <a:endParaRPr>
              <a:solidFill>
                <a:srgbClr val="3F3F3F"/>
              </a:solidFill>
            </a:endParaRPr>
          </a:p>
          <a:p>
            <a:pPr indent="-82550" lvl="0" marL="17145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5609" name="Google Shape;560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0" name="Shape 5640"/>
        <p:cNvGrpSpPr/>
        <p:nvPr/>
      </p:nvGrpSpPr>
      <p:grpSpPr>
        <a:xfrm>
          <a:off x="0" y="0"/>
          <a:ext cx="0" cy="0"/>
          <a:chOff x="0" y="0"/>
          <a:chExt cx="0" cy="0"/>
        </a:xfrm>
      </p:grpSpPr>
      <p:sp>
        <p:nvSpPr>
          <p:cNvPr id="5641" name="Google Shape;5641;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 following chart shows different classifications of Government sector and potential damage incase of a data disclosure: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the chart given on the slide.</a:t>
            </a:r>
            <a:endParaRPr/>
          </a:p>
        </p:txBody>
      </p:sp>
      <p:sp>
        <p:nvSpPr>
          <p:cNvPr id="5642" name="Google Shape;564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6" name="Shape 5686"/>
        <p:cNvGrpSpPr/>
        <p:nvPr/>
      </p:nvGrpSpPr>
      <p:grpSpPr>
        <a:xfrm>
          <a:off x="0" y="0"/>
          <a:ext cx="0" cy="0"/>
          <a:chOff x="0" y="0"/>
          <a:chExt cx="0" cy="0"/>
        </a:xfrm>
      </p:grpSpPr>
      <p:sp>
        <p:nvSpPr>
          <p:cNvPr id="5687" name="Google Shape;568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image given on the screen.</a:t>
            </a:r>
            <a:endParaRPr/>
          </a:p>
        </p:txBody>
      </p:sp>
      <p:sp>
        <p:nvSpPr>
          <p:cNvPr id="5688" name="Google Shape;568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6" name="Shape 5736"/>
        <p:cNvGrpSpPr/>
        <p:nvPr/>
      </p:nvGrpSpPr>
      <p:grpSpPr>
        <a:xfrm>
          <a:off x="0" y="0"/>
          <a:ext cx="0" cy="0"/>
          <a:chOff x="0" y="0"/>
          <a:chExt cx="0" cy="0"/>
        </a:xfrm>
      </p:grpSpPr>
      <p:sp>
        <p:nvSpPr>
          <p:cNvPr id="5737" name="Google Shape;573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information classification scheme followed by the </a:t>
            </a:r>
            <a:r>
              <a:rPr lang="en-US" sz="1200">
                <a:solidFill>
                  <a:srgbClr val="3F3F3F"/>
                </a:solidFill>
                <a:latin typeface="Open Sans"/>
                <a:ea typeface="Open Sans"/>
                <a:cs typeface="Open Sans"/>
                <a:sym typeface="Open Sans"/>
              </a:rPr>
              <a:t>c</a:t>
            </a:r>
            <a:r>
              <a:rPr b="0" i="0" lang="en-US" sz="1200" u="none" cap="none" strike="noStrike">
                <a:solidFill>
                  <a:srgbClr val="3F3F3F"/>
                </a:solidFill>
                <a:latin typeface="Open Sans"/>
                <a:ea typeface="Open Sans"/>
                <a:cs typeface="Open Sans"/>
                <a:sym typeface="Open Sans"/>
              </a:rPr>
              <a:t>ommercial or </a:t>
            </a:r>
            <a:r>
              <a:rPr lang="en-US" sz="1200">
                <a:solidFill>
                  <a:srgbClr val="3F3F3F"/>
                </a:solidFill>
                <a:latin typeface="Open Sans"/>
                <a:ea typeface="Open Sans"/>
                <a:cs typeface="Open Sans"/>
                <a:sym typeface="Open Sans"/>
              </a:rPr>
              <a:t>p</a:t>
            </a:r>
            <a:r>
              <a:rPr b="0" i="0" lang="en-US" sz="1200" u="none" cap="none" strike="noStrike">
                <a:solidFill>
                  <a:srgbClr val="3F3F3F"/>
                </a:solidFill>
                <a:latin typeface="Open Sans"/>
                <a:ea typeface="Open Sans"/>
                <a:cs typeface="Open Sans"/>
                <a:sym typeface="Open Sans"/>
              </a:rPr>
              <a:t>rivate sector has four levels.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SemiBold"/>
                <a:ea typeface="Open Sans SemiBold"/>
                <a:cs typeface="Open Sans SemiBold"/>
                <a:sym typeface="Open Sans SemiBold"/>
              </a:rPr>
              <a:t>Commercial or </a:t>
            </a:r>
            <a:r>
              <a:rPr lang="en-US" sz="1200">
                <a:solidFill>
                  <a:srgbClr val="3F3F3F"/>
                </a:solidFill>
                <a:latin typeface="Open Sans SemiBold"/>
                <a:ea typeface="Open Sans SemiBold"/>
                <a:cs typeface="Open Sans SemiBold"/>
                <a:sym typeface="Open Sans SemiBold"/>
              </a:rPr>
              <a:t>p</a:t>
            </a:r>
            <a:r>
              <a:rPr b="0" i="0" lang="en-US" sz="1200" u="none" cap="none" strike="noStrike">
                <a:solidFill>
                  <a:srgbClr val="3F3F3F"/>
                </a:solidFill>
                <a:latin typeface="Open Sans SemiBold"/>
                <a:ea typeface="Open Sans SemiBold"/>
                <a:cs typeface="Open Sans SemiBold"/>
                <a:sym typeface="Open Sans SemiBold"/>
              </a:rPr>
              <a:t>rivate </a:t>
            </a:r>
            <a:r>
              <a:rPr lang="en-US" sz="1200">
                <a:solidFill>
                  <a:srgbClr val="3F3F3F"/>
                </a:solidFill>
                <a:latin typeface="Open Sans SemiBold"/>
                <a:ea typeface="Open Sans SemiBold"/>
                <a:cs typeface="Open Sans SemiBold"/>
                <a:sym typeface="Open Sans SemiBold"/>
              </a:rPr>
              <a:t>s</a:t>
            </a:r>
            <a:r>
              <a:rPr b="0" i="0" lang="en-US" sz="1200" u="none" cap="none" strike="noStrike">
                <a:solidFill>
                  <a:srgbClr val="3F3F3F"/>
                </a:solidFill>
                <a:latin typeface="Open Sans SemiBold"/>
                <a:ea typeface="Open Sans SemiBold"/>
                <a:cs typeface="Open Sans SemiBold"/>
                <a:sym typeface="Open Sans SemiBold"/>
              </a:rPr>
              <a:t>ector </a:t>
            </a:r>
            <a:r>
              <a:rPr lang="en-US" sz="1200">
                <a:solidFill>
                  <a:srgbClr val="3F3F3F"/>
                </a:solidFill>
                <a:latin typeface="Open Sans SemiBold"/>
                <a:ea typeface="Open Sans SemiBold"/>
                <a:cs typeface="Open Sans SemiBold"/>
                <a:sym typeface="Open Sans SemiBold"/>
              </a:rPr>
              <a:t>c</a:t>
            </a:r>
            <a:r>
              <a:rPr b="0" i="0" lang="en-US" sz="1200" u="none" cap="none" strike="noStrike">
                <a:solidFill>
                  <a:srgbClr val="3F3F3F"/>
                </a:solidFill>
                <a:latin typeface="Open Sans SemiBold"/>
                <a:ea typeface="Open Sans SemiBold"/>
                <a:cs typeface="Open Sans SemiBold"/>
                <a:sym typeface="Open Sans SemiBold"/>
              </a:rPr>
              <a:t>lassification:</a:t>
            </a:r>
            <a:endParaRPr>
              <a:latin typeface="Open Sans SemiBold"/>
              <a:ea typeface="Open Sans SemiBold"/>
              <a:cs typeface="Open Sans SemiBold"/>
              <a:sym typeface="Open Sans SemiBold"/>
            </a:endParaRPr>
          </a:p>
          <a:p>
            <a:pPr indent="-171450" lvl="0" marL="171450" rtl="0" algn="l">
              <a:lnSpc>
                <a:spcPct val="100000"/>
              </a:lnSpc>
              <a:spcBef>
                <a:spcPts val="0"/>
              </a:spcBef>
              <a:spcAft>
                <a:spcPts val="0"/>
              </a:spcAft>
              <a:buSzPts val="1400"/>
              <a:buFont typeface="Arial"/>
              <a:buChar char="•"/>
            </a:pPr>
            <a:r>
              <a:rPr lang="en-US"/>
              <a:t>Public</a:t>
            </a:r>
            <a:endParaRPr/>
          </a:p>
          <a:p>
            <a:pPr indent="-171450" lvl="0" marL="171450" rtl="0" algn="l">
              <a:lnSpc>
                <a:spcPct val="100000"/>
              </a:lnSpc>
              <a:spcBef>
                <a:spcPts val="0"/>
              </a:spcBef>
              <a:spcAft>
                <a:spcPts val="0"/>
              </a:spcAft>
              <a:buSzPts val="1400"/>
              <a:buFont typeface="Arial"/>
              <a:buChar char="•"/>
            </a:pPr>
            <a:r>
              <a:rPr lang="en-US"/>
              <a:t>Private</a:t>
            </a:r>
            <a:endParaRPr/>
          </a:p>
          <a:p>
            <a:pPr indent="-171450" lvl="0" marL="171450" rtl="0" algn="l">
              <a:lnSpc>
                <a:spcPct val="100000"/>
              </a:lnSpc>
              <a:spcBef>
                <a:spcPts val="0"/>
              </a:spcBef>
              <a:spcAft>
                <a:spcPts val="0"/>
              </a:spcAft>
              <a:buSzPts val="1400"/>
              <a:buFont typeface="Arial"/>
              <a:buChar char="•"/>
            </a:pPr>
            <a:r>
              <a:rPr lang="en-US"/>
              <a:t>Confidential</a:t>
            </a:r>
            <a:endParaRPr/>
          </a:p>
          <a:p>
            <a:pPr indent="-171450" lvl="0" marL="171450" rtl="0" algn="l">
              <a:lnSpc>
                <a:spcPct val="100000"/>
              </a:lnSpc>
              <a:spcBef>
                <a:spcPts val="0"/>
              </a:spcBef>
              <a:spcAft>
                <a:spcPts val="0"/>
              </a:spcAft>
              <a:buSzPts val="1400"/>
              <a:buFont typeface="Arial"/>
              <a:buChar char="•"/>
            </a:pPr>
            <a:r>
              <a:rPr lang="en-US"/>
              <a:t>Sensitive or restricted</a:t>
            </a:r>
            <a:endParaRPr/>
          </a:p>
        </p:txBody>
      </p:sp>
      <p:sp>
        <p:nvSpPr>
          <p:cNvPr id="5738" name="Google Shape;57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solidFill>
                  <a:srgbClr val="3F3F3F"/>
                </a:solidFill>
              </a:rPr>
              <a:t>Security as a Service (SECaaS): Services, Benefits, and Concerns</a:t>
            </a:r>
            <a:endParaRPr/>
          </a:p>
          <a:p>
            <a:pPr indent="0" lvl="0" marL="0" rtl="0" algn="l">
              <a:lnSpc>
                <a:spcPct val="100000"/>
              </a:lnSpc>
              <a:spcBef>
                <a:spcPts val="0"/>
              </a:spcBef>
              <a:spcAft>
                <a:spcPts val="0"/>
              </a:spcAft>
              <a:buSzPts val="1400"/>
              <a:buNone/>
            </a:pPr>
            <a:r>
              <a:t/>
            </a:r>
            <a:endParaRPr>
              <a:solidFill>
                <a:srgbClr val="3F3F3F"/>
              </a:solidFill>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SemiBold"/>
                <a:ea typeface="Open Sans SemiBold"/>
                <a:cs typeface="Open Sans SemiBold"/>
                <a:sym typeface="Open Sans SemiBold"/>
              </a:rPr>
              <a:t>Services</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Proxy </a:t>
            </a:r>
            <a:r>
              <a:rPr lang="en-US" sz="1200">
                <a:solidFill>
                  <a:srgbClr val="3F3F3F"/>
                </a:solidFill>
                <a:latin typeface="Open Sans"/>
                <a:ea typeface="Open Sans"/>
                <a:cs typeface="Open Sans"/>
                <a:sym typeface="Open Sans"/>
              </a:rPr>
              <a:t>s</a:t>
            </a:r>
            <a:r>
              <a:rPr b="0" i="0" lang="en-US" sz="1200" u="none" cap="none" strike="noStrike">
                <a:solidFill>
                  <a:srgbClr val="3F3F3F"/>
                </a:solidFill>
                <a:latin typeface="Open Sans"/>
                <a:ea typeface="Open Sans"/>
                <a:cs typeface="Open Sans"/>
                <a:sym typeface="Open Sans"/>
              </a:rPr>
              <a:t>ervices</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Identity </a:t>
            </a:r>
            <a:r>
              <a:rPr lang="en-US" sz="1200">
                <a:solidFill>
                  <a:srgbClr val="3F3F3F"/>
                </a:solidFill>
                <a:latin typeface="Open Sans"/>
                <a:ea typeface="Open Sans"/>
                <a:cs typeface="Open Sans"/>
                <a:sym typeface="Open Sans"/>
              </a:rPr>
              <a:t>m</a:t>
            </a:r>
            <a:r>
              <a:rPr b="0" i="0" lang="en-US" sz="1200" u="none" cap="none" strike="noStrike">
                <a:solidFill>
                  <a:srgbClr val="3F3F3F"/>
                </a:solidFill>
                <a:latin typeface="Open Sans"/>
                <a:ea typeface="Open Sans"/>
                <a:cs typeface="Open Sans"/>
                <a:sym typeface="Open Sans"/>
              </a:rPr>
              <a:t>anagement</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SIEM</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IDS</a:t>
            </a:r>
            <a:r>
              <a:rPr lang="en-US" sz="1200">
                <a:solidFill>
                  <a:srgbClr val="3F3F3F"/>
                </a:solidFill>
                <a:latin typeface="Open Sans"/>
                <a:ea typeface="Open Sans"/>
                <a:cs typeface="Open Sans"/>
                <a:sym typeface="Open Sans"/>
              </a:rPr>
              <a:t> and </a:t>
            </a:r>
            <a:r>
              <a:rPr b="0" i="0" lang="en-US" sz="1200" u="none" cap="none" strike="noStrike">
                <a:solidFill>
                  <a:srgbClr val="3F3F3F"/>
                </a:solidFill>
                <a:latin typeface="Open Sans"/>
                <a:ea typeface="Open Sans"/>
                <a:cs typeface="Open Sans"/>
                <a:sym typeface="Open Sans"/>
              </a:rPr>
              <a:t>IPS</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Web </a:t>
            </a:r>
            <a:r>
              <a:rPr lang="en-US" sz="1200">
                <a:solidFill>
                  <a:srgbClr val="3F3F3F"/>
                </a:solidFill>
                <a:latin typeface="Open Sans"/>
                <a:ea typeface="Open Sans"/>
                <a:cs typeface="Open Sans"/>
                <a:sym typeface="Open Sans"/>
              </a:rPr>
              <a:t>a</a:t>
            </a:r>
            <a:r>
              <a:rPr b="0" i="0" lang="en-US" sz="1200" u="none" cap="none" strike="noStrike">
                <a:solidFill>
                  <a:srgbClr val="3F3F3F"/>
                </a:solidFill>
                <a:latin typeface="Open Sans"/>
                <a:ea typeface="Open Sans"/>
                <a:cs typeface="Open Sans"/>
                <a:sym typeface="Open Sans"/>
              </a:rPr>
              <a:t>pplication </a:t>
            </a:r>
            <a:r>
              <a:rPr lang="en-US" sz="1200">
                <a:solidFill>
                  <a:srgbClr val="3F3F3F"/>
                </a:solidFill>
                <a:latin typeface="Open Sans"/>
                <a:ea typeface="Open Sans"/>
                <a:cs typeface="Open Sans"/>
                <a:sym typeface="Open Sans"/>
              </a:rPr>
              <a:t>f</a:t>
            </a:r>
            <a:r>
              <a:rPr b="0" i="0" lang="en-US" sz="1200" u="none" cap="none" strike="noStrike">
                <a:solidFill>
                  <a:srgbClr val="3F3F3F"/>
                </a:solidFill>
                <a:latin typeface="Open Sans"/>
                <a:ea typeface="Open Sans"/>
                <a:cs typeface="Open Sans"/>
                <a:sym typeface="Open Sans"/>
              </a:rPr>
              <a:t>irewall</a:t>
            </a:r>
            <a:endParaRPr/>
          </a:p>
          <a:p>
            <a:pPr indent="-342900" lvl="0" marL="354965" marR="0" rtl="0" algn="l">
              <a:lnSpc>
                <a:spcPct val="115000"/>
              </a:lnSpc>
              <a:spcBef>
                <a:spcPts val="0"/>
              </a:spcBef>
              <a:spcAft>
                <a:spcPts val="0"/>
              </a:spcAft>
              <a:buClr>
                <a:srgbClr val="000000"/>
              </a:buClr>
              <a:buSzPts val="1200"/>
              <a:buFont typeface="Arial"/>
              <a:buChar char="•"/>
            </a:pPr>
            <a:r>
              <a:rPr lang="en-US" sz="1200">
                <a:solidFill>
                  <a:srgbClr val="3F3F3F"/>
                </a:solidFill>
                <a:latin typeface="Open Sans"/>
                <a:ea typeface="Open Sans"/>
                <a:cs typeface="Open Sans"/>
                <a:sym typeface="Open Sans"/>
              </a:rPr>
              <a:t>Data loss prevention (DLP)</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Email security</a:t>
            </a:r>
            <a:endParaRPr/>
          </a:p>
          <a:p>
            <a:pPr indent="-342900" lvl="0" marL="354965" marR="0" rtl="0" algn="l">
              <a:lnSpc>
                <a:spcPct val="115000"/>
              </a:lnSpc>
              <a:spcBef>
                <a:spcPts val="0"/>
              </a:spcBef>
              <a:spcAft>
                <a:spcPts val="0"/>
              </a:spcAft>
              <a:buClr>
                <a:srgbClr val="000000"/>
              </a:buClr>
              <a:buSzPts val="1200"/>
              <a:buFont typeface="Arial"/>
              <a:buChar char="•"/>
            </a:pPr>
            <a:r>
              <a:rPr lang="en-US" sz="1200">
                <a:solidFill>
                  <a:srgbClr val="3F3F3F"/>
                </a:solidFill>
                <a:latin typeface="Open Sans"/>
                <a:ea typeface="Open Sans"/>
                <a:cs typeface="Open Sans"/>
                <a:sym typeface="Open Sans"/>
              </a:rPr>
              <a:t>Vulnerability management</a:t>
            </a:r>
            <a:endParaRPr b="0"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SemiBold"/>
                <a:ea typeface="Open Sans SemiBold"/>
                <a:cs typeface="Open Sans SemiBold"/>
                <a:sym typeface="Open Sans SemiBold"/>
              </a:rPr>
              <a:t>Benefits</a:t>
            </a:r>
            <a:endParaRPr b="1" i="0" sz="1200" u="none" cap="none" strike="noStrike">
              <a:solidFill>
                <a:schemeClr val="lt1"/>
              </a:solidFill>
              <a:latin typeface="Open Sans SemiBold"/>
              <a:ea typeface="Open Sans SemiBold"/>
              <a:cs typeface="Open Sans SemiBold"/>
              <a:sym typeface="Open Sans SemiBold"/>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Cloud-computing benefits</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Staffing and expertise</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Intelligence-sharing</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Deployment flexibility</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Scaling and cost</a:t>
            </a:r>
            <a:endParaRPr/>
          </a:p>
          <a:p>
            <a:pPr indent="-266700" lvl="0" marL="354965"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F3F3F"/>
              </a:solidFill>
              <a:latin typeface="Open Sans"/>
              <a:ea typeface="Open Sans"/>
              <a:cs typeface="Open Sans"/>
              <a:sym typeface="Open Sans"/>
            </a:endParaRPr>
          </a:p>
          <a:p>
            <a:pPr indent="0" lvl="0" marL="12065" marR="0" rtl="0" algn="l">
              <a:lnSpc>
                <a:spcPct val="115000"/>
              </a:lnSpc>
              <a:spcBef>
                <a:spcPts val="0"/>
              </a:spcBef>
              <a:spcAft>
                <a:spcPts val="0"/>
              </a:spcAft>
              <a:buClr>
                <a:srgbClr val="000000"/>
              </a:buClr>
              <a:buSzPts val="1200"/>
              <a:buFont typeface="Arial"/>
              <a:buNone/>
            </a:pPr>
            <a:r>
              <a:rPr b="0" i="0" lang="en-US" sz="1200" u="none" cap="none" strike="noStrike">
                <a:solidFill>
                  <a:schemeClr val="lt1"/>
                </a:solidFill>
                <a:latin typeface="Open Sans SemiBold"/>
                <a:ea typeface="Open Sans SemiBold"/>
                <a:cs typeface="Open Sans SemiBold"/>
                <a:sym typeface="Open Sans SemiBold"/>
              </a:rPr>
              <a:t>Concerns</a:t>
            </a:r>
            <a:endParaRPr b="1" i="0" sz="1200" u="none" cap="none" strike="noStrike">
              <a:solidFill>
                <a:schemeClr val="lt1"/>
              </a:solidFill>
              <a:latin typeface="Open Sans SemiBold"/>
              <a:ea typeface="Open Sans SemiBold"/>
              <a:cs typeface="Open Sans SemiBold"/>
              <a:sym typeface="Open Sans SemiBold"/>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Lack of visibility</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Regulation differences</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Handling of regulated data</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Changing providers</a:t>
            </a:r>
            <a:endParaRPr/>
          </a:p>
          <a:p>
            <a:pPr indent="-342900" lvl="0" marL="354965"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3F3F3F"/>
                </a:solidFill>
                <a:latin typeface="Open Sans"/>
                <a:ea typeface="Open Sans"/>
                <a:cs typeface="Open Sans"/>
                <a:sym typeface="Open Sans"/>
              </a:rPr>
              <a:t>Data leakage</a:t>
            </a:r>
            <a:endParaRPr/>
          </a:p>
          <a:p>
            <a:pPr indent="0" lvl="0" marL="12065" marR="0" rtl="0" algn="l">
              <a:lnSpc>
                <a:spcPct val="115000"/>
              </a:lnSpc>
              <a:spcBef>
                <a:spcPts val="0"/>
              </a:spcBef>
              <a:spcAft>
                <a:spcPts val="0"/>
              </a:spcAft>
              <a:buClr>
                <a:srgbClr val="000000"/>
              </a:buClr>
              <a:buSzPts val="1200"/>
              <a:buFont typeface="Arial"/>
              <a:buNone/>
            </a:pPr>
            <a:r>
              <a:t/>
            </a:r>
            <a:endParaRPr/>
          </a:p>
        </p:txBody>
      </p:sp>
      <p:sp>
        <p:nvSpPr>
          <p:cNvPr id="455" name="Google Shape;455;p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4" name="Shape 5784"/>
        <p:cNvGrpSpPr/>
        <p:nvPr/>
      </p:nvGrpSpPr>
      <p:grpSpPr>
        <a:xfrm>
          <a:off x="0" y="0"/>
          <a:ext cx="0" cy="0"/>
          <a:chOff x="0" y="0"/>
          <a:chExt cx="0" cy="0"/>
        </a:xfrm>
      </p:grpSpPr>
      <p:sp>
        <p:nvSpPr>
          <p:cNvPr id="5785" name="Google Shape;5785;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a:ea typeface="Open Sans"/>
                <a:cs typeface="Open Sans"/>
                <a:sym typeface="Open Sans"/>
              </a:rPr>
              <a:t>When classifying data, a security practitioner takes the following into consideration:</a:t>
            </a:r>
            <a:endParaRPr sz="1200"/>
          </a:p>
          <a:p>
            <a:pPr indent="-228600" lvl="1" marL="228600" marR="0" rtl="0" algn="l">
              <a:lnSpc>
                <a:spcPct val="114000"/>
              </a:lnSpc>
              <a:spcBef>
                <a:spcPts val="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Data access privileges (roles)</a:t>
            </a:r>
            <a:endParaRPr/>
          </a:p>
          <a:p>
            <a:pPr indent="-228600" lvl="1" marL="228600" marR="0" rtl="0" algn="l">
              <a:lnSpc>
                <a:spcPct val="114000"/>
              </a:lnSpc>
              <a:spcBef>
                <a:spcPts val="3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Data retention requirements</a:t>
            </a:r>
            <a:endParaRPr/>
          </a:p>
          <a:p>
            <a:pPr indent="-228600" lvl="1" marL="228600" marR="0" rtl="0" algn="l">
              <a:lnSpc>
                <a:spcPct val="114000"/>
              </a:lnSpc>
              <a:spcBef>
                <a:spcPts val="3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Data security requirements</a:t>
            </a:r>
            <a:endParaRPr/>
          </a:p>
          <a:p>
            <a:pPr indent="-228600" lvl="1" marL="228600" marR="0" rtl="0" algn="l">
              <a:lnSpc>
                <a:spcPct val="114000"/>
              </a:lnSpc>
              <a:spcBef>
                <a:spcPts val="3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Disposal of data and its methods</a:t>
            </a:r>
            <a:endParaRPr/>
          </a:p>
          <a:p>
            <a:pPr indent="-228600" lvl="1" marL="228600" marR="0" rtl="0" algn="l">
              <a:lnSpc>
                <a:spcPct val="114000"/>
              </a:lnSpc>
              <a:spcBef>
                <a:spcPts val="3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Data encryption requirements</a:t>
            </a:r>
            <a:endParaRPr/>
          </a:p>
          <a:p>
            <a:pPr indent="-228600" lvl="1" marL="228600" marR="0" rtl="0" algn="l">
              <a:lnSpc>
                <a:spcPct val="114000"/>
              </a:lnSpc>
              <a:spcBef>
                <a:spcPts val="3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Appropriate use of data</a:t>
            </a:r>
            <a:endParaRPr/>
          </a:p>
          <a:p>
            <a:pPr indent="-228600" lvl="1" marL="228600" marR="0" rtl="0" algn="l">
              <a:lnSpc>
                <a:spcPct val="114000"/>
              </a:lnSpc>
              <a:spcBef>
                <a:spcPts val="300"/>
              </a:spcBef>
              <a:spcAft>
                <a:spcPts val="0"/>
              </a:spcAft>
              <a:buClr>
                <a:srgbClr val="000000"/>
              </a:buClr>
              <a:buSzPts val="1650"/>
              <a:buFont typeface="Calibri"/>
              <a:buChar char="•"/>
            </a:pPr>
            <a:r>
              <a:rPr b="0" i="0" lang="en-US" sz="1200" u="none" cap="none" strike="noStrike">
                <a:solidFill>
                  <a:srgbClr val="3F3F3F"/>
                </a:solidFill>
                <a:latin typeface="Open Sans"/>
                <a:ea typeface="Open Sans"/>
                <a:cs typeface="Open Sans"/>
                <a:sym typeface="Open Sans"/>
              </a:rPr>
              <a:t>Regulatory</a:t>
            </a:r>
            <a:r>
              <a:rPr lang="en-US" sz="1200">
                <a:solidFill>
                  <a:srgbClr val="3F3F3F"/>
                </a:solidFill>
                <a:latin typeface="Open Sans"/>
                <a:ea typeface="Open Sans"/>
                <a:cs typeface="Open Sans"/>
                <a:sym typeface="Open Sans"/>
              </a:rPr>
              <a:t> or </a:t>
            </a:r>
            <a:r>
              <a:rPr b="0" i="0" lang="en-US" sz="1200" u="none" cap="none" strike="noStrike">
                <a:solidFill>
                  <a:srgbClr val="3F3F3F"/>
                </a:solidFill>
                <a:latin typeface="Open Sans"/>
                <a:ea typeface="Open Sans"/>
                <a:cs typeface="Open Sans"/>
                <a:sym typeface="Open Sans"/>
              </a:rPr>
              <a:t>compliance requirements</a:t>
            </a:r>
            <a:endParaRPr/>
          </a:p>
        </p:txBody>
      </p:sp>
      <p:sp>
        <p:nvSpPr>
          <p:cNvPr id="5786" name="Google Shape;578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7" name="Shape 5797"/>
        <p:cNvGrpSpPr/>
        <p:nvPr/>
      </p:nvGrpSpPr>
      <p:grpSpPr>
        <a:xfrm>
          <a:off x="0" y="0"/>
          <a:ext cx="0" cy="0"/>
          <a:chOff x="0" y="0"/>
          <a:chExt cx="0" cy="0"/>
        </a:xfrm>
      </p:grpSpPr>
      <p:sp>
        <p:nvSpPr>
          <p:cNvPr id="5798" name="Google Shape;579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chemeClr val="lt1"/>
                </a:solidFill>
                <a:latin typeface="Open Sans"/>
                <a:ea typeface="Open Sans"/>
                <a:cs typeface="Open Sans"/>
                <a:sym typeface="Open Sans"/>
              </a:rPr>
              <a:t>The data owner is responsible for data classification. The data owner: </a:t>
            </a:r>
            <a:endParaRPr sz="1200">
              <a:solidFill>
                <a:schemeClr val="lt1"/>
              </a:solidFill>
              <a:latin typeface="Open Sans"/>
              <a:ea typeface="Open Sans"/>
              <a:cs typeface="Open Sans"/>
              <a:sym typeface="Open Sans"/>
            </a:endParaRPr>
          </a:p>
          <a:p>
            <a:pPr indent="-342900" lvl="1" marL="342900" rtl="0" algn="l">
              <a:lnSpc>
                <a:spcPct val="150000"/>
              </a:lnSpc>
              <a:spcBef>
                <a:spcPts val="0"/>
              </a:spcBef>
              <a:spcAft>
                <a:spcPts val="0"/>
              </a:spcAft>
              <a:buSzPts val="2200"/>
              <a:buFont typeface="Open Sans"/>
              <a:buChar char="•"/>
            </a:pPr>
            <a:r>
              <a:rPr lang="en-US" sz="1200">
                <a:solidFill>
                  <a:srgbClr val="3F3F3F"/>
                </a:solidFill>
                <a:latin typeface="Open Sans"/>
                <a:ea typeface="Open Sans"/>
                <a:cs typeface="Open Sans"/>
                <a:sym typeface="Open Sans"/>
              </a:rPr>
              <a:t>Knows the use and value of the data to organization</a:t>
            </a:r>
            <a:endParaRPr sz="1200">
              <a:latin typeface="Open Sans"/>
              <a:ea typeface="Open Sans"/>
              <a:cs typeface="Open Sans"/>
              <a:sym typeface="Open Sans"/>
            </a:endParaRPr>
          </a:p>
          <a:p>
            <a:pPr indent="-342900" lvl="1" marL="342900" rtl="0" algn="l">
              <a:lnSpc>
                <a:spcPct val="150000"/>
              </a:lnSpc>
              <a:spcBef>
                <a:spcPts val="0"/>
              </a:spcBef>
              <a:spcAft>
                <a:spcPts val="0"/>
              </a:spcAft>
              <a:buSzPts val="2200"/>
              <a:buFont typeface="Open Sans"/>
              <a:buChar char="•"/>
            </a:pPr>
            <a:r>
              <a:rPr lang="en-US" sz="1200">
                <a:solidFill>
                  <a:srgbClr val="3F3F3F"/>
                </a:solidFill>
                <a:latin typeface="Open Sans"/>
                <a:ea typeface="Open Sans"/>
                <a:cs typeface="Open Sans"/>
                <a:sym typeface="Open Sans"/>
              </a:rPr>
              <a:t>Reviews the data classification annually</a:t>
            </a:r>
            <a:endParaRPr/>
          </a:p>
        </p:txBody>
      </p:sp>
      <p:sp>
        <p:nvSpPr>
          <p:cNvPr id="5799" name="Google Shape;57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0" name="Shape 5810"/>
        <p:cNvGrpSpPr/>
        <p:nvPr/>
      </p:nvGrpSpPr>
      <p:grpSpPr>
        <a:xfrm>
          <a:off x="0" y="0"/>
          <a:ext cx="0" cy="0"/>
          <a:chOff x="0" y="0"/>
          <a:chExt cx="0" cy="0"/>
        </a:xfrm>
      </p:grpSpPr>
      <p:sp>
        <p:nvSpPr>
          <p:cNvPr id="5811" name="Google Shape;5811;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chemeClr val="lt1"/>
                </a:solidFill>
                <a:latin typeface="Open Sans"/>
                <a:ea typeface="Open Sans"/>
                <a:cs typeface="Open Sans"/>
                <a:sym typeface="Open Sans"/>
              </a:rPr>
              <a:t>The responsibilities of the organization are to:</a:t>
            </a:r>
            <a:endParaRPr sz="1200">
              <a:latin typeface="Open Sans"/>
              <a:ea typeface="Open Sans"/>
              <a:cs typeface="Open Sans"/>
              <a:sym typeface="Open Sans"/>
            </a:endParaRPr>
          </a:p>
          <a:p>
            <a:pPr indent="-342900" lvl="1" marL="342900" rtl="0" algn="l">
              <a:lnSpc>
                <a:spcPct val="100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Document deviations and take corrective action</a:t>
            </a:r>
            <a:endParaRPr sz="1000">
              <a:solidFill>
                <a:srgbClr val="3F3F3F"/>
              </a:solidFill>
              <a:latin typeface="Open Sans"/>
              <a:ea typeface="Open Sans"/>
              <a:cs typeface="Open Sans"/>
              <a:sym typeface="Open Sans"/>
            </a:endParaRPr>
          </a:p>
          <a:p>
            <a:pPr indent="-342900" lvl="1" marL="342900" rtl="0" algn="l">
              <a:lnSpc>
                <a:spcPct val="100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Ensure the data is retained based on the organization’s retention policy and subsequently destroyed in a secure manner</a:t>
            </a:r>
            <a:endParaRPr/>
          </a:p>
          <a:p>
            <a:pPr indent="0" lvl="0" marL="0" rtl="0" algn="l">
              <a:lnSpc>
                <a:spcPct val="100000"/>
              </a:lnSpc>
              <a:spcBef>
                <a:spcPts val="0"/>
              </a:spcBef>
              <a:spcAft>
                <a:spcPts val="0"/>
              </a:spcAft>
              <a:buSzPts val="1400"/>
              <a:buNone/>
            </a:pPr>
            <a:r>
              <a:t/>
            </a:r>
            <a:endParaRPr/>
          </a:p>
        </p:txBody>
      </p:sp>
      <p:sp>
        <p:nvSpPr>
          <p:cNvPr id="5812" name="Google Shape;5812;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3" name="Shape 5823"/>
        <p:cNvGrpSpPr/>
        <p:nvPr/>
      </p:nvGrpSpPr>
      <p:grpSpPr>
        <a:xfrm>
          <a:off x="0" y="0"/>
          <a:ext cx="0" cy="0"/>
          <a:chOff x="0" y="0"/>
          <a:chExt cx="0" cy="0"/>
        </a:xfrm>
      </p:grpSpPr>
      <p:sp>
        <p:nvSpPr>
          <p:cNvPr id="5824" name="Google Shape;582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data classification procedure given on the slide.</a:t>
            </a:r>
            <a:endParaRPr/>
          </a:p>
        </p:txBody>
      </p:sp>
      <p:sp>
        <p:nvSpPr>
          <p:cNvPr id="5825" name="Google Shape;582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0" name="Shape 5850"/>
        <p:cNvGrpSpPr/>
        <p:nvPr/>
      </p:nvGrpSpPr>
      <p:grpSpPr>
        <a:xfrm>
          <a:off x="0" y="0"/>
          <a:ext cx="0" cy="0"/>
          <a:chOff x="0" y="0"/>
          <a:chExt cx="0" cy="0"/>
        </a:xfrm>
      </p:grpSpPr>
      <p:sp>
        <p:nvSpPr>
          <p:cNvPr id="5851" name="Google Shape;5851;p4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2" name="Google Shape;5852;p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5" name="Shape 5855"/>
        <p:cNvGrpSpPr/>
        <p:nvPr/>
      </p:nvGrpSpPr>
      <p:grpSpPr>
        <a:xfrm>
          <a:off x="0" y="0"/>
          <a:ext cx="0" cy="0"/>
          <a:chOff x="0" y="0"/>
          <a:chExt cx="0" cy="0"/>
        </a:xfrm>
      </p:grpSpPr>
      <p:sp>
        <p:nvSpPr>
          <p:cNvPr id="5856" name="Google Shape;5856;p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7" name="Google Shape;5857;p4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What is BCP</a:t>
            </a:r>
            <a:endParaRPr/>
          </a:p>
          <a:p>
            <a:pPr indent="-228600" lvl="0" marL="457200" marR="0" rtl="0" algn="l">
              <a:lnSpc>
                <a:spcPct val="100000"/>
              </a:lnSpc>
              <a:spcBef>
                <a:spcPts val="0"/>
              </a:spcBef>
              <a:spcAft>
                <a:spcPts val="0"/>
              </a:spcAft>
              <a:buClr>
                <a:srgbClr val="000000"/>
              </a:buClr>
              <a:buSzPts val="1400"/>
              <a:buFont typeface="Arial"/>
              <a:buNone/>
            </a:pPr>
            <a:r>
              <a:rPr b="1" lang="en-US"/>
              <a:t>BCP</a:t>
            </a:r>
            <a:r>
              <a:rPr lang="en-US"/>
              <a:t> stands for </a:t>
            </a:r>
            <a:r>
              <a:rPr b="1" lang="en-US"/>
              <a:t>Business Continuity Planning</a:t>
            </a:r>
            <a:r>
              <a:rPr lang="en-US"/>
              <a:t>. It's a comprehensive strategy and set of procedures that an organization develops to ensure its continued operations in the face of disruptions. These disruptions could be natural disasters, cyberattacks, pandemics, or any other event that could significantly impact business operations.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What is DRP-</a:t>
            </a:r>
            <a:r>
              <a:rPr b="1" lang="en-US"/>
              <a:t>Disaster Recovery Planning (DRP)</a:t>
            </a:r>
            <a:r>
              <a:rPr lang="en-US"/>
              <a:t> is a subset of Business Continuity Planning (BCP) that specifically focuses on restoring IT systems and data after a disruptive event. It outlines the procedures and actions to be taken to recover IT infrastructure, applications, and data in the event of a disaster.</a:t>
            </a:r>
            <a:endParaRPr/>
          </a:p>
        </p:txBody>
      </p:sp>
      <p:sp>
        <p:nvSpPr>
          <p:cNvPr id="5858" name="Google Shape;5858;p4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3" name="Shape 5873"/>
        <p:cNvGrpSpPr/>
        <p:nvPr/>
      </p:nvGrpSpPr>
      <p:grpSpPr>
        <a:xfrm>
          <a:off x="0" y="0"/>
          <a:ext cx="0" cy="0"/>
          <a:chOff x="0" y="0"/>
          <a:chExt cx="0" cy="0"/>
        </a:xfrm>
      </p:grpSpPr>
      <p:sp>
        <p:nvSpPr>
          <p:cNvPr id="5874" name="Google Shape;5874;p4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2200"/>
              <a:buFont typeface="Arial"/>
              <a:buNone/>
            </a:pPr>
            <a:r>
              <a:rPr b="0" i="0" lang="en-US" sz="1200" u="none" cap="none" strike="noStrike">
                <a:solidFill>
                  <a:srgbClr val="3F3F3F"/>
                </a:solidFill>
                <a:latin typeface="Open Sans"/>
                <a:ea typeface="Open Sans"/>
                <a:cs typeface="Open Sans"/>
                <a:sym typeface="Open Sans"/>
              </a:rPr>
              <a:t>Any incident, act, or occurrence that suspends normal operations can be termed as a disruptive event or disaster.</a:t>
            </a:r>
            <a:endParaRPr b="0" i="0" sz="9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Disruptive events can be intentional or unintentional.</a:t>
            </a:r>
            <a:endParaRPr b="0" i="0" sz="9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BCP aims at minimizing the effects of a disruptive event on a company.</a:t>
            </a:r>
            <a:endParaRPr/>
          </a:p>
          <a:p>
            <a:pPr indent="0" lvl="0" marL="0" marR="0" rtl="0" algn="l">
              <a:lnSpc>
                <a:spcPct val="150000"/>
              </a:lnSpc>
              <a:spcBef>
                <a:spcPts val="0"/>
              </a:spcBef>
              <a:spcAft>
                <a:spcPts val="0"/>
              </a:spcAft>
              <a:buClr>
                <a:srgbClr val="3F3F3F"/>
              </a:buClr>
              <a:buSzPts val="22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50000"/>
              </a:lnSpc>
              <a:spcBef>
                <a:spcPts val="0"/>
              </a:spcBef>
              <a:spcAft>
                <a:spcPts val="0"/>
              </a:spcAft>
              <a:buClr>
                <a:srgbClr val="3F3F3F"/>
              </a:buClr>
              <a:buSzPts val="2200"/>
              <a:buFont typeface="Arial"/>
              <a:buNone/>
            </a:pPr>
            <a:r>
              <a:rPr b="0" i="0" lang="en-US" sz="1200" u="none" cap="none" strike="noStrike">
                <a:solidFill>
                  <a:srgbClr val="3F3F3F"/>
                </a:solidFill>
                <a:latin typeface="Open Sans"/>
                <a:ea typeface="Open Sans"/>
                <a:cs typeface="Open Sans"/>
                <a:sym typeface="Open Sans"/>
              </a:rPr>
              <a:t>The disaster can be: Natural, Human, or Environmental</a:t>
            </a:r>
            <a:endParaRPr/>
          </a:p>
          <a:p>
            <a:pPr indent="0" lvl="0" marL="0" marR="0" rtl="0" algn="l">
              <a:lnSpc>
                <a:spcPct val="150000"/>
              </a:lnSpc>
              <a:spcBef>
                <a:spcPts val="0"/>
              </a:spcBef>
              <a:spcAft>
                <a:spcPts val="0"/>
              </a:spcAft>
              <a:buClr>
                <a:srgbClr val="3F3F3F"/>
              </a:buClr>
              <a:buSzPts val="2200"/>
              <a:buFont typeface="Arial"/>
              <a:buNone/>
            </a:pPr>
            <a:r>
              <a:t/>
            </a:r>
            <a:endParaRPr/>
          </a:p>
          <a:p>
            <a:pPr indent="0" lvl="0" marL="0" marR="0" rtl="0" algn="l">
              <a:lnSpc>
                <a:spcPct val="150000"/>
              </a:lnSpc>
              <a:spcBef>
                <a:spcPts val="0"/>
              </a:spcBef>
              <a:spcAft>
                <a:spcPts val="0"/>
              </a:spcAft>
              <a:buClr>
                <a:srgbClr val="3F3F3F"/>
              </a:buClr>
              <a:buSzPts val="22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50000"/>
              </a:lnSpc>
              <a:spcBef>
                <a:spcPts val="0"/>
              </a:spcBef>
              <a:spcAft>
                <a:spcPts val="0"/>
              </a:spcAft>
              <a:buClr>
                <a:srgbClr val="3F3F3F"/>
              </a:buClr>
              <a:buSzPts val="2200"/>
              <a:buFont typeface="Arial"/>
              <a:buNone/>
            </a:pPr>
            <a:r>
              <a:t/>
            </a:r>
            <a:endParaRPr b="0" i="0" sz="1200" u="none" cap="none" strike="noStrike">
              <a:solidFill>
                <a:srgbClr val="3F3F3F"/>
              </a:solidFill>
              <a:latin typeface="Open Sans"/>
              <a:ea typeface="Open Sans"/>
              <a:cs typeface="Open Sans"/>
              <a:sym typeface="Open Sans"/>
            </a:endParaRPr>
          </a:p>
          <a:p>
            <a:pPr indent="0" lvl="0" marL="0" marR="0" rtl="0" algn="l">
              <a:lnSpc>
                <a:spcPct val="150000"/>
              </a:lnSpc>
              <a:spcBef>
                <a:spcPts val="0"/>
              </a:spcBef>
              <a:spcAft>
                <a:spcPts val="0"/>
              </a:spcAft>
              <a:buClr>
                <a:srgbClr val="3F3F3F"/>
              </a:buClr>
              <a:buSzPts val="2200"/>
              <a:buFont typeface="Arial"/>
              <a:buNone/>
            </a:pPr>
            <a:r>
              <a:t/>
            </a:r>
            <a:endParaRPr/>
          </a:p>
        </p:txBody>
      </p:sp>
      <p:sp>
        <p:nvSpPr>
          <p:cNvPr id="5875" name="Google Shape;5875;p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4" name="Shape 5904"/>
        <p:cNvGrpSpPr/>
        <p:nvPr/>
      </p:nvGrpSpPr>
      <p:grpSpPr>
        <a:xfrm>
          <a:off x="0" y="0"/>
          <a:ext cx="0" cy="0"/>
          <a:chOff x="0" y="0"/>
          <a:chExt cx="0" cy="0"/>
        </a:xfrm>
      </p:grpSpPr>
      <p:sp>
        <p:nvSpPr>
          <p:cNvPr id="5905" name="Google Shape;5905;p4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Business operations are interrupted by unexpected events. Companies must develop Business Continuity and disaster recovery plans to face these issues.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The focus areas of business continuity planning are:</a:t>
            </a:r>
            <a:endParaRPr b="0" i="0" sz="9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lt1"/>
                </a:solidFill>
                <a:latin typeface="Open Sans"/>
                <a:ea typeface="Open Sans"/>
                <a:cs typeface="Open Sans"/>
                <a:sym typeface="Open Sans"/>
              </a:rPr>
              <a:t>Protect lives of employees</a:t>
            </a:r>
            <a:endParaRPr>
              <a:solidFill>
                <a:schemeClr val="lt1"/>
              </a:solidFil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lt1"/>
                </a:solidFill>
                <a:latin typeface="Open Sans"/>
                <a:ea typeface="Open Sans"/>
                <a:cs typeface="Open Sans"/>
                <a:sym typeface="Open Sans"/>
              </a:rPr>
              <a:t>Minimize the disruptions</a:t>
            </a:r>
            <a:endParaRPr sz="1200">
              <a:solidFill>
                <a:schemeClr val="lt1"/>
              </a:solidFil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lt1"/>
                </a:solidFill>
                <a:latin typeface="Open Sans"/>
                <a:ea typeface="Open Sans"/>
                <a:cs typeface="Open Sans"/>
                <a:sym typeface="Open Sans"/>
              </a:rPr>
              <a:t>Restore normal business</a:t>
            </a:r>
            <a:endParaRPr sz="1200">
              <a:solidFill>
                <a:schemeClr val="lt1"/>
              </a:solidFil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chemeClr val="lt1"/>
                </a:solidFill>
                <a:latin typeface="Open Sans"/>
                <a:ea typeface="Open Sans"/>
                <a:cs typeface="Open Sans"/>
                <a:sym typeface="Open Sans"/>
              </a:rPr>
              <a:t>Prevent financial losses</a:t>
            </a:r>
            <a:endParaRPr sz="1200">
              <a:solidFill>
                <a:schemeClr val="lt1"/>
              </a:solidFill>
            </a:endParaRPr>
          </a:p>
          <a:p>
            <a:pPr indent="0" lvl="0" marL="0" rtl="0" algn="l">
              <a:lnSpc>
                <a:spcPct val="100000"/>
              </a:lnSpc>
              <a:spcBef>
                <a:spcPts val="0"/>
              </a:spcBef>
              <a:spcAft>
                <a:spcPts val="0"/>
              </a:spcAft>
              <a:buSzPts val="1400"/>
              <a:buNone/>
            </a:pPr>
            <a:r>
              <a:t/>
            </a:r>
            <a:endParaRPr/>
          </a:p>
        </p:txBody>
      </p:sp>
      <p:sp>
        <p:nvSpPr>
          <p:cNvPr id="5906" name="Google Shape;5906;p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2" name="Shape 5932"/>
        <p:cNvGrpSpPr/>
        <p:nvPr/>
      </p:nvGrpSpPr>
      <p:grpSpPr>
        <a:xfrm>
          <a:off x="0" y="0"/>
          <a:ext cx="0" cy="0"/>
          <a:chOff x="0" y="0"/>
          <a:chExt cx="0" cy="0"/>
        </a:xfrm>
      </p:grpSpPr>
      <p:sp>
        <p:nvSpPr>
          <p:cNvPr id="5933" name="Google Shape;5933;p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4" name="Google Shape;5934;p4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0" lvl="0" marL="0" marR="0" rtl="0" algn="l">
              <a:lnSpc>
                <a:spcPct val="100000"/>
              </a:lnSpc>
              <a:spcBef>
                <a:spcPts val="0"/>
              </a:spcBef>
              <a:spcAft>
                <a:spcPts val="0"/>
              </a:spcAft>
              <a:buClr>
                <a:srgbClr val="000000"/>
              </a:buClr>
              <a:buSzPts val="2200"/>
              <a:buFont typeface="Arial"/>
              <a:buNone/>
            </a:pPr>
            <a:r>
              <a:rPr b="0" i="0" lang="en-US" sz="1200" u="none" cap="none" strike="noStrike">
                <a:solidFill>
                  <a:srgbClr val="3F3F3F"/>
                </a:solidFill>
                <a:latin typeface="Open Sans"/>
                <a:ea typeface="Open Sans"/>
                <a:cs typeface="Open Sans"/>
                <a:sym typeface="Open Sans"/>
              </a:rPr>
              <a:t>The organization’s ability to respond to any disaster and recover from disruptions depends on Business Continuity Planning (BCP) or Disaster Recovery Planning (DRP) as it: </a:t>
            </a:r>
            <a:endParaRPr/>
          </a:p>
          <a:p>
            <a:pPr indent="0" lvl="0" marL="0" marR="0" rtl="0" algn="l">
              <a:lnSpc>
                <a:spcPct val="100000"/>
              </a:lnSpc>
              <a:spcBef>
                <a:spcPts val="0"/>
              </a:spcBef>
              <a:spcAft>
                <a:spcPts val="0"/>
              </a:spcAft>
              <a:buClr>
                <a:srgbClr val="000000"/>
              </a:buClr>
              <a:buSzPts val="2200"/>
              <a:buFont typeface="Arial"/>
              <a:buNone/>
            </a:pPr>
            <a:r>
              <a:t/>
            </a:r>
            <a:endParaRPr b="0" i="0" sz="9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Is the </a:t>
            </a:r>
            <a:r>
              <a:rPr b="1" i="0" lang="en-US" sz="1200" u="none" cap="none" strike="noStrike">
                <a:solidFill>
                  <a:srgbClr val="3F3F3F"/>
                </a:solidFill>
                <a:latin typeface="Open Sans"/>
                <a:ea typeface="Open Sans"/>
                <a:cs typeface="Open Sans"/>
                <a:sym typeface="Open Sans"/>
              </a:rPr>
              <a:t>last line of defense </a:t>
            </a:r>
            <a:r>
              <a:rPr b="0" i="0" lang="en-US" sz="1200" u="none" cap="none" strike="noStrike">
                <a:solidFill>
                  <a:srgbClr val="3F3F3F"/>
                </a:solidFill>
                <a:latin typeface="Open Sans"/>
                <a:ea typeface="Open Sans"/>
                <a:cs typeface="Open Sans"/>
                <a:sym typeface="Open Sans"/>
              </a:rPr>
              <a:t>for any organization against any threat</a:t>
            </a:r>
            <a:endParaRPr b="0" i="0" sz="9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Ensures all </a:t>
            </a:r>
            <a:r>
              <a:rPr b="1" i="0" lang="en-US" sz="1200" u="none" cap="none" strike="noStrike">
                <a:solidFill>
                  <a:srgbClr val="3F3F3F"/>
                </a:solidFill>
                <a:latin typeface="Open Sans"/>
                <a:ea typeface="Open Sans"/>
                <a:cs typeface="Open Sans"/>
                <a:sym typeface="Open Sans"/>
              </a:rPr>
              <a:t>planning</a:t>
            </a:r>
            <a:r>
              <a:rPr b="0" i="0" lang="en-US" sz="1200" u="none" cap="none" strike="noStrike">
                <a:solidFill>
                  <a:srgbClr val="3F3F3F"/>
                </a:solidFill>
                <a:latin typeface="Open Sans"/>
                <a:ea typeface="Open Sans"/>
                <a:cs typeface="Open Sans"/>
                <a:sym typeface="Open Sans"/>
              </a:rPr>
              <a:t> has been considered</a:t>
            </a:r>
            <a:endParaRPr b="0" i="0" sz="9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Helps </a:t>
            </a:r>
            <a:r>
              <a:rPr b="1" i="0" lang="en-US" sz="1200" u="none" cap="none" strike="noStrike">
                <a:solidFill>
                  <a:srgbClr val="3F3F3F"/>
                </a:solidFill>
                <a:latin typeface="Open Sans"/>
                <a:ea typeface="Open Sans"/>
                <a:cs typeface="Open Sans"/>
                <a:sym typeface="Open Sans"/>
              </a:rPr>
              <a:t>reduce the risks </a:t>
            </a:r>
            <a:r>
              <a:rPr b="0" i="0" lang="en-US" sz="1200" u="none" cap="none" strike="noStrike">
                <a:solidFill>
                  <a:srgbClr val="3F3F3F"/>
                </a:solidFill>
                <a:latin typeface="Open Sans"/>
                <a:ea typeface="Open Sans"/>
                <a:cs typeface="Open Sans"/>
                <a:sym typeface="Open Sans"/>
              </a:rPr>
              <a:t>faced by the organization</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9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US" sz="1200" u="none" cap="none" strike="noStrike">
                <a:solidFill>
                  <a:srgbClr val="3F3F3F"/>
                </a:solidFill>
                <a:latin typeface="Open Sans"/>
                <a:ea typeface="Open Sans"/>
                <a:cs typeface="Open Sans"/>
                <a:sym typeface="Open Sans"/>
              </a:rPr>
              <a:t>Example: </a:t>
            </a:r>
            <a:r>
              <a:rPr b="0" i="0" lang="en-US" sz="1200" u="none" cap="none" strike="noStrike">
                <a:solidFill>
                  <a:srgbClr val="3F3F3F"/>
                </a:solidFill>
                <a:latin typeface="Open Sans"/>
                <a:ea typeface="Open Sans"/>
                <a:cs typeface="Open Sans"/>
                <a:sym typeface="Open Sans"/>
              </a:rPr>
              <a:t>Usage of cloud computing resources to safeguard data</a:t>
            </a:r>
            <a:endParaRPr b="0" i="0" sz="9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935" name="Google Shape;5935;p4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4" name="Shape 5944"/>
        <p:cNvGrpSpPr/>
        <p:nvPr/>
      </p:nvGrpSpPr>
      <p:grpSpPr>
        <a:xfrm>
          <a:off x="0" y="0"/>
          <a:ext cx="0" cy="0"/>
          <a:chOff x="0" y="0"/>
          <a:chExt cx="0" cy="0"/>
        </a:xfrm>
      </p:grpSpPr>
      <p:sp>
        <p:nvSpPr>
          <p:cNvPr id="5945" name="Google Shape;5945;p4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project initiation and scoping is the first step to achieve a comprehensive BCP or DRP.</a:t>
            </a:r>
            <a:endParaRPr b="0" i="0" sz="9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sz="1200">
                <a:solidFill>
                  <a:schemeClr val="lt1"/>
                </a:solidFill>
                <a:latin typeface="Open Sans SemiBold"/>
                <a:ea typeface="Open Sans SemiBold"/>
                <a:cs typeface="Open Sans SemiBold"/>
                <a:sym typeface="Open Sans SemiBold"/>
              </a:rPr>
              <a:t>Recent trends which make Cybersecurity more important:</a:t>
            </a:r>
            <a:endParaRPr sz="1200">
              <a:latin typeface="Open Sans SemiBold"/>
              <a:ea typeface="Open Sans SemiBold"/>
              <a:cs typeface="Open Sans SemiBold"/>
              <a:sym typeface="Open Sans SemiBold"/>
            </a:endParaRPr>
          </a:p>
          <a:p>
            <a:pPr indent="-228600" lvl="1" marL="228600" marR="0" rtl="0" algn="l">
              <a:lnSpc>
                <a:spcPct val="100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Creating project scope and defining parameters</a:t>
            </a:r>
            <a:endParaRPr/>
          </a:p>
          <a:p>
            <a:pPr indent="-88900" lvl="1" marL="228600" marR="0" rtl="0" algn="l">
              <a:lnSpc>
                <a:spcPct val="100000"/>
              </a:lnSpc>
              <a:spcBef>
                <a:spcPts val="0"/>
              </a:spcBef>
              <a:spcAft>
                <a:spcPts val="0"/>
              </a:spcAft>
              <a:buClr>
                <a:srgbClr val="3F3F3F"/>
              </a:buClr>
              <a:buSzPts val="2200"/>
              <a:buFont typeface="Open Sans"/>
              <a:buNone/>
            </a:pPr>
            <a:r>
              <a:t/>
            </a:r>
            <a:endParaRPr b="0" i="0" sz="800" u="none" cap="none" strike="noStrike">
              <a:solidFill>
                <a:srgbClr val="000000"/>
              </a:solidFill>
              <a:latin typeface="Arial"/>
              <a:ea typeface="Arial"/>
              <a:cs typeface="Arial"/>
              <a:sym typeface="Arial"/>
            </a:endParaRPr>
          </a:p>
          <a:p>
            <a:pPr indent="-228600" lvl="1" marL="228600" marR="0" rtl="0" algn="l">
              <a:lnSpc>
                <a:spcPct val="100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Obtaining management’s support </a:t>
            </a:r>
            <a:endParaRPr/>
          </a:p>
          <a:p>
            <a:pPr indent="-88900" lvl="1" marL="228600" marR="0" rtl="0" algn="l">
              <a:lnSpc>
                <a:spcPct val="100000"/>
              </a:lnSpc>
              <a:spcBef>
                <a:spcPts val="0"/>
              </a:spcBef>
              <a:spcAft>
                <a:spcPts val="0"/>
              </a:spcAft>
              <a:buClr>
                <a:srgbClr val="3F3F3F"/>
              </a:buClr>
              <a:buSzPts val="2200"/>
              <a:buFont typeface="Open Sans"/>
              <a:buNone/>
            </a:pPr>
            <a:r>
              <a:t/>
            </a:r>
            <a:endParaRPr b="0" i="0" sz="800" u="none" cap="none" strike="noStrike">
              <a:solidFill>
                <a:srgbClr val="000000"/>
              </a:solidFill>
              <a:latin typeface="Arial"/>
              <a:ea typeface="Arial"/>
              <a:cs typeface="Arial"/>
              <a:sym typeface="Arial"/>
            </a:endParaRPr>
          </a:p>
          <a:p>
            <a:pPr indent="-228600" lvl="1" marL="228600" marR="0" rtl="0" algn="l">
              <a:lnSpc>
                <a:spcPct val="100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Identifying potential outages to critical systems for risk analysis to be performed</a:t>
            </a:r>
            <a:endParaRPr/>
          </a:p>
          <a:p>
            <a:pPr indent="-88900" lvl="1" marL="228600" marR="0" rtl="0" algn="l">
              <a:lnSpc>
                <a:spcPct val="100000"/>
              </a:lnSpc>
              <a:spcBef>
                <a:spcPts val="0"/>
              </a:spcBef>
              <a:spcAft>
                <a:spcPts val="0"/>
              </a:spcAft>
              <a:buClr>
                <a:srgbClr val="3F3F3F"/>
              </a:buClr>
              <a:buSzPts val="2200"/>
              <a:buFont typeface="Open Sans"/>
              <a:buNone/>
            </a:pPr>
            <a:r>
              <a:t/>
            </a:r>
            <a:endParaRPr b="0" i="0" sz="800" u="none" cap="none" strike="noStrike">
              <a:solidFill>
                <a:srgbClr val="000000"/>
              </a:solidFill>
              <a:latin typeface="Arial"/>
              <a:ea typeface="Arial"/>
              <a:cs typeface="Arial"/>
              <a:sym typeface="Arial"/>
            </a:endParaRPr>
          </a:p>
          <a:p>
            <a:pPr indent="-228600" lvl="1" marL="228600" marR="0" rtl="0" algn="l">
              <a:lnSpc>
                <a:spcPct val="100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Appointing project planner and selecting staff for plan development and execution</a:t>
            </a:r>
            <a:endParaRPr/>
          </a:p>
          <a:p>
            <a:pPr indent="-88900" lvl="1" marL="228600" marR="0" rtl="0" algn="l">
              <a:lnSpc>
                <a:spcPct val="100000"/>
              </a:lnSpc>
              <a:spcBef>
                <a:spcPts val="0"/>
              </a:spcBef>
              <a:spcAft>
                <a:spcPts val="0"/>
              </a:spcAft>
              <a:buClr>
                <a:srgbClr val="3F3F3F"/>
              </a:buClr>
              <a:buSzPts val="2200"/>
              <a:buFont typeface="Open Sans"/>
              <a:buNone/>
            </a:pPr>
            <a:r>
              <a:t/>
            </a:r>
            <a:endParaRPr b="0" i="0" sz="800" u="none" cap="none" strike="noStrike">
              <a:solidFill>
                <a:srgbClr val="000000"/>
              </a:solidFill>
              <a:latin typeface="Arial"/>
              <a:ea typeface="Arial"/>
              <a:cs typeface="Arial"/>
              <a:sym typeface="Arial"/>
            </a:endParaRPr>
          </a:p>
          <a:p>
            <a:pPr indent="-228600" lvl="1" marL="228600" marR="0" rtl="0" algn="l">
              <a:lnSpc>
                <a:spcPct val="100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Assigning the BCP or DRP project manager or coordinator as the key point of contact (POC)</a:t>
            </a:r>
            <a:endParaRPr/>
          </a:p>
          <a:p>
            <a:pPr indent="-88900" lvl="1" marL="228600" marR="0" rtl="0" algn="l">
              <a:lnSpc>
                <a:spcPct val="100000"/>
              </a:lnSpc>
              <a:spcBef>
                <a:spcPts val="0"/>
              </a:spcBef>
              <a:spcAft>
                <a:spcPts val="0"/>
              </a:spcAft>
              <a:buClr>
                <a:srgbClr val="3F3F3F"/>
              </a:buClr>
              <a:buSzPts val="2200"/>
              <a:buFont typeface="Open Sans"/>
              <a:buNone/>
            </a:pPr>
            <a:r>
              <a:t/>
            </a:r>
            <a:endParaRPr b="0" i="0" sz="800" u="none" cap="none" strike="noStrike">
              <a:solidFill>
                <a:srgbClr val="000000"/>
              </a:solidFill>
              <a:latin typeface="Arial"/>
              <a:ea typeface="Arial"/>
              <a:cs typeface="Arial"/>
              <a:sym typeface="Arial"/>
            </a:endParaRPr>
          </a:p>
          <a:p>
            <a:pPr indent="-228600" lvl="1" marL="228600" marR="0" rtl="0" algn="l">
              <a:lnSpc>
                <a:spcPct val="100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Ensuring the completions of BCP or DRP by Project Manager and testing it routinely</a:t>
            </a:r>
            <a:endParaRPr/>
          </a:p>
          <a:p>
            <a:pPr indent="-88900" lvl="1" marL="228600" marR="0" rtl="0" algn="l">
              <a:lnSpc>
                <a:spcPct val="100000"/>
              </a:lnSpc>
              <a:spcBef>
                <a:spcPts val="0"/>
              </a:spcBef>
              <a:spcAft>
                <a:spcPts val="0"/>
              </a:spcAft>
              <a:buClr>
                <a:srgbClr val="3F3F3F"/>
              </a:buClr>
              <a:buSzPts val="2200"/>
              <a:buFont typeface="Open Sans"/>
              <a:buNone/>
            </a:pPr>
            <a:r>
              <a:t/>
            </a:r>
            <a:endParaRPr b="0" i="0" sz="800" u="none" cap="none" strike="noStrike">
              <a:solidFill>
                <a:srgbClr val="3F3F3F"/>
              </a:solidFill>
              <a:latin typeface="Open Sans"/>
              <a:ea typeface="Open Sans"/>
              <a:cs typeface="Open Sans"/>
              <a:sym typeface="Open Sans"/>
            </a:endParaRPr>
          </a:p>
          <a:p>
            <a:pPr indent="-228600" lvl="1" marL="228600" marR="0" rtl="0" algn="l">
              <a:lnSpc>
                <a:spcPct val="100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Identifying the representatives of BCP committee from senior management, legal, CFO, systems and applications, business units, systems support, communications, data center, communications, and information security</a:t>
            </a:r>
            <a:endParaRPr b="0" i="0" sz="9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946" name="Google Shape;5946;p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marR="0" rtl="0" algn="l">
              <a:lnSpc>
                <a:spcPct val="114000"/>
              </a:lnSpc>
              <a:spcBef>
                <a:spcPts val="0"/>
              </a:spcBef>
              <a:spcAft>
                <a:spcPts val="0"/>
              </a:spcAft>
              <a:buClr>
                <a:srgbClr val="000000"/>
              </a:buClr>
              <a:buSzPts val="2200"/>
              <a:buFont typeface="Arial"/>
              <a:buChar char="•"/>
            </a:pPr>
            <a:r>
              <a:rPr b="0" i="0" lang="en-US">
                <a:solidFill>
                  <a:srgbClr val="E3E3E3"/>
                </a:solidFill>
                <a:highlight>
                  <a:srgbClr val="131314"/>
                </a:highlight>
                <a:latin typeface="Arial"/>
                <a:ea typeface="Arial"/>
                <a:cs typeface="Arial"/>
                <a:sym typeface="Arial"/>
              </a:rPr>
              <a:t>The Shared Responsibility Model is a security framework used in cloud computing that outlines the division of responsibility for securing cloud-based resources between the cloud service provider (CSP) and the cloud customer (you). In simpler terms, it defines who's responsible for securing which aspects of the cloud environment</a:t>
            </a:r>
            <a:endParaRPr/>
          </a:p>
          <a:p>
            <a:pPr indent="-203200" lvl="0" marL="342900" marR="0" rtl="0" algn="l">
              <a:lnSpc>
                <a:spcPct val="114000"/>
              </a:lnSpc>
              <a:spcBef>
                <a:spcPts val="0"/>
              </a:spcBef>
              <a:spcAft>
                <a:spcPts val="0"/>
              </a:spcAft>
              <a:buClr>
                <a:srgbClr val="000000"/>
              </a:buClr>
              <a:buSzPts val="22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None/>
            </a:pPr>
            <a:r>
              <a:rPr b="1" i="0" lang="en-US">
                <a:solidFill>
                  <a:srgbClr val="E3E3E3"/>
                </a:solidFill>
                <a:highlight>
                  <a:srgbClr val="131314"/>
                </a:highlight>
                <a:latin typeface="Arial"/>
                <a:ea typeface="Arial"/>
                <a:cs typeface="Arial"/>
                <a:sym typeface="Arial"/>
              </a:rPr>
              <a:t>Division of Responsibilities:</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Cloud Service Provider (CSP):</a:t>
            </a:r>
            <a:endParaRPr b="0" i="0">
              <a:solidFill>
                <a:srgbClr val="E3E3E3"/>
              </a:solidFill>
              <a:highlight>
                <a:srgbClr val="131314"/>
              </a:highlight>
              <a:latin typeface="Arial"/>
              <a:ea typeface="Arial"/>
              <a:cs typeface="Arial"/>
              <a:sym typeface="Arial"/>
            </a:endParaRPr>
          </a:p>
          <a:p>
            <a:pPr indent="-285750" lvl="1" marL="74295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Secures the physical infrastructure (data centers, network)</a:t>
            </a:r>
            <a:endParaRPr/>
          </a:p>
          <a:p>
            <a:pPr indent="-285750" lvl="1" marL="74295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Maintains the security of the underlying cloud platform</a:t>
            </a:r>
            <a:endParaRPr/>
          </a:p>
          <a:p>
            <a:pPr indent="-285750" lvl="1" marL="74295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Patches vulnerabilities in the core infrastructure</a:t>
            </a:r>
            <a:endParaRPr/>
          </a:p>
          <a:p>
            <a:pPr indent="-285750" lvl="1" marL="74295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Offers baseline security controls</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Cloud Customer (You):</a:t>
            </a:r>
            <a:endParaRPr b="0" i="0">
              <a:solidFill>
                <a:srgbClr val="E3E3E3"/>
              </a:solidFill>
              <a:highlight>
                <a:srgbClr val="131314"/>
              </a:highlight>
              <a:latin typeface="Arial"/>
              <a:ea typeface="Arial"/>
              <a:cs typeface="Arial"/>
              <a:sym typeface="Arial"/>
            </a:endParaRPr>
          </a:p>
          <a:p>
            <a:pPr indent="-285750" lvl="1" marL="74295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Secures your data and applications in the cloud</a:t>
            </a:r>
            <a:endParaRPr/>
          </a:p>
          <a:p>
            <a:pPr indent="-285750" lvl="1" marL="74295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Configures security settings for your cloud resources</a:t>
            </a:r>
            <a:endParaRPr/>
          </a:p>
          <a:p>
            <a:pPr indent="-285750" lvl="1" marL="74295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Manages access controls for your data and applications</a:t>
            </a:r>
            <a:endParaRPr/>
          </a:p>
          <a:p>
            <a:pPr indent="-285750" lvl="1" marL="74295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Implements additional security measures as needed (encryption, firewalls)</a:t>
            </a:r>
            <a:endParaRPr/>
          </a:p>
          <a:p>
            <a:pPr indent="-203200" lvl="0" marL="342900" marR="0" rtl="0" algn="l">
              <a:lnSpc>
                <a:spcPct val="114000"/>
              </a:lnSpc>
              <a:spcBef>
                <a:spcPts val="0"/>
              </a:spcBef>
              <a:spcAft>
                <a:spcPts val="0"/>
              </a:spcAft>
              <a:buClr>
                <a:srgbClr val="000000"/>
              </a:buClr>
              <a:buSzPts val="2200"/>
              <a:buFont typeface="Arial"/>
              <a:buNone/>
            </a:pPr>
            <a:r>
              <a:t/>
            </a:r>
            <a:endParaRPr/>
          </a:p>
        </p:txBody>
      </p:sp>
      <p:sp>
        <p:nvSpPr>
          <p:cNvPr id="484" name="Google Shape;484;p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4" name="Shape 5954"/>
        <p:cNvGrpSpPr/>
        <p:nvPr/>
      </p:nvGrpSpPr>
      <p:grpSpPr>
        <a:xfrm>
          <a:off x="0" y="0"/>
          <a:ext cx="0" cy="0"/>
          <a:chOff x="0" y="0"/>
          <a:chExt cx="0" cy="0"/>
        </a:xfrm>
      </p:grpSpPr>
      <p:sp>
        <p:nvSpPr>
          <p:cNvPr id="5955" name="Google Shape;5955;p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a:t>Explain BIA</a:t>
            </a:r>
            <a:endParaRPr/>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b="1" lang="en-US"/>
              <a:t>A Business Impact Analysis (BIA) is a systematic process to identify potential threats and vulnerabilities to an organization's operations and determine the impact of disruptions to critical functions.</a:t>
            </a:r>
            <a:r>
              <a:rPr lang="en-US"/>
              <a:t> It serves as a foundation for developing effective business continuity and disaster recovery plans</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lang="en-US" sz="1200">
                <a:solidFill>
                  <a:srgbClr val="3F3F3F"/>
                </a:solidFill>
                <a:latin typeface="Open Sans"/>
                <a:ea typeface="Open Sans"/>
                <a:cs typeface="Open Sans"/>
                <a:sym typeface="Open Sans"/>
              </a:rPr>
              <a:t>To conduct a successful BIA, it is necessary to understand the organization and key business processes and its dependency on IT and other resources. This can be obtained from the outcome of the risk assessment.</a:t>
            </a:r>
            <a:endParaRPr/>
          </a:p>
          <a:p>
            <a:pPr indent="0" lvl="0" marL="0" marR="0" rtl="0" algn="l">
              <a:lnSpc>
                <a:spcPct val="100000"/>
              </a:lnSpc>
              <a:spcBef>
                <a:spcPts val="0"/>
              </a:spcBef>
              <a:spcAft>
                <a:spcPts val="0"/>
              </a:spcAft>
              <a:buClr>
                <a:srgbClr val="000000"/>
              </a:buClr>
              <a:buSzPts val="11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p>
        </p:txBody>
      </p:sp>
      <p:sp>
        <p:nvSpPr>
          <p:cNvPr id="5956" name="Google Shape;5956;p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4" name="Shape 5964"/>
        <p:cNvGrpSpPr/>
        <p:nvPr/>
      </p:nvGrpSpPr>
      <p:grpSpPr>
        <a:xfrm>
          <a:off x="0" y="0"/>
          <a:ext cx="0" cy="0"/>
          <a:chOff x="0" y="0"/>
          <a:chExt cx="0" cy="0"/>
        </a:xfrm>
      </p:grpSpPr>
      <p:sp>
        <p:nvSpPr>
          <p:cNvPr id="5965" name="Google Shape;596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3F3F3F"/>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SzPts val="1400"/>
              <a:buNone/>
            </a:pPr>
            <a:r>
              <a:rPr i="0" lang="en-US" sz="1200" u="none" cap="none" strike="noStrike">
                <a:solidFill>
                  <a:srgbClr val="3F3F3F"/>
                </a:solidFill>
                <a:latin typeface="Open Sans SemiBold"/>
                <a:ea typeface="Open Sans SemiBold"/>
                <a:cs typeface="Open Sans SemiBold"/>
                <a:sym typeface="Open Sans SemiBold"/>
              </a:rPr>
              <a:t>Approaches to BIA</a:t>
            </a:r>
            <a:endParaRPr/>
          </a:p>
          <a:p>
            <a:pPr indent="0" lvl="0" marL="0" rtl="0" algn="l">
              <a:lnSpc>
                <a:spcPct val="100000"/>
              </a:lnSpc>
              <a:spcBef>
                <a:spcPts val="0"/>
              </a:spcBef>
              <a:spcAft>
                <a:spcPts val="0"/>
              </a:spcAft>
              <a:buSzPts val="1400"/>
              <a:buNone/>
            </a:pPr>
            <a:r>
              <a:t/>
            </a:r>
            <a:endParaRPr i="0" sz="1200" u="none" cap="none" strike="noStrike">
              <a:solidFill>
                <a:srgbClr val="3F3F3F"/>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SzPts val="1400"/>
              <a:buNone/>
            </a:pPr>
            <a:r>
              <a:rPr i="0" lang="en-US" sz="1200" u="none" cap="none" strike="noStrike">
                <a:solidFill>
                  <a:srgbClr val="3F3F3F"/>
                </a:solidFill>
                <a:latin typeface="Open Sans SemiBold"/>
                <a:ea typeface="Open Sans SemiBold"/>
                <a:cs typeface="Open Sans SemiBold"/>
                <a:sym typeface="Open Sans SemiBold"/>
              </a:rPr>
              <a:t>Questionnaire Approach-</a:t>
            </a:r>
            <a:r>
              <a:rPr b="1" lang="en-US"/>
              <a:t>A questionnaire approach is a common and effective method for gathering information during a Business Impact Analysis (BIA).</a:t>
            </a:r>
            <a:r>
              <a:rPr lang="en-US"/>
              <a:t> By distributing questionnaires to key stakeholders across the organization, you can efficiently collect data on critical business functions, potential risks, and recovery requirements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Interview approach -The interview approach is a crucial component of a comprehensive Business Impact Analysis (BIA). It allows for deeper insights, clarification of complex issues, and the opportunity to explore potential risks and impacts in detail.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Meeting Approach-The meeting approach is a collaborative method for conducting a Business Impact Analysis (BIA). It involves bringing together key stakeholders to discuss critical business functions, potential disruptions, and recovery strategies.</a:t>
            </a:r>
            <a:endParaRPr/>
          </a:p>
        </p:txBody>
      </p:sp>
      <p:sp>
        <p:nvSpPr>
          <p:cNvPr id="5966" name="Google Shape;596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1" name="Shape 5991"/>
        <p:cNvGrpSpPr/>
        <p:nvPr/>
      </p:nvGrpSpPr>
      <p:grpSpPr>
        <a:xfrm>
          <a:off x="0" y="0"/>
          <a:ext cx="0" cy="0"/>
          <a:chOff x="0" y="0"/>
          <a:chExt cx="0" cy="0"/>
        </a:xfrm>
      </p:grpSpPr>
      <p:sp>
        <p:nvSpPr>
          <p:cNvPr id="5992" name="Google Shape;5992;p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3" name="Google Shape;5993;p4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Explain Business Impact Analysis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Step1 Inventory Key Processes and Systems-Inventorying key processes and systems is a fundamental step in a Business Impact Analysis (BIA). It provides a clear understanding of an organization's critical functions and their dependencies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Step 2: Find out Statement of Impact-A </a:t>
            </a:r>
            <a:r>
              <a:rPr b="1" lang="en-US"/>
              <a:t>Statement of Impact</a:t>
            </a:r>
            <a:r>
              <a:rPr lang="en-US"/>
              <a:t> in a Business Impact Analysis (BIA) is a critical component that quantifies the potential consequences of a disruption to a specific business process or function. </a:t>
            </a:r>
            <a:r>
              <a:rPr lang="en-US" sz="1200">
                <a:solidFill>
                  <a:srgbClr val="3F3F3F"/>
                </a:solidFill>
                <a:latin typeface="Open Sans"/>
                <a:ea typeface="Open Sans"/>
                <a:cs typeface="Open Sans"/>
                <a:sym typeface="Open Sans"/>
              </a:rPr>
              <a:t>When processes and systems are being inventoried and cataloged, it is also vitally important to obtain one or more statements of impact for each process and system</a:t>
            </a:r>
            <a:r>
              <a:rPr b="0" lang="en-US" sz="1200" cap="none">
                <a:solidFill>
                  <a:schemeClr val="dk1"/>
                </a:solidFill>
              </a:rPr>
              <a:t>. </a:t>
            </a:r>
            <a:endParaRPr b="0" sz="1200" cap="none">
              <a:solidFill>
                <a:schemeClr val="dk1"/>
              </a:solidFill>
            </a:endParaRPr>
          </a:p>
          <a:p>
            <a:pPr indent="-228600" lvl="0" marL="457200" marR="0" rtl="0" algn="l">
              <a:lnSpc>
                <a:spcPct val="100000"/>
              </a:lnSpc>
              <a:spcBef>
                <a:spcPts val="0"/>
              </a:spcBef>
              <a:spcAft>
                <a:spcPts val="0"/>
              </a:spcAft>
              <a:buClr>
                <a:srgbClr val="000000"/>
              </a:buClr>
              <a:buSzPts val="1400"/>
              <a:buFont typeface="Arial"/>
              <a:buNone/>
            </a:pPr>
            <a:r>
              <a:rPr lang="en-US"/>
              <a:t> It provides a clear understanding of the financial, operational, and reputational impact that an organization might face if a particular process or system is unavailable for a certain period.</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994" name="Google Shape;5994;p4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7" name="Shape 6007"/>
        <p:cNvGrpSpPr/>
        <p:nvPr/>
      </p:nvGrpSpPr>
      <p:grpSpPr>
        <a:xfrm>
          <a:off x="0" y="0"/>
          <a:ext cx="0" cy="0"/>
          <a:chOff x="0" y="0"/>
          <a:chExt cx="0" cy="0"/>
        </a:xfrm>
      </p:grpSpPr>
      <p:sp>
        <p:nvSpPr>
          <p:cNvPr id="6008" name="Google Shape;6008;p4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The major goals of BIA are:</a:t>
            </a:r>
            <a:endParaRPr/>
          </a:p>
          <a:p>
            <a:pPr indent="0" lvl="0" marL="0" rtl="0" algn="l">
              <a:lnSpc>
                <a:spcPct val="100000"/>
              </a:lnSpc>
              <a:spcBef>
                <a:spcPts val="0"/>
              </a:spcBef>
              <a:spcAft>
                <a:spcPts val="0"/>
              </a:spcAft>
              <a:buSzPts val="1400"/>
              <a:buNone/>
            </a:pPr>
            <a:r>
              <a:t/>
            </a:r>
            <a:endParaRPr/>
          </a:p>
          <a:p>
            <a:pPr indent="-228600" lvl="0" marL="228600" marR="0" rtl="0" algn="l">
              <a:lnSpc>
                <a:spcPct val="100000"/>
              </a:lnSpc>
              <a:spcBef>
                <a:spcPts val="0"/>
              </a:spcBef>
              <a:spcAft>
                <a:spcPts val="0"/>
              </a:spcAft>
              <a:buClr>
                <a:srgbClr val="000000"/>
              </a:buClr>
              <a:buSzPts val="1400"/>
              <a:buFont typeface="Arial"/>
              <a:buAutoNum type="arabicPeriod"/>
            </a:pPr>
            <a:r>
              <a:rPr b="1" i="0" lang="en-US" sz="1200" u="none" cap="none" strike="noStrike">
                <a:solidFill>
                  <a:srgbClr val="3F3F3F"/>
                </a:solidFill>
                <a:latin typeface="Open Sans SemiBold"/>
                <a:ea typeface="Open Sans SemiBold"/>
                <a:cs typeface="Open Sans SemiBold"/>
                <a:sym typeface="Open Sans SemiBold"/>
              </a:rPr>
              <a:t>Criticality Prioritization</a:t>
            </a:r>
            <a:endParaRPr/>
          </a:p>
          <a:p>
            <a:pPr indent="-342900" lvl="0" marL="537209"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Identification and prioritization of every critical business unit process</a:t>
            </a:r>
            <a:endParaRPr b="0" i="0" sz="900" u="none" cap="none" strike="noStrike">
              <a:solidFill>
                <a:srgbClr val="000000"/>
              </a:solidFill>
              <a:latin typeface="Arial"/>
              <a:ea typeface="Arial"/>
              <a:cs typeface="Arial"/>
              <a:sym typeface="Arial"/>
            </a:endParaRPr>
          </a:p>
          <a:p>
            <a:pPr indent="-342900" lvl="0" marL="537209"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Evaluation of the impact of a disruptive event </a:t>
            </a:r>
            <a:endParaRPr b="0" i="0" sz="900" u="none" cap="none" strike="noStrike">
              <a:solidFill>
                <a:srgbClr val="000000"/>
              </a:solidFill>
              <a:latin typeface="Arial"/>
              <a:ea typeface="Arial"/>
              <a:cs typeface="Arial"/>
              <a:sym typeface="Arial"/>
            </a:endParaRPr>
          </a:p>
          <a:p>
            <a:pPr indent="-342900" lvl="0" marL="537209"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Time-critical business processes require higher priority rating for recovery than non–critical business processes</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SemiBold"/>
                <a:ea typeface="Open Sans SemiBold"/>
                <a:cs typeface="Open Sans SemiBold"/>
                <a:sym typeface="Open Sans SemiBold"/>
              </a:rPr>
              <a:t>2. Downtime Estimation:</a:t>
            </a:r>
            <a:endParaRPr/>
          </a:p>
          <a:p>
            <a:pPr indent="-342900" lvl="0" marL="537209"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Estimating Maximum Tolerable Downtime (MTD) using the BIA</a:t>
            </a:r>
            <a:endParaRPr b="0" i="0" sz="900" u="none" cap="none" strike="noStrike">
              <a:solidFill>
                <a:srgbClr val="000000"/>
              </a:solidFill>
              <a:latin typeface="Arial"/>
              <a:ea typeface="Arial"/>
              <a:cs typeface="Arial"/>
              <a:sym typeface="Arial"/>
            </a:endParaRPr>
          </a:p>
          <a:p>
            <a:pPr indent="-342900" lvl="0" marL="537209"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The downtime required for the business to remain viable</a:t>
            </a:r>
            <a:endParaRPr b="0" i="0" sz="900" u="none" cap="none" strike="noStrike">
              <a:solidFill>
                <a:srgbClr val="000000"/>
              </a:solidFill>
              <a:latin typeface="Arial"/>
              <a:ea typeface="Arial"/>
              <a:cs typeface="Arial"/>
              <a:sym typeface="Arial"/>
            </a:endParaRPr>
          </a:p>
          <a:p>
            <a:pPr indent="-342900" lvl="0" marL="537209"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Non-recovery, if the interruption of critical process extends the maximum tolerable downtime</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SemiBold"/>
                <a:ea typeface="Open Sans SemiBold"/>
                <a:cs typeface="Open Sans SemiBold"/>
                <a:sym typeface="Open Sans SemiBold"/>
              </a:rPr>
              <a:t>3. </a:t>
            </a:r>
            <a:r>
              <a:rPr b="1" i="0" lang="en-US" sz="1200" u="none" cap="none" strike="noStrike">
                <a:solidFill>
                  <a:srgbClr val="3F3F3F"/>
                </a:solidFill>
                <a:latin typeface="Open Sans SemiBold"/>
                <a:ea typeface="Open Sans SemiBold"/>
                <a:cs typeface="Open Sans SemiBold"/>
                <a:sym typeface="Open Sans SemiBold"/>
              </a:rPr>
              <a:t>Resource Requirements</a:t>
            </a:r>
            <a:endParaRPr/>
          </a:p>
          <a:p>
            <a:pPr indent="-342900" lvl="0" marL="537209"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Estimating resource requirements</a:t>
            </a:r>
            <a:endParaRPr b="0" i="0" sz="900" u="none" cap="none" strike="noStrike">
              <a:solidFill>
                <a:srgbClr val="000000"/>
              </a:solidFill>
              <a:latin typeface="Arial"/>
              <a:ea typeface="Arial"/>
              <a:cs typeface="Arial"/>
              <a:sym typeface="Arial"/>
            </a:endParaRPr>
          </a:p>
          <a:p>
            <a:pPr indent="-342900" lvl="0" marL="537209" marR="0" rtl="0" algn="l">
              <a:lnSpc>
                <a:spcPct val="10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Most resources allocated to time sensitive processes as compared to less critical processes</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SzPts val="1400"/>
              <a:buNone/>
            </a:pPr>
            <a:r>
              <a:t/>
            </a:r>
            <a:endParaRPr/>
          </a:p>
        </p:txBody>
      </p:sp>
      <p:sp>
        <p:nvSpPr>
          <p:cNvPr id="6009" name="Google Shape;6009;p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6" name="Shape 6026"/>
        <p:cNvGrpSpPr/>
        <p:nvPr/>
      </p:nvGrpSpPr>
      <p:grpSpPr>
        <a:xfrm>
          <a:off x="0" y="0"/>
          <a:ext cx="0" cy="0"/>
          <a:chOff x="0" y="0"/>
          <a:chExt cx="0" cy="0"/>
        </a:xfrm>
      </p:grpSpPr>
      <p:sp>
        <p:nvSpPr>
          <p:cNvPr id="6027" name="Google Shape;6027;p4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Maximum Tolerable Downtime (MTD) is:</a:t>
            </a:r>
            <a:endParaRPr b="0" i="0" sz="9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The maximum period for which the organization’s key processes and functions are unavailable, after which the organization would suffer significant losses</a:t>
            </a:r>
            <a:endParaRPr b="0" i="0" sz="9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Revised several times during the course of a project</a:t>
            </a:r>
            <a:endParaRPr b="0" i="0" sz="9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400"/>
              <a:buFont typeface="Arial"/>
              <a:buChar char="•"/>
            </a:pPr>
            <a:r>
              <a:rPr b="0" i="0" lang="en-US" sz="1200" u="none" cap="none" strike="noStrike">
                <a:solidFill>
                  <a:srgbClr val="3F3F3F"/>
                </a:solidFill>
                <a:latin typeface="Open Sans"/>
                <a:ea typeface="Open Sans"/>
                <a:cs typeface="Open Sans"/>
                <a:sym typeface="Open Sans"/>
              </a:rPr>
              <a:t>Measured in minutes, hours, days, or longer, depending on the nature of the business</a:t>
            </a:r>
            <a:endParaRPr b="0" i="0" sz="9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028" name="Google Shape;6028;p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4" name="Shape 6044"/>
        <p:cNvGrpSpPr/>
        <p:nvPr/>
      </p:nvGrpSpPr>
      <p:grpSpPr>
        <a:xfrm>
          <a:off x="0" y="0"/>
          <a:ext cx="0" cy="0"/>
          <a:chOff x="0" y="0"/>
          <a:chExt cx="0" cy="0"/>
        </a:xfrm>
      </p:grpSpPr>
      <p:sp>
        <p:nvSpPr>
          <p:cNvPr id="6045" name="Google Shape;6045;p4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A number of metrics are used to quantify the frequency of system failures.</a:t>
            </a:r>
            <a:endParaRPr b="0" i="0" sz="9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a:ea typeface="Open Sans"/>
                <a:cs typeface="Open Sans"/>
                <a:sym typeface="Open Sans"/>
              </a:rPr>
              <a:t>Recovery Point Objective:</a:t>
            </a:r>
            <a:endParaRPr/>
          </a:p>
          <a:p>
            <a:pPr indent="-342900" lvl="0" marL="342900" marR="0" rtl="0" algn="l">
              <a:lnSpc>
                <a:spcPct val="15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Level of data, work loss, or system inaccessibility resulting from a disruptive event </a:t>
            </a:r>
            <a:endParaRPr b="0" i="0" sz="9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Usually expressed in units of time</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a:ea typeface="Open Sans"/>
                <a:cs typeface="Open Sans"/>
                <a:sym typeface="Open Sans"/>
              </a:rPr>
              <a:t>Recovery Time Objective</a:t>
            </a:r>
            <a:r>
              <a:rPr b="0" i="0" lang="en-US" sz="1200" u="none" cap="none" strike="noStrike">
                <a:solidFill>
                  <a:schemeClr val="lt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The maximum time allowed to recover business or IT systems</a:t>
            </a:r>
            <a:endParaRPr b="0" i="0" sz="9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Expressed in units of time such as minutes, hours, or days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lt1"/>
                </a:solidFill>
                <a:latin typeface="Open Sans"/>
                <a:ea typeface="Open Sans"/>
                <a:cs typeface="Open Sans"/>
                <a:sym typeface="Open Sans"/>
              </a:rPr>
              <a:t>Work Recovery Time:</a:t>
            </a:r>
            <a:endParaRPr/>
          </a:p>
          <a:p>
            <a:pPr indent="-342900" lvl="0" marL="342900" marR="0" rtl="0" algn="l">
              <a:lnSpc>
                <a:spcPct val="15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The time required to configure a recovered system </a:t>
            </a:r>
            <a:endParaRPr b="0" i="0" sz="9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Consists of the system’s recovery time and the work recovery time</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6046" name="Google Shape;6046;p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9" name="Shape 6059"/>
        <p:cNvGrpSpPr/>
        <p:nvPr/>
      </p:nvGrpSpPr>
      <p:grpSpPr>
        <a:xfrm>
          <a:off x="0" y="0"/>
          <a:ext cx="0" cy="0"/>
          <a:chOff x="0" y="0"/>
          <a:chExt cx="0" cy="0"/>
        </a:xfrm>
      </p:grpSpPr>
      <p:sp>
        <p:nvSpPr>
          <p:cNvPr id="6060" name="Google Shape;6060;p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1" name="Google Shape;6061;p4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Explain Examples of RTO and RPO, it is self explanatory</a:t>
            </a:r>
            <a:endParaRPr/>
          </a:p>
        </p:txBody>
      </p:sp>
      <p:sp>
        <p:nvSpPr>
          <p:cNvPr id="6062" name="Google Shape;6062;p4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5" name="Shape 6075"/>
        <p:cNvGrpSpPr/>
        <p:nvPr/>
      </p:nvGrpSpPr>
      <p:grpSpPr>
        <a:xfrm>
          <a:off x="0" y="0"/>
          <a:ext cx="0" cy="0"/>
          <a:chOff x="0" y="0"/>
          <a:chExt cx="0" cy="0"/>
        </a:xfrm>
      </p:grpSpPr>
      <p:sp>
        <p:nvSpPr>
          <p:cNvPr id="6076" name="Google Shape;6076;p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7" name="Google Shape;6077;p4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Explain Examples of RTO and RPO, it is self explanatory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078" name="Google Shape;6078;p4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1" name="Shape 6091"/>
        <p:cNvGrpSpPr/>
        <p:nvPr/>
      </p:nvGrpSpPr>
      <p:grpSpPr>
        <a:xfrm>
          <a:off x="0" y="0"/>
          <a:ext cx="0" cy="0"/>
          <a:chOff x="0" y="0"/>
          <a:chExt cx="0" cy="0"/>
        </a:xfrm>
      </p:grpSpPr>
      <p:sp>
        <p:nvSpPr>
          <p:cNvPr id="6092" name="Google Shape;6092;p4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93" name="Google Shape;6093;p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6" name="Shape 6096"/>
        <p:cNvGrpSpPr/>
        <p:nvPr/>
      </p:nvGrpSpPr>
      <p:grpSpPr>
        <a:xfrm>
          <a:off x="0" y="0"/>
          <a:ext cx="0" cy="0"/>
          <a:chOff x="0" y="0"/>
          <a:chExt cx="0" cy="0"/>
        </a:xfrm>
      </p:grpSpPr>
      <p:sp>
        <p:nvSpPr>
          <p:cNvPr id="6097" name="Google Shape;6097;p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8" name="Google Shape;6098;p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t>High Availability (HA)</a:t>
            </a:r>
            <a:r>
              <a:rPr lang="en-US"/>
              <a:t> refers to the ability of a system to operate continuously without experiencing downtime. It's achieved by eliminating or mitigating single points of failure and ensuring redundancy in critical components.</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Key Components of High Availability</a:t>
            </a:r>
            <a:endParaRPr/>
          </a:p>
          <a:p>
            <a:pPr indent="-228600" lvl="0" marL="457200" rtl="0" algn="l">
              <a:lnSpc>
                <a:spcPct val="100000"/>
              </a:lnSpc>
              <a:spcBef>
                <a:spcPts val="0"/>
              </a:spcBef>
              <a:spcAft>
                <a:spcPts val="0"/>
              </a:spcAft>
              <a:buSzPts val="1400"/>
              <a:buFont typeface="Arial"/>
              <a:buChar char="•"/>
            </a:pPr>
            <a:r>
              <a:rPr b="1" lang="en-US"/>
              <a:t>Redundancy:</a:t>
            </a:r>
            <a:r>
              <a:rPr lang="en-US"/>
              <a:t> Having backup systems or components ready to take over if a primary system fails.</a:t>
            </a:r>
            <a:endParaRPr/>
          </a:p>
          <a:p>
            <a:pPr indent="-228600" lvl="0" marL="457200" rtl="0" algn="l">
              <a:lnSpc>
                <a:spcPct val="100000"/>
              </a:lnSpc>
              <a:spcBef>
                <a:spcPts val="0"/>
              </a:spcBef>
              <a:spcAft>
                <a:spcPts val="0"/>
              </a:spcAft>
              <a:buSzPts val="1400"/>
              <a:buFont typeface="Arial"/>
              <a:buChar char="•"/>
            </a:pPr>
            <a:r>
              <a:rPr b="1" lang="en-US"/>
              <a:t>Failover:</a:t>
            </a:r>
            <a:r>
              <a:rPr lang="en-US"/>
              <a:t> The process of automatically switching to a backup system in case of a failure.</a:t>
            </a:r>
            <a:endParaRPr/>
          </a:p>
          <a:p>
            <a:pPr indent="-228600" lvl="0" marL="457200" rtl="0" algn="l">
              <a:lnSpc>
                <a:spcPct val="100000"/>
              </a:lnSpc>
              <a:spcBef>
                <a:spcPts val="0"/>
              </a:spcBef>
              <a:spcAft>
                <a:spcPts val="0"/>
              </a:spcAft>
              <a:buSzPts val="1400"/>
              <a:buFont typeface="Arial"/>
              <a:buChar char="•"/>
            </a:pPr>
            <a:r>
              <a:rPr b="1" lang="en-US"/>
              <a:t>Load Balancing:</a:t>
            </a:r>
            <a:r>
              <a:rPr lang="en-US"/>
              <a:t> Distributing workload across multiple servers to prevent overload and improve performance.</a:t>
            </a:r>
            <a:endParaRPr/>
          </a:p>
          <a:p>
            <a:pPr indent="-228600" lvl="0" marL="457200" rtl="0" algn="l">
              <a:lnSpc>
                <a:spcPct val="100000"/>
              </a:lnSpc>
              <a:spcBef>
                <a:spcPts val="0"/>
              </a:spcBef>
              <a:spcAft>
                <a:spcPts val="0"/>
              </a:spcAft>
              <a:buSzPts val="1400"/>
              <a:buFont typeface="Arial"/>
              <a:buChar char="•"/>
            </a:pPr>
            <a:r>
              <a:rPr b="1" lang="en-US"/>
              <a:t>Monitoring:</a:t>
            </a:r>
            <a:r>
              <a:rPr lang="en-US"/>
              <a:t> Continuously tracking system performance and detecting potential issues.</a:t>
            </a:r>
            <a:endParaRPr/>
          </a:p>
          <a:p>
            <a:pPr indent="-228600" lvl="0" marL="457200" rtl="0" algn="l">
              <a:lnSpc>
                <a:spcPct val="100000"/>
              </a:lnSpc>
              <a:spcBef>
                <a:spcPts val="0"/>
              </a:spcBef>
              <a:spcAft>
                <a:spcPts val="0"/>
              </a:spcAft>
              <a:buSzPts val="1400"/>
              <a:buFont typeface="Arial"/>
              <a:buChar char="•"/>
            </a:pPr>
            <a:r>
              <a:rPr b="1" lang="en-US"/>
              <a:t>Fault Tolerance:</a:t>
            </a:r>
            <a:r>
              <a:rPr lang="en-US"/>
              <a:t> The ability of a system to continue operating despite hardware or software failures.</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6099" name="Google Shape;6099;p4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Please explain the shared responsibility models mentioned in slide above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The breakdown of security responsibilities in cloud computing is as follows:</a:t>
            </a:r>
            <a:endParaRPr/>
          </a:p>
          <a:p>
            <a:pPr indent="-228600" lvl="0" marL="457200" rtl="0" algn="l">
              <a:lnSpc>
                <a:spcPct val="100000"/>
              </a:lnSpc>
              <a:spcBef>
                <a:spcPts val="0"/>
              </a:spcBef>
              <a:spcAft>
                <a:spcPts val="0"/>
              </a:spcAft>
              <a:buSzPts val="1400"/>
              <a:buAutoNum type="arabicPeriod"/>
            </a:pPr>
            <a:r>
              <a:rPr lang="en-US"/>
              <a:t>Physical security is always the responsibility of the cloud provider, regardless of the service model</a:t>
            </a:r>
            <a:endParaRPr/>
          </a:p>
          <a:p>
            <a:pPr indent="-228600" lvl="0" marL="457200" rtl="0" algn="l">
              <a:lnSpc>
                <a:spcPct val="100000"/>
              </a:lnSpc>
              <a:spcBef>
                <a:spcPts val="0"/>
              </a:spcBef>
              <a:spcAft>
                <a:spcPts val="0"/>
              </a:spcAft>
              <a:buSzPts val="1400"/>
              <a:buAutoNum type="arabicPeriod"/>
            </a:pPr>
            <a:r>
              <a:rPr lang="en-US"/>
              <a:t>Security Governance, Risk, and Compliance (GRC), as well as Data security, are always the responsibility of the cloud customer, regardless of the service model.</a:t>
            </a:r>
            <a:endParaRPr/>
          </a:p>
          <a:p>
            <a:pPr indent="-228600" lvl="0" marL="457200" rtl="0" algn="l">
              <a:lnSpc>
                <a:spcPct val="100000"/>
              </a:lnSpc>
              <a:spcBef>
                <a:spcPts val="0"/>
              </a:spcBef>
              <a:spcAft>
                <a:spcPts val="0"/>
              </a:spcAft>
              <a:buSzPts val="1400"/>
              <a:buAutoNum type="arabicPeriod"/>
            </a:pPr>
            <a:r>
              <a:rPr lang="en-US"/>
              <a:t> Infrastructure security is a shared responsibility in the case of IAAS. For PAAS and SAAS, it is the responsibility of the cloud provider.</a:t>
            </a:r>
            <a:endParaRPr/>
          </a:p>
          <a:p>
            <a:pPr indent="-228600" lvl="0" marL="457200" rtl="0" algn="l">
              <a:lnSpc>
                <a:spcPct val="100000"/>
              </a:lnSpc>
              <a:spcBef>
                <a:spcPts val="0"/>
              </a:spcBef>
              <a:spcAft>
                <a:spcPts val="0"/>
              </a:spcAft>
              <a:buSzPts val="1400"/>
              <a:buAutoNum type="arabicPeriod"/>
            </a:pPr>
            <a:r>
              <a:rPr lang="en-US"/>
              <a:t> Platform security is the responsibility of the cloud service provider (CSP) in the case of IAAS. For PAAS, it is shared between the cloud provider and the customer, while in SAAS, it is the responsibility of the cloud provider.</a:t>
            </a:r>
            <a:endParaRPr/>
          </a:p>
          <a:p>
            <a:pPr indent="-228600" lvl="0" marL="457200" rtl="0" algn="l">
              <a:lnSpc>
                <a:spcPct val="100000"/>
              </a:lnSpc>
              <a:spcBef>
                <a:spcPts val="0"/>
              </a:spcBef>
              <a:spcAft>
                <a:spcPts val="0"/>
              </a:spcAft>
              <a:buSzPts val="1400"/>
              <a:buAutoNum type="arabicPeriod"/>
            </a:pPr>
            <a:r>
              <a:rPr lang="en-US"/>
              <a:t> Application security is the responsibility of the cloud provider in the case of IAAS and PAAS. For SAAS, it is a shared responsibility between the cloud provider and the cloud customer.</a:t>
            </a:r>
            <a:endParaRPr/>
          </a:p>
        </p:txBody>
      </p:sp>
      <p:sp>
        <p:nvSpPr>
          <p:cNvPr id="495" name="Google Shape;495;p2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8" name="Shape 6108"/>
        <p:cNvGrpSpPr/>
        <p:nvPr/>
      </p:nvGrpSpPr>
      <p:grpSpPr>
        <a:xfrm>
          <a:off x="0" y="0"/>
          <a:ext cx="0" cy="0"/>
          <a:chOff x="0" y="0"/>
          <a:chExt cx="0" cy="0"/>
        </a:xfrm>
      </p:grpSpPr>
      <p:sp>
        <p:nvSpPr>
          <p:cNvPr id="6109" name="Google Shape;6109;p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0" name="Google Shape;6110;p4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Technologies for High Availability</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Load Balancer-</a:t>
            </a:r>
            <a:r>
              <a:rPr b="1" lang="en-US"/>
              <a:t>A load balancer is a device or software application that distributes network or application traffic across a group of servers.</a:t>
            </a:r>
            <a:r>
              <a:rPr lang="en-US"/>
              <a:t> It acts as a traffic manager, directing incoming requests to available servers to optimize resource utilization, improve performance, and ensure high availability.</a:t>
            </a:r>
            <a:endParaRPr/>
          </a:p>
          <a:p>
            <a:pPr indent="-228600" lvl="0" marL="457200" marR="0" rtl="0" algn="l">
              <a:lnSpc>
                <a:spcPct val="100000"/>
              </a:lnSpc>
              <a:spcBef>
                <a:spcPts val="0"/>
              </a:spcBef>
              <a:spcAft>
                <a:spcPts val="0"/>
              </a:spcAft>
              <a:buClr>
                <a:srgbClr val="000000"/>
              </a:buClr>
              <a:buSzPts val="1400"/>
              <a:buFont typeface="Arial"/>
              <a:buNone/>
            </a:pPr>
            <a:r>
              <a:rPr lang="en-US"/>
              <a:t>Clusters-</a:t>
            </a:r>
            <a:r>
              <a:rPr b="1" lang="en-US"/>
              <a:t>A load balancer is a device or software application that distributes network or application traffic across a group of servers.</a:t>
            </a:r>
            <a:r>
              <a:rPr lang="en-US"/>
              <a:t> It acts as a traffic manager, directing incoming requests to available servers to optimize resource utilization, improve performance, and ensure high availability.</a:t>
            </a:r>
            <a:endParaRPr/>
          </a:p>
        </p:txBody>
      </p:sp>
      <p:sp>
        <p:nvSpPr>
          <p:cNvPr id="6111" name="Google Shape;6111;p4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4" name="Shape 6124"/>
        <p:cNvGrpSpPr/>
        <p:nvPr/>
      </p:nvGrpSpPr>
      <p:grpSpPr>
        <a:xfrm>
          <a:off x="0" y="0"/>
          <a:ext cx="0" cy="0"/>
          <a:chOff x="0" y="0"/>
          <a:chExt cx="0" cy="0"/>
        </a:xfrm>
      </p:grpSpPr>
      <p:sp>
        <p:nvSpPr>
          <p:cNvPr id="6125" name="Google Shape;6125;p4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171450" lvl="1" marL="171450" marR="0" rtl="0" algn="l">
              <a:lnSpc>
                <a:spcPct val="90000"/>
              </a:lnSpc>
              <a:spcBef>
                <a:spcPts val="0"/>
              </a:spcBef>
              <a:spcAft>
                <a:spcPts val="0"/>
              </a:spcAft>
              <a:buClr>
                <a:schemeClr val="dk1"/>
              </a:buClr>
              <a:buSzPts val="1800"/>
              <a:buFont typeface="Calibri"/>
              <a:buChar char="•"/>
            </a:pPr>
            <a:r>
              <a:rPr lang="en-US" sz="1200">
                <a:solidFill>
                  <a:srgbClr val="3F3F3F"/>
                </a:solidFill>
                <a:latin typeface="Open Sans"/>
                <a:ea typeface="Open Sans"/>
                <a:cs typeface="Open Sans"/>
                <a:sym typeface="Open Sans"/>
              </a:rPr>
              <a:t>A load balancer is a device that distributes network or application traffic across a cluster of servers. Load balancing improves responsiveness and increases availability of applications.</a:t>
            </a:r>
            <a:endParaRPr/>
          </a:p>
          <a:p>
            <a:pPr indent="-57150" lvl="1" marL="171450" marR="0" rtl="0" algn="l">
              <a:lnSpc>
                <a:spcPct val="90000"/>
              </a:lnSpc>
              <a:spcBef>
                <a:spcPts val="0"/>
              </a:spcBef>
              <a:spcAft>
                <a:spcPts val="0"/>
              </a:spcAft>
              <a:buClr>
                <a:schemeClr val="dk1"/>
              </a:buClr>
              <a:buSzPts val="1800"/>
              <a:buFont typeface="Calibri"/>
              <a:buNone/>
            </a:pPr>
            <a:r>
              <a:t/>
            </a:r>
            <a:endParaRPr sz="1200">
              <a:solidFill>
                <a:srgbClr val="3F3F3F"/>
              </a:solidFill>
              <a:latin typeface="Open Sans"/>
              <a:ea typeface="Open Sans"/>
              <a:cs typeface="Open Sans"/>
              <a:sym typeface="Open Sans"/>
            </a:endParaRPr>
          </a:p>
          <a:p>
            <a:pPr indent="-171450" lvl="1" marL="171450" marR="0" rtl="0" algn="l">
              <a:lnSpc>
                <a:spcPct val="90000"/>
              </a:lnSpc>
              <a:spcBef>
                <a:spcPts val="270"/>
              </a:spcBef>
              <a:spcAft>
                <a:spcPts val="0"/>
              </a:spcAft>
              <a:buClr>
                <a:schemeClr val="dk1"/>
              </a:buClr>
              <a:buSzPts val="1800"/>
              <a:buFont typeface="Calibri"/>
              <a:buChar char="•"/>
            </a:pPr>
            <a:r>
              <a:rPr lang="en-US" sz="1200">
                <a:solidFill>
                  <a:srgbClr val="3F3F3F"/>
                </a:solidFill>
                <a:latin typeface="Open Sans"/>
                <a:ea typeface="Open Sans"/>
                <a:cs typeface="Open Sans"/>
                <a:sym typeface="Open Sans"/>
              </a:rPr>
              <a:t>A load balancer sits between the client and the server farm accepting incoming network and application traffic and distributing the traffic across multiple backend servers using various methods.</a:t>
            </a:r>
            <a:endParaRPr/>
          </a:p>
          <a:p>
            <a:pPr indent="-57150" lvl="1" marL="171450" marR="0" rtl="0" algn="l">
              <a:lnSpc>
                <a:spcPct val="90000"/>
              </a:lnSpc>
              <a:spcBef>
                <a:spcPts val="270"/>
              </a:spcBef>
              <a:spcAft>
                <a:spcPts val="0"/>
              </a:spcAft>
              <a:buClr>
                <a:schemeClr val="dk1"/>
              </a:buClr>
              <a:buSzPts val="1800"/>
              <a:buFont typeface="Calibri"/>
              <a:buNone/>
            </a:pPr>
            <a:r>
              <a:t/>
            </a:r>
            <a:endParaRPr sz="1200">
              <a:solidFill>
                <a:srgbClr val="3F3F3F"/>
              </a:solidFill>
              <a:latin typeface="Open Sans"/>
              <a:ea typeface="Open Sans"/>
              <a:cs typeface="Open Sans"/>
              <a:sym typeface="Open Sans"/>
            </a:endParaRPr>
          </a:p>
          <a:p>
            <a:pPr indent="-171450" lvl="1" marL="171450" marR="0" rtl="0" algn="l">
              <a:lnSpc>
                <a:spcPct val="90000"/>
              </a:lnSpc>
              <a:spcBef>
                <a:spcPts val="270"/>
              </a:spcBef>
              <a:spcAft>
                <a:spcPts val="0"/>
              </a:spcAft>
              <a:buClr>
                <a:schemeClr val="dk1"/>
              </a:buClr>
              <a:buSzPts val="1800"/>
              <a:buFont typeface="Calibri"/>
              <a:buChar char="•"/>
            </a:pPr>
            <a:r>
              <a:rPr lang="en-US" sz="1200">
                <a:solidFill>
                  <a:srgbClr val="3F3F3F"/>
                </a:solidFill>
                <a:latin typeface="Open Sans"/>
                <a:ea typeface="Open Sans"/>
                <a:cs typeface="Open Sans"/>
                <a:sym typeface="Open Sans"/>
              </a:rPr>
              <a:t>By balancing application requests across multiple servers, a load balancer reduces individual server load and prevents any one application server from becoming a single point of failure, thus improving overall application availability and responsiveness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126" name="Google Shape;6126;p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4" name="Shape 6134"/>
        <p:cNvGrpSpPr/>
        <p:nvPr/>
      </p:nvGrpSpPr>
      <p:grpSpPr>
        <a:xfrm>
          <a:off x="0" y="0"/>
          <a:ext cx="0" cy="0"/>
          <a:chOff x="0" y="0"/>
          <a:chExt cx="0" cy="0"/>
        </a:xfrm>
      </p:grpSpPr>
      <p:sp>
        <p:nvSpPr>
          <p:cNvPr id="6135" name="Google Shape;6135;p4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171450" lvl="1" marL="171450" marR="0" rtl="0" algn="l">
              <a:lnSpc>
                <a:spcPct val="90000"/>
              </a:lnSpc>
              <a:spcBef>
                <a:spcPts val="0"/>
              </a:spcBef>
              <a:spcAft>
                <a:spcPts val="0"/>
              </a:spcAft>
              <a:buClr>
                <a:schemeClr val="dk1"/>
              </a:buClr>
              <a:buSzPts val="1800"/>
              <a:buFont typeface="Calibri"/>
              <a:buChar char="•"/>
            </a:pPr>
            <a:r>
              <a:rPr lang="en-US" sz="1200">
                <a:solidFill>
                  <a:srgbClr val="3F3F3F"/>
                </a:solidFill>
                <a:latin typeface="Open Sans"/>
                <a:ea typeface="Open Sans"/>
                <a:cs typeface="Open Sans"/>
                <a:sym typeface="Open Sans"/>
              </a:rPr>
              <a:t>A load balancer is a device that distributes network or application traffic across a cluster of servers. Load balancing improves responsiveness and increases availability of applications.</a:t>
            </a:r>
            <a:endParaRPr/>
          </a:p>
          <a:p>
            <a:pPr indent="-57150" lvl="1" marL="171450" marR="0" rtl="0" algn="l">
              <a:lnSpc>
                <a:spcPct val="90000"/>
              </a:lnSpc>
              <a:spcBef>
                <a:spcPts val="0"/>
              </a:spcBef>
              <a:spcAft>
                <a:spcPts val="0"/>
              </a:spcAft>
              <a:buClr>
                <a:schemeClr val="dk1"/>
              </a:buClr>
              <a:buSzPts val="1800"/>
              <a:buFont typeface="Calibri"/>
              <a:buNone/>
            </a:pPr>
            <a:r>
              <a:t/>
            </a:r>
            <a:endParaRPr sz="1200">
              <a:solidFill>
                <a:srgbClr val="3F3F3F"/>
              </a:solidFill>
              <a:latin typeface="Open Sans"/>
              <a:ea typeface="Open Sans"/>
              <a:cs typeface="Open Sans"/>
              <a:sym typeface="Open Sans"/>
            </a:endParaRPr>
          </a:p>
          <a:p>
            <a:pPr indent="-171450" lvl="1" marL="171450" marR="0" rtl="0" algn="l">
              <a:lnSpc>
                <a:spcPct val="90000"/>
              </a:lnSpc>
              <a:spcBef>
                <a:spcPts val="270"/>
              </a:spcBef>
              <a:spcAft>
                <a:spcPts val="0"/>
              </a:spcAft>
              <a:buClr>
                <a:schemeClr val="dk1"/>
              </a:buClr>
              <a:buSzPts val="1800"/>
              <a:buFont typeface="Calibri"/>
              <a:buChar char="•"/>
            </a:pPr>
            <a:r>
              <a:rPr lang="en-US" sz="1200">
                <a:solidFill>
                  <a:srgbClr val="3F3F3F"/>
                </a:solidFill>
                <a:latin typeface="Open Sans"/>
                <a:ea typeface="Open Sans"/>
                <a:cs typeface="Open Sans"/>
                <a:sym typeface="Open Sans"/>
              </a:rPr>
              <a:t>A load balancer sits between the client and the server farm accepting incoming network and application traffic and distributing the traffic across multiple backend servers using various methods.</a:t>
            </a:r>
            <a:endParaRPr/>
          </a:p>
          <a:p>
            <a:pPr indent="-57150" lvl="1" marL="171450" marR="0" rtl="0" algn="l">
              <a:lnSpc>
                <a:spcPct val="90000"/>
              </a:lnSpc>
              <a:spcBef>
                <a:spcPts val="270"/>
              </a:spcBef>
              <a:spcAft>
                <a:spcPts val="0"/>
              </a:spcAft>
              <a:buClr>
                <a:schemeClr val="dk1"/>
              </a:buClr>
              <a:buSzPts val="1800"/>
              <a:buFont typeface="Calibri"/>
              <a:buNone/>
            </a:pPr>
            <a:r>
              <a:t/>
            </a:r>
            <a:endParaRPr sz="1200">
              <a:solidFill>
                <a:srgbClr val="3F3F3F"/>
              </a:solidFill>
              <a:latin typeface="Open Sans"/>
              <a:ea typeface="Open Sans"/>
              <a:cs typeface="Open Sans"/>
              <a:sym typeface="Open Sans"/>
            </a:endParaRPr>
          </a:p>
          <a:p>
            <a:pPr indent="-171450" lvl="1" marL="171450" marR="0" rtl="0" algn="l">
              <a:lnSpc>
                <a:spcPct val="90000"/>
              </a:lnSpc>
              <a:spcBef>
                <a:spcPts val="270"/>
              </a:spcBef>
              <a:spcAft>
                <a:spcPts val="0"/>
              </a:spcAft>
              <a:buClr>
                <a:schemeClr val="dk1"/>
              </a:buClr>
              <a:buSzPts val="1800"/>
              <a:buFont typeface="Calibri"/>
              <a:buChar char="•"/>
            </a:pPr>
            <a:r>
              <a:rPr lang="en-US" sz="1200">
                <a:solidFill>
                  <a:srgbClr val="3F3F3F"/>
                </a:solidFill>
                <a:latin typeface="Open Sans"/>
                <a:ea typeface="Open Sans"/>
                <a:cs typeface="Open Sans"/>
                <a:sym typeface="Open Sans"/>
              </a:rPr>
              <a:t>By balancing application requests across multiple servers, a load balancer reduces individual server load and prevents any one application server from becoming a single point of failure, thus improving overall application availability and responsiveness.</a:t>
            </a:r>
            <a:endParaRPr/>
          </a:p>
          <a:p>
            <a:pPr indent="-57150" lvl="1" marL="171450" marR="0" rtl="0" algn="l">
              <a:lnSpc>
                <a:spcPct val="90000"/>
              </a:lnSpc>
              <a:spcBef>
                <a:spcPts val="270"/>
              </a:spcBef>
              <a:spcAft>
                <a:spcPts val="0"/>
              </a:spcAft>
              <a:buClr>
                <a:schemeClr val="dk1"/>
              </a:buClr>
              <a:buSzPts val="1800"/>
              <a:buFont typeface="Calibri"/>
              <a:buNone/>
            </a:pPr>
            <a:r>
              <a:t/>
            </a:r>
            <a:endParaRPr sz="1200">
              <a:solidFill>
                <a:srgbClr val="3F3F3F"/>
              </a:solidFill>
              <a:latin typeface="Open Sans"/>
              <a:ea typeface="Open Sans"/>
              <a:cs typeface="Open Sans"/>
              <a:sym typeface="Open Sans"/>
            </a:endParaRPr>
          </a:p>
          <a:p>
            <a:pPr indent="-171450" lvl="1" marL="171450" marR="0" rtl="0" algn="l">
              <a:lnSpc>
                <a:spcPct val="90000"/>
              </a:lnSpc>
              <a:spcBef>
                <a:spcPts val="270"/>
              </a:spcBef>
              <a:spcAft>
                <a:spcPts val="0"/>
              </a:spcAft>
              <a:buClr>
                <a:schemeClr val="dk1"/>
              </a:buClr>
              <a:buSzPts val="1800"/>
              <a:buFont typeface="Calibri"/>
              <a:buChar char="•"/>
            </a:pPr>
            <a:r>
              <a:rPr lang="en-US" sz="1200">
                <a:solidFill>
                  <a:srgbClr val="3F3F3F"/>
                </a:solidFill>
                <a:latin typeface="Open Sans"/>
                <a:ea typeface="Open Sans"/>
                <a:cs typeface="Open Sans"/>
                <a:sym typeface="Open Sans"/>
              </a:rPr>
              <a:t>Round Robbin-</a:t>
            </a:r>
            <a:r>
              <a:rPr b="1" lang="en-US"/>
              <a:t>Round Robin</a:t>
            </a:r>
            <a:r>
              <a:rPr lang="en-US"/>
              <a:t> is one of the simplest and most common load balancing algorithms. It distributes incoming traffic across a group of servers in a sequential manner, cycling through the servers in a circular pattern</a:t>
            </a:r>
            <a:endParaRPr sz="1200">
              <a:solidFill>
                <a:srgbClr val="3F3F3F"/>
              </a:solidFill>
              <a:latin typeface="Open Sans"/>
              <a:ea typeface="Open Sans"/>
              <a:cs typeface="Open Sans"/>
              <a:sym typeface="Open Sans"/>
            </a:endParaRPr>
          </a:p>
          <a:p>
            <a:pPr indent="-171450" lvl="1" marL="171450" marR="0" rtl="0" algn="l">
              <a:lnSpc>
                <a:spcPct val="90000"/>
              </a:lnSpc>
              <a:spcBef>
                <a:spcPts val="270"/>
              </a:spcBef>
              <a:spcAft>
                <a:spcPts val="0"/>
              </a:spcAft>
              <a:buClr>
                <a:schemeClr val="dk1"/>
              </a:buClr>
              <a:buSzPts val="1800"/>
              <a:buFont typeface="Calibri"/>
              <a:buChar char="•"/>
            </a:pPr>
            <a:r>
              <a:rPr lang="en-US" sz="1200">
                <a:solidFill>
                  <a:srgbClr val="3F3F3F"/>
                </a:solidFill>
                <a:latin typeface="Open Sans"/>
                <a:ea typeface="Open Sans"/>
                <a:cs typeface="Open Sans"/>
                <a:sym typeface="Open Sans"/>
              </a:rPr>
              <a:t>Affinity Based Scheduling-</a:t>
            </a:r>
            <a:r>
              <a:rPr b="1" lang="en-US"/>
              <a:t>Affinity scheduling</a:t>
            </a:r>
            <a:r>
              <a:rPr lang="en-US"/>
              <a:t>, also known as </a:t>
            </a:r>
            <a:r>
              <a:rPr b="1" lang="en-US"/>
              <a:t>session affinity</a:t>
            </a:r>
            <a:r>
              <a:rPr lang="en-US"/>
              <a:t> or </a:t>
            </a:r>
            <a:r>
              <a:rPr b="1" lang="en-US"/>
              <a:t>sticky sessions</a:t>
            </a:r>
            <a:r>
              <a:rPr lang="en-US"/>
              <a:t>, is a load balancing technique that ensures a client's subsequent requests are directed to the same server throughout a session. This is crucial for applications that maintain stateful information, such as online shopping carts, banking transactions, or gaming sessions</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136" name="Google Shape;6136;p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3" name="Shape 6153"/>
        <p:cNvGrpSpPr/>
        <p:nvPr/>
      </p:nvGrpSpPr>
      <p:grpSpPr>
        <a:xfrm>
          <a:off x="0" y="0"/>
          <a:ext cx="0" cy="0"/>
          <a:chOff x="0" y="0"/>
          <a:chExt cx="0" cy="0"/>
        </a:xfrm>
      </p:grpSpPr>
      <p:sp>
        <p:nvSpPr>
          <p:cNvPr id="6154" name="Google Shape;6154;p4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Active Passive Redundancy-</a:t>
            </a:r>
            <a:r>
              <a:rPr lang="en-US" sz="1200">
                <a:solidFill>
                  <a:srgbClr val="3F3F3F"/>
                </a:solidFill>
                <a:latin typeface="Open Sans"/>
                <a:ea typeface="Open Sans"/>
                <a:cs typeface="Open Sans"/>
                <a:sym typeface="Open Sans"/>
              </a:rPr>
              <a:t>In an active-passive scheme, the primary load balancer is actively doing the balancing while the secondary load balancer passively observes and is ready to step in at any time the primary system fails</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Active/Active-In an active-active scheme, all the load balancers are active, sharing the load balancing duties. Active-active load balancing can have performance efficiencies, but it is important to watch the overall load</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6155" name="Google Shape;6155;p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2" name="Shape 6192"/>
        <p:cNvGrpSpPr/>
        <p:nvPr/>
      </p:nvGrpSpPr>
      <p:grpSpPr>
        <a:xfrm>
          <a:off x="0" y="0"/>
          <a:ext cx="0" cy="0"/>
          <a:chOff x="0" y="0"/>
          <a:chExt cx="0" cy="0"/>
        </a:xfrm>
      </p:grpSpPr>
      <p:sp>
        <p:nvSpPr>
          <p:cNvPr id="6193" name="Google Shape;6193;p4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It's the single IP address that clients use to access a group of servers.</a:t>
            </a:r>
            <a:r>
              <a:rPr lang="en-US"/>
              <a:t> Think of it as the "face" of the server cluster. The load balancer distributes incoming traffic to the actual servers behind the scenes, but clients only need to know the VIP.</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Key points about VIP:</a:t>
            </a:r>
            <a:endParaRPr/>
          </a:p>
          <a:p>
            <a:pPr indent="-228600" lvl="0" marL="457200" rtl="0" algn="l">
              <a:lnSpc>
                <a:spcPct val="100000"/>
              </a:lnSpc>
              <a:spcBef>
                <a:spcPts val="0"/>
              </a:spcBef>
              <a:spcAft>
                <a:spcPts val="0"/>
              </a:spcAft>
              <a:buSzPts val="1400"/>
              <a:buFont typeface="Arial"/>
              <a:buChar char="•"/>
            </a:pPr>
            <a:r>
              <a:rPr b="1" lang="en-US"/>
              <a:t>Single point of access:</a:t>
            </a:r>
            <a:r>
              <a:rPr lang="en-US"/>
              <a:t> Clients only need to remember one IP address.</a:t>
            </a:r>
            <a:endParaRPr/>
          </a:p>
          <a:p>
            <a:pPr indent="-228600" lvl="0" marL="457200" rtl="0" algn="l">
              <a:lnSpc>
                <a:spcPct val="100000"/>
              </a:lnSpc>
              <a:spcBef>
                <a:spcPts val="0"/>
              </a:spcBef>
              <a:spcAft>
                <a:spcPts val="0"/>
              </a:spcAft>
              <a:buSzPts val="1400"/>
              <a:buFont typeface="Arial"/>
              <a:buChar char="•"/>
            </a:pPr>
            <a:r>
              <a:rPr b="1" lang="en-US"/>
              <a:t>Abstraction:</a:t>
            </a:r>
            <a:r>
              <a:rPr lang="en-US"/>
              <a:t> Hides the complexity of multiple servers from clients.</a:t>
            </a:r>
            <a:endParaRPr/>
          </a:p>
          <a:p>
            <a:pPr indent="-228600" lvl="0" marL="457200" rtl="0" algn="l">
              <a:lnSpc>
                <a:spcPct val="100000"/>
              </a:lnSpc>
              <a:spcBef>
                <a:spcPts val="0"/>
              </a:spcBef>
              <a:spcAft>
                <a:spcPts val="0"/>
              </a:spcAft>
              <a:buSzPts val="1400"/>
              <a:buFont typeface="Arial"/>
              <a:buChar char="•"/>
            </a:pPr>
            <a:r>
              <a:rPr b="1" lang="en-US"/>
              <a:t>Flexibility:</a:t>
            </a:r>
            <a:r>
              <a:rPr lang="en-US"/>
              <a:t> Changes in backend servers can be made without affecting clients.</a:t>
            </a:r>
            <a:endParaRPr/>
          </a:p>
          <a:p>
            <a:pPr indent="-228600" lvl="0" marL="457200" rtl="0" algn="l">
              <a:lnSpc>
                <a:spcPct val="100000"/>
              </a:lnSpc>
              <a:spcBef>
                <a:spcPts val="0"/>
              </a:spcBef>
              <a:spcAft>
                <a:spcPts val="0"/>
              </a:spcAft>
              <a:buSzPts val="1400"/>
              <a:buFont typeface="Arial"/>
              <a:buChar char="•"/>
            </a:pPr>
            <a:r>
              <a:rPr b="1" lang="en-US"/>
              <a:t>Improved security:</a:t>
            </a:r>
            <a:r>
              <a:rPr lang="en-US"/>
              <a:t> Can be used for SSL termination and other security measures.</a:t>
            </a:r>
            <a:endParaRPr/>
          </a:p>
          <a:p>
            <a:pPr indent="0" lvl="0" marL="0" rtl="0" algn="l">
              <a:lnSpc>
                <a:spcPct val="100000"/>
              </a:lnSpc>
              <a:spcBef>
                <a:spcPts val="0"/>
              </a:spcBef>
              <a:spcAft>
                <a:spcPts val="0"/>
              </a:spcAft>
              <a:buSzPts val="1400"/>
              <a:buNone/>
            </a:pPr>
            <a:r>
              <a:t/>
            </a:r>
            <a:endParaRPr/>
          </a:p>
        </p:txBody>
      </p:sp>
      <p:sp>
        <p:nvSpPr>
          <p:cNvPr id="6194" name="Google Shape;6194;p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5" name="Shape 6215"/>
        <p:cNvGrpSpPr/>
        <p:nvPr/>
      </p:nvGrpSpPr>
      <p:grpSpPr>
        <a:xfrm>
          <a:off x="0" y="0"/>
          <a:ext cx="0" cy="0"/>
          <a:chOff x="0" y="0"/>
          <a:chExt cx="0" cy="0"/>
        </a:xfrm>
      </p:grpSpPr>
      <p:sp>
        <p:nvSpPr>
          <p:cNvPr id="6216" name="Google Shape;6216;p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7" name="Google Shape;6217;p4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What is Cluster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US"/>
              <a:t>A cluster is a collection of interconnected computers working together to achieve a common goal.</a:t>
            </a:r>
            <a:r>
              <a:rPr lang="en-US"/>
              <a:t> They are often treated as a single system, sharing resources and workload.</a:t>
            </a:r>
            <a:endParaRPr/>
          </a:p>
          <a:p>
            <a:pPr indent="0" lvl="0" marL="0" rtl="0" algn="l">
              <a:lnSpc>
                <a:spcPct val="100000"/>
              </a:lnSpc>
              <a:spcBef>
                <a:spcPts val="0"/>
              </a:spcBef>
              <a:spcAft>
                <a:spcPts val="0"/>
              </a:spcAft>
              <a:buSzPts val="1400"/>
              <a:buNone/>
            </a:pPr>
            <a:r>
              <a:t/>
            </a:r>
            <a:endParaRPr/>
          </a:p>
        </p:txBody>
      </p:sp>
      <p:sp>
        <p:nvSpPr>
          <p:cNvPr id="6218" name="Google Shape;6218;p4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7" name="Shape 6227"/>
        <p:cNvGrpSpPr/>
        <p:nvPr/>
      </p:nvGrpSpPr>
      <p:grpSpPr>
        <a:xfrm>
          <a:off x="0" y="0"/>
          <a:ext cx="0" cy="0"/>
          <a:chOff x="0" y="0"/>
          <a:chExt cx="0" cy="0"/>
        </a:xfrm>
      </p:grpSpPr>
      <p:sp>
        <p:nvSpPr>
          <p:cNvPr id="6228" name="Google Shape;6228;p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9" name="Google Shape;6229;p4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Node Configuration</a:t>
            </a:r>
            <a:endParaRPr/>
          </a:p>
          <a:p>
            <a:pPr indent="-228600" lvl="0" marL="457200" marR="0" rtl="0" algn="l">
              <a:lnSpc>
                <a:spcPct val="100000"/>
              </a:lnSpc>
              <a:spcBef>
                <a:spcPts val="0"/>
              </a:spcBef>
              <a:spcAft>
                <a:spcPts val="0"/>
              </a:spcAft>
              <a:buClr>
                <a:srgbClr val="000000"/>
              </a:buClr>
              <a:buSzPts val="1400"/>
              <a:buFont typeface="Arial"/>
              <a:buNone/>
            </a:pPr>
            <a:r>
              <a:rPr b="1" lang="en-US"/>
              <a:t>Node configuration</a:t>
            </a:r>
            <a:r>
              <a:rPr lang="en-US"/>
              <a:t> in a cluster refers to the process of setting up individual computers (nodes) within the cluster to work together effectively. This involves defining hardware, software, and networking parameters for each node.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Quorum Disk-</a:t>
            </a:r>
            <a:r>
              <a:rPr b="1" lang="en-US"/>
              <a:t>A quorum disk is a shared storage device used in a cluster environment to ensure data consistency and prevent split-brain scenarios.</a:t>
            </a:r>
            <a:r>
              <a:rPr lang="en-US"/>
              <a:t> It acts as a tiebreaker when there's a communication failure between cluster nodes.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Witness Server-A witness server is an additional component used in certain high-availability configurations to help determine which node in a cluster should take over as the primary in case of a failure.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Heartbeat communication-</a:t>
            </a:r>
            <a:r>
              <a:rPr b="1" lang="en-US"/>
              <a:t>Heartbeat communication</a:t>
            </a:r>
            <a:r>
              <a:rPr lang="en-US"/>
              <a:t> is a critical component in maintaining the health and stability of a cluster. It ensures that nodes within the cluster are aware of each other's status and can respond accordingly to failures or changes in the cluster configuration</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Virtual IP-</a:t>
            </a:r>
            <a:r>
              <a:rPr b="1" lang="en-US"/>
              <a:t>A Virtual IP (VIP) in a cluster is a single IP address that represents the entire cluster.</a:t>
            </a:r>
            <a:r>
              <a:rPr lang="en-US"/>
              <a:t> It's a virtual address that doesn't physically exist on any individual node but is used to access services provided by the cluster</a:t>
            </a:r>
            <a:endParaRPr/>
          </a:p>
        </p:txBody>
      </p:sp>
      <p:sp>
        <p:nvSpPr>
          <p:cNvPr id="6230" name="Google Shape;6230;p4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9" name="Shape 6249"/>
        <p:cNvGrpSpPr/>
        <p:nvPr/>
      </p:nvGrpSpPr>
      <p:grpSpPr>
        <a:xfrm>
          <a:off x="0" y="0"/>
          <a:ext cx="0" cy="0"/>
          <a:chOff x="0" y="0"/>
          <a:chExt cx="0" cy="0"/>
        </a:xfrm>
      </p:grpSpPr>
      <p:sp>
        <p:nvSpPr>
          <p:cNvPr id="6250" name="Google Shape;6250;p4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Active Standby-An </a:t>
            </a:r>
            <a:r>
              <a:rPr b="1" lang="en-US"/>
              <a:t>active-standby cluster</a:t>
            </a:r>
            <a:r>
              <a:rPr lang="en-US"/>
              <a:t> is a high availability (HA) configuration where one node is actively processing requests while the other node is idle, waiting to take over if the active node fails.</a:t>
            </a:r>
            <a:endParaRPr/>
          </a:p>
          <a:p>
            <a:pPr indent="0" lvl="0" marL="0" rtl="0" algn="l">
              <a:lnSpc>
                <a:spcPct val="100000"/>
              </a:lnSpc>
              <a:spcBef>
                <a:spcPts val="0"/>
              </a:spcBef>
              <a:spcAft>
                <a:spcPts val="0"/>
              </a:spcAft>
              <a:buSzPts val="1400"/>
              <a:buNone/>
            </a:pPr>
            <a:r>
              <a:rPr lang="en-US"/>
              <a:t>Active-Active </a:t>
            </a:r>
            <a:r>
              <a:rPr b="1" lang="en-US"/>
              <a:t>An active-active cluster is a high availability configuration where multiple nodes are actively processing requests simultaneously.</a:t>
            </a:r>
            <a:r>
              <a:rPr lang="en-US"/>
              <a:t> This differs from an active-standby setup where only one node is active at a time.</a:t>
            </a:r>
            <a:endParaRPr/>
          </a:p>
          <a:p>
            <a:pPr indent="0" lvl="0" marL="0" rtl="0" algn="l">
              <a:lnSpc>
                <a:spcPct val="100000"/>
              </a:lnSpc>
              <a:spcBef>
                <a:spcPts val="0"/>
              </a:spcBef>
              <a:spcAft>
                <a:spcPts val="0"/>
              </a:spcAft>
              <a:buSzPts val="1400"/>
              <a:buNone/>
            </a:pPr>
            <a:r>
              <a:t/>
            </a:r>
            <a:endParaRPr/>
          </a:p>
        </p:txBody>
      </p:sp>
      <p:sp>
        <p:nvSpPr>
          <p:cNvPr id="6251" name="Google Shape;6251;p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4" name="Shape 6284"/>
        <p:cNvGrpSpPr/>
        <p:nvPr/>
      </p:nvGrpSpPr>
      <p:grpSpPr>
        <a:xfrm>
          <a:off x="0" y="0"/>
          <a:ext cx="0" cy="0"/>
          <a:chOff x="0" y="0"/>
          <a:chExt cx="0" cy="0"/>
        </a:xfrm>
      </p:grpSpPr>
      <p:sp>
        <p:nvSpPr>
          <p:cNvPr id="6285" name="Google Shape;6285;p4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6" name="Google Shape;6286;p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9" name="Shape 6289"/>
        <p:cNvGrpSpPr/>
        <p:nvPr/>
      </p:nvGrpSpPr>
      <p:grpSpPr>
        <a:xfrm>
          <a:off x="0" y="0"/>
          <a:ext cx="0" cy="0"/>
          <a:chOff x="0" y="0"/>
          <a:chExt cx="0" cy="0"/>
        </a:xfrm>
      </p:grpSpPr>
      <p:sp>
        <p:nvSpPr>
          <p:cNvPr id="6290" name="Google Shape;6290;p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1" name="Google Shape;6291;p4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Recovery sites are designed to ensure uninterrupted service, even in the face of hardware or software failures, through redundant systems and failover mechanisms.</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 optimal recovery site location is necessary for Business Continuity Planning (BCP). It must fully support operations in the event of a disaster at the primary location. </a:t>
            </a:r>
            <a:endParaRPr/>
          </a:p>
          <a:p>
            <a:pPr indent="0" lvl="0" marL="0" rtl="0" algn="l">
              <a:lnSpc>
                <a:spcPct val="100000"/>
              </a:lnSpc>
              <a:spcBef>
                <a:spcPts val="0"/>
              </a:spcBef>
              <a:spcAft>
                <a:spcPts val="0"/>
              </a:spcAft>
              <a:buSzPts val="1400"/>
              <a:buNone/>
            </a:pPr>
            <a:r>
              <a:t/>
            </a:r>
            <a:endParaRPr/>
          </a:p>
        </p:txBody>
      </p:sp>
      <p:sp>
        <p:nvSpPr>
          <p:cNvPr id="6292" name="Google Shape;6292;p4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Summarize the points given on the slide and set an expectation about learning these pointers in this lesson.</a:t>
            </a:r>
            <a:endParaRPr/>
          </a:p>
          <a:p>
            <a:pPr indent="0" lvl="0" marL="0" rtl="0" algn="l">
              <a:lnSpc>
                <a:spcPct val="100000"/>
              </a:lnSpc>
              <a:spcBef>
                <a:spcPts val="0"/>
              </a:spcBef>
              <a:spcAft>
                <a:spcPts val="0"/>
              </a:spcAft>
              <a:buSzPts val="1400"/>
              <a:buNone/>
            </a:pPr>
            <a:r>
              <a:t/>
            </a:r>
            <a:endParaRPr/>
          </a:p>
        </p:txBody>
      </p:sp>
      <p:sp>
        <p:nvSpPr>
          <p:cNvPr id="102" name="Google Shape;102;p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2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about Hybrid Cloud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A hybrid cloud integrates two or more distinct cloud computing environments (public, private, and community) into a single, flexible IT infrastructure.</a:t>
            </a:r>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Think of a hybrid cloud like a toolbox with various tools for different tasks. A hybrid cloud environment combines public cloud services, private cloud resources, and potentially even a community cloud component, all working together to address your IT needs</a:t>
            </a:r>
            <a:endParaRPr/>
          </a:p>
          <a:p>
            <a:pPr indent="-228600" lvl="0" marL="457200" rtl="0" algn="l">
              <a:lnSpc>
                <a:spcPct val="100000"/>
              </a:lnSpc>
              <a:spcBef>
                <a:spcPts val="0"/>
              </a:spcBef>
              <a:spcAft>
                <a:spcPts val="0"/>
              </a:spcAft>
              <a:buSzPts val="1400"/>
              <a:buNone/>
            </a:pPr>
            <a:r>
              <a:rPr b="1" i="0" lang="en-US">
                <a:solidFill>
                  <a:srgbClr val="E3E3E3"/>
                </a:solidFill>
                <a:highlight>
                  <a:srgbClr val="131314"/>
                </a:highlight>
                <a:latin typeface="Arial"/>
                <a:ea typeface="Arial"/>
                <a:cs typeface="Arial"/>
                <a:sym typeface="Arial"/>
              </a:rPr>
              <a:t>Use Cases for Hybrid Clouds:</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Organizations with a mix of data security requirements:</a:t>
            </a:r>
            <a:r>
              <a:rPr b="0" i="0" lang="en-US">
                <a:solidFill>
                  <a:srgbClr val="E3E3E3"/>
                </a:solidFill>
                <a:highlight>
                  <a:srgbClr val="131314"/>
                </a:highlight>
                <a:latin typeface="Arial"/>
                <a:ea typeface="Arial"/>
                <a:cs typeface="Arial"/>
                <a:sym typeface="Arial"/>
              </a:rPr>
              <a:t> Highly sensitive data can be stored in the secure private cloud, while public-facing applications can benefit from the scalability and cost-efficiency of the public cloud.</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Businesses with fluctuating workloads:</a:t>
            </a:r>
            <a:r>
              <a:rPr b="0" i="0" lang="en-US">
                <a:solidFill>
                  <a:srgbClr val="E3E3E3"/>
                </a:solidFill>
                <a:highlight>
                  <a:srgbClr val="131314"/>
                </a:highlight>
                <a:latin typeface="Arial"/>
                <a:ea typeface="Arial"/>
                <a:cs typeface="Arial"/>
                <a:sym typeface="Arial"/>
              </a:rPr>
              <a:t> A hybrid cloud allows you to partially shift workloads to the public cloud during peak periods for better scalability, avoiding investing in excess private cloud resources that sit idle most of the time.</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Organizations with disaster recovery plans:</a:t>
            </a:r>
            <a:r>
              <a:rPr b="0" i="0" lang="en-US">
                <a:solidFill>
                  <a:srgbClr val="E3E3E3"/>
                </a:solidFill>
                <a:highlight>
                  <a:srgbClr val="131314"/>
                </a:highlight>
                <a:latin typeface="Arial"/>
                <a:ea typeface="Arial"/>
                <a:cs typeface="Arial"/>
                <a:sym typeface="Arial"/>
              </a:rPr>
              <a:t> Leverage the redundancy and failover capabilities offered by a hybrid cloud architecture to ensure business continuity in case of outages</a:t>
            </a:r>
            <a:endParaRPr/>
          </a:p>
          <a:p>
            <a:pPr indent="0" lvl="0" marL="0" rtl="0" algn="l">
              <a:lnSpc>
                <a:spcPct val="100000"/>
              </a:lnSpc>
              <a:spcBef>
                <a:spcPts val="0"/>
              </a:spcBef>
              <a:spcAft>
                <a:spcPts val="0"/>
              </a:spcAft>
              <a:buSzPts val="1400"/>
              <a:buNone/>
            </a:pPr>
            <a:r>
              <a:t/>
            </a:r>
            <a:endParaRPr/>
          </a:p>
        </p:txBody>
      </p:sp>
      <p:sp>
        <p:nvSpPr>
          <p:cNvPr id="537" name="Google Shape;537;p2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1" name="Shape 6301"/>
        <p:cNvGrpSpPr/>
        <p:nvPr/>
      </p:nvGrpSpPr>
      <p:grpSpPr>
        <a:xfrm>
          <a:off x="0" y="0"/>
          <a:ext cx="0" cy="0"/>
          <a:chOff x="0" y="0"/>
          <a:chExt cx="0" cy="0"/>
        </a:xfrm>
      </p:grpSpPr>
      <p:sp>
        <p:nvSpPr>
          <p:cNvPr id="6302" name="Google Shape;6302;p4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sz="1200">
                <a:solidFill>
                  <a:schemeClr val="lt1"/>
                </a:solidFill>
                <a:latin typeface="Open Sans SemiBold"/>
                <a:ea typeface="Open Sans SemiBold"/>
                <a:cs typeface="Open Sans SemiBold"/>
                <a:sym typeface="Open Sans SemiBold"/>
              </a:rPr>
              <a:t>Businesses have the following options for a secure</a:t>
            </a:r>
            <a:endParaRPr/>
          </a:p>
          <a:p>
            <a:pPr indent="-342900" lvl="0" marL="342900" rtl="0" algn="l">
              <a:lnSpc>
                <a:spcPct val="114000"/>
              </a:lnSpc>
              <a:spcBef>
                <a:spcPts val="0"/>
              </a:spcBef>
              <a:spcAft>
                <a:spcPts val="0"/>
              </a:spcAft>
              <a:buSzPts val="2000"/>
              <a:buFont typeface="Arial"/>
              <a:buChar char="•"/>
            </a:pPr>
            <a:r>
              <a:rPr lang="en-US" sz="1200">
                <a:solidFill>
                  <a:srgbClr val="3F3F3F"/>
                </a:solidFill>
                <a:latin typeface="Open Sans"/>
                <a:ea typeface="Open Sans"/>
                <a:cs typeface="Open Sans"/>
                <a:sym typeface="Open Sans"/>
              </a:rPr>
              <a:t>Mirror or redundant site</a:t>
            </a:r>
            <a:endParaRPr sz="10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2000"/>
              <a:buFont typeface="Arial"/>
              <a:buChar char="•"/>
            </a:pPr>
            <a:r>
              <a:rPr lang="en-US" sz="1200">
                <a:solidFill>
                  <a:srgbClr val="3F3F3F"/>
                </a:solidFill>
                <a:latin typeface="Open Sans"/>
                <a:ea typeface="Open Sans"/>
                <a:cs typeface="Open Sans"/>
                <a:sym typeface="Open Sans"/>
              </a:rPr>
              <a:t>Hot site</a:t>
            </a:r>
            <a:endParaRPr sz="10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2000"/>
              <a:buFont typeface="Arial"/>
              <a:buChar char="•"/>
            </a:pPr>
            <a:r>
              <a:rPr lang="en-US" sz="1200">
                <a:solidFill>
                  <a:srgbClr val="3F3F3F"/>
                </a:solidFill>
                <a:latin typeface="Open Sans"/>
                <a:ea typeface="Open Sans"/>
                <a:cs typeface="Open Sans"/>
                <a:sym typeface="Open Sans"/>
              </a:rPr>
              <a:t>Warm site</a:t>
            </a:r>
            <a:endParaRPr sz="10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2000"/>
              <a:buFont typeface="Arial"/>
              <a:buChar char="•"/>
            </a:pPr>
            <a:r>
              <a:rPr lang="en-US" sz="1200">
                <a:solidFill>
                  <a:srgbClr val="3F3F3F"/>
                </a:solidFill>
                <a:latin typeface="Open Sans"/>
                <a:ea typeface="Open Sans"/>
                <a:cs typeface="Open Sans"/>
                <a:sym typeface="Open Sans"/>
              </a:rPr>
              <a:t>Cold site</a:t>
            </a:r>
            <a:r>
              <a:rPr lang="en-US" sz="1200">
                <a:solidFill>
                  <a:schemeClr val="lt1"/>
                </a:solidFill>
                <a:latin typeface="Open Sans SemiBold"/>
                <a:ea typeface="Open Sans SemiBold"/>
                <a:cs typeface="Open Sans SemiBold"/>
                <a:sym typeface="Open Sans SemiBold"/>
              </a:rPr>
              <a:t> facility</a:t>
            </a:r>
            <a:endParaRPr/>
          </a:p>
          <a:p>
            <a:pPr indent="0" lvl="0" marL="0" rtl="0" algn="l">
              <a:lnSpc>
                <a:spcPct val="114000"/>
              </a:lnSpc>
              <a:spcBef>
                <a:spcPts val="0"/>
              </a:spcBef>
              <a:spcAft>
                <a:spcPts val="0"/>
              </a:spcAft>
              <a:buSzPts val="2000"/>
              <a:buFont typeface="Arial"/>
              <a:buNone/>
            </a:pPr>
            <a:r>
              <a:t/>
            </a:r>
            <a:endParaRPr sz="1200">
              <a:solidFill>
                <a:schemeClr val="lt1"/>
              </a:solidFill>
              <a:latin typeface="Open Sans SemiBold"/>
              <a:ea typeface="Open Sans SemiBold"/>
              <a:cs typeface="Open Sans SemiBold"/>
              <a:sym typeface="Open Sans SemiBold"/>
            </a:endParaRPr>
          </a:p>
          <a:p>
            <a:pPr indent="0" lvl="0" marL="0" marR="0" rtl="0" algn="l">
              <a:lnSpc>
                <a:spcPct val="114000"/>
              </a:lnSpc>
              <a:spcBef>
                <a:spcPts val="0"/>
              </a:spcBef>
              <a:spcAft>
                <a:spcPts val="0"/>
              </a:spcAft>
              <a:buClr>
                <a:srgbClr val="000000"/>
              </a:buClr>
              <a:buSzPts val="2000"/>
              <a:buFont typeface="Arial"/>
              <a:buNone/>
            </a:pPr>
            <a:r>
              <a:rPr lang="en-US" sz="1200">
                <a:solidFill>
                  <a:srgbClr val="3F3F3F"/>
                </a:solidFill>
                <a:latin typeface="Open Sans"/>
                <a:ea typeface="Open Sans"/>
                <a:cs typeface="Open Sans"/>
                <a:sym typeface="Open Sans"/>
              </a:rPr>
              <a:t>Additional location options include reciprocal or mutual aid agreements, mobile sites, multiple processing centers, service bureaus, self service, surviving sites, internal arrangements, and work from home.</a:t>
            </a:r>
            <a:endParaRPr/>
          </a:p>
          <a:p>
            <a:pPr indent="0" lvl="0" marL="0" rtl="0" algn="l">
              <a:lnSpc>
                <a:spcPct val="114000"/>
              </a:lnSpc>
              <a:spcBef>
                <a:spcPts val="0"/>
              </a:spcBef>
              <a:spcAft>
                <a:spcPts val="0"/>
              </a:spcAft>
              <a:buSzPts val="2000"/>
              <a:buFont typeface="Arial"/>
              <a:buNone/>
            </a:pPr>
            <a:r>
              <a:t/>
            </a:r>
            <a:endParaRPr/>
          </a:p>
        </p:txBody>
      </p:sp>
      <p:sp>
        <p:nvSpPr>
          <p:cNvPr id="6303" name="Google Shape;6303;p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3" name="Shape 6313"/>
        <p:cNvGrpSpPr/>
        <p:nvPr/>
      </p:nvGrpSpPr>
      <p:grpSpPr>
        <a:xfrm>
          <a:off x="0" y="0"/>
          <a:ext cx="0" cy="0"/>
          <a:chOff x="0" y="0"/>
          <a:chExt cx="0" cy="0"/>
        </a:xfrm>
      </p:grpSpPr>
      <p:sp>
        <p:nvSpPr>
          <p:cNvPr id="6314" name="Google Shape;6314;p4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a:t>
            </a:r>
            <a:r>
              <a:rPr i="0" lang="en-US" sz="1200" u="none" cap="none" strike="noStrike">
                <a:solidFill>
                  <a:srgbClr val="3F3F3F"/>
                </a:solidFill>
                <a:latin typeface="Open Sans"/>
                <a:ea typeface="Open Sans"/>
                <a:cs typeface="Open Sans"/>
                <a:sym typeface="Open Sans"/>
              </a:rPr>
              <a:t>he recovery partner strategies </a:t>
            </a:r>
            <a:r>
              <a:rPr lang="en-US" sz="1200">
                <a:solidFill>
                  <a:srgbClr val="3F3F3F"/>
                </a:solidFill>
                <a:latin typeface="Open Sans"/>
                <a:ea typeface="Open Sans"/>
                <a:cs typeface="Open Sans"/>
                <a:sym typeface="Open Sans"/>
              </a:rPr>
              <a:t>are</a:t>
            </a:r>
            <a:r>
              <a:rPr i="0" lang="en-US" sz="1200" u="none" cap="none" strike="noStrike">
                <a:solidFill>
                  <a:srgbClr val="3F3F3F"/>
                </a:solidFill>
                <a:latin typeface="Open Sans"/>
                <a:ea typeface="Open Sans"/>
                <a:cs typeface="Open Sans"/>
                <a:sym typeface="Open Sans"/>
              </a:rPr>
              <a:t>:</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Reciprocal </a:t>
            </a:r>
            <a:r>
              <a:rPr b="1" lang="en-US" sz="1200">
                <a:solidFill>
                  <a:srgbClr val="3F3F3F"/>
                </a:solidFill>
                <a:latin typeface="Open Sans"/>
                <a:ea typeface="Open Sans"/>
                <a:cs typeface="Open Sans"/>
                <a:sym typeface="Open Sans"/>
              </a:rPr>
              <a:t>a</a:t>
            </a:r>
            <a:r>
              <a:rPr b="1" i="0" lang="en-US" sz="1200" u="none" cap="none" strike="noStrike">
                <a:solidFill>
                  <a:srgbClr val="3F3F3F"/>
                </a:solidFill>
                <a:latin typeface="Open Sans"/>
                <a:ea typeface="Open Sans"/>
                <a:cs typeface="Open Sans"/>
                <a:sym typeface="Open Sans"/>
              </a:rPr>
              <a:t>greements</a:t>
            </a:r>
            <a:endParaRPr/>
          </a:p>
          <a:p>
            <a:pPr indent="-401638" lvl="0" marL="577850" marR="0" rtl="0" algn="l">
              <a:lnSpc>
                <a:spcPct val="100000"/>
              </a:lnSpc>
              <a:spcBef>
                <a:spcPts val="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Mutual or bidirectional arrangements between two organizations where one organization can move its operations to other organization in case of disaster </a:t>
            </a:r>
            <a:endParaRPr/>
          </a:p>
          <a:p>
            <a:pPr indent="-401638" lvl="0" marL="577850" marR="0" rtl="0" algn="l">
              <a:lnSpc>
                <a:spcPct val="100000"/>
              </a:lnSpc>
              <a:spcBef>
                <a:spcPts val="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Also known as </a:t>
            </a:r>
            <a:r>
              <a:rPr lang="en-US" sz="1200">
                <a:solidFill>
                  <a:srgbClr val="3F3F3F"/>
                </a:solidFill>
                <a:latin typeface="Open Sans"/>
                <a:ea typeface="Open Sans"/>
                <a:cs typeface="Open Sans"/>
                <a:sym typeface="Open Sans"/>
              </a:rPr>
              <a:t>m</a:t>
            </a:r>
            <a:r>
              <a:rPr i="0" lang="en-US" sz="1200" u="none" cap="none" strike="noStrike">
                <a:solidFill>
                  <a:srgbClr val="3F3F3F"/>
                </a:solidFill>
                <a:latin typeface="Open Sans"/>
                <a:ea typeface="Open Sans"/>
                <a:cs typeface="Open Sans"/>
                <a:sym typeface="Open Sans"/>
              </a:rPr>
              <a:t>utual </a:t>
            </a:r>
            <a:r>
              <a:rPr lang="en-US" sz="1200">
                <a:solidFill>
                  <a:srgbClr val="3F3F3F"/>
                </a:solidFill>
                <a:latin typeface="Open Sans"/>
                <a:ea typeface="Open Sans"/>
                <a:cs typeface="Open Sans"/>
                <a:sym typeface="Open Sans"/>
              </a:rPr>
              <a:t>a</a:t>
            </a:r>
            <a:r>
              <a:rPr i="0" lang="en-US" sz="1200" u="none" cap="none" strike="noStrike">
                <a:solidFill>
                  <a:srgbClr val="3F3F3F"/>
                </a:solidFill>
                <a:latin typeface="Open Sans"/>
                <a:ea typeface="Open Sans"/>
                <a:cs typeface="Open Sans"/>
                <a:sym typeface="Open Sans"/>
              </a:rPr>
              <a:t>id </a:t>
            </a:r>
            <a:r>
              <a:rPr lang="en-US" sz="1200">
                <a:solidFill>
                  <a:srgbClr val="3F3F3F"/>
                </a:solidFill>
                <a:latin typeface="Open Sans"/>
                <a:ea typeface="Open Sans"/>
                <a:cs typeface="Open Sans"/>
                <a:sym typeface="Open Sans"/>
              </a:rPr>
              <a:t>a</a:t>
            </a:r>
            <a:r>
              <a:rPr i="0" lang="en-US" sz="1200" u="none" cap="none" strike="noStrike">
                <a:solidFill>
                  <a:srgbClr val="3F3F3F"/>
                </a:solidFill>
                <a:latin typeface="Open Sans"/>
                <a:ea typeface="Open Sans"/>
                <a:cs typeface="Open Sans"/>
                <a:sym typeface="Open Sans"/>
              </a:rPr>
              <a:t>greements (MAAs)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Multiple </a:t>
            </a:r>
            <a:r>
              <a:rPr b="1" lang="en-US" sz="1200">
                <a:solidFill>
                  <a:srgbClr val="3F3F3F"/>
                </a:solidFill>
                <a:latin typeface="Open Sans"/>
                <a:ea typeface="Open Sans"/>
                <a:cs typeface="Open Sans"/>
                <a:sym typeface="Open Sans"/>
              </a:rPr>
              <a:t>p</a:t>
            </a:r>
            <a:r>
              <a:rPr b="1" i="0" lang="en-US" sz="1200" u="none" cap="none" strike="noStrike">
                <a:solidFill>
                  <a:srgbClr val="3F3F3F"/>
                </a:solidFill>
                <a:latin typeface="Open Sans"/>
                <a:ea typeface="Open Sans"/>
                <a:cs typeface="Open Sans"/>
                <a:sym typeface="Open Sans"/>
              </a:rPr>
              <a:t>rocessing </a:t>
            </a:r>
            <a:r>
              <a:rPr b="1" lang="en-US" sz="1200">
                <a:solidFill>
                  <a:srgbClr val="3F3F3F"/>
                </a:solidFill>
                <a:latin typeface="Open Sans"/>
                <a:ea typeface="Open Sans"/>
                <a:cs typeface="Open Sans"/>
                <a:sym typeface="Open Sans"/>
              </a:rPr>
              <a:t>c</a:t>
            </a:r>
            <a:r>
              <a:rPr b="1" i="0" lang="en-US" sz="1200" u="none" cap="none" strike="noStrike">
                <a:solidFill>
                  <a:srgbClr val="3F3F3F"/>
                </a:solidFill>
                <a:latin typeface="Open Sans"/>
                <a:ea typeface="Open Sans"/>
                <a:cs typeface="Open Sans"/>
                <a:sym typeface="Open Sans"/>
              </a:rPr>
              <a:t>enters</a:t>
            </a:r>
            <a:endParaRPr/>
          </a:p>
          <a:p>
            <a:pPr indent="-336550" lvl="0" marL="512763" marR="0" rtl="0" algn="l">
              <a:lnSpc>
                <a:spcPct val="100000"/>
              </a:lnSpc>
              <a:spcBef>
                <a:spcPts val="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Processing centers spread across different geographical locations</a:t>
            </a:r>
            <a:endParaRPr i="0" sz="1000" u="none" cap="none" strike="noStrike">
              <a:solidFill>
                <a:srgbClr val="3F3F3F"/>
              </a:solidFill>
              <a:latin typeface="Open Sans"/>
              <a:ea typeface="Open Sans"/>
              <a:cs typeface="Open Sans"/>
              <a:sym typeface="Open Sans"/>
            </a:endParaRPr>
          </a:p>
          <a:p>
            <a:pPr indent="-336550" lvl="0" marL="512763" marR="0" rtl="0" algn="l">
              <a:lnSpc>
                <a:spcPct val="100000"/>
              </a:lnSpc>
              <a:spcBef>
                <a:spcPts val="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Handle the business</a:t>
            </a:r>
            <a:r>
              <a:rPr lang="en-US" sz="1200">
                <a:solidFill>
                  <a:srgbClr val="3F3F3F"/>
                </a:solidFill>
                <a:latin typeface="Open Sans"/>
                <a:ea typeface="Open Sans"/>
                <a:cs typeface="Open Sans"/>
                <a:sym typeface="Open Sans"/>
              </a:rPr>
              <a:t>’</a:t>
            </a:r>
            <a:r>
              <a:rPr i="0" lang="en-US" sz="1200" u="none" cap="none" strike="noStrike">
                <a:solidFill>
                  <a:srgbClr val="3F3F3F"/>
                </a:solidFill>
                <a:latin typeface="Open Sans"/>
                <a:ea typeface="Open Sans"/>
                <a:cs typeface="Open Sans"/>
                <a:sym typeface="Open Sans"/>
              </a:rPr>
              <a:t> operational requirements during recovery</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3F3F3F"/>
                </a:solidFill>
                <a:latin typeface="Open Sans"/>
                <a:ea typeface="Open Sans"/>
                <a:cs typeface="Open Sans"/>
                <a:sym typeface="Open Sans"/>
              </a:rPr>
              <a:t>Service </a:t>
            </a:r>
            <a:r>
              <a:rPr b="1" lang="en-US" sz="1200">
                <a:solidFill>
                  <a:srgbClr val="3F3F3F"/>
                </a:solidFill>
                <a:latin typeface="Open Sans"/>
                <a:ea typeface="Open Sans"/>
                <a:cs typeface="Open Sans"/>
                <a:sym typeface="Open Sans"/>
              </a:rPr>
              <a:t>b</a:t>
            </a:r>
            <a:r>
              <a:rPr b="1" i="0" lang="en-US" sz="1200" u="none" cap="none" strike="noStrike">
                <a:solidFill>
                  <a:srgbClr val="3F3F3F"/>
                </a:solidFill>
                <a:latin typeface="Open Sans"/>
                <a:ea typeface="Open Sans"/>
                <a:cs typeface="Open Sans"/>
                <a:sym typeface="Open Sans"/>
              </a:rPr>
              <a:t>ureaus</a:t>
            </a:r>
            <a:endParaRPr/>
          </a:p>
          <a:p>
            <a:pPr indent="-288924" lvl="0" marL="512763" marR="0" rtl="0" algn="l">
              <a:lnSpc>
                <a:spcPct val="100000"/>
              </a:lnSpc>
              <a:spcBef>
                <a:spcPts val="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Recovery contracts with an offsite service bureau </a:t>
            </a:r>
            <a:r>
              <a:rPr lang="en-US" sz="1200">
                <a:solidFill>
                  <a:srgbClr val="3F3F3F"/>
                </a:solidFill>
                <a:latin typeface="Open Sans"/>
                <a:ea typeface="Open Sans"/>
                <a:cs typeface="Open Sans"/>
                <a:sym typeface="Open Sans"/>
              </a:rPr>
              <a:t>helps to</a:t>
            </a:r>
            <a:r>
              <a:rPr i="0" lang="en-US" sz="1200" u="none" cap="none" strike="noStrike">
                <a:solidFill>
                  <a:srgbClr val="3F3F3F"/>
                </a:solidFill>
                <a:latin typeface="Open Sans"/>
                <a:ea typeface="Open Sans"/>
                <a:cs typeface="Open Sans"/>
                <a:sym typeface="Open Sans"/>
              </a:rPr>
              <a:t> hav</a:t>
            </a:r>
            <a:r>
              <a:rPr lang="en-US" sz="1200">
                <a:solidFill>
                  <a:srgbClr val="3F3F3F"/>
                </a:solidFill>
                <a:latin typeface="Open Sans"/>
                <a:ea typeface="Open Sans"/>
                <a:cs typeface="Open Sans"/>
                <a:sym typeface="Open Sans"/>
              </a:rPr>
              <a:t>e</a:t>
            </a:r>
            <a:r>
              <a:rPr i="0" lang="en-US" sz="1200" u="none" cap="none" strike="noStrike">
                <a:solidFill>
                  <a:srgbClr val="3F3F3F"/>
                </a:solidFill>
                <a:latin typeface="Open Sans"/>
                <a:ea typeface="Open Sans"/>
                <a:cs typeface="Open Sans"/>
                <a:sym typeface="Open Sans"/>
              </a:rPr>
              <a:t> the site ready and available for the organization during emergenc</a:t>
            </a:r>
            <a:r>
              <a:rPr lang="en-US" sz="1200">
                <a:solidFill>
                  <a:srgbClr val="3F3F3F"/>
                </a:solidFill>
                <a:latin typeface="Open Sans"/>
                <a:ea typeface="Open Sans"/>
                <a:cs typeface="Open Sans"/>
                <a:sym typeface="Open Sans"/>
              </a:rPr>
              <a:t>ies</a:t>
            </a:r>
            <a:endParaRPr i="0" sz="800" u="none" cap="none" strike="noStrike">
              <a:solidFill>
                <a:srgbClr val="3F3F3F"/>
              </a:solidFill>
              <a:latin typeface="Open Sans"/>
              <a:ea typeface="Open Sans"/>
              <a:cs typeface="Open Sans"/>
              <a:sym typeface="Open Sans"/>
            </a:endParaRPr>
          </a:p>
          <a:p>
            <a:pPr indent="-288924" lvl="0" marL="512763" marR="0" rtl="0" algn="l">
              <a:lnSpc>
                <a:spcPct val="100000"/>
              </a:lnSpc>
              <a:spcBef>
                <a:spcPts val="0"/>
              </a:spcBef>
              <a:spcAft>
                <a:spcPts val="0"/>
              </a:spcAft>
              <a:buClr>
                <a:srgbClr val="3F3F3F"/>
              </a:buClr>
              <a:buSzPts val="2200"/>
              <a:buFont typeface="Open Sans"/>
              <a:buChar char="•"/>
            </a:pPr>
            <a:r>
              <a:rPr i="0" lang="en-US" sz="1200" u="none" cap="none" strike="noStrike">
                <a:solidFill>
                  <a:srgbClr val="3F3F3F"/>
                </a:solidFill>
                <a:latin typeface="Open Sans"/>
                <a:ea typeface="Open Sans"/>
                <a:cs typeface="Open Sans"/>
                <a:sym typeface="Open Sans"/>
              </a:rPr>
              <a:t>Offer expertise in processes, technology, and business-domains to customers</a:t>
            </a:r>
            <a:endParaRPr/>
          </a:p>
          <a:p>
            <a:pPr indent="0" lvl="0" marL="0" rtl="0" algn="l">
              <a:lnSpc>
                <a:spcPct val="100000"/>
              </a:lnSpc>
              <a:spcBef>
                <a:spcPts val="0"/>
              </a:spcBef>
              <a:spcAft>
                <a:spcPts val="0"/>
              </a:spcAft>
              <a:buSzPts val="1400"/>
              <a:buNone/>
            </a:pPr>
            <a:r>
              <a:t/>
            </a:r>
            <a:endParaRPr/>
          </a:p>
        </p:txBody>
      </p:sp>
      <p:sp>
        <p:nvSpPr>
          <p:cNvPr id="6315" name="Google Shape;6315;p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1" name="Shape 6331"/>
        <p:cNvGrpSpPr/>
        <p:nvPr/>
      </p:nvGrpSpPr>
      <p:grpSpPr>
        <a:xfrm>
          <a:off x="0" y="0"/>
          <a:ext cx="0" cy="0"/>
          <a:chOff x="0" y="0"/>
          <a:chExt cx="0" cy="0"/>
        </a:xfrm>
      </p:grpSpPr>
      <p:sp>
        <p:nvSpPr>
          <p:cNvPr id="6332" name="Google Shape;6332;p1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Backup sites are locations where the business can be recovered in </a:t>
            </a:r>
            <a:r>
              <a:rPr lang="en-US" sz="1200">
                <a:solidFill>
                  <a:srgbClr val="3F3F3F"/>
                </a:solidFill>
                <a:latin typeface="Open Sans"/>
                <a:ea typeface="Open Sans"/>
                <a:cs typeface="Open Sans"/>
                <a:sym typeface="Open Sans"/>
              </a:rPr>
              <a:t>the</a:t>
            </a:r>
            <a:r>
              <a:rPr i="0" lang="en-US" sz="1200" u="none" cap="none" strike="noStrike">
                <a:solidFill>
                  <a:srgbClr val="3F3F3F"/>
                </a:solidFill>
                <a:latin typeface="Open Sans"/>
                <a:ea typeface="Open Sans"/>
                <a:cs typeface="Open Sans"/>
                <a:sym typeface="Open Sans"/>
              </a:rPr>
              <a:t> event of a disaster at the primary site. </a:t>
            </a:r>
            <a:r>
              <a:rPr lang="en-US" sz="1200">
                <a:solidFill>
                  <a:srgbClr val="3F3F3F"/>
                </a:solidFill>
                <a:latin typeface="Open Sans"/>
                <a:ea typeface="Open Sans"/>
                <a:cs typeface="Open Sans"/>
                <a:sym typeface="Open Sans"/>
              </a:rPr>
              <a:t>The d</a:t>
            </a:r>
            <a:r>
              <a:rPr i="0" lang="en-US" sz="1200" u="none" cap="none" strike="noStrike">
                <a:solidFill>
                  <a:srgbClr val="3F3F3F"/>
                </a:solidFill>
                <a:latin typeface="Open Sans"/>
                <a:ea typeface="Open Sans"/>
                <a:cs typeface="Open Sans"/>
                <a:sym typeface="Open Sans"/>
              </a:rPr>
              <a:t>ifferent backup sites available are:</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SemiBold"/>
                <a:ea typeface="Open Sans SemiBold"/>
                <a:cs typeface="Open Sans SemiBold"/>
                <a:sym typeface="Open Sans SemiBold"/>
              </a:rPr>
              <a:t>Mirror site:</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Mirror or redundant site is a duplicate production of a system capable of seamlessly conducting IT operations without loss of services to the system’s end user.</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A redundant site is configured like the primary site and is the most expensive recovery option.</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Example: Regulatory bodies have made it mandatory for commercial banks to have redundant sites.</a:t>
            </a:r>
            <a:endParaRPr/>
          </a:p>
          <a:p>
            <a:pPr indent="0" lvl="0" marL="0" rtl="0" algn="l">
              <a:lnSpc>
                <a:spcPct val="100000"/>
              </a:lnSpc>
              <a:spcBef>
                <a:spcPts val="0"/>
              </a:spcBef>
              <a:spcAft>
                <a:spcPts val="0"/>
              </a:spcAft>
              <a:buSzPts val="1400"/>
              <a:buNone/>
            </a:pPr>
            <a:r>
              <a:t/>
            </a:r>
            <a:endParaRPr/>
          </a:p>
        </p:txBody>
      </p:sp>
      <p:sp>
        <p:nvSpPr>
          <p:cNvPr id="6333" name="Google Shape;6333;p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8" name="Shape 6348"/>
        <p:cNvGrpSpPr/>
        <p:nvPr/>
      </p:nvGrpSpPr>
      <p:grpSpPr>
        <a:xfrm>
          <a:off x="0" y="0"/>
          <a:ext cx="0" cy="0"/>
          <a:chOff x="0" y="0"/>
          <a:chExt cx="0" cy="0"/>
        </a:xfrm>
      </p:grpSpPr>
      <p:sp>
        <p:nvSpPr>
          <p:cNvPr id="6349" name="Google Shape;6349;p4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Backup sites are locations where the business can be recovered in </a:t>
            </a:r>
            <a:r>
              <a:rPr lang="en-US" sz="1200">
                <a:solidFill>
                  <a:srgbClr val="3F3F3F"/>
                </a:solidFill>
                <a:latin typeface="Open Sans"/>
                <a:ea typeface="Open Sans"/>
                <a:cs typeface="Open Sans"/>
                <a:sym typeface="Open Sans"/>
              </a:rPr>
              <a:t>the</a:t>
            </a:r>
            <a:r>
              <a:rPr i="0" lang="en-US" sz="1200" u="none" cap="none" strike="noStrike">
                <a:solidFill>
                  <a:srgbClr val="3F3F3F"/>
                </a:solidFill>
                <a:latin typeface="Open Sans"/>
                <a:ea typeface="Open Sans"/>
                <a:cs typeface="Open Sans"/>
                <a:sym typeface="Open Sans"/>
              </a:rPr>
              <a:t> event of a disaster at the primary site. </a:t>
            </a:r>
            <a:r>
              <a:rPr lang="en-US" sz="1200">
                <a:solidFill>
                  <a:srgbClr val="3F3F3F"/>
                </a:solidFill>
                <a:latin typeface="Open Sans"/>
                <a:ea typeface="Open Sans"/>
                <a:cs typeface="Open Sans"/>
                <a:sym typeface="Open Sans"/>
              </a:rPr>
              <a:t>The d</a:t>
            </a:r>
            <a:r>
              <a:rPr i="0" lang="en-US" sz="1200" u="none" cap="none" strike="noStrike">
                <a:solidFill>
                  <a:srgbClr val="3F3F3F"/>
                </a:solidFill>
                <a:latin typeface="Open Sans"/>
                <a:ea typeface="Open Sans"/>
                <a:cs typeface="Open Sans"/>
                <a:sym typeface="Open Sans"/>
              </a:rPr>
              <a:t>ifferent backup sites available are:</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SemiBold"/>
                <a:ea typeface="Open Sans SemiBold"/>
                <a:cs typeface="Open Sans SemiBold"/>
                <a:sym typeface="Open Sans SemiBold"/>
              </a:rPr>
              <a:t>Hot site:</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Hot site is where an organization relocates its data center following a major disruption or disaster.</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It consists of servers, raised floors, power, utilities, fully configured computers, hardware, and critical applications’ data mirrored in real time. </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It helps resume critical operations within a very short period.</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Hot sites can be internal (owned) or external (outsourced).</a:t>
            </a:r>
            <a:endParaRPr/>
          </a:p>
          <a:p>
            <a:pPr indent="0" lvl="0" marL="0" rtl="0" algn="l">
              <a:lnSpc>
                <a:spcPct val="100000"/>
              </a:lnSpc>
              <a:spcBef>
                <a:spcPts val="0"/>
              </a:spcBef>
              <a:spcAft>
                <a:spcPts val="0"/>
              </a:spcAft>
              <a:buSzPts val="1400"/>
              <a:buNone/>
            </a:pPr>
            <a:r>
              <a:t/>
            </a:r>
            <a:endParaRPr/>
          </a:p>
        </p:txBody>
      </p:sp>
      <p:sp>
        <p:nvSpPr>
          <p:cNvPr id="6350" name="Google Shape;6350;p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4" name="Shape 6364"/>
        <p:cNvGrpSpPr/>
        <p:nvPr/>
      </p:nvGrpSpPr>
      <p:grpSpPr>
        <a:xfrm>
          <a:off x="0" y="0"/>
          <a:ext cx="0" cy="0"/>
          <a:chOff x="0" y="0"/>
          <a:chExt cx="0" cy="0"/>
        </a:xfrm>
      </p:grpSpPr>
      <p:sp>
        <p:nvSpPr>
          <p:cNvPr id="6365" name="Google Shape;6365;p4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Backup sites are locations where the business can be recovered in </a:t>
            </a:r>
            <a:r>
              <a:rPr lang="en-US" sz="1200">
                <a:solidFill>
                  <a:srgbClr val="3F3F3F"/>
                </a:solidFill>
                <a:latin typeface="Open Sans"/>
                <a:ea typeface="Open Sans"/>
                <a:cs typeface="Open Sans"/>
                <a:sym typeface="Open Sans"/>
              </a:rPr>
              <a:t>the</a:t>
            </a:r>
            <a:r>
              <a:rPr i="0" lang="en-US" sz="1200" u="none" cap="none" strike="noStrike">
                <a:solidFill>
                  <a:srgbClr val="3F3F3F"/>
                </a:solidFill>
                <a:latin typeface="Open Sans"/>
                <a:ea typeface="Open Sans"/>
                <a:cs typeface="Open Sans"/>
                <a:sym typeface="Open Sans"/>
              </a:rPr>
              <a:t> event of a disaster at the primary site. </a:t>
            </a:r>
            <a:r>
              <a:rPr lang="en-US" sz="1200">
                <a:solidFill>
                  <a:srgbClr val="3F3F3F"/>
                </a:solidFill>
                <a:latin typeface="Open Sans"/>
                <a:ea typeface="Open Sans"/>
                <a:cs typeface="Open Sans"/>
                <a:sym typeface="Open Sans"/>
              </a:rPr>
              <a:t>The d</a:t>
            </a:r>
            <a:r>
              <a:rPr i="0" lang="en-US" sz="1200" u="none" cap="none" strike="noStrike">
                <a:solidFill>
                  <a:srgbClr val="3F3F3F"/>
                </a:solidFill>
                <a:latin typeface="Open Sans"/>
                <a:ea typeface="Open Sans"/>
                <a:cs typeface="Open Sans"/>
                <a:sym typeface="Open Sans"/>
              </a:rPr>
              <a:t>ifferent backup sites available are:</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SemiBold"/>
                <a:ea typeface="Open Sans SemiBold"/>
                <a:cs typeface="Open Sans SemiBold"/>
                <a:sym typeface="Open Sans SemiBold"/>
              </a:rPr>
              <a:t>Warm site:</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Warm site has hardware and connectivity but lacks the real-time data.</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It relies on backup data to rebuild a system after a disruption. </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It consists of raised floors, power, utilities, computer peripherals, and fully configured computers.</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It is less expensive, more flexible, and requires fewer resources for maintenance.</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It requires more time and resources to activate the site.</a:t>
            </a:r>
            <a:endParaRPr/>
          </a:p>
          <a:p>
            <a:pPr indent="0" lvl="0" marL="0" rtl="0" algn="l">
              <a:lnSpc>
                <a:spcPct val="100000"/>
              </a:lnSpc>
              <a:spcBef>
                <a:spcPts val="0"/>
              </a:spcBef>
              <a:spcAft>
                <a:spcPts val="0"/>
              </a:spcAft>
              <a:buSzPts val="1400"/>
              <a:buNone/>
            </a:pPr>
            <a:r>
              <a:t/>
            </a:r>
            <a:endParaRPr/>
          </a:p>
        </p:txBody>
      </p:sp>
      <p:sp>
        <p:nvSpPr>
          <p:cNvPr id="6366" name="Google Shape;6366;p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0" name="Shape 6380"/>
        <p:cNvGrpSpPr/>
        <p:nvPr/>
      </p:nvGrpSpPr>
      <p:grpSpPr>
        <a:xfrm>
          <a:off x="0" y="0"/>
          <a:ext cx="0" cy="0"/>
          <a:chOff x="0" y="0"/>
          <a:chExt cx="0" cy="0"/>
        </a:xfrm>
      </p:grpSpPr>
      <p:sp>
        <p:nvSpPr>
          <p:cNvPr id="6381" name="Google Shape;6381;p5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Backup sites are locations where the business can be recovered in </a:t>
            </a:r>
            <a:r>
              <a:rPr lang="en-US" sz="1200">
                <a:solidFill>
                  <a:srgbClr val="3F3F3F"/>
                </a:solidFill>
                <a:latin typeface="Open Sans"/>
                <a:ea typeface="Open Sans"/>
                <a:cs typeface="Open Sans"/>
                <a:sym typeface="Open Sans"/>
              </a:rPr>
              <a:t>the</a:t>
            </a:r>
            <a:r>
              <a:rPr i="0" lang="en-US" sz="1200" u="none" cap="none" strike="noStrike">
                <a:solidFill>
                  <a:srgbClr val="3F3F3F"/>
                </a:solidFill>
                <a:latin typeface="Open Sans"/>
                <a:ea typeface="Open Sans"/>
                <a:cs typeface="Open Sans"/>
                <a:sym typeface="Open Sans"/>
              </a:rPr>
              <a:t> event of a disaster at the primary site. </a:t>
            </a:r>
            <a:r>
              <a:rPr lang="en-US" sz="1200">
                <a:solidFill>
                  <a:srgbClr val="3F3F3F"/>
                </a:solidFill>
                <a:latin typeface="Open Sans"/>
                <a:ea typeface="Open Sans"/>
                <a:cs typeface="Open Sans"/>
                <a:sym typeface="Open Sans"/>
              </a:rPr>
              <a:t>The d</a:t>
            </a:r>
            <a:r>
              <a:rPr i="0" lang="en-US" sz="1200" u="none" cap="none" strike="noStrike">
                <a:solidFill>
                  <a:srgbClr val="3F3F3F"/>
                </a:solidFill>
                <a:latin typeface="Open Sans"/>
                <a:ea typeface="Open Sans"/>
                <a:cs typeface="Open Sans"/>
                <a:sym typeface="Open Sans"/>
              </a:rPr>
              <a:t>ifferent backup sites available are:</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SemiBold"/>
                <a:ea typeface="Open Sans SemiBold"/>
                <a:cs typeface="Open Sans SemiBold"/>
                <a:sym typeface="Open Sans SemiBold"/>
              </a:rPr>
              <a:t>Cloud site:</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A cold site does not have data backups and immediately available hardware. </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Configuring cold sites and restoration of critical IT services take more time. It has a raised floor, power, utilities, and physical security.</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It has no resources or geographic constraints.</a:t>
            </a:r>
            <a:endParaRPr/>
          </a:p>
          <a:p>
            <a:pPr indent="0" lvl="0" marL="0" rtl="0" algn="l">
              <a:lnSpc>
                <a:spcPct val="100000"/>
              </a:lnSpc>
              <a:spcBef>
                <a:spcPts val="0"/>
              </a:spcBef>
              <a:spcAft>
                <a:spcPts val="0"/>
              </a:spcAft>
              <a:buSzPts val="1400"/>
              <a:buNone/>
            </a:pPr>
            <a:r>
              <a:t/>
            </a:r>
            <a:endParaRPr/>
          </a:p>
        </p:txBody>
      </p:sp>
      <p:sp>
        <p:nvSpPr>
          <p:cNvPr id="6382" name="Google Shape;6382;p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5" name="Shape 6395"/>
        <p:cNvGrpSpPr/>
        <p:nvPr/>
      </p:nvGrpSpPr>
      <p:grpSpPr>
        <a:xfrm>
          <a:off x="0" y="0"/>
          <a:ext cx="0" cy="0"/>
          <a:chOff x="0" y="0"/>
          <a:chExt cx="0" cy="0"/>
        </a:xfrm>
      </p:grpSpPr>
      <p:sp>
        <p:nvSpPr>
          <p:cNvPr id="6396" name="Google Shape;6396;p5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Backup sites are locations where the business can be recovered in </a:t>
            </a:r>
            <a:r>
              <a:rPr lang="en-US" sz="1200">
                <a:solidFill>
                  <a:srgbClr val="3F3F3F"/>
                </a:solidFill>
                <a:latin typeface="Open Sans"/>
                <a:ea typeface="Open Sans"/>
                <a:cs typeface="Open Sans"/>
                <a:sym typeface="Open Sans"/>
              </a:rPr>
              <a:t>the</a:t>
            </a:r>
            <a:r>
              <a:rPr i="0" lang="en-US" sz="1200" u="none" cap="none" strike="noStrike">
                <a:solidFill>
                  <a:srgbClr val="3F3F3F"/>
                </a:solidFill>
                <a:latin typeface="Open Sans"/>
                <a:ea typeface="Open Sans"/>
                <a:cs typeface="Open Sans"/>
                <a:sym typeface="Open Sans"/>
              </a:rPr>
              <a:t> event of a disaster at the primary site. </a:t>
            </a:r>
            <a:r>
              <a:rPr lang="en-US" sz="1200">
                <a:solidFill>
                  <a:srgbClr val="3F3F3F"/>
                </a:solidFill>
                <a:latin typeface="Open Sans"/>
                <a:ea typeface="Open Sans"/>
                <a:cs typeface="Open Sans"/>
                <a:sym typeface="Open Sans"/>
              </a:rPr>
              <a:t>The d</a:t>
            </a:r>
            <a:r>
              <a:rPr i="0" lang="en-US" sz="1200" u="none" cap="none" strike="noStrike">
                <a:solidFill>
                  <a:srgbClr val="3F3F3F"/>
                </a:solidFill>
                <a:latin typeface="Open Sans"/>
                <a:ea typeface="Open Sans"/>
                <a:cs typeface="Open Sans"/>
                <a:sym typeface="Open Sans"/>
              </a:rPr>
              <a:t>ifferent backup sites available are:</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lt1"/>
                </a:solidFill>
                <a:latin typeface="Open Sans SemiBold"/>
                <a:ea typeface="Open Sans SemiBold"/>
                <a:cs typeface="Open Sans SemiBold"/>
                <a:sym typeface="Open Sans SemiBold"/>
              </a:rPr>
              <a:t>Mobile site:</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Mobile sites are also called data centers on wheels.</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It has towable trailers that contain computer equipment as well as HVAC, fire suppression equipment, and physical security. </a:t>
            </a:r>
            <a:endParaRPr/>
          </a:p>
          <a:p>
            <a:pPr indent="-342900" lvl="0" marL="342900" rtl="0" algn="l">
              <a:lnSpc>
                <a:spcPct val="100000"/>
              </a:lnSpc>
              <a:spcBef>
                <a:spcPts val="1800"/>
              </a:spcBef>
              <a:spcAft>
                <a:spcPts val="0"/>
              </a:spcAft>
              <a:buSzPts val="2200"/>
              <a:buFont typeface="Arial"/>
              <a:buChar char="•"/>
            </a:pPr>
            <a:r>
              <a:rPr lang="en-US" sz="1200">
                <a:solidFill>
                  <a:srgbClr val="3F3F3F"/>
                </a:solidFill>
                <a:latin typeface="Open Sans"/>
                <a:ea typeface="Open Sans"/>
                <a:cs typeface="Open Sans"/>
                <a:sym typeface="Open Sans"/>
              </a:rPr>
              <a:t>It keeps the facility intact despite the data center being damaged. </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lt1"/>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SzPts val="1400"/>
              <a:buNone/>
            </a:pPr>
            <a:r>
              <a:t/>
            </a:r>
            <a:endParaRPr/>
          </a:p>
        </p:txBody>
      </p:sp>
      <p:sp>
        <p:nvSpPr>
          <p:cNvPr id="6397" name="Google Shape;6397;p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1" name="Shape 6411"/>
        <p:cNvGrpSpPr/>
        <p:nvPr/>
      </p:nvGrpSpPr>
      <p:grpSpPr>
        <a:xfrm>
          <a:off x="0" y="0"/>
          <a:ext cx="0" cy="0"/>
          <a:chOff x="0" y="0"/>
          <a:chExt cx="0" cy="0"/>
        </a:xfrm>
      </p:grpSpPr>
      <p:sp>
        <p:nvSpPr>
          <p:cNvPr id="6412" name="Google Shape;6412;p5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3" name="Google Shape;6413;p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6" name="Shape 6416"/>
        <p:cNvGrpSpPr/>
        <p:nvPr/>
      </p:nvGrpSpPr>
      <p:grpSpPr>
        <a:xfrm>
          <a:off x="0" y="0"/>
          <a:ext cx="0" cy="0"/>
          <a:chOff x="0" y="0"/>
          <a:chExt cx="0" cy="0"/>
        </a:xfrm>
      </p:grpSpPr>
      <p:sp>
        <p:nvSpPr>
          <p:cNvPr id="6417" name="Google Shape;6417;p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8" name="Google Shape;6418;p5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Backups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US"/>
              <a:t>Computer backup</a:t>
            </a:r>
            <a:r>
              <a:rPr lang="en-US"/>
              <a:t> is the process of creating copies of your computer's data and storing them in a separate location. This safeguards your valuable information from potential loss due to hardware failures, software malfunctions, natural disasters, or cyberattacks.</a:t>
            </a:r>
            <a:endParaRPr/>
          </a:p>
          <a:p>
            <a:pPr indent="0" lvl="0" marL="0" rtl="0" algn="l">
              <a:lnSpc>
                <a:spcPct val="100000"/>
              </a:lnSpc>
              <a:spcBef>
                <a:spcPts val="0"/>
              </a:spcBef>
              <a:spcAft>
                <a:spcPts val="0"/>
              </a:spcAft>
              <a:buSzPts val="1400"/>
              <a:buNone/>
            </a:pPr>
            <a:r>
              <a:t/>
            </a:r>
            <a:endParaRPr/>
          </a:p>
        </p:txBody>
      </p:sp>
      <p:sp>
        <p:nvSpPr>
          <p:cNvPr id="6419" name="Google Shape;6419;p5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5" name="Shape 6425"/>
        <p:cNvGrpSpPr/>
        <p:nvPr/>
      </p:nvGrpSpPr>
      <p:grpSpPr>
        <a:xfrm>
          <a:off x="0" y="0"/>
          <a:ext cx="0" cy="0"/>
          <a:chOff x="0" y="0"/>
          <a:chExt cx="0" cy="0"/>
        </a:xfrm>
      </p:grpSpPr>
      <p:sp>
        <p:nvSpPr>
          <p:cNvPr id="6426" name="Google Shape;6426;p5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Reasons for Backup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Hard Drive Failure-</a:t>
            </a:r>
            <a:r>
              <a:rPr lang="en-US" sz="1200">
                <a:solidFill>
                  <a:srgbClr val="3F3F3F"/>
                </a:solidFill>
                <a:latin typeface="Open Sans"/>
                <a:ea typeface="Open Sans"/>
                <a:cs typeface="Open Sans"/>
                <a:sym typeface="Open Sans"/>
              </a:rPr>
              <a:t>As with any mechanical device, hard drives can malfunction and crash. Backups ensure you don't lose irreplaceable data</a:t>
            </a:r>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Data Corruption-Power surges, malware, or even human error can corrupt your files. Backups provide a clean copy to restore from</a:t>
            </a:r>
            <a:endParaRPr/>
          </a:p>
          <a:p>
            <a:pPr indent="0" lvl="0" marL="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Accidental Deletion-Hitting the wrong button can mean losing important files. Backups offer a safety net from accidental deletion</a:t>
            </a:r>
            <a:endParaRPr/>
          </a:p>
        </p:txBody>
      </p:sp>
      <p:sp>
        <p:nvSpPr>
          <p:cNvPr id="6427" name="Google Shape;6427;p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the challenges in hybrid cloud mentioned in detailed in the cloud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Data Integration- </a:t>
            </a:r>
            <a:r>
              <a:rPr b="0" i="0" lang="en-US">
                <a:solidFill>
                  <a:srgbClr val="E3E3E3"/>
                </a:solidFill>
                <a:highlight>
                  <a:srgbClr val="131314"/>
                </a:highlight>
                <a:latin typeface="Arial"/>
                <a:ea typeface="Arial"/>
                <a:cs typeface="Arial"/>
                <a:sym typeface="Arial"/>
              </a:rPr>
              <a:t>Hybrid clouds involve disparate storage locations across public cloud providers, private cloud infrastructure, and potentially on-premises data centers. This distribution can lead to data silos, where data becomes isolated and inconsistent across different environments</a:t>
            </a:r>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Network Connectivity- Hybrid cloud architectures involve data transfer between public cloud providers, private cloud infrastructure, and potentially on-premises data centers. These data transfers can strain internet connection bandwidth, leading to slow performance and bottlenecks if not properly managed</a:t>
            </a:r>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Security -transferring sensitive data between public and private cloud environments requires secure connections to mitigate interception risks. This involves implementing encryption protocols and secure tunneling mechanisms.</a:t>
            </a:r>
            <a:endParaRPr/>
          </a:p>
        </p:txBody>
      </p:sp>
      <p:sp>
        <p:nvSpPr>
          <p:cNvPr id="549" name="Google Shape;549;p2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p5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a:t>Local backups involve copying data to on-site storage devices such as external hard drives, USB drives, network-attached storage (NAS), and local servers. </a:t>
            </a:r>
            <a:r>
              <a:rPr lang="en-US" sz="1200">
                <a:solidFill>
                  <a:srgbClr val="3F3F3F"/>
                </a:solidFill>
                <a:latin typeface="Open Sans"/>
                <a:ea typeface="Open Sans"/>
                <a:cs typeface="Open Sans"/>
                <a:sym typeface="Open Sans"/>
              </a:rPr>
              <a:t>It provides quick access for restores but is vulnerable to physical damage like fire or theft if kept at the exact location</a:t>
            </a:r>
            <a:endParaRPr/>
          </a:p>
          <a:p>
            <a:pPr indent="0" lvl="1" marL="0" rtl="0" algn="l">
              <a:lnSpc>
                <a:spcPct val="114000"/>
              </a:lnSpc>
              <a:spcBef>
                <a:spcPts val="0"/>
              </a:spcBef>
              <a:spcAft>
                <a:spcPts val="0"/>
              </a:spcAft>
              <a:buClr>
                <a:srgbClr val="3F3F3F"/>
              </a:buClr>
              <a:buSzPts val="2200"/>
              <a:buFont typeface="Arial"/>
              <a:buNone/>
            </a:pPr>
            <a:r>
              <a:rPr lang="en-US"/>
              <a:t>Cloud Backup-</a:t>
            </a:r>
            <a:r>
              <a:rPr lang="en-US" sz="1200">
                <a:solidFill>
                  <a:srgbClr val="3F3F3F"/>
                </a:solidFill>
                <a:latin typeface="Open Sans"/>
                <a:ea typeface="Open Sans"/>
                <a:cs typeface="Open Sans"/>
                <a:sym typeface="Open Sans"/>
              </a:rPr>
              <a:t>It involves storing your data on remote servers offered by services like Google Drive or Dropbox. </a:t>
            </a:r>
            <a:endParaRPr/>
          </a:p>
          <a:p>
            <a:pPr indent="0" lvl="1" marL="0" rtl="0" algn="l">
              <a:lnSpc>
                <a:spcPct val="114000"/>
              </a:lnSpc>
              <a:spcBef>
                <a:spcPts val="0"/>
              </a:spcBef>
              <a:spcAft>
                <a:spcPts val="0"/>
              </a:spcAft>
              <a:buClr>
                <a:srgbClr val="3F3F3F"/>
              </a:buClr>
              <a:buSzPts val="2200"/>
              <a:buFont typeface="Arial"/>
              <a:buNone/>
            </a:pPr>
            <a:r>
              <a:rPr lang="en-US" sz="1200">
                <a:solidFill>
                  <a:srgbClr val="3F3F3F"/>
                </a:solidFill>
                <a:latin typeface="Open Sans"/>
                <a:ea typeface="Open Sans"/>
                <a:cs typeface="Open Sans"/>
                <a:sym typeface="Open Sans"/>
              </a:rPr>
              <a:t>It allows access from anywhere with an internet connection.</a:t>
            </a:r>
            <a:endParaRPr/>
          </a:p>
          <a:p>
            <a:pPr indent="0" lvl="1" marL="0" rtl="0" algn="l">
              <a:lnSpc>
                <a:spcPct val="114000"/>
              </a:lnSpc>
              <a:spcBef>
                <a:spcPts val="0"/>
              </a:spcBef>
              <a:spcAft>
                <a:spcPts val="0"/>
              </a:spcAft>
              <a:buClr>
                <a:srgbClr val="3F3F3F"/>
              </a:buClr>
              <a:buSzPts val="2200"/>
              <a:buFont typeface="Arial"/>
              <a:buNone/>
            </a:pPr>
            <a:r>
              <a:rPr lang="en-US" sz="1200">
                <a:solidFill>
                  <a:srgbClr val="3F3F3F"/>
                </a:solidFill>
                <a:latin typeface="Open Sans"/>
                <a:ea typeface="Open Sans"/>
                <a:cs typeface="Open Sans"/>
                <a:sym typeface="Open Sans"/>
              </a:rPr>
              <a:t>Online Backup Service- These services automate the backup process, scheduling regular data copies to their servers. This is a convenient option but also relies on internet connectivity</a:t>
            </a:r>
            <a:endParaRPr/>
          </a:p>
          <a:p>
            <a:pPr indent="0" lvl="1" marL="0" rtl="0" algn="l">
              <a:lnSpc>
                <a:spcPct val="114000"/>
              </a:lnSpc>
              <a:spcBef>
                <a:spcPts val="0"/>
              </a:spcBef>
              <a:spcAft>
                <a:spcPts val="0"/>
              </a:spcAft>
              <a:buClr>
                <a:srgbClr val="3F3F3F"/>
              </a:buClr>
              <a:buSzPts val="22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6447" name="Google Shape;6447;p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9" name="Shape 6469"/>
        <p:cNvGrpSpPr/>
        <p:nvPr/>
      </p:nvGrpSpPr>
      <p:grpSpPr>
        <a:xfrm>
          <a:off x="0" y="0"/>
          <a:ext cx="0" cy="0"/>
          <a:chOff x="0" y="0"/>
          <a:chExt cx="0" cy="0"/>
        </a:xfrm>
      </p:grpSpPr>
      <p:sp>
        <p:nvSpPr>
          <p:cNvPr id="6470" name="Google Shape;6470;p1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Full Backup-</a:t>
            </a:r>
            <a:r>
              <a:rPr b="1" lang="en-US"/>
              <a:t>A full backup is a complete copy of all selected data on a computer system.</a:t>
            </a:r>
            <a:r>
              <a:rPr lang="en-US"/>
              <a:t> This includes files, folders, applications, and system settings. It's like creating a snapshot of your entire system at a specific point in time.</a:t>
            </a:r>
            <a:r>
              <a:rPr lang="en-US" sz="1200" u="none" cap="none" strike="noStrike">
                <a:solidFill>
                  <a:srgbClr val="3F3F3F"/>
                </a:solidFill>
                <a:latin typeface="Open Sans"/>
                <a:ea typeface="Open Sans"/>
                <a:cs typeface="Open Sans"/>
                <a:sym typeface="Open Sans"/>
              </a:rPr>
              <a:t> It is the starting point for all other types of backups</a:t>
            </a:r>
            <a:endParaRPr/>
          </a:p>
          <a:p>
            <a:pPr indent="0" lvl="0" marL="0" rtl="0" algn="l">
              <a:lnSpc>
                <a:spcPct val="100000"/>
              </a:lnSpc>
              <a:spcBef>
                <a:spcPts val="0"/>
              </a:spcBef>
              <a:spcAft>
                <a:spcPts val="0"/>
              </a:spcAft>
              <a:buSzPts val="1400"/>
              <a:buNone/>
            </a:pPr>
            <a:r>
              <a:t/>
            </a:r>
            <a:endParaRPr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u="none" cap="none" strike="noStrike">
                <a:solidFill>
                  <a:srgbClr val="3F3F3F"/>
                </a:solidFill>
                <a:latin typeface="Open Sans"/>
                <a:ea typeface="Open Sans"/>
                <a:cs typeface="Open Sans"/>
                <a:sym typeface="Open Sans"/>
              </a:rPr>
              <a:t>Differential Backups-</a:t>
            </a:r>
            <a:r>
              <a:rPr b="1" lang="en-US"/>
              <a:t>A differential backup copies all files that have changed since the last full backup.</a:t>
            </a:r>
            <a:r>
              <a:rPr lang="en-US"/>
              <a:t> Unlike an incremental backup, which copies only files changed since the previous backup (full or incremental), a differential backup always compares to the last full backup.</a:t>
            </a:r>
            <a:r>
              <a:rPr lang="en-US" sz="1200" u="none" cap="none" strike="noStrike">
                <a:solidFill>
                  <a:srgbClr val="3F3F3F"/>
                </a:solidFill>
                <a:latin typeface="Open Sans"/>
                <a:ea typeface="Open Sans"/>
                <a:cs typeface="Open Sans"/>
                <a:sym typeface="Open Sans"/>
              </a:rPr>
              <a:t> It contains all files that have changed since the last full backup, the latest full backup, and the latest differential backup </a:t>
            </a:r>
            <a:r>
              <a:rPr lang="en-US" sz="1200">
                <a:solidFill>
                  <a:srgbClr val="3F3F3F"/>
                </a:solidFill>
                <a:latin typeface="Open Sans"/>
                <a:ea typeface="Open Sans"/>
                <a:cs typeface="Open Sans"/>
                <a:sym typeface="Open Sans"/>
              </a:rPr>
              <a:t>is</a:t>
            </a:r>
            <a:r>
              <a:rPr lang="en-US" sz="1200" u="none" cap="none" strike="noStrike">
                <a:solidFill>
                  <a:srgbClr val="3F3F3F"/>
                </a:solidFill>
                <a:latin typeface="Open Sans"/>
                <a:ea typeface="Open Sans"/>
                <a:cs typeface="Open Sans"/>
                <a:sym typeface="Open Sans"/>
              </a:rPr>
              <a:t> needed for a complete restoration.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Incremental Backup-</a:t>
            </a:r>
            <a:r>
              <a:rPr b="1" lang="en-US"/>
              <a:t>An incremental backup copies only the files that have changed since the previous backup, regardless of whether the previous backup was a full or incremental backup.</a:t>
            </a:r>
            <a:r>
              <a:rPr lang="en-US"/>
              <a:t> This makes it more efficient than differential backups in terms of backup time and storage space.</a:t>
            </a:r>
            <a:endParaRPr/>
          </a:p>
        </p:txBody>
      </p:sp>
      <p:sp>
        <p:nvSpPr>
          <p:cNvPr id="6471" name="Google Shape;6471;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7" name="Shape 6477"/>
        <p:cNvGrpSpPr/>
        <p:nvPr/>
      </p:nvGrpSpPr>
      <p:grpSpPr>
        <a:xfrm>
          <a:off x="0" y="0"/>
          <a:ext cx="0" cy="0"/>
          <a:chOff x="0" y="0"/>
          <a:chExt cx="0" cy="0"/>
        </a:xfrm>
      </p:grpSpPr>
      <p:sp>
        <p:nvSpPr>
          <p:cNvPr id="6478" name="Google Shape;6478;p1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The types of </a:t>
            </a:r>
            <a:r>
              <a:rPr b="1" lang="en-US" sz="1200">
                <a:solidFill>
                  <a:srgbClr val="3F3F3F"/>
                </a:solidFill>
                <a:latin typeface="Open Sans"/>
                <a:ea typeface="Open Sans"/>
                <a:cs typeface="Open Sans"/>
                <a:sym typeface="Open Sans"/>
              </a:rPr>
              <a:t>Redundant Arrays of Inexpensive Disks </a:t>
            </a:r>
            <a:r>
              <a:rPr lang="en-US" sz="1200">
                <a:solidFill>
                  <a:srgbClr val="3F3F3F"/>
                </a:solidFill>
                <a:latin typeface="Open Sans"/>
                <a:ea typeface="Open Sans"/>
                <a:cs typeface="Open Sans"/>
                <a:sym typeface="Open Sans"/>
              </a:rPr>
              <a:t>or</a:t>
            </a:r>
            <a:r>
              <a:rPr b="1" lang="en-US" sz="1200">
                <a:solidFill>
                  <a:srgbClr val="3F3F3F"/>
                </a:solidFill>
                <a:latin typeface="Open Sans"/>
                <a:ea typeface="Open Sans"/>
                <a:cs typeface="Open Sans"/>
                <a:sym typeface="Open Sans"/>
              </a:rPr>
              <a:t> Redundant Arrays of Independent Disks (</a:t>
            </a:r>
            <a:r>
              <a:rPr b="1" i="0" lang="en-US" sz="1200" u="none" cap="none" strike="noStrike">
                <a:solidFill>
                  <a:srgbClr val="3F3F3F"/>
                </a:solidFill>
                <a:latin typeface="Open Sans"/>
                <a:ea typeface="Open Sans"/>
                <a:cs typeface="Open Sans"/>
                <a:sym typeface="Open Sans"/>
              </a:rPr>
              <a:t>RAIDs) </a:t>
            </a:r>
            <a:r>
              <a:rPr i="0" lang="en-US" sz="1200" u="none" cap="none" strike="noStrike">
                <a:solidFill>
                  <a:srgbClr val="3F3F3F"/>
                </a:solidFill>
                <a:latin typeface="Open Sans"/>
                <a:ea typeface="Open Sans"/>
                <a:cs typeface="Open Sans"/>
                <a:sym typeface="Open Sans"/>
              </a:rPr>
              <a:t>are: </a:t>
            </a:r>
            <a:endParaRPr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sz="1200">
                <a:solidFill>
                  <a:schemeClr val="lt1"/>
                </a:solidFill>
                <a:latin typeface="Open Sans"/>
                <a:ea typeface="Open Sans"/>
                <a:cs typeface="Open Sans"/>
                <a:sym typeface="Open Sans"/>
              </a:rPr>
              <a:t>RAID 0: Striping </a:t>
            </a:r>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Data striping is done over many drives</a:t>
            </a:r>
            <a:endParaRPr sz="1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Redundancy or parity is not provided</a:t>
            </a:r>
            <a:endParaRPr sz="1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All volumes become unusable if one volume fails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sz="1200">
                <a:solidFill>
                  <a:schemeClr val="lt1"/>
                </a:solidFill>
                <a:latin typeface="Open Sans"/>
                <a:ea typeface="Open Sans"/>
                <a:cs typeface="Open Sans"/>
                <a:sym typeface="Open Sans"/>
              </a:rPr>
              <a:t>RAID 1: Mirroring </a:t>
            </a:r>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The data is written simultaneously on two drives</a:t>
            </a:r>
            <a:endParaRPr sz="1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If one drive fails, the other one has the data</a:t>
            </a:r>
            <a:endParaRPr/>
          </a:p>
          <a:p>
            <a:pPr indent="-254000" lvl="0" marL="342900" rtl="0" algn="l">
              <a:lnSpc>
                <a:spcPct val="114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Clr>
                <a:srgbClr val="000000"/>
              </a:buClr>
              <a:buSzPts val="1400"/>
              <a:buFont typeface="Arial"/>
              <a:buNone/>
            </a:pPr>
            <a:r>
              <a:rPr lang="en-US" sz="1200">
                <a:solidFill>
                  <a:schemeClr val="lt1"/>
                </a:solidFill>
                <a:latin typeface="Open Sans"/>
                <a:ea typeface="Open Sans"/>
                <a:cs typeface="Open Sans"/>
                <a:sym typeface="Open Sans"/>
              </a:rPr>
              <a:t>RAID 3: Byte-level parity </a:t>
            </a:r>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Parity data is held on one drive while data is striped over all drives</a:t>
            </a:r>
            <a:endParaRPr sz="1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 drive can be reconstructed from the parity drive if it fails</a:t>
            </a:r>
            <a:endParaRPr/>
          </a:p>
          <a:p>
            <a:pPr indent="0" lvl="0" marL="0" rtl="0" algn="l">
              <a:lnSpc>
                <a:spcPct val="114000"/>
              </a:lnSpc>
              <a:spcBef>
                <a:spcPts val="0"/>
              </a:spcBef>
              <a:spcAft>
                <a:spcPts val="0"/>
              </a:spcAft>
              <a:buSzPts val="1400"/>
              <a:buFont typeface="Arial"/>
              <a:buNone/>
            </a:pPr>
            <a:r>
              <a:t/>
            </a:r>
            <a:endParaRPr/>
          </a:p>
        </p:txBody>
      </p:sp>
      <p:sp>
        <p:nvSpPr>
          <p:cNvPr id="6479" name="Google Shape;6479;p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9" name="Shape 6499"/>
        <p:cNvGrpSpPr/>
        <p:nvPr/>
      </p:nvGrpSpPr>
      <p:grpSpPr>
        <a:xfrm>
          <a:off x="0" y="0"/>
          <a:ext cx="0" cy="0"/>
          <a:chOff x="0" y="0"/>
          <a:chExt cx="0" cy="0"/>
        </a:xfrm>
      </p:grpSpPr>
      <p:sp>
        <p:nvSpPr>
          <p:cNvPr id="6500" name="Google Shape;6500;p5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The types of </a:t>
            </a:r>
            <a:r>
              <a:rPr b="1" lang="en-US" sz="1200">
                <a:solidFill>
                  <a:srgbClr val="3F3F3F"/>
                </a:solidFill>
                <a:latin typeface="Open Sans"/>
                <a:ea typeface="Open Sans"/>
                <a:cs typeface="Open Sans"/>
                <a:sym typeface="Open Sans"/>
              </a:rPr>
              <a:t>Redundant Arrays of Inexpensive Disks </a:t>
            </a:r>
            <a:r>
              <a:rPr lang="en-US" sz="1200">
                <a:solidFill>
                  <a:srgbClr val="3F3F3F"/>
                </a:solidFill>
                <a:latin typeface="Open Sans"/>
                <a:ea typeface="Open Sans"/>
                <a:cs typeface="Open Sans"/>
                <a:sym typeface="Open Sans"/>
              </a:rPr>
              <a:t>or</a:t>
            </a:r>
            <a:r>
              <a:rPr b="1" lang="en-US" sz="1200">
                <a:solidFill>
                  <a:srgbClr val="3F3F3F"/>
                </a:solidFill>
                <a:latin typeface="Open Sans"/>
                <a:ea typeface="Open Sans"/>
                <a:cs typeface="Open Sans"/>
                <a:sym typeface="Open Sans"/>
              </a:rPr>
              <a:t> Redundant Arrays of Independent Disks (</a:t>
            </a:r>
            <a:r>
              <a:rPr b="1" i="0" lang="en-US" sz="1200" u="none" cap="none" strike="noStrike">
                <a:solidFill>
                  <a:srgbClr val="3F3F3F"/>
                </a:solidFill>
                <a:latin typeface="Open Sans"/>
                <a:ea typeface="Open Sans"/>
                <a:cs typeface="Open Sans"/>
                <a:sym typeface="Open Sans"/>
              </a:rPr>
              <a:t>RAIDs) </a:t>
            </a:r>
            <a:r>
              <a:rPr i="0" lang="en-US" sz="1200" u="none" cap="none" strike="noStrike">
                <a:solidFill>
                  <a:srgbClr val="3F3F3F"/>
                </a:solidFill>
                <a:latin typeface="Open Sans"/>
                <a:ea typeface="Open Sans"/>
                <a:cs typeface="Open Sans"/>
                <a:sym typeface="Open Sans"/>
              </a:rPr>
              <a:t>are: </a:t>
            </a:r>
            <a:endParaRPr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sz="1200">
                <a:solidFill>
                  <a:schemeClr val="lt1"/>
                </a:solidFill>
                <a:latin typeface="Open Sans"/>
                <a:ea typeface="Open Sans"/>
                <a:cs typeface="Open Sans"/>
                <a:sym typeface="Open Sans"/>
              </a:rPr>
              <a:t>RAID 0: Striping </a:t>
            </a:r>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Data striping is done over many drives</a:t>
            </a:r>
            <a:endParaRPr sz="1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Redundancy or parity is not provided</a:t>
            </a:r>
            <a:endParaRPr sz="1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All volumes become unusable if one volume fails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sz="1200">
                <a:solidFill>
                  <a:schemeClr val="lt1"/>
                </a:solidFill>
                <a:latin typeface="Open Sans"/>
                <a:ea typeface="Open Sans"/>
                <a:cs typeface="Open Sans"/>
                <a:sym typeface="Open Sans"/>
              </a:rPr>
              <a:t>RAID 1: Mirroring </a:t>
            </a:r>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The data is written simultaneously on two drives</a:t>
            </a:r>
            <a:endParaRPr sz="1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If one drive fails, the other one has the data</a:t>
            </a:r>
            <a:endParaRPr/>
          </a:p>
          <a:p>
            <a:pPr indent="-254000" lvl="0" marL="342900" rtl="0" algn="l">
              <a:lnSpc>
                <a:spcPct val="114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Clr>
                <a:srgbClr val="000000"/>
              </a:buClr>
              <a:buSzPts val="1400"/>
              <a:buFont typeface="Arial"/>
              <a:buNone/>
            </a:pPr>
            <a:r>
              <a:rPr lang="en-US" sz="1200">
                <a:solidFill>
                  <a:schemeClr val="lt1"/>
                </a:solidFill>
                <a:latin typeface="Open Sans"/>
                <a:ea typeface="Open Sans"/>
                <a:cs typeface="Open Sans"/>
                <a:sym typeface="Open Sans"/>
              </a:rPr>
              <a:t>RAID 3: Byte-level parity </a:t>
            </a:r>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Parity data is held on one drive while data is striped over all drives</a:t>
            </a:r>
            <a:endParaRPr sz="1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 drive can be reconstructed from the parity drive if it fails</a:t>
            </a:r>
            <a:endParaRPr/>
          </a:p>
          <a:p>
            <a:pPr indent="0" lvl="0" marL="0" rtl="0" algn="l">
              <a:lnSpc>
                <a:spcPct val="114000"/>
              </a:lnSpc>
              <a:spcBef>
                <a:spcPts val="0"/>
              </a:spcBef>
              <a:spcAft>
                <a:spcPts val="0"/>
              </a:spcAft>
              <a:buSzPts val="1400"/>
              <a:buFont typeface="Arial"/>
              <a:buNone/>
            </a:pPr>
            <a:r>
              <a:t/>
            </a:r>
            <a:endParaRPr/>
          </a:p>
        </p:txBody>
      </p:sp>
      <p:sp>
        <p:nvSpPr>
          <p:cNvPr id="6501" name="Google Shape;6501;p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5" name="Shape 6515"/>
        <p:cNvGrpSpPr/>
        <p:nvPr/>
      </p:nvGrpSpPr>
      <p:grpSpPr>
        <a:xfrm>
          <a:off x="0" y="0"/>
          <a:ext cx="0" cy="0"/>
          <a:chOff x="0" y="0"/>
          <a:chExt cx="0" cy="0"/>
        </a:xfrm>
      </p:grpSpPr>
      <p:sp>
        <p:nvSpPr>
          <p:cNvPr id="6516" name="Google Shape;6516;p5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7" name="Google Shape;6517;p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0" name="Shape 6520"/>
        <p:cNvGrpSpPr/>
        <p:nvPr/>
      </p:nvGrpSpPr>
      <p:grpSpPr>
        <a:xfrm>
          <a:off x="0" y="0"/>
          <a:ext cx="0" cy="0"/>
          <a:chOff x="0" y="0"/>
          <a:chExt cx="0" cy="0"/>
        </a:xfrm>
      </p:grpSpPr>
      <p:sp>
        <p:nvSpPr>
          <p:cNvPr id="6521" name="Google Shape;6521;p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2" name="Google Shape;6522;p5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Power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US"/>
              <a:t>Power is the lifeblood of a data center. Without a stable and reliable power supply, the entire operation can grind to a halt.</a:t>
            </a:r>
            <a:r>
              <a:rPr lang="en-US" sz="1200">
                <a:solidFill>
                  <a:srgbClr val="3F3F3F"/>
                </a:solidFill>
                <a:latin typeface="Open Sans"/>
                <a:ea typeface="Open Sans"/>
                <a:cs typeface="Open Sans"/>
                <a:sym typeface="Open Sans"/>
              </a:rPr>
              <a:t> Power protection refers to devices and strategies used to safeguard electronic equipment from damage caused by fluctuations or complete loss of electrical power.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6523" name="Google Shape;6523;p5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9" name="Shape 6529"/>
        <p:cNvGrpSpPr/>
        <p:nvPr/>
      </p:nvGrpSpPr>
      <p:grpSpPr>
        <a:xfrm>
          <a:off x="0" y="0"/>
          <a:ext cx="0" cy="0"/>
          <a:chOff x="0" y="0"/>
          <a:chExt cx="0" cy="0"/>
        </a:xfrm>
      </p:grpSpPr>
      <p:sp>
        <p:nvSpPr>
          <p:cNvPr id="6530" name="Google Shape;6530;p5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 reliable power supply is critical for any data center. The following are common threats to the power system:</a:t>
            </a:r>
            <a:endParaRPr i="0" sz="1200" u="none" cap="none" strike="noStrike">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chemeClr val="lt1"/>
                </a:solidFill>
                <a:latin typeface="Open Sans"/>
                <a:ea typeface="Open Sans"/>
                <a:cs typeface="Open Sans"/>
                <a:sym typeface="Open Sans"/>
              </a:rPr>
              <a:t>Power Excess</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Surge: </a:t>
            </a:r>
            <a:r>
              <a:rPr b="0" i="0" lang="en-US" sz="1200" u="none" cap="none" strike="noStrike">
                <a:solidFill>
                  <a:srgbClr val="3F3F3F"/>
                </a:solidFill>
                <a:latin typeface="Open Sans"/>
                <a:ea typeface="Open Sans"/>
                <a:cs typeface="Open Sans"/>
                <a:sym typeface="Open Sans"/>
              </a:rPr>
              <a:t>Prolonged high voltage</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Spike: </a:t>
            </a:r>
            <a:r>
              <a:rPr b="0" i="0" lang="en-US" sz="1200" u="none" cap="none" strike="noStrike">
                <a:solidFill>
                  <a:srgbClr val="3F3F3F"/>
                </a:solidFill>
                <a:latin typeface="Open Sans"/>
                <a:ea typeface="Open Sans"/>
                <a:cs typeface="Open Sans"/>
                <a:sym typeface="Open Sans"/>
              </a:rPr>
              <a:t>Momentary high voltage</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chemeClr val="lt1"/>
                </a:solidFill>
                <a:latin typeface="Open Sans"/>
                <a:ea typeface="Open Sans"/>
                <a:cs typeface="Open Sans"/>
                <a:sym typeface="Open Sans"/>
              </a:rPr>
              <a:t>Power Loss</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Blackout: </a:t>
            </a:r>
            <a:r>
              <a:rPr b="0" i="0" lang="en-US" sz="1200" u="none" cap="none" strike="noStrike">
                <a:solidFill>
                  <a:srgbClr val="3F3F3F"/>
                </a:solidFill>
                <a:latin typeface="Open Sans"/>
                <a:ea typeface="Open Sans"/>
                <a:cs typeface="Open Sans"/>
                <a:sym typeface="Open Sans"/>
              </a:rPr>
              <a:t>Prolonged, complete loss of electric power</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Fault: </a:t>
            </a:r>
            <a:r>
              <a:rPr b="0" i="0" lang="en-US" sz="1200" u="none" cap="none" strike="noStrike">
                <a:solidFill>
                  <a:srgbClr val="3F3F3F"/>
                </a:solidFill>
                <a:latin typeface="Open Sans"/>
                <a:ea typeface="Open Sans"/>
                <a:cs typeface="Open Sans"/>
                <a:sym typeface="Open Sans"/>
              </a:rPr>
              <a:t>Momentary power outage</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chemeClr val="lt1"/>
                </a:solidFill>
                <a:latin typeface="Open Sans"/>
                <a:ea typeface="Open Sans"/>
                <a:cs typeface="Open Sans"/>
                <a:sym typeface="Open Sans"/>
              </a:rPr>
              <a:t>Power Degradation</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Brownout: </a:t>
            </a:r>
            <a:r>
              <a:rPr b="0" i="0" lang="en-US" sz="1200" u="none" cap="none" strike="noStrike">
                <a:solidFill>
                  <a:srgbClr val="3F3F3F"/>
                </a:solidFill>
                <a:latin typeface="Open Sans"/>
                <a:ea typeface="Open Sans"/>
                <a:cs typeface="Open Sans"/>
                <a:sym typeface="Open Sans"/>
              </a:rPr>
              <a:t>Prolonged reduction in voltage</a:t>
            </a:r>
            <a:endParaRPr/>
          </a:p>
          <a:p>
            <a:pPr indent="-342900" lvl="0" marL="472500" marR="0" rtl="0" algn="l">
              <a:lnSpc>
                <a:spcPct val="114000"/>
              </a:lnSpc>
              <a:spcBef>
                <a:spcPts val="1000"/>
              </a:spcBef>
              <a:spcAft>
                <a:spcPts val="0"/>
              </a:spcAft>
              <a:buClr>
                <a:srgbClr val="3F3F3F"/>
              </a:buClr>
              <a:buSzPts val="1200"/>
              <a:buFont typeface="Arial"/>
              <a:buChar char="•"/>
            </a:pPr>
            <a:r>
              <a:rPr b="1" i="0" lang="en-US" sz="1200" u="none" cap="none" strike="noStrike">
                <a:solidFill>
                  <a:srgbClr val="3F3F3F"/>
                </a:solidFill>
                <a:latin typeface="Open Sans"/>
                <a:ea typeface="Open Sans"/>
                <a:cs typeface="Open Sans"/>
                <a:sym typeface="Open Sans"/>
              </a:rPr>
              <a:t>Sag or dip: </a:t>
            </a:r>
            <a:r>
              <a:rPr b="0" i="0" lang="en-US" sz="1200" u="none" cap="none" strike="noStrike">
                <a:solidFill>
                  <a:srgbClr val="3F3F3F"/>
                </a:solidFill>
                <a:latin typeface="Open Sans"/>
                <a:ea typeface="Open Sans"/>
                <a:cs typeface="Open Sans"/>
                <a:sym typeface="Open Sans"/>
              </a:rPr>
              <a:t>Momentary reduction in voltage</a:t>
            </a:r>
            <a:endParaRPr/>
          </a:p>
          <a:p>
            <a:pPr indent="0" lvl="0" marL="0" rtl="0" algn="l">
              <a:lnSpc>
                <a:spcPct val="100000"/>
              </a:lnSpc>
              <a:spcBef>
                <a:spcPts val="0"/>
              </a:spcBef>
              <a:spcAft>
                <a:spcPts val="0"/>
              </a:spcAft>
              <a:buSzPts val="1400"/>
              <a:buNone/>
            </a:pPr>
            <a:r>
              <a:t/>
            </a:r>
            <a:endParaRPr/>
          </a:p>
        </p:txBody>
      </p:sp>
      <p:sp>
        <p:nvSpPr>
          <p:cNvPr id="6531" name="Google Shape;6531;p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5" name="Shape 6545"/>
        <p:cNvGrpSpPr/>
        <p:nvPr/>
      </p:nvGrpSpPr>
      <p:grpSpPr>
        <a:xfrm>
          <a:off x="0" y="0"/>
          <a:ext cx="0" cy="0"/>
          <a:chOff x="0" y="0"/>
          <a:chExt cx="0" cy="0"/>
        </a:xfrm>
      </p:grpSpPr>
      <p:sp>
        <p:nvSpPr>
          <p:cNvPr id="6546" name="Google Shape;6546;p5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lt1"/>
                </a:solidFill>
                <a:latin typeface="Open Sans"/>
                <a:ea typeface="Open Sans"/>
                <a:cs typeface="Open Sans"/>
                <a:sym typeface="Open Sans"/>
              </a:rPr>
              <a:t>Heating, Ventilation, and Air-Conditioning (HVAC)</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Temperature and humidity are maintained within reasonable limits.</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Positive pressure and drainage are employed.</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Recommended humidity levels are 40 to 55%.</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Low humidity causes static electricity.</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High humidity may cause corrosion.</a:t>
            </a:r>
            <a:endParaRPr/>
          </a:p>
          <a:p>
            <a:pPr indent="-342900" lvl="0" marL="472500" marR="0" rtl="0" algn="l">
              <a:lnSpc>
                <a:spcPct val="114000"/>
              </a:lnSpc>
              <a:spcBef>
                <a:spcPts val="1000"/>
              </a:spcBef>
              <a:spcAft>
                <a:spcPts val="0"/>
              </a:spcAft>
              <a:buClr>
                <a:srgbClr val="3F3F3F"/>
              </a:buClr>
              <a:buSzPts val="1200"/>
              <a:buFont typeface="Arial"/>
              <a:buChar char="•"/>
            </a:pPr>
            <a:r>
              <a:rPr b="0" i="0" lang="en-US" sz="1200" u="none" cap="none" strike="noStrike">
                <a:solidFill>
                  <a:srgbClr val="3F3F3F"/>
                </a:solidFill>
                <a:latin typeface="Open Sans"/>
                <a:ea typeface="Open Sans"/>
                <a:cs typeface="Open Sans"/>
                <a:sym typeface="Open Sans"/>
              </a:rPr>
              <a:t>Recommended </a:t>
            </a:r>
            <a:r>
              <a:rPr b="1" i="0" lang="en-US" sz="1200" u="none" cap="none" strike="noStrike">
                <a:solidFill>
                  <a:srgbClr val="3F3F3F"/>
                </a:solidFill>
                <a:latin typeface="Open Sans"/>
                <a:ea typeface="Open Sans"/>
                <a:cs typeface="Open Sans"/>
                <a:sym typeface="Open Sans"/>
              </a:rPr>
              <a:t>set point </a:t>
            </a:r>
            <a:r>
              <a:rPr b="0" i="0" lang="en-US" sz="1200" u="none" cap="none" strike="noStrike">
                <a:solidFill>
                  <a:srgbClr val="3F3F3F"/>
                </a:solidFill>
                <a:latin typeface="Open Sans"/>
                <a:ea typeface="Open Sans"/>
                <a:cs typeface="Open Sans"/>
                <a:sym typeface="Open Sans"/>
              </a:rPr>
              <a:t>temperature range for a data center is 68 to 77°F (20–25°C).</a:t>
            </a:r>
            <a:endParaRPr/>
          </a:p>
        </p:txBody>
      </p:sp>
      <p:sp>
        <p:nvSpPr>
          <p:cNvPr id="6547" name="Google Shape;6547;p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6" name="Shape 6556"/>
        <p:cNvGrpSpPr/>
        <p:nvPr/>
      </p:nvGrpSpPr>
      <p:grpSpPr>
        <a:xfrm>
          <a:off x="0" y="0"/>
          <a:ext cx="0" cy="0"/>
          <a:chOff x="0" y="0"/>
          <a:chExt cx="0" cy="0"/>
        </a:xfrm>
      </p:grpSpPr>
      <p:sp>
        <p:nvSpPr>
          <p:cNvPr id="6557" name="Google Shape;6557;p5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Generators-A </a:t>
            </a:r>
            <a:r>
              <a:rPr b="1" lang="en-US"/>
              <a:t>generator</a:t>
            </a:r>
            <a:r>
              <a:rPr lang="en-US"/>
              <a:t> is a device that converts mechanical energy into electrical energy. In the context of data centers and critical infrastructure, generators serve as a crucial backup power source during power outages.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UPS-A </a:t>
            </a:r>
            <a:r>
              <a:rPr b="1" lang="en-US"/>
              <a:t>generator</a:t>
            </a:r>
            <a:r>
              <a:rPr lang="en-US"/>
              <a:t> is a device that converts mechanical energy into electrical energy. In the context of data centers and critical infrastructure, generators serve as a crucial backup power source during power outages.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Power Distribution Units-</a:t>
            </a:r>
            <a:r>
              <a:rPr b="1" lang="en-US"/>
              <a:t>A Power Distribution Unit (PDU) is a device that distributes electrical power from a single source to multiple outlets.</a:t>
            </a:r>
            <a:r>
              <a:rPr lang="en-US"/>
              <a:t> Essentially, it's like a power strip on steroids, designed for more demanding environments like data centers, server rooms, and industrial settings</a:t>
            </a:r>
            <a:endParaRPr/>
          </a:p>
        </p:txBody>
      </p:sp>
      <p:sp>
        <p:nvSpPr>
          <p:cNvPr id="6558" name="Google Shape;6558;p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0" name="Shape 6580"/>
        <p:cNvGrpSpPr/>
        <p:nvPr/>
      </p:nvGrpSpPr>
      <p:grpSpPr>
        <a:xfrm>
          <a:off x="0" y="0"/>
          <a:ext cx="0" cy="0"/>
          <a:chOff x="0" y="0"/>
          <a:chExt cx="0" cy="0"/>
        </a:xfrm>
      </p:grpSpPr>
      <p:sp>
        <p:nvSpPr>
          <p:cNvPr id="6581" name="Google Shape;6581;p5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2" name="Google Shape;6582;p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2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Trainer Notes:</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Explain the challenges in hybrid cloud mentioned in detailed in cloud</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Compliance-</a:t>
            </a:r>
            <a:r>
              <a:rPr b="0" i="0" lang="en-US" sz="2000">
                <a:solidFill>
                  <a:srgbClr val="E3E3E3"/>
                </a:solidFill>
                <a:highlight>
                  <a:srgbClr val="131314"/>
                </a:highlight>
                <a:latin typeface="Arial"/>
                <a:ea typeface="Arial"/>
                <a:cs typeface="Arial"/>
                <a:sym typeface="Arial"/>
              </a:rPr>
              <a:t>Organizations may need to comply with multiple industry standards and regulations, depending on their location and industry. Enforcing consistent compliance controls across disparate hybrid cloud environments becomes tricky.</a:t>
            </a:r>
            <a:endParaRPr/>
          </a:p>
          <a:p>
            <a:pPr indent="0" lvl="0" marL="0" rtl="0" algn="l">
              <a:lnSpc>
                <a:spcPct val="100000"/>
              </a:lnSpc>
              <a:spcBef>
                <a:spcPts val="0"/>
              </a:spcBef>
              <a:spcAft>
                <a:spcPts val="0"/>
              </a:spcAft>
              <a:buSzPts val="1400"/>
              <a:buNone/>
            </a:pPr>
            <a:r>
              <a:rPr b="0" i="0" lang="en-US" sz="2000">
                <a:solidFill>
                  <a:srgbClr val="E3E3E3"/>
                </a:solidFill>
                <a:highlight>
                  <a:srgbClr val="131314"/>
                </a:highlight>
                <a:latin typeface="Arial"/>
                <a:ea typeface="Arial"/>
                <a:cs typeface="Arial"/>
                <a:sym typeface="Arial"/>
              </a:rPr>
              <a:t>Cost- Hybrid cloud environments involve multiple cost components, including public cloud service charges, private cloud infrastructure maintenance, data transfer fees, and management overhead. It can be difficult to gain clear visibility into all these costs,</a:t>
            </a:r>
            <a:endParaRPr/>
          </a:p>
          <a:p>
            <a:pPr indent="0" lvl="0" marL="0" rtl="0" algn="l">
              <a:lnSpc>
                <a:spcPct val="100000"/>
              </a:lnSpc>
              <a:spcBef>
                <a:spcPts val="0"/>
              </a:spcBef>
              <a:spcAft>
                <a:spcPts val="0"/>
              </a:spcAft>
              <a:buSzPts val="1400"/>
              <a:buNone/>
            </a:pPr>
            <a:r>
              <a:rPr b="0" i="0" lang="en-US" sz="2000">
                <a:solidFill>
                  <a:srgbClr val="E3E3E3"/>
                </a:solidFill>
                <a:highlight>
                  <a:srgbClr val="131314"/>
                </a:highlight>
                <a:latin typeface="Arial"/>
                <a:ea typeface="Arial"/>
                <a:cs typeface="Arial"/>
                <a:sym typeface="Arial"/>
              </a:rPr>
              <a:t>Portability-</a:t>
            </a:r>
            <a:endParaRPr sz="1400"/>
          </a:p>
          <a:p>
            <a:pPr indent="0" lvl="0" marL="0" rtl="0" algn="l">
              <a:lnSpc>
                <a:spcPct val="100000"/>
              </a:lnSpc>
              <a:spcBef>
                <a:spcPts val="0"/>
              </a:spcBef>
              <a:spcAft>
                <a:spcPts val="0"/>
              </a:spcAft>
              <a:buSzPts val="1400"/>
              <a:buNone/>
            </a:pPr>
            <a:r>
              <a:t/>
            </a:r>
            <a:endParaRPr/>
          </a:p>
        </p:txBody>
      </p:sp>
      <p:sp>
        <p:nvSpPr>
          <p:cNvPr id="563" name="Google Shape;563;p2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5" name="Shape 6585"/>
        <p:cNvGrpSpPr/>
        <p:nvPr/>
      </p:nvGrpSpPr>
      <p:grpSpPr>
        <a:xfrm>
          <a:off x="0" y="0"/>
          <a:ext cx="0" cy="0"/>
          <a:chOff x="0" y="0"/>
          <a:chExt cx="0" cy="0"/>
        </a:xfrm>
      </p:grpSpPr>
      <p:sp>
        <p:nvSpPr>
          <p:cNvPr id="6586" name="Google Shape;6586;p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7" name="Google Shape;6587;p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lang="en-US"/>
              <a:t>Cloud data replication</a:t>
            </a:r>
            <a:r>
              <a:rPr lang="en-US"/>
              <a:t> is the process of creating and maintaining copies of data in multiple cloud-based locations. This practice enhances data availability, reliability, and disaster recovery capabilities.</a:t>
            </a:r>
            <a:endParaRPr/>
          </a:p>
          <a:p>
            <a:pPr indent="-228600" lvl="0" marL="457200" marR="0" rtl="0" algn="l">
              <a:lnSpc>
                <a:spcPct val="100000"/>
              </a:lnSpc>
              <a:spcBef>
                <a:spcPts val="0"/>
              </a:spcBef>
              <a:spcAft>
                <a:spcPts val="0"/>
              </a:spcAft>
              <a:buClr>
                <a:srgbClr val="000000"/>
              </a:buClr>
              <a:buSzPts val="1400"/>
              <a:buFont typeface="Arial"/>
              <a:buNone/>
            </a:pPr>
            <a:r>
              <a:rPr b="1" lang="en-US"/>
              <a:t>Why Cloud Data Replication?</a:t>
            </a:r>
            <a:endParaRPr/>
          </a:p>
          <a:p>
            <a:pPr indent="-228600" lvl="0" marL="457200" rtl="0" algn="l">
              <a:lnSpc>
                <a:spcPct val="100000"/>
              </a:lnSpc>
              <a:spcBef>
                <a:spcPts val="0"/>
              </a:spcBef>
              <a:spcAft>
                <a:spcPts val="0"/>
              </a:spcAft>
              <a:buSzPts val="1400"/>
              <a:buFont typeface="Arial"/>
              <a:buChar char="•"/>
            </a:pPr>
            <a:r>
              <a:rPr b="1" lang="en-US"/>
              <a:t>High Availability:</a:t>
            </a:r>
            <a:r>
              <a:rPr lang="en-US"/>
              <a:t> Ensures continuous access to data even in case of failures or outages.</a:t>
            </a:r>
            <a:endParaRPr/>
          </a:p>
          <a:p>
            <a:pPr indent="-228600" lvl="0" marL="457200" rtl="0" algn="l">
              <a:lnSpc>
                <a:spcPct val="100000"/>
              </a:lnSpc>
              <a:spcBef>
                <a:spcPts val="0"/>
              </a:spcBef>
              <a:spcAft>
                <a:spcPts val="0"/>
              </a:spcAft>
              <a:buSzPts val="1400"/>
              <a:buFont typeface="Arial"/>
              <a:buChar char="•"/>
            </a:pPr>
            <a:r>
              <a:rPr b="1" lang="en-US"/>
              <a:t>Disaster Recovery:</a:t>
            </a:r>
            <a:r>
              <a:rPr lang="en-US"/>
              <a:t> Provides a backup copy of data in a different geographic location for recovery in case of disasters.</a:t>
            </a:r>
            <a:endParaRPr/>
          </a:p>
          <a:p>
            <a:pPr indent="-228600" lvl="0" marL="457200" rtl="0" algn="l">
              <a:lnSpc>
                <a:spcPct val="100000"/>
              </a:lnSpc>
              <a:spcBef>
                <a:spcPts val="0"/>
              </a:spcBef>
              <a:spcAft>
                <a:spcPts val="0"/>
              </a:spcAft>
              <a:buSzPts val="1400"/>
              <a:buFont typeface="Arial"/>
              <a:buChar char="•"/>
            </a:pPr>
            <a:r>
              <a:rPr b="1" lang="en-US"/>
              <a:t>Performance Improvement:</a:t>
            </a:r>
            <a:r>
              <a:rPr lang="en-US"/>
              <a:t> Reduces latency for users by distributing data across multiple locations.</a:t>
            </a:r>
            <a:endParaRPr/>
          </a:p>
          <a:p>
            <a:pPr indent="-228600" lvl="0" marL="457200" rtl="0" algn="l">
              <a:lnSpc>
                <a:spcPct val="100000"/>
              </a:lnSpc>
              <a:spcBef>
                <a:spcPts val="0"/>
              </a:spcBef>
              <a:spcAft>
                <a:spcPts val="0"/>
              </a:spcAft>
              <a:buSzPts val="1400"/>
              <a:buFont typeface="Arial"/>
              <a:buChar char="•"/>
            </a:pPr>
            <a:r>
              <a:rPr b="1" lang="en-US"/>
              <a:t>Data Sovereignty:</a:t>
            </a:r>
            <a:r>
              <a:rPr lang="en-US"/>
              <a:t> Helps organizations comply with data residency regulations</a:t>
            </a:r>
            <a:endParaRPr/>
          </a:p>
          <a:p>
            <a:pPr indent="0" lvl="0" marL="0" rtl="0" algn="l">
              <a:lnSpc>
                <a:spcPct val="100000"/>
              </a:lnSpc>
              <a:spcBef>
                <a:spcPts val="0"/>
              </a:spcBef>
              <a:spcAft>
                <a:spcPts val="0"/>
              </a:spcAft>
              <a:buSzPts val="1400"/>
              <a:buNone/>
            </a:pPr>
            <a:r>
              <a:t/>
            </a:r>
            <a:endParaRPr/>
          </a:p>
        </p:txBody>
      </p:sp>
      <p:sp>
        <p:nvSpPr>
          <p:cNvPr id="6588" name="Google Shape;6588;p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4" name="Shape 6594"/>
        <p:cNvGrpSpPr/>
        <p:nvPr/>
      </p:nvGrpSpPr>
      <p:grpSpPr>
        <a:xfrm>
          <a:off x="0" y="0"/>
          <a:ext cx="0" cy="0"/>
          <a:chOff x="0" y="0"/>
          <a:chExt cx="0" cy="0"/>
        </a:xfrm>
      </p:grpSpPr>
      <p:sp>
        <p:nvSpPr>
          <p:cNvPr id="6595" name="Google Shape;6595;p5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342900" lvl="0" marL="342900" rtl="0" algn="l">
              <a:lnSpc>
                <a:spcPct val="114000"/>
              </a:lnSpc>
              <a:spcBef>
                <a:spcPts val="0"/>
              </a:spcBef>
              <a:spcAft>
                <a:spcPts val="0"/>
              </a:spcAft>
              <a:buClr>
                <a:srgbClr val="3F3F3F"/>
              </a:buClr>
              <a:buSzPts val="2200"/>
              <a:buFont typeface="Arial"/>
              <a:buChar char="•"/>
            </a:pPr>
            <a:r>
              <a:rPr lang="en-US"/>
              <a:t>Regions:</a:t>
            </a:r>
            <a:r>
              <a:rPr b="1" lang="en-US"/>
              <a:t>A cloud region is a specific geographical location where a cloud service provider (CSP) operates data centers and infrastructure.</a:t>
            </a:r>
            <a:r>
              <a:rPr lang="en-US"/>
              <a:t> It's a physical area with multiple data centers, often referred to as Availability Zones.</a:t>
            </a:r>
            <a:endParaRPr/>
          </a:p>
          <a:p>
            <a:pPr indent="-203200" lvl="0" marL="342900" rtl="0" algn="l">
              <a:lnSpc>
                <a:spcPct val="114000"/>
              </a:lnSpc>
              <a:spcBef>
                <a:spcPts val="0"/>
              </a:spcBef>
              <a:spcAft>
                <a:spcPts val="0"/>
              </a:spcAft>
              <a:buClr>
                <a:srgbClr val="3F3F3F"/>
              </a:buClr>
              <a:buSzPts val="2200"/>
              <a:buFont typeface="Arial"/>
              <a:buNone/>
            </a:pPr>
            <a:r>
              <a:t/>
            </a:r>
            <a:endParaRPr/>
          </a:p>
          <a:p>
            <a:pPr indent="-342900" lvl="0" marL="342900" rtl="0" algn="l">
              <a:lnSpc>
                <a:spcPct val="114000"/>
              </a:lnSpc>
              <a:spcBef>
                <a:spcPts val="0"/>
              </a:spcBef>
              <a:spcAft>
                <a:spcPts val="0"/>
              </a:spcAft>
              <a:buClr>
                <a:srgbClr val="3F3F3F"/>
              </a:buClr>
              <a:buSzPts val="2200"/>
              <a:buFont typeface="Arial"/>
              <a:buChar char="•"/>
            </a:pPr>
            <a:r>
              <a:rPr lang="en-US"/>
              <a:t>Availability Zones-</a:t>
            </a:r>
            <a:r>
              <a:rPr b="1" lang="en-US"/>
              <a:t>Availability Zones (AZs)</a:t>
            </a:r>
            <a:r>
              <a:rPr lang="en-US"/>
              <a:t> are physically and logically separated data centers within a cloud region. They are designed to provide isolated locations for your applications and data with independent power, cooling, and networking infrastructure</a:t>
            </a:r>
            <a:endParaRPr/>
          </a:p>
        </p:txBody>
      </p:sp>
      <p:sp>
        <p:nvSpPr>
          <p:cNvPr id="6596" name="Google Shape;6596;p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2" name="Shape 6612"/>
        <p:cNvGrpSpPr/>
        <p:nvPr/>
      </p:nvGrpSpPr>
      <p:grpSpPr>
        <a:xfrm>
          <a:off x="0" y="0"/>
          <a:ext cx="0" cy="0"/>
          <a:chOff x="0" y="0"/>
          <a:chExt cx="0" cy="0"/>
        </a:xfrm>
      </p:grpSpPr>
      <p:sp>
        <p:nvSpPr>
          <p:cNvPr id="6613" name="Google Shape;6613;p5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4" name="Google Shape;6614;p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6" name="Shape 6646"/>
        <p:cNvGrpSpPr/>
        <p:nvPr/>
      </p:nvGrpSpPr>
      <p:grpSpPr>
        <a:xfrm>
          <a:off x="0" y="0"/>
          <a:ext cx="0" cy="0"/>
          <a:chOff x="0" y="0"/>
          <a:chExt cx="0" cy="0"/>
        </a:xfrm>
      </p:grpSpPr>
      <p:sp>
        <p:nvSpPr>
          <p:cNvPr id="6647" name="Google Shape;6647;p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8" name="Google Shape;6648;p5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Local Redundant Storage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342900" lvl="0" marL="342900" rtl="0" algn="l">
              <a:lnSpc>
                <a:spcPct val="114000"/>
              </a:lnSpc>
              <a:spcBef>
                <a:spcPts val="1000"/>
              </a:spcBef>
              <a:spcAft>
                <a:spcPts val="0"/>
              </a:spcAft>
              <a:buClr>
                <a:schemeClr val="dk1"/>
              </a:buClr>
              <a:buSzPts val="1100"/>
              <a:buFont typeface="Arial"/>
              <a:buChar char="•"/>
            </a:pPr>
            <a:r>
              <a:rPr b="1" lang="en-US"/>
              <a:t>Locally Redundant Storage (LRS)</a:t>
            </a:r>
            <a:r>
              <a:rPr lang="en-US"/>
              <a:t> is a data replication strategy where data is replicated three times within a single data center. This provides a moderate level of availability and durability at a lower cost compared to other redundancy options.</a:t>
            </a:r>
            <a:r>
              <a:rPr lang="en-US" sz="1200">
                <a:solidFill>
                  <a:srgbClr val="3F3F3F"/>
                </a:solidFill>
                <a:latin typeface="Open Sans"/>
                <a:ea typeface="Open Sans"/>
                <a:cs typeface="Open Sans"/>
                <a:sym typeface="Open Sans"/>
              </a:rPr>
              <a:t> While LRS offers basic redundancy, it may not be suitable for high-availability scenarios as the data is stored in the same zone. </a:t>
            </a:r>
            <a:endParaRPr/>
          </a:p>
          <a:p>
            <a:pPr indent="-342900" lvl="0" marL="342900" rtl="0" algn="l">
              <a:lnSpc>
                <a:spcPct val="114000"/>
              </a:lnSpc>
              <a:spcBef>
                <a:spcPts val="1000"/>
              </a:spcBef>
              <a:spcAft>
                <a:spcPts val="0"/>
              </a:spcAft>
              <a:buClr>
                <a:schemeClr val="dk1"/>
              </a:buClr>
              <a:buSzPts val="1100"/>
              <a:buFont typeface="Arial"/>
              <a:buChar char="•"/>
            </a:pPr>
            <a:r>
              <a:rPr lang="en-US" sz="1200">
                <a:solidFill>
                  <a:srgbClr val="3F3F3F"/>
                </a:solidFill>
                <a:latin typeface="Open Sans"/>
                <a:ea typeface="Open Sans"/>
                <a:cs typeface="Open Sans"/>
                <a:sym typeface="Open Sans"/>
              </a:rPr>
              <a:t>It is often the most cost-effective solution, but it leaves data vulnerable to total loss in the event of a localized disaster or power failure.</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649" name="Google Shape;6649;p5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0" name="Shape 6660"/>
        <p:cNvGrpSpPr/>
        <p:nvPr/>
      </p:nvGrpSpPr>
      <p:grpSpPr>
        <a:xfrm>
          <a:off x="0" y="0"/>
          <a:ext cx="0" cy="0"/>
          <a:chOff x="0" y="0"/>
          <a:chExt cx="0" cy="0"/>
        </a:xfrm>
      </p:grpSpPr>
      <p:sp>
        <p:nvSpPr>
          <p:cNvPr id="6661" name="Google Shape;6661;p5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2" name="Google Shape;6662;p5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Zone Redundant Storage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342900" lvl="0" marL="342900" rtl="0" algn="l">
              <a:lnSpc>
                <a:spcPct val="114000"/>
              </a:lnSpc>
              <a:spcBef>
                <a:spcPts val="1000"/>
              </a:spcBef>
              <a:spcAft>
                <a:spcPts val="0"/>
              </a:spcAft>
              <a:buClr>
                <a:schemeClr val="dk1"/>
              </a:buClr>
              <a:buSzPts val="1100"/>
              <a:buFont typeface="Arial"/>
              <a:buChar char="•"/>
            </a:pPr>
            <a:r>
              <a:rPr b="1" lang="en-US"/>
              <a:t>Zone-redundant storage (ZRS)</a:t>
            </a:r>
            <a:r>
              <a:rPr lang="en-US"/>
              <a:t> replicates your data synchronously across three Azure availability zones in the primary region. Each availability zone is a separate physical location with independent power, cooling, and networking. </a:t>
            </a:r>
            <a:r>
              <a:rPr lang="en-US" sz="1200">
                <a:solidFill>
                  <a:srgbClr val="3F3F3F"/>
                </a:solidFill>
                <a:latin typeface="Open Sans"/>
                <a:ea typeface="Open Sans"/>
                <a:cs typeface="Open Sans"/>
                <a:sym typeface="Open Sans"/>
              </a:rPr>
              <a:t>It provides enhanced availability within the region, making it a suitable choice for primary storage. However, ZRS does not protect against a regional catastrophe that affects all availability zones simultaneously and would leave data inaccessible.</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663" name="Google Shape;6663;p5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4" name="Shape 6674"/>
        <p:cNvGrpSpPr/>
        <p:nvPr/>
      </p:nvGrpSpPr>
      <p:grpSpPr>
        <a:xfrm>
          <a:off x="0" y="0"/>
          <a:ext cx="0" cy="0"/>
          <a:chOff x="0" y="0"/>
          <a:chExt cx="0" cy="0"/>
        </a:xfrm>
      </p:grpSpPr>
      <p:sp>
        <p:nvSpPr>
          <p:cNvPr id="6675" name="Google Shape;6675;p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6" name="Google Shape;6676;p5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Explain Geo Redundant Storage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a:t>Geo-redundant storage (GRS)</a:t>
            </a:r>
            <a:r>
              <a:rPr lang="en-US"/>
              <a:t> replicates your data to a secondary region, typically hundreds of miles away from the primary region. This provides an additional layer of protection against data loss due to regional disasters.</a:t>
            </a:r>
            <a:r>
              <a:rPr lang="en-US" sz="1200">
                <a:solidFill>
                  <a:srgbClr val="3F3F3F"/>
                </a:solidFill>
                <a:latin typeface="Open Sans"/>
                <a:ea typeface="Open Sans"/>
                <a:cs typeface="Open Sans"/>
                <a:sym typeface="Open Sans"/>
              </a:rPr>
              <a:t> GRS takes this a step further by also storing one copy of the data in a secondary region, often located at a considerable geographical distance.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677" name="Google Shape;6677;p5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8" name="Shape 6688"/>
        <p:cNvGrpSpPr/>
        <p:nvPr/>
      </p:nvGrpSpPr>
      <p:grpSpPr>
        <a:xfrm>
          <a:off x="0" y="0"/>
          <a:ext cx="0" cy="0"/>
          <a:chOff x="0" y="0"/>
          <a:chExt cx="0" cy="0"/>
        </a:xfrm>
      </p:grpSpPr>
      <p:sp>
        <p:nvSpPr>
          <p:cNvPr id="6689" name="Google Shape;6689;p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0" name="Google Shape;6690;p5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lang="en-US"/>
              <a:t>Geo-Zone Redundant Storage (GZRS)</a:t>
            </a:r>
            <a:r>
              <a:rPr lang="en-US"/>
              <a:t> is a data replication strategy that combines the benefits of both Zone-Redundant Storage (ZRS) and Geo-Redundant Storage (GRS).</a:t>
            </a:r>
            <a:r>
              <a:rPr lang="en-US" sz="1200">
                <a:solidFill>
                  <a:srgbClr val="3F3F3F"/>
                </a:solidFill>
                <a:latin typeface="Open Sans"/>
                <a:ea typeface="Open Sans"/>
                <a:cs typeface="Open Sans"/>
                <a:sym typeface="Open Sans"/>
              </a:rPr>
              <a:t> It replicates data between three separate availability zones within your primary region and one copy to a secondary region, ensuring both regional and zone-level redundancy.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691" name="Google Shape;6691;p5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2" name="Shape 6702"/>
        <p:cNvGrpSpPr/>
        <p:nvPr/>
      </p:nvGrpSpPr>
      <p:grpSpPr>
        <a:xfrm>
          <a:off x="0" y="0"/>
          <a:ext cx="0" cy="0"/>
          <a:chOff x="0" y="0"/>
          <a:chExt cx="0" cy="0"/>
        </a:xfrm>
      </p:grpSpPr>
      <p:sp>
        <p:nvSpPr>
          <p:cNvPr id="6703" name="Google Shape;6703;p5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talk about Testing</a:t>
            </a:r>
            <a:endParaRPr/>
          </a:p>
        </p:txBody>
      </p:sp>
      <p:sp>
        <p:nvSpPr>
          <p:cNvPr id="6704" name="Google Shape;6704;p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7" name="Shape 6707"/>
        <p:cNvGrpSpPr/>
        <p:nvPr/>
      </p:nvGrpSpPr>
      <p:grpSpPr>
        <a:xfrm>
          <a:off x="0" y="0"/>
          <a:ext cx="0" cy="0"/>
          <a:chOff x="0" y="0"/>
          <a:chExt cx="0" cy="0"/>
        </a:xfrm>
      </p:grpSpPr>
      <p:sp>
        <p:nvSpPr>
          <p:cNvPr id="6708" name="Google Shape;6708;p5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342900" lvl="1" marL="34290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BCP testing, or Business Continuity Plan testing, is a crucial process for ensuring the effectiveness of your organization's Business Continuity Plan (BCP). </a:t>
            </a:r>
            <a:endParaRPr/>
          </a:p>
          <a:p>
            <a:pPr indent="-203200" lvl="1" marL="342900" rtl="0" algn="l">
              <a:lnSpc>
                <a:spcPct val="100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171450" lvl="0" marL="171450" rtl="0" algn="l">
              <a:lnSpc>
                <a:spcPct val="100000"/>
              </a:lnSpc>
              <a:spcBef>
                <a:spcPts val="0"/>
              </a:spcBef>
              <a:spcAft>
                <a:spcPts val="0"/>
              </a:spcAft>
              <a:buSzPts val="1400"/>
              <a:buFont typeface="Arial"/>
              <a:buChar char="•"/>
            </a:pPr>
            <a:r>
              <a:rPr lang="en-US"/>
              <a:t>DR focuses on the restoration of IT infrastructure and operations after a crisis. This plan is a subset of BCP and is concerned with the recovery of specific operations, functions, sites, services, or applications to a pre-defined state in the event of a disruption.</a:t>
            </a:r>
            <a:endParaRPr/>
          </a:p>
        </p:txBody>
      </p:sp>
      <p:sp>
        <p:nvSpPr>
          <p:cNvPr id="6709" name="Google Shape;6709;p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9" name="Shape 6719"/>
        <p:cNvGrpSpPr/>
        <p:nvPr/>
      </p:nvGrpSpPr>
      <p:grpSpPr>
        <a:xfrm>
          <a:off x="0" y="0"/>
          <a:ext cx="0" cy="0"/>
          <a:chOff x="0" y="0"/>
          <a:chExt cx="0" cy="0"/>
        </a:xfrm>
      </p:grpSpPr>
      <p:sp>
        <p:nvSpPr>
          <p:cNvPr id="6720" name="Google Shape;6720;p1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i="0" lang="en-US" sz="1200" u="none" cap="none" strike="noStrike">
                <a:solidFill>
                  <a:srgbClr val="3F3F3F"/>
                </a:solidFill>
                <a:latin typeface="Open Sans"/>
                <a:ea typeface="Open Sans"/>
                <a:cs typeface="Open Sans"/>
                <a:sym typeface="Open Sans"/>
              </a:rPr>
              <a:t>Testing is important because it:</a:t>
            </a:r>
            <a:endParaRPr/>
          </a:p>
          <a:p>
            <a:pPr indent="-342900" lvl="1" marL="342900" marR="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Helps to keep the plans updated</a:t>
            </a:r>
            <a:endParaRPr/>
          </a:p>
          <a:p>
            <a:pPr indent="-342900" lvl="1" marL="342900" marR="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Identifies the shortcomings of the plans</a:t>
            </a:r>
            <a:endParaRPr/>
          </a:p>
          <a:p>
            <a:pPr indent="-342900" lvl="1" marL="342900" marR="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Tests the readiness of the organization to face disasters</a:t>
            </a:r>
            <a:endParaRPr/>
          </a:p>
          <a:p>
            <a:pPr indent="-342900" lvl="1" marL="342900" marR="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Refines the existing controls</a:t>
            </a:r>
            <a:endParaRPr/>
          </a:p>
          <a:p>
            <a:pPr indent="-342900" lvl="1" marL="342900" marR="0" rtl="0" algn="l">
              <a:lnSpc>
                <a:spcPct val="114000"/>
              </a:lnSpc>
              <a:spcBef>
                <a:spcPts val="0"/>
              </a:spcBef>
              <a:spcAft>
                <a:spcPts val="0"/>
              </a:spcAft>
              <a:buClr>
                <a:srgbClr val="000000"/>
              </a:buClr>
              <a:buSzPts val="2200"/>
              <a:buFont typeface="Arial"/>
              <a:buChar char="•"/>
            </a:pPr>
            <a:r>
              <a:rPr b="0" i="0" lang="en-US" sz="1200" u="none" cap="none" strike="noStrike">
                <a:solidFill>
                  <a:srgbClr val="3F3F3F"/>
                </a:solidFill>
                <a:latin typeface="Open Sans"/>
                <a:ea typeface="Open Sans"/>
                <a:cs typeface="Open Sans"/>
                <a:sym typeface="Open Sans"/>
              </a:rPr>
              <a:t>Satisfies the requirements of regulatory bodies</a:t>
            </a:r>
            <a:endParaRPr/>
          </a:p>
          <a:p>
            <a:pPr indent="0" lvl="0" marL="0" rtl="0" algn="l">
              <a:lnSpc>
                <a:spcPct val="100000"/>
              </a:lnSpc>
              <a:spcBef>
                <a:spcPts val="0"/>
              </a:spcBef>
              <a:spcAft>
                <a:spcPts val="0"/>
              </a:spcAft>
              <a:buSzPts val="1400"/>
              <a:buNone/>
            </a:pPr>
            <a:r>
              <a:t/>
            </a:r>
            <a:endParaRPr/>
          </a:p>
        </p:txBody>
      </p:sp>
      <p:sp>
        <p:nvSpPr>
          <p:cNvPr id="6721" name="Google Shape;6721;p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what is third-party vendors</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rtl="0" algn="l">
              <a:lnSpc>
                <a:spcPct val="200000"/>
              </a:lnSpc>
              <a:spcBef>
                <a:spcPts val="0"/>
              </a:spcBef>
              <a:spcAft>
                <a:spcPts val="0"/>
              </a:spcAft>
              <a:buSzPts val="1400"/>
              <a:buFont typeface="Arial"/>
              <a:buChar char="•"/>
            </a:pPr>
            <a:r>
              <a:rPr lang="en-US"/>
              <a:t>Third-party vendors are essentially </a:t>
            </a:r>
            <a:r>
              <a:rPr b="1" lang="en-US"/>
              <a:t>companies or individuals that provide goods or services to your organization</a:t>
            </a:r>
            <a:r>
              <a:rPr lang="en-US"/>
              <a:t>, but they are not directly employed by you. They are considered "third-party" because they are separate from the two main parties involved in the transaction: you and your customer.</a:t>
            </a:r>
            <a:endParaRPr/>
          </a:p>
          <a:p>
            <a:pPr indent="-254000" lvl="0" marL="342900" rtl="0" algn="l">
              <a:lnSpc>
                <a:spcPct val="200000"/>
              </a:lnSpc>
              <a:spcBef>
                <a:spcPts val="0"/>
              </a:spcBef>
              <a:spcAft>
                <a:spcPts val="0"/>
              </a:spcAft>
              <a:buSzPts val="1400"/>
              <a:buFont typeface="Arial"/>
              <a:buNone/>
            </a:pPr>
            <a:r>
              <a:t/>
            </a:r>
            <a:endParaRPr/>
          </a:p>
          <a:p>
            <a:pPr indent="-342900" lvl="0" marL="342900" rtl="0" algn="l">
              <a:lnSpc>
                <a:spcPct val="200000"/>
              </a:lnSpc>
              <a:spcBef>
                <a:spcPts val="0"/>
              </a:spcBef>
              <a:spcAft>
                <a:spcPts val="0"/>
              </a:spcAft>
              <a:buSzPts val="1400"/>
              <a:buFont typeface="Arial"/>
              <a:buChar char="•"/>
            </a:pPr>
            <a:r>
              <a:rPr b="1" lang="en-US"/>
              <a:t>Examples:</a:t>
            </a:r>
            <a:r>
              <a:rPr lang="en-US"/>
              <a:t> A wide range of businesses can be considered third-party vendors. This includes everything from the company that supplies your office furniture to a cloud-based software provider or a marketing agency you hire for a specific campaign.</a:t>
            </a:r>
            <a:endParaRPr/>
          </a:p>
        </p:txBody>
      </p:sp>
      <p:sp>
        <p:nvSpPr>
          <p:cNvPr id="577" name="Google Shape;577;p2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3" name="Shape 6733"/>
        <p:cNvGrpSpPr/>
        <p:nvPr/>
      </p:nvGrpSpPr>
      <p:grpSpPr>
        <a:xfrm>
          <a:off x="0" y="0"/>
          <a:ext cx="0" cy="0"/>
          <a:chOff x="0" y="0"/>
          <a:chExt cx="0" cy="0"/>
        </a:xfrm>
      </p:grpSpPr>
      <p:sp>
        <p:nvSpPr>
          <p:cNvPr id="6734" name="Google Shape;6734;p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5" name="Google Shape;6735;p5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These tests are explained in next slides</a:t>
            </a:r>
            <a:endParaRPr/>
          </a:p>
        </p:txBody>
      </p:sp>
      <p:sp>
        <p:nvSpPr>
          <p:cNvPr id="6736" name="Google Shape;6736;p5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1" name="Shape 6751"/>
        <p:cNvGrpSpPr/>
        <p:nvPr/>
      </p:nvGrpSpPr>
      <p:grpSpPr>
        <a:xfrm>
          <a:off x="0" y="0"/>
          <a:ext cx="0" cy="0"/>
          <a:chOff x="0" y="0"/>
          <a:chExt cx="0" cy="0"/>
        </a:xfrm>
      </p:grpSpPr>
      <p:sp>
        <p:nvSpPr>
          <p:cNvPr id="6752" name="Google Shape;6752;p1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marR="0" rtl="0" algn="l">
              <a:lnSpc>
                <a:spcPct val="114000"/>
              </a:lnSpc>
              <a:spcBef>
                <a:spcPts val="0"/>
              </a:spcBef>
              <a:spcAft>
                <a:spcPts val="0"/>
              </a:spcAft>
              <a:buClr>
                <a:srgbClr val="3F3F3F"/>
              </a:buClr>
              <a:buSzPts val="2200"/>
              <a:buFont typeface="Open Sans"/>
              <a:buNone/>
            </a:pPr>
            <a:r>
              <a:rPr b="1" i="0" lang="en-US" sz="1200" u="none" cap="none" strike="noStrike">
                <a:solidFill>
                  <a:srgbClr val="3F3F3F"/>
                </a:solidFill>
                <a:latin typeface="Open Sans"/>
                <a:ea typeface="Open Sans"/>
                <a:cs typeface="Open Sans"/>
                <a:sym typeface="Open Sans"/>
              </a:rPr>
              <a:t>Review </a:t>
            </a:r>
            <a:r>
              <a:rPr b="0" i="0" lang="en-US" sz="1200" u="none" cap="none" strike="noStrike">
                <a:solidFill>
                  <a:srgbClr val="3F3F3F"/>
                </a:solidFill>
                <a:latin typeface="Open Sans"/>
                <a:ea typeface="Open Sans"/>
                <a:cs typeface="Open Sans"/>
                <a:sym typeface="Open Sans"/>
              </a:rPr>
              <a:t>is the initial, and most basic, DRP test.        </a:t>
            </a:r>
            <a:br>
              <a:rPr b="0" i="0" lang="en-US" sz="1200" u="none" cap="none" strike="noStrike">
                <a:solidFill>
                  <a:srgbClr val="3F3F3F"/>
                </a:solidFill>
                <a:latin typeface="Open Sans"/>
                <a:ea typeface="Open Sans"/>
                <a:cs typeface="Open Sans"/>
                <a:sym typeface="Open Sans"/>
              </a:rPr>
            </a:br>
            <a:r>
              <a:rPr b="0" i="0" lang="en-US" sz="1200" u="none" cap="none" strike="noStrike">
                <a:solidFill>
                  <a:srgbClr val="3F3F3F"/>
                </a:solidFill>
                <a:latin typeface="Open Sans"/>
                <a:ea typeface="Open Sans"/>
                <a:cs typeface="Open Sans"/>
                <a:sym typeface="Open Sans"/>
              </a:rPr>
              <a:t>A review:</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Ensures the complete coverage of the plan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Is performed by the team that had developed the plan</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Helps discover any flaws in DRP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Ensures that there are no obvious shortcomings</a:t>
            </a:r>
            <a:r>
              <a:rPr lang="en-US" sz="1200">
                <a:solidFill>
                  <a:srgbClr val="3F3F3F"/>
                </a:solidFill>
                <a:latin typeface="Open Sans"/>
                <a:ea typeface="Open Sans"/>
                <a:cs typeface="Open Sans"/>
                <a:sym typeface="Open Sans"/>
              </a:rPr>
              <a:t> </a:t>
            </a:r>
            <a:r>
              <a:rPr b="0" i="0" lang="en-US" sz="1200" u="none" cap="none" strike="noStrike">
                <a:solidFill>
                  <a:srgbClr val="3F3F3F"/>
                </a:solidFill>
                <a:latin typeface="Open Sans"/>
                <a:ea typeface="Open Sans"/>
                <a:cs typeface="Open Sans"/>
                <a:sym typeface="Open Sans"/>
              </a:rPr>
              <a:t>and omissions in the plan</a:t>
            </a:r>
            <a:endParaRPr/>
          </a:p>
          <a:p>
            <a:pPr indent="0" lvl="0" marL="0" rtl="0" algn="l">
              <a:lnSpc>
                <a:spcPct val="100000"/>
              </a:lnSpc>
              <a:spcBef>
                <a:spcPts val="0"/>
              </a:spcBef>
              <a:spcAft>
                <a:spcPts val="0"/>
              </a:spcAft>
              <a:buSzPts val="1400"/>
              <a:buNone/>
            </a:pPr>
            <a:r>
              <a:t/>
            </a:r>
            <a:endParaRPr/>
          </a:p>
        </p:txBody>
      </p:sp>
      <p:sp>
        <p:nvSpPr>
          <p:cNvPr id="6753" name="Google Shape;6753;p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3" name="Shape 6763"/>
        <p:cNvGrpSpPr/>
        <p:nvPr/>
      </p:nvGrpSpPr>
      <p:grpSpPr>
        <a:xfrm>
          <a:off x="0" y="0"/>
          <a:ext cx="0" cy="0"/>
          <a:chOff x="0" y="0"/>
          <a:chExt cx="0" cy="0"/>
        </a:xfrm>
      </p:grpSpPr>
      <p:sp>
        <p:nvSpPr>
          <p:cNvPr id="6764" name="Google Shape;6764;p5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marR="0" rtl="0" algn="l">
              <a:lnSpc>
                <a:spcPct val="114000"/>
              </a:lnSpc>
              <a:spcBef>
                <a:spcPts val="0"/>
              </a:spcBef>
              <a:spcAft>
                <a:spcPts val="0"/>
              </a:spcAft>
              <a:buClr>
                <a:srgbClr val="3F3F3F"/>
              </a:buClr>
              <a:buSzPts val="2200"/>
              <a:buFont typeface="Open Sans"/>
              <a:buNone/>
            </a:pPr>
            <a:r>
              <a:rPr b="1" i="0" lang="en-US" sz="1200" u="none" cap="none" strike="noStrike">
                <a:solidFill>
                  <a:srgbClr val="3F3F3F"/>
                </a:solidFill>
                <a:latin typeface="Open Sans"/>
                <a:ea typeface="Open Sans"/>
                <a:cs typeface="Open Sans"/>
                <a:sym typeface="Open Sans"/>
              </a:rPr>
              <a:t>Checklist</a:t>
            </a:r>
            <a:r>
              <a:rPr b="0" i="0" lang="en-US" sz="1200" u="none" cap="none" strike="noStrike">
                <a:solidFill>
                  <a:srgbClr val="3F3F3F"/>
                </a:solidFill>
                <a:latin typeface="Open Sans"/>
                <a:ea typeface="Open Sans"/>
                <a:cs typeface="Open Sans"/>
                <a:sym typeface="Open Sans"/>
              </a:rPr>
              <a:t> </a:t>
            </a:r>
            <a:r>
              <a:rPr b="1" i="0" lang="en-US" sz="1200" u="none" cap="none" strike="noStrike">
                <a:solidFill>
                  <a:srgbClr val="3F3F3F"/>
                </a:solidFill>
                <a:latin typeface="Open Sans"/>
                <a:ea typeface="Open Sans"/>
                <a:cs typeface="Open Sans"/>
                <a:sym typeface="Open Sans"/>
              </a:rPr>
              <a:t>testing </a:t>
            </a:r>
            <a:r>
              <a:rPr b="0" i="0" lang="en-US" sz="1200" u="none" cap="none" strike="noStrike">
                <a:solidFill>
                  <a:srgbClr val="3F3F3F"/>
                </a:solidFill>
                <a:latin typeface="Open Sans"/>
                <a:ea typeface="Open Sans"/>
                <a:cs typeface="Open Sans"/>
                <a:sym typeface="Open Sans"/>
              </a:rPr>
              <a:t>is also known as consistency testing. A checklist test:</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Is a list of important and necessary components required in the process of recovery</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Ensures necessary components are and will be available in </a:t>
            </a:r>
            <a:r>
              <a:rPr lang="en-US" sz="1200">
                <a:solidFill>
                  <a:srgbClr val="3F3F3F"/>
                </a:solidFill>
                <a:latin typeface="Open Sans"/>
                <a:ea typeface="Open Sans"/>
                <a:cs typeface="Open Sans"/>
                <a:sym typeface="Open Sans"/>
              </a:rPr>
              <a:t>the</a:t>
            </a:r>
            <a:r>
              <a:rPr b="0" i="0" lang="en-US" sz="1200" u="none" cap="none" strike="noStrike">
                <a:solidFill>
                  <a:srgbClr val="3F3F3F"/>
                </a:solidFill>
                <a:latin typeface="Open Sans"/>
                <a:ea typeface="Open Sans"/>
                <a:cs typeface="Open Sans"/>
                <a:sym typeface="Open Sans"/>
              </a:rPr>
              <a:t> event of a disaster</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Is an easy and cost-effective method of testing the plan</a:t>
            </a:r>
            <a:endParaRPr sz="1200">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6765" name="Google Shape;6765;p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5" name="Shape 6775"/>
        <p:cNvGrpSpPr/>
        <p:nvPr/>
      </p:nvGrpSpPr>
      <p:grpSpPr>
        <a:xfrm>
          <a:off x="0" y="0"/>
          <a:ext cx="0" cy="0"/>
          <a:chOff x="0" y="0"/>
          <a:chExt cx="0" cy="0"/>
        </a:xfrm>
      </p:grpSpPr>
      <p:sp>
        <p:nvSpPr>
          <p:cNvPr id="6776" name="Google Shape;6776;p5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marR="0" rtl="0" algn="l">
              <a:lnSpc>
                <a:spcPct val="114000"/>
              </a:lnSpc>
              <a:spcBef>
                <a:spcPts val="0"/>
              </a:spcBef>
              <a:spcAft>
                <a:spcPts val="0"/>
              </a:spcAft>
              <a:buClr>
                <a:srgbClr val="3F3F3F"/>
              </a:buClr>
              <a:buSzPts val="2200"/>
              <a:buFont typeface="Open Sans"/>
              <a:buNone/>
            </a:pPr>
            <a:r>
              <a:rPr b="1" i="0" lang="en-US" sz="1200" u="none" cap="none" strike="noStrike">
                <a:solidFill>
                  <a:srgbClr val="3F3F3F"/>
                </a:solidFill>
                <a:latin typeface="Open Sans"/>
                <a:ea typeface="Open Sans"/>
                <a:cs typeface="Open Sans"/>
                <a:sym typeface="Open Sans"/>
              </a:rPr>
              <a:t>Structured walkthrough or tabletop </a:t>
            </a:r>
            <a:r>
              <a:rPr b="0" i="0" lang="en-US" sz="1200" u="none" cap="none" strike="noStrike">
                <a:solidFill>
                  <a:srgbClr val="3F3F3F"/>
                </a:solidFill>
                <a:latin typeface="Open Sans"/>
                <a:ea typeface="Open Sans"/>
                <a:cs typeface="Open Sans"/>
                <a:sym typeface="Open Sans"/>
              </a:rPr>
              <a:t>is usually performed prior to in-depth testing. A structured walkthrough is used to:</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Review the overall approach of targeted recovery of systems and services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Help the group discuss and perform the proposed recovery procedures in a structured manner</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I</a:t>
            </a:r>
            <a:r>
              <a:rPr b="0" i="0" lang="en-US" sz="1200" u="none" cap="none" strike="noStrike">
                <a:solidFill>
                  <a:srgbClr val="3F3F3F"/>
                </a:solidFill>
                <a:latin typeface="Open Sans"/>
                <a:ea typeface="Open Sans"/>
                <a:cs typeface="Open Sans"/>
                <a:sym typeface="Open Sans"/>
              </a:rPr>
              <a:t>dentify gaps, omissions, technical missteps, or erroneous assumptions in the process</a:t>
            </a:r>
            <a:endParaRPr/>
          </a:p>
        </p:txBody>
      </p:sp>
      <p:sp>
        <p:nvSpPr>
          <p:cNvPr id="6777" name="Google Shape;6777;p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7" name="Shape 6787"/>
        <p:cNvGrpSpPr/>
        <p:nvPr/>
      </p:nvGrpSpPr>
      <p:grpSpPr>
        <a:xfrm>
          <a:off x="0" y="0"/>
          <a:ext cx="0" cy="0"/>
          <a:chOff x="0" y="0"/>
          <a:chExt cx="0" cy="0"/>
        </a:xfrm>
      </p:grpSpPr>
      <p:sp>
        <p:nvSpPr>
          <p:cNvPr id="6788" name="Google Shape;6788;p5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marR="0" rtl="0" algn="l">
              <a:lnSpc>
                <a:spcPct val="114000"/>
              </a:lnSpc>
              <a:spcBef>
                <a:spcPts val="0"/>
              </a:spcBef>
              <a:spcAft>
                <a:spcPts val="0"/>
              </a:spcAft>
              <a:buClr>
                <a:srgbClr val="3F3F3F"/>
              </a:buClr>
              <a:buSzPts val="2200"/>
              <a:buFont typeface="Open Sans"/>
              <a:buNone/>
            </a:pPr>
            <a:r>
              <a:rPr b="1" i="0" lang="en-US" sz="1200" u="none" cap="none" strike="noStrike">
                <a:solidFill>
                  <a:srgbClr val="3F3F3F"/>
                </a:solidFill>
                <a:latin typeface="Open Sans"/>
                <a:ea typeface="Open Sans"/>
                <a:cs typeface="Open Sans"/>
                <a:sym typeface="Open Sans"/>
              </a:rPr>
              <a:t>Simulation test </a:t>
            </a:r>
            <a:r>
              <a:rPr b="0" i="0" lang="en-US" sz="1200" u="none" cap="none" strike="noStrike">
                <a:solidFill>
                  <a:srgbClr val="3F3F3F"/>
                </a:solidFill>
                <a:latin typeface="Open Sans"/>
                <a:ea typeface="Open Sans"/>
                <a:cs typeface="Open Sans"/>
                <a:sym typeface="Open Sans"/>
              </a:rPr>
              <a:t>is also known as walkthrough drill. A simulation test:</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Helps team members carry out a recovery process</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Simulates a disaster, and the teams need to respond as directed by the DRP</a:t>
            </a:r>
            <a:endParaRPr sz="1200">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6789" name="Google Shape;6789;p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9" name="Shape 6799"/>
        <p:cNvGrpSpPr/>
        <p:nvPr/>
      </p:nvGrpSpPr>
      <p:grpSpPr>
        <a:xfrm>
          <a:off x="0" y="0"/>
          <a:ext cx="0" cy="0"/>
          <a:chOff x="0" y="0"/>
          <a:chExt cx="0" cy="0"/>
        </a:xfrm>
      </p:grpSpPr>
      <p:sp>
        <p:nvSpPr>
          <p:cNvPr id="6800" name="Google Shape;6800;p5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marR="0" rtl="0" algn="l">
              <a:lnSpc>
                <a:spcPct val="114000"/>
              </a:lnSpc>
              <a:spcBef>
                <a:spcPts val="0"/>
              </a:spcBef>
              <a:spcAft>
                <a:spcPts val="0"/>
              </a:spcAft>
              <a:buClr>
                <a:srgbClr val="3F3F3F"/>
              </a:buClr>
              <a:buSzPts val="2200"/>
              <a:buFont typeface="Open Sans"/>
              <a:buNone/>
            </a:pPr>
            <a:r>
              <a:rPr b="1" i="0" lang="en-US" sz="1200" u="none" cap="none" strike="noStrike">
                <a:solidFill>
                  <a:srgbClr val="3F3F3F"/>
                </a:solidFill>
                <a:latin typeface="Open Sans"/>
                <a:ea typeface="Open Sans"/>
                <a:cs typeface="Open Sans"/>
                <a:sym typeface="Open Sans"/>
              </a:rPr>
              <a:t>Parallel processing </a:t>
            </a:r>
            <a:r>
              <a:rPr b="0" i="0" lang="en-US" sz="1200" u="none" cap="none" strike="noStrike">
                <a:solidFill>
                  <a:srgbClr val="3F3F3F"/>
                </a:solidFill>
                <a:latin typeface="Open Sans"/>
                <a:ea typeface="Open Sans"/>
                <a:cs typeface="Open Sans"/>
                <a:sym typeface="Open Sans"/>
              </a:rPr>
              <a:t>is used in a business where critical processes involve transactional data. The parallel processing test:</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Involves the usage of alternate computing sites to recover crucial processing components and restor</a:t>
            </a:r>
            <a:r>
              <a:rPr lang="en-US" sz="1200">
                <a:solidFill>
                  <a:srgbClr val="3F3F3F"/>
                </a:solidFill>
                <a:latin typeface="Open Sans"/>
                <a:ea typeface="Open Sans"/>
                <a:cs typeface="Open Sans"/>
                <a:sym typeface="Open Sans"/>
              </a:rPr>
              <a:t>e</a:t>
            </a:r>
            <a:r>
              <a:rPr b="0" i="0" lang="en-US" sz="1200" u="none" cap="none" strike="noStrike">
                <a:solidFill>
                  <a:srgbClr val="3F3F3F"/>
                </a:solidFill>
                <a:latin typeface="Open Sans"/>
                <a:ea typeface="Open Sans"/>
                <a:cs typeface="Open Sans"/>
                <a:sym typeface="Open Sans"/>
              </a:rPr>
              <a:t> data from the latest backup</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Does not interrupt the regular production systems</a:t>
            </a:r>
            <a:endParaRPr sz="1200">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6801" name="Google Shape;6801;p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1" name="Shape 6811"/>
        <p:cNvGrpSpPr/>
        <p:nvPr/>
      </p:nvGrpSpPr>
      <p:grpSpPr>
        <a:xfrm>
          <a:off x="0" y="0"/>
          <a:ext cx="0" cy="0"/>
          <a:chOff x="0" y="0"/>
          <a:chExt cx="0" cy="0"/>
        </a:xfrm>
      </p:grpSpPr>
      <p:sp>
        <p:nvSpPr>
          <p:cNvPr id="6812" name="Google Shape;6812;p5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marR="0" rtl="0" algn="l">
              <a:lnSpc>
                <a:spcPct val="114000"/>
              </a:lnSpc>
              <a:spcBef>
                <a:spcPts val="0"/>
              </a:spcBef>
              <a:spcAft>
                <a:spcPts val="0"/>
              </a:spcAft>
              <a:buClr>
                <a:srgbClr val="3F3F3F"/>
              </a:buClr>
              <a:buSzPts val="2200"/>
              <a:buFont typeface="Open Sans"/>
              <a:buNone/>
            </a:pPr>
            <a:r>
              <a:rPr b="1" i="0" lang="en-US" sz="1200" u="none" cap="none" strike="noStrike">
                <a:solidFill>
                  <a:srgbClr val="3F3F3F"/>
                </a:solidFill>
                <a:latin typeface="Open Sans"/>
                <a:ea typeface="Open Sans"/>
                <a:cs typeface="Open Sans"/>
                <a:sym typeface="Open Sans"/>
              </a:rPr>
              <a:t>Partial and complete business interruption test</a:t>
            </a:r>
            <a:r>
              <a:rPr b="0" i="0" lang="en-US" sz="1200" u="none" cap="none" strike="noStrike">
                <a:solidFill>
                  <a:srgbClr val="3F3F3F"/>
                </a:solidFill>
                <a:latin typeface="Open Sans"/>
                <a:ea typeface="Open Sans"/>
                <a:cs typeface="Open Sans"/>
                <a:sym typeface="Open Sans"/>
              </a:rPr>
              <a:t> has the highest fidelity of all DRP tests. Partial and complete business interruption test:</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Should be exercised with extreme caution as it can actually cause a disaster</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1200" u="none" cap="none" strike="noStrike">
                <a:solidFill>
                  <a:srgbClr val="3F3F3F"/>
                </a:solidFill>
                <a:latin typeface="Open Sans"/>
                <a:ea typeface="Open Sans"/>
                <a:cs typeface="Open Sans"/>
                <a:sym typeface="Open Sans"/>
              </a:rPr>
              <a:t>Makes the organization use the alternate computing facilit</a:t>
            </a:r>
            <a:r>
              <a:rPr lang="en-US" sz="1200">
                <a:solidFill>
                  <a:srgbClr val="3F3F3F"/>
                </a:solidFill>
                <a:latin typeface="Open Sans"/>
                <a:ea typeface="Open Sans"/>
                <a:cs typeface="Open Sans"/>
                <a:sym typeface="Open Sans"/>
              </a:rPr>
              <a:t>ies</a:t>
            </a:r>
            <a:r>
              <a:rPr b="0" i="0" lang="en-US" sz="1200" u="none" cap="none" strike="noStrike">
                <a:solidFill>
                  <a:srgbClr val="3F3F3F"/>
                </a:solidFill>
                <a:latin typeface="Open Sans"/>
                <a:ea typeface="Open Sans"/>
                <a:cs typeface="Open Sans"/>
                <a:sym typeface="Open Sans"/>
              </a:rPr>
              <a:t> and stops normal business processing at the primary location</a:t>
            </a:r>
            <a:endParaRPr sz="1200">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Can only be conducted in organizations with fully redundant and load-balanced operations</a:t>
            </a:r>
            <a:endParaRPr sz="1200">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6813" name="Google Shape;6813;p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3" name="Shape 6823"/>
        <p:cNvGrpSpPr/>
        <p:nvPr/>
      </p:nvGrpSpPr>
      <p:grpSpPr>
        <a:xfrm>
          <a:off x="0" y="0"/>
          <a:ext cx="0" cy="0"/>
          <a:chOff x="0" y="0"/>
          <a:chExt cx="0" cy="0"/>
        </a:xfrm>
      </p:grpSpPr>
      <p:sp>
        <p:nvSpPr>
          <p:cNvPr id="6824" name="Google Shape;6824;p5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5" name="Google Shape;6825;p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8" name="Shape 6828"/>
        <p:cNvGrpSpPr/>
        <p:nvPr/>
      </p:nvGrpSpPr>
      <p:grpSpPr>
        <a:xfrm>
          <a:off x="0" y="0"/>
          <a:ext cx="0" cy="0"/>
          <a:chOff x="0" y="0"/>
          <a:chExt cx="0" cy="0"/>
        </a:xfrm>
      </p:grpSpPr>
      <p:sp>
        <p:nvSpPr>
          <p:cNvPr id="6829" name="Google Shape;6829;p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0" name="Google Shape;6830;p5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Platform Diversity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sym typeface="Open Sans"/>
              </a:rPr>
              <a:t>Platform diversity involves using multiple platforms or technologies within an organization or system. This approach offers several advantages in terms of risk mitigation, performance optimization, and innovation. It is a critical component in achieving resilience and recovery. Platform diversity involves strategically using different hardware, software, and technology platforms within your security architecture.</a:t>
            </a:r>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lang="en-US" sz="1200">
                <a:solidFill>
                  <a:srgbClr val="3F3F3F"/>
                </a:solidFill>
                <a:latin typeface="Open Sans"/>
                <a:ea typeface="Open Sans"/>
                <a:cs typeface="Open Sans"/>
                <a:sym typeface="Open Sans"/>
              </a:rPr>
              <a:t>Platform diversity involves strategically using different hardware, software, and technology platforms within your security architecture.</a:t>
            </a:r>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6831" name="Google Shape;6831;p5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8" name="Shape 6838"/>
        <p:cNvGrpSpPr/>
        <p:nvPr/>
      </p:nvGrpSpPr>
      <p:grpSpPr>
        <a:xfrm>
          <a:off x="0" y="0"/>
          <a:ext cx="0" cy="0"/>
          <a:chOff x="0" y="0"/>
          <a:chExt cx="0" cy="0"/>
        </a:xfrm>
      </p:grpSpPr>
      <p:sp>
        <p:nvSpPr>
          <p:cNvPr id="6839" name="Google Shape;6839;p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0" name="Google Shape;6840;p5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Redundancy: in the context of platform diversity refers to the practice of using multiple instances of the same or similar platform to enhance reliability and availability</a:t>
            </a:r>
            <a:endParaRPr/>
          </a:p>
          <a:p>
            <a:pPr indent="-228600" lvl="0" marL="457200" marR="0" rtl="0" algn="l">
              <a:lnSpc>
                <a:spcPct val="100000"/>
              </a:lnSpc>
              <a:spcBef>
                <a:spcPts val="0"/>
              </a:spcBef>
              <a:spcAft>
                <a:spcPts val="0"/>
              </a:spcAft>
              <a:buClr>
                <a:srgbClr val="000000"/>
              </a:buClr>
              <a:buSzPts val="1400"/>
              <a:buFont typeface="Arial"/>
              <a:buNone/>
            </a:pPr>
            <a:r>
              <a:rPr lang="en-US"/>
              <a:t>Adaptability-It refers to the ability of an organization to quickly and effectively adjust its technology stack to changing business needs, market conditions, and technological advancements</a:t>
            </a:r>
            <a:endParaRPr/>
          </a:p>
          <a:p>
            <a:pPr indent="-228600" lvl="0" marL="457200" marR="0" rtl="0" algn="l">
              <a:lnSpc>
                <a:spcPct val="100000"/>
              </a:lnSpc>
              <a:spcBef>
                <a:spcPts val="0"/>
              </a:spcBef>
              <a:spcAft>
                <a:spcPts val="0"/>
              </a:spcAft>
              <a:buClr>
                <a:srgbClr val="000000"/>
              </a:buClr>
              <a:buSzPts val="1400"/>
              <a:buFont typeface="Arial"/>
              <a:buNone/>
            </a:pPr>
            <a:r>
              <a:rPr lang="en-US"/>
              <a:t>Resilience against evolving threats</a:t>
            </a:r>
            <a:r>
              <a:rPr lang="en-US" sz="1200">
                <a:solidFill>
                  <a:srgbClr val="434343"/>
                </a:solidFill>
                <a:latin typeface="Open Sans"/>
                <a:ea typeface="Open Sans"/>
                <a:cs typeface="Open Sans"/>
                <a:sym typeface="Open Sans"/>
              </a:rPr>
              <a:t>Cyber threats constantly evolve, seeking vulnerabilities in specific platforms. By diversifying your technology stack, you can reduce the risk of falling victim to a single type of attack or exploit</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434343"/>
                </a:solidFill>
                <a:latin typeface="Open Sans"/>
                <a:ea typeface="Open Sans"/>
                <a:cs typeface="Open Sans"/>
                <a:sym typeface="Open Sans"/>
              </a:rPr>
              <a:t>Enhance recovery options-In the event of a breach or disaster, having diverse platforms can facilitate a quicker recovery.</a:t>
            </a:r>
            <a:endParaRPr/>
          </a:p>
          <a:p>
            <a:pPr indent="-228600" lvl="0" marL="457200" marR="0" rtl="0" algn="l">
              <a:lnSpc>
                <a:spcPct val="100000"/>
              </a:lnSpc>
              <a:spcBef>
                <a:spcPts val="0"/>
              </a:spcBef>
              <a:spcAft>
                <a:spcPts val="0"/>
              </a:spcAft>
              <a:buClr>
                <a:srgbClr val="000000"/>
              </a:buClr>
              <a:buSzPts val="1400"/>
              <a:buFont typeface="Arial"/>
              <a:buNone/>
            </a:pPr>
            <a:r>
              <a:rPr lang="en-US"/>
              <a:t>Improved User Experience-</a:t>
            </a:r>
            <a:r>
              <a:rPr lang="en-US" sz="1200">
                <a:solidFill>
                  <a:srgbClr val="434343"/>
                </a:solidFill>
                <a:latin typeface="Open Sans"/>
                <a:ea typeface="Open Sans"/>
                <a:cs typeface="Open Sans"/>
                <a:sym typeface="Open Sans"/>
              </a:rPr>
              <a:t>Certain regulatory frameworks and industry standards may require diversity in security measures. A diversified platform approach can help ensure compliance with these requirements.</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841" name="Google Shape;6841;p5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Let’s walk through the third-party risks.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a:t>First is, </a:t>
            </a:r>
            <a:r>
              <a:rPr b="1" i="0" lang="en-US" sz="1200" u="none" cap="none" strike="noStrike">
                <a:solidFill>
                  <a:srgbClr val="3F3F3F"/>
                </a:solidFill>
                <a:latin typeface="Open Sans"/>
                <a:ea typeface="Open Sans"/>
                <a:cs typeface="Open Sans"/>
                <a:sym typeface="Open Sans"/>
              </a:rPr>
              <a:t>Information Security or Data Privacy: </a:t>
            </a:r>
            <a:r>
              <a:rPr b="0" i="0" lang="en-US" sz="900" u="none" cap="none" strike="noStrike">
                <a:solidFill>
                  <a:srgbClr val="3F3F3F"/>
                </a:solidFill>
                <a:latin typeface="Open Sans"/>
                <a:ea typeface="Open Sans"/>
                <a:cs typeface="Open Sans"/>
                <a:sym typeface="Open Sans"/>
              </a:rPr>
              <a:t>Third party has insufficient experience and controls to protect the company's and customer's information from unauthorized access, disclosure, modification, or destruction.</a:t>
            </a:r>
            <a:endParaRPr/>
          </a:p>
          <a:p>
            <a:pPr indent="0" lvl="0" marL="0" marR="0" rtl="0" algn="l">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900" u="none" cap="none" strike="noStrike">
                <a:solidFill>
                  <a:srgbClr val="000000"/>
                </a:solidFill>
                <a:latin typeface="Arial"/>
                <a:ea typeface="Arial"/>
                <a:cs typeface="Arial"/>
                <a:sym typeface="Arial"/>
              </a:rPr>
              <a:t>Second risk is </a:t>
            </a:r>
            <a:r>
              <a:rPr b="1" i="0" lang="en-US" sz="900" u="none" cap="none" strike="noStrike">
                <a:solidFill>
                  <a:srgbClr val="3F3F3F"/>
                </a:solidFill>
                <a:latin typeface="Open Sans"/>
                <a:ea typeface="Open Sans"/>
                <a:cs typeface="Open Sans"/>
                <a:sym typeface="Open Sans"/>
              </a:rPr>
              <a:t>Business Continuity: </a:t>
            </a:r>
            <a:r>
              <a:rPr b="0" i="0" lang="en-US" sz="800" u="none" cap="none" strike="noStrike">
                <a:solidFill>
                  <a:srgbClr val="3F3F3F"/>
                </a:solidFill>
                <a:latin typeface="Open Sans"/>
                <a:ea typeface="Open Sans"/>
                <a:cs typeface="Open Sans"/>
                <a:sym typeface="Open Sans"/>
              </a:rPr>
              <a:t>Third party cannot continuously maintain its services due to business disruption (e.g., ineffective redundancy procedures). For example lack of expertise, not having redundant sites or proper backup</a:t>
            </a:r>
            <a:endParaRPr/>
          </a:p>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800" u="none" cap="none" strike="noStrike">
                <a:solidFill>
                  <a:srgbClr val="000000"/>
                </a:solidFill>
                <a:latin typeface="Arial"/>
                <a:ea typeface="Arial"/>
                <a:cs typeface="Arial"/>
                <a:sym typeface="Arial"/>
              </a:rPr>
              <a:t>The third risk is </a:t>
            </a:r>
            <a:r>
              <a:rPr b="1" i="0" lang="en-US" sz="800" u="none" cap="none" strike="noStrike">
                <a:solidFill>
                  <a:srgbClr val="3F3F3F"/>
                </a:solidFill>
                <a:latin typeface="Open Sans"/>
                <a:ea typeface="Open Sans"/>
                <a:cs typeface="Open Sans"/>
                <a:sym typeface="Open Sans"/>
              </a:rPr>
              <a:t>Financial Viability</a:t>
            </a:r>
            <a:r>
              <a:rPr b="0" i="0" lang="en-US" sz="800" u="none" cap="none" strike="noStrike">
                <a:solidFill>
                  <a:srgbClr val="000000"/>
                </a:solidFill>
                <a:latin typeface="Arial"/>
                <a:ea typeface="Arial"/>
                <a:cs typeface="Arial"/>
                <a:sym typeface="Arial"/>
              </a:rPr>
              <a:t>: </a:t>
            </a:r>
            <a:r>
              <a:rPr b="0" i="0" lang="en-US" sz="800" u="none" cap="none" strike="noStrike">
                <a:solidFill>
                  <a:srgbClr val="3F3F3F"/>
                </a:solidFill>
                <a:latin typeface="Open Sans"/>
                <a:ea typeface="Open Sans"/>
                <a:cs typeface="Open Sans"/>
                <a:sym typeface="Open Sans"/>
              </a:rPr>
              <a:t>Third party is not financially secure to continue to provide you services at acceptable levels and they go out of business and not able to provide services</a:t>
            </a:r>
            <a:endParaRPr/>
          </a:p>
          <a:p>
            <a:pPr indent="0" lvl="0" marL="0" rtl="0" algn="l">
              <a:lnSpc>
                <a:spcPct val="100000"/>
              </a:lnSpc>
              <a:spcBef>
                <a:spcPts val="0"/>
              </a:spcBef>
              <a:spcAft>
                <a:spcPts val="0"/>
              </a:spcAft>
              <a:buSzPts val="1400"/>
              <a:buNone/>
            </a:pPr>
            <a:r>
              <a:t/>
            </a:r>
            <a:endParaRPr sz="800"/>
          </a:p>
          <a:p>
            <a:pPr indent="0" lvl="0" marL="0" marR="0" rtl="0" algn="l">
              <a:lnSpc>
                <a:spcPct val="100000"/>
              </a:lnSpc>
              <a:spcBef>
                <a:spcPts val="0"/>
              </a:spcBef>
              <a:spcAft>
                <a:spcPts val="0"/>
              </a:spcAft>
              <a:buClr>
                <a:srgbClr val="000000"/>
              </a:buClr>
              <a:buSzPts val="1400"/>
              <a:buFont typeface="Arial"/>
              <a:buNone/>
            </a:pPr>
            <a:r>
              <a:rPr lang="en-US" sz="800"/>
              <a:t>The fourth risk is </a:t>
            </a:r>
            <a:r>
              <a:rPr b="1" i="0" lang="en-US" sz="1100" u="none" cap="none" strike="noStrike">
                <a:solidFill>
                  <a:srgbClr val="3F3F3F"/>
                </a:solidFill>
                <a:latin typeface="Open Sans"/>
                <a:ea typeface="Open Sans"/>
                <a:cs typeface="Open Sans"/>
                <a:sym typeface="Open Sans"/>
              </a:rPr>
              <a:t>Contract Compliance: </a:t>
            </a:r>
            <a:r>
              <a:rPr b="0" i="0" lang="en-US" sz="800" u="none" cap="none" strike="noStrike">
                <a:solidFill>
                  <a:srgbClr val="3F3F3F"/>
                </a:solidFill>
                <a:latin typeface="Open Sans"/>
                <a:ea typeface="Open Sans"/>
                <a:cs typeface="Open Sans"/>
                <a:sym typeface="Open Sans"/>
              </a:rPr>
              <a:t>Third party products, services, or systems are not consistent with your policies and procedures, applicable laws, regulations, and ethical standards. There standards and policies are lower in standard than your organization</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800" u="none" cap="none" strike="noStrike">
                <a:solidFill>
                  <a:srgbClr val="000000"/>
                </a:solidFill>
                <a:latin typeface="Arial"/>
                <a:ea typeface="Arial"/>
                <a:cs typeface="Arial"/>
                <a:sym typeface="Arial"/>
              </a:rPr>
              <a:t>And the fifth risk is </a:t>
            </a:r>
            <a:r>
              <a:rPr b="1" i="0" lang="en-US" sz="800" u="none" cap="none" strike="noStrike">
                <a:solidFill>
                  <a:srgbClr val="3F3F3F"/>
                </a:solidFill>
                <a:latin typeface="Open Sans"/>
                <a:ea typeface="Open Sans"/>
                <a:cs typeface="Open Sans"/>
                <a:sym typeface="Open Sans"/>
              </a:rPr>
              <a:t>Legal or Regulatory</a:t>
            </a:r>
            <a:r>
              <a:rPr b="0" i="0" lang="en-US" sz="800" u="none" cap="none" strike="noStrike">
                <a:solidFill>
                  <a:srgbClr val="000000"/>
                </a:solidFill>
                <a:latin typeface="Arial"/>
                <a:ea typeface="Arial"/>
                <a:cs typeface="Arial"/>
                <a:sym typeface="Arial"/>
              </a:rPr>
              <a:t>: </a:t>
            </a:r>
            <a:r>
              <a:rPr b="0" i="0" lang="en-US" sz="700" u="none" cap="none" strike="noStrike">
                <a:solidFill>
                  <a:srgbClr val="3F3F3F"/>
                </a:solidFill>
                <a:latin typeface="Open Sans"/>
                <a:ea typeface="Open Sans"/>
                <a:cs typeface="Open Sans"/>
                <a:sym typeface="Open Sans"/>
              </a:rPr>
              <a:t>Third party does not possess the necessary licenses to operate. It lacks the expertise to enable the company to remain compliant with domestic and international laws and regulations.</a:t>
            </a:r>
            <a:r>
              <a:rPr lang="en-US" sz="1000"/>
              <a:t> Third-party suppliers may not be compliant with the same laws and regulations that your organization is subject to. This could lead to fines or other penalties for your company.</a:t>
            </a:r>
            <a:endParaRPr b="0" i="0" sz="7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Arial"/>
              <a:ea typeface="Arial"/>
              <a:cs typeface="Arial"/>
              <a:sym typeface="Arial"/>
            </a:endParaRPr>
          </a:p>
        </p:txBody>
      </p:sp>
      <p:sp>
        <p:nvSpPr>
          <p:cNvPr id="587" name="Google Shape;587;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6" name="Shape 6866"/>
        <p:cNvGrpSpPr/>
        <p:nvPr/>
      </p:nvGrpSpPr>
      <p:grpSpPr>
        <a:xfrm>
          <a:off x="0" y="0"/>
          <a:ext cx="0" cy="0"/>
          <a:chOff x="0" y="0"/>
          <a:chExt cx="0" cy="0"/>
        </a:xfrm>
      </p:grpSpPr>
      <p:sp>
        <p:nvSpPr>
          <p:cNvPr id="6867" name="Google Shape;6867;p5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8" name="Google Shape;6868;p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1" name="Shape 6871"/>
        <p:cNvGrpSpPr/>
        <p:nvPr/>
      </p:nvGrpSpPr>
      <p:grpSpPr>
        <a:xfrm>
          <a:off x="0" y="0"/>
          <a:ext cx="0" cy="0"/>
          <a:chOff x="0" y="0"/>
          <a:chExt cx="0" cy="0"/>
        </a:xfrm>
      </p:grpSpPr>
      <p:sp>
        <p:nvSpPr>
          <p:cNvPr id="6872" name="Google Shape;6872;p5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b="0" i="0" lang="en-US">
                <a:solidFill>
                  <a:srgbClr val="5F6368"/>
                </a:solidFill>
                <a:latin typeface="Arial"/>
                <a:ea typeface="Arial"/>
                <a:cs typeface="Arial"/>
                <a:sym typeface="Arial"/>
              </a:rPr>
              <a:t>Trainer Notes:</a:t>
            </a:r>
            <a:endParaRPr/>
          </a:p>
          <a:p>
            <a:pPr indent="-228600" lvl="0" marL="457200" rtl="0" algn="l">
              <a:lnSpc>
                <a:spcPct val="100000"/>
              </a:lnSpc>
              <a:spcBef>
                <a:spcPts val="0"/>
              </a:spcBef>
              <a:spcAft>
                <a:spcPts val="0"/>
              </a:spcAft>
              <a:buSzPts val="1400"/>
              <a:buNone/>
            </a:pPr>
            <a:r>
              <a:t/>
            </a:r>
            <a:endParaRPr b="0" i="0">
              <a:solidFill>
                <a:srgbClr val="5F6368"/>
              </a:solidFill>
              <a:latin typeface="Arial"/>
              <a:ea typeface="Arial"/>
              <a:cs typeface="Arial"/>
              <a:sym typeface="Arial"/>
            </a:endParaRPr>
          </a:p>
          <a:p>
            <a:pPr indent="-228600" lvl="0" marL="457200" rtl="0" algn="l">
              <a:lnSpc>
                <a:spcPct val="100000"/>
              </a:lnSpc>
              <a:spcBef>
                <a:spcPts val="0"/>
              </a:spcBef>
              <a:spcAft>
                <a:spcPts val="0"/>
              </a:spcAft>
              <a:buSzPts val="1400"/>
              <a:buNone/>
            </a:pPr>
            <a:r>
              <a:rPr b="0" i="0" lang="en-US">
                <a:solidFill>
                  <a:srgbClr val="5F6368"/>
                </a:solidFill>
                <a:latin typeface="Arial"/>
                <a:ea typeface="Arial"/>
                <a:cs typeface="Arial"/>
                <a:sym typeface="Arial"/>
              </a:rPr>
              <a:t>Not clear on the difference between multicloud and hybrid cloud? This simple analogy may help: </a:t>
            </a:r>
            <a:endParaRPr/>
          </a:p>
          <a:p>
            <a:pPr indent="-228600" lvl="0" marL="457200" rtl="0" algn="l">
              <a:lnSpc>
                <a:spcPct val="100000"/>
              </a:lnSpc>
              <a:spcBef>
                <a:spcPts val="0"/>
              </a:spcBef>
              <a:spcAft>
                <a:spcPts val="0"/>
              </a:spcAft>
              <a:buSzPts val="1400"/>
              <a:buNone/>
            </a:pPr>
            <a:r>
              <a:rPr b="0" i="0" lang="en-US">
                <a:solidFill>
                  <a:srgbClr val="5F6368"/>
                </a:solidFill>
                <a:latin typeface="Arial"/>
                <a:ea typeface="Arial"/>
                <a:cs typeface="Arial"/>
                <a:sym typeface="Arial"/>
              </a:rPr>
              <a:t>Think of a hybrid cloud like a hybrid car, which combines two different types of engines—an electric engine and a traditional combustion engine—to power your automobile. </a:t>
            </a:r>
            <a:endParaRPr/>
          </a:p>
          <a:p>
            <a:pPr indent="-228600" lvl="0" marL="457200" rtl="0" algn="l">
              <a:lnSpc>
                <a:spcPct val="100000"/>
              </a:lnSpc>
              <a:spcBef>
                <a:spcPts val="0"/>
              </a:spcBef>
              <a:spcAft>
                <a:spcPts val="0"/>
              </a:spcAft>
              <a:buSzPts val="1400"/>
              <a:buNone/>
            </a:pPr>
            <a:r>
              <a:rPr b="0" i="0" lang="en-US">
                <a:solidFill>
                  <a:srgbClr val="5F6368"/>
                </a:solidFill>
                <a:latin typeface="Arial"/>
                <a:ea typeface="Arial"/>
                <a:cs typeface="Arial"/>
                <a:sym typeface="Arial"/>
              </a:rPr>
              <a:t>On the other hand, a multicloud infrastructure would be using different types of transport to go to different places. For instance, you might drive your car to the mall because it’s easier to carry shopping bags home but choose to take the train to work since it saves you gas money and helps you avoid rush hour traffic.</a:t>
            </a:r>
            <a:endParaRPr/>
          </a:p>
          <a:p>
            <a:pPr indent="-228600" lvl="0" marL="457200" rtl="0" algn="l">
              <a:lnSpc>
                <a:spcPct val="100000"/>
              </a:lnSpc>
              <a:spcBef>
                <a:spcPts val="0"/>
              </a:spcBef>
              <a:spcAft>
                <a:spcPts val="0"/>
              </a:spcAft>
              <a:buSzPts val="1400"/>
              <a:buNone/>
            </a:pPr>
            <a:r>
              <a:rPr b="0" i="0" lang="en-US">
                <a:solidFill>
                  <a:srgbClr val="5F6368"/>
                </a:solidFill>
                <a:latin typeface="Arial"/>
                <a:ea typeface="Arial"/>
                <a:cs typeface="Arial"/>
                <a:sym typeface="Arial"/>
              </a:rPr>
              <a:t>Since workloads, instructures, and processes often vary across organizations, there’s a lot of inconsistency around what multicloud and hybrid cloud mean. In some cases they are even used interchangeably. However, these two terms actually refer to two distinct concepts. </a:t>
            </a:r>
            <a:endParaRPr/>
          </a:p>
          <a:p>
            <a:pPr indent="-228600" lvl="0" marL="457200" rtl="0" algn="l">
              <a:lnSpc>
                <a:spcPct val="100000"/>
              </a:lnSpc>
              <a:spcBef>
                <a:spcPts val="0"/>
              </a:spcBef>
              <a:spcAft>
                <a:spcPts val="0"/>
              </a:spcAft>
              <a:buSzPts val="1400"/>
              <a:buNone/>
            </a:pPr>
            <a:r>
              <a:rPr b="0" i="0" lang="en-US">
                <a:solidFill>
                  <a:srgbClr val="5F6368"/>
                </a:solidFill>
                <a:latin typeface="Arial"/>
                <a:ea typeface="Arial"/>
                <a:cs typeface="Arial"/>
                <a:sym typeface="Arial"/>
              </a:rPr>
              <a:t>The primary difference between multicloud vs. hybrid cloud comes down to the type of cloud infrastructure. The term multicloud refers to using cloud computing services from more than one public cloud vendor for different workloads, while the term hybrid cloud describes when common workloads are deployed across multiple computing environments. </a:t>
            </a:r>
            <a:endParaRPr/>
          </a:p>
          <a:p>
            <a:pPr indent="-228600" lvl="0" marL="457200" rtl="0" algn="l">
              <a:lnSpc>
                <a:spcPct val="100000"/>
              </a:lnSpc>
              <a:spcBef>
                <a:spcPts val="0"/>
              </a:spcBef>
              <a:spcAft>
                <a:spcPts val="0"/>
              </a:spcAft>
              <a:buSzPts val="1400"/>
              <a:buNone/>
            </a:pPr>
            <a:r>
              <a:rPr b="0" i="0" lang="en-US">
                <a:solidFill>
                  <a:srgbClr val="5F6368"/>
                </a:solidFill>
                <a:latin typeface="Arial"/>
                <a:ea typeface="Arial"/>
                <a:cs typeface="Arial"/>
                <a:sym typeface="Arial"/>
              </a:rPr>
              <a:t>Multicloud deployments interconnect services from separate cloud environments for different purposes without having to connect the clouds. On the other hand, hybrid cloud deployments typically combine a private computing environment (on-premises IT infrastructure or a private cloud) and a public computing environment</a:t>
            </a:r>
            <a:endParaRPr/>
          </a:p>
          <a:p>
            <a:pPr indent="-342900" lvl="0" marL="342900" rtl="0" algn="l">
              <a:lnSpc>
                <a:spcPct val="114000"/>
              </a:lnSpc>
              <a:spcBef>
                <a:spcPts val="600"/>
              </a:spcBef>
              <a:spcAft>
                <a:spcPts val="0"/>
              </a:spcAft>
              <a:buSzPts val="2000"/>
              <a:buFont typeface="Arial"/>
              <a:buChar char="•"/>
            </a:pPr>
            <a:r>
              <a:rPr lang="en-US" sz="1200">
                <a:solidFill>
                  <a:srgbClr val="3F3F3F"/>
                </a:solidFill>
                <a:latin typeface="Open Sans"/>
                <a:ea typeface="Open Sans"/>
                <a:cs typeface="Open Sans"/>
                <a:sym typeface="Open Sans"/>
              </a:rPr>
              <a:t>Multicloud is when an organization uses cloud computing services from at least two cloud providers to run their applications.  </a:t>
            </a:r>
            <a:endParaRPr/>
          </a:p>
          <a:p>
            <a:pPr indent="-215900" lvl="0" marL="342900" rtl="0" algn="l">
              <a:lnSpc>
                <a:spcPct val="114000"/>
              </a:lnSpc>
              <a:spcBef>
                <a:spcPts val="600"/>
              </a:spcBef>
              <a:spcAft>
                <a:spcPts val="0"/>
              </a:spcAft>
              <a:buSzPts val="2000"/>
              <a:buFont typeface="Arial"/>
              <a:buNone/>
            </a:pPr>
            <a:r>
              <a:t/>
            </a:r>
            <a:endParaRPr sz="1200">
              <a:solidFill>
                <a:srgbClr val="3F3F3F"/>
              </a:solidFill>
              <a:latin typeface="Open Sans"/>
              <a:ea typeface="Open Sans"/>
              <a:cs typeface="Open Sans"/>
              <a:sym typeface="Open Sans"/>
            </a:endParaRPr>
          </a:p>
          <a:p>
            <a:pPr indent="-342900" lvl="0" marL="342900" rtl="0" algn="l">
              <a:lnSpc>
                <a:spcPct val="114000"/>
              </a:lnSpc>
              <a:spcBef>
                <a:spcPts val="600"/>
              </a:spcBef>
              <a:spcAft>
                <a:spcPts val="0"/>
              </a:spcAft>
              <a:buSzPts val="2000"/>
              <a:buFont typeface="Arial"/>
              <a:buChar char="•"/>
            </a:pPr>
            <a:r>
              <a:rPr lang="en-US" sz="1200">
                <a:solidFill>
                  <a:srgbClr val="3F3F3F"/>
                </a:solidFill>
                <a:latin typeface="Open Sans"/>
                <a:ea typeface="Open Sans"/>
                <a:cs typeface="Open Sans"/>
                <a:sym typeface="Open Sans"/>
              </a:rPr>
              <a:t>Multicloud environments typically include a combination of two or more public clouds, two or more private clouds, or some combination of both.</a:t>
            </a:r>
            <a:endParaRPr/>
          </a:p>
          <a:p>
            <a:pPr indent="-228600" lvl="0" marL="457200" rtl="0" algn="l">
              <a:lnSpc>
                <a:spcPct val="100000"/>
              </a:lnSpc>
              <a:spcBef>
                <a:spcPts val="0"/>
              </a:spcBef>
              <a:spcAft>
                <a:spcPts val="0"/>
              </a:spcAft>
              <a:buSzPts val="1400"/>
              <a:buNone/>
            </a:pPr>
            <a:r>
              <a:t/>
            </a:r>
            <a:endParaRPr b="0" i="0">
              <a:solidFill>
                <a:srgbClr val="5F6368"/>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873" name="Google Shape;6873;p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4" name="Shape 6894"/>
        <p:cNvGrpSpPr/>
        <p:nvPr/>
      </p:nvGrpSpPr>
      <p:grpSpPr>
        <a:xfrm>
          <a:off x="0" y="0"/>
          <a:ext cx="0" cy="0"/>
          <a:chOff x="0" y="0"/>
          <a:chExt cx="0" cy="0"/>
        </a:xfrm>
      </p:grpSpPr>
      <p:sp>
        <p:nvSpPr>
          <p:cNvPr id="6895" name="Google Shape;6895;p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6" name="Google Shape;6896;p5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Benefits of Each cloud- Multicloud is combination of different clouds which helps in reaping benefits of individual clouds which are a part of multicloud</a:t>
            </a:r>
            <a:endParaRPr/>
          </a:p>
          <a:p>
            <a:pPr indent="-228600" lvl="0" marL="457200" marR="0" rtl="0" algn="l">
              <a:lnSpc>
                <a:spcPct val="100000"/>
              </a:lnSpc>
              <a:spcBef>
                <a:spcPts val="0"/>
              </a:spcBef>
              <a:spcAft>
                <a:spcPts val="0"/>
              </a:spcAft>
              <a:buClr>
                <a:srgbClr val="000000"/>
              </a:buClr>
              <a:buSzPts val="1400"/>
              <a:buFont typeface="Arial"/>
              <a:buNone/>
            </a:pPr>
            <a:r>
              <a:rPr lang="en-US"/>
              <a:t>Avoid Vendor Lockin- As it consists of multiple cloud so it reduce dependency on one cloud which can results in less chances of vendor lockin</a:t>
            </a:r>
            <a:endParaRPr/>
          </a:p>
          <a:p>
            <a:pPr indent="-228600" lvl="0" marL="457200" marR="0" rtl="0" algn="l">
              <a:lnSpc>
                <a:spcPct val="100000"/>
              </a:lnSpc>
              <a:spcBef>
                <a:spcPts val="0"/>
              </a:spcBef>
              <a:spcAft>
                <a:spcPts val="0"/>
              </a:spcAft>
              <a:buClr>
                <a:srgbClr val="000000"/>
              </a:buClr>
              <a:buSzPts val="1400"/>
              <a:buFont typeface="Arial"/>
              <a:buNone/>
            </a:pPr>
            <a:r>
              <a:rPr lang="en-US"/>
              <a:t>Cost efficiency- Customer is in a better position to do negotiation with different cloud provider.</a:t>
            </a:r>
            <a:endParaRPr/>
          </a:p>
          <a:p>
            <a:pPr indent="-228600" lvl="0" marL="457200" marR="0" rtl="0" algn="l">
              <a:lnSpc>
                <a:spcPct val="100000"/>
              </a:lnSpc>
              <a:spcBef>
                <a:spcPts val="0"/>
              </a:spcBef>
              <a:spcAft>
                <a:spcPts val="0"/>
              </a:spcAft>
              <a:buClr>
                <a:srgbClr val="000000"/>
              </a:buClr>
              <a:buSzPts val="1400"/>
              <a:buFont typeface="Arial"/>
              <a:buNone/>
            </a:pPr>
            <a:r>
              <a:rPr lang="en-US"/>
              <a:t>Innovative technology-Accesses a wider range of services and technologies.Promotes experimentation and adoption of new tools.</a:t>
            </a:r>
            <a:endParaRPr/>
          </a:p>
          <a:p>
            <a:pPr indent="-228600" lvl="0" marL="457200" marR="0" rtl="0" algn="l">
              <a:lnSpc>
                <a:spcPct val="100000"/>
              </a:lnSpc>
              <a:spcBef>
                <a:spcPts val="0"/>
              </a:spcBef>
              <a:spcAft>
                <a:spcPts val="0"/>
              </a:spcAft>
              <a:buClr>
                <a:srgbClr val="000000"/>
              </a:buClr>
              <a:buSzPts val="1400"/>
              <a:buFont typeface="Arial"/>
              <a:buNone/>
            </a:pPr>
            <a:r>
              <a:rPr lang="en-US"/>
              <a:t>Advance Security and Regulatory compliance -Meets diverse regulatory and compliance requirements.Enhances data protection through multiple security layers</a:t>
            </a:r>
            <a:endParaRPr/>
          </a:p>
          <a:p>
            <a:pPr indent="-228600" lvl="0" marL="457200" marR="0" rtl="0" algn="l">
              <a:lnSpc>
                <a:spcPct val="100000"/>
              </a:lnSpc>
              <a:spcBef>
                <a:spcPts val="0"/>
              </a:spcBef>
              <a:spcAft>
                <a:spcPts val="0"/>
              </a:spcAft>
              <a:buClr>
                <a:srgbClr val="000000"/>
              </a:buClr>
              <a:buSzPts val="1400"/>
              <a:buFont typeface="Arial"/>
              <a:buNone/>
            </a:pPr>
            <a:r>
              <a:rPr lang="en-US"/>
              <a:t>Increase reliability and redundancy-Distributes workloads across multiple providers.Improves fault tolerance and disaster recovery capabilities</a:t>
            </a:r>
            <a:endParaRPr/>
          </a:p>
        </p:txBody>
      </p:sp>
      <p:sp>
        <p:nvSpPr>
          <p:cNvPr id="6897" name="Google Shape;6897;p5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8" name="Shape 6908"/>
        <p:cNvGrpSpPr/>
        <p:nvPr/>
      </p:nvGrpSpPr>
      <p:grpSpPr>
        <a:xfrm>
          <a:off x="0" y="0"/>
          <a:ext cx="0" cy="0"/>
          <a:chOff x="0" y="0"/>
          <a:chExt cx="0" cy="0"/>
        </a:xfrm>
      </p:grpSpPr>
      <p:sp>
        <p:nvSpPr>
          <p:cNvPr id="6909" name="Google Shape;6909;p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0" name="Google Shape;6910;p5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None/>
            </a:pPr>
            <a:r>
              <a:rPr lang="en-US"/>
              <a:t>Trainer Notes:</a:t>
            </a:r>
            <a:endParaRPr/>
          </a:p>
          <a:p>
            <a:pPr indent="-228600" lvl="0" marL="4572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Having more flexibility and avoiding vendor lock-in</a:t>
            </a:r>
            <a:endParaRPr/>
          </a:p>
          <a:p>
            <a:pPr indent="0" lvl="0" marL="228600" rtl="0" algn="l">
              <a:lnSpc>
                <a:spcPct val="100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a:p>
            <a:pPr indent="-228600" lvl="0" marL="4572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Developing a strong data protection and risk mitigation plan </a:t>
            </a:r>
            <a:endParaRPr/>
          </a:p>
          <a:p>
            <a:pPr indent="-139700" lvl="0" marL="457200" rtl="0" algn="l">
              <a:lnSpc>
                <a:spcPct val="100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a:p>
            <a:pPr indent="-228600" lvl="0" marL="4572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Providing the best latency and load times for your customers</a:t>
            </a:r>
            <a:endParaRPr/>
          </a:p>
          <a:p>
            <a:pPr indent="-228600" lvl="0" marL="457200" rtl="0" algn="l">
              <a:lnSpc>
                <a:spcPct val="100000"/>
              </a:lnSpc>
              <a:spcBef>
                <a:spcPts val="0"/>
              </a:spcBef>
              <a:spcAft>
                <a:spcPts val="0"/>
              </a:spcAft>
              <a:buSzPts val="1400"/>
              <a:buNone/>
            </a:pPr>
            <a:r>
              <a:rPr lang="en-US" sz="1200">
                <a:solidFill>
                  <a:srgbClr val="3F3F3F"/>
                </a:solidFill>
                <a:latin typeface="Open Sans"/>
                <a:ea typeface="Open Sans"/>
                <a:cs typeface="Open Sans"/>
                <a:sym typeface="Open Sans"/>
              </a:rPr>
              <a:t> </a:t>
            </a:r>
            <a:endParaRPr/>
          </a:p>
          <a:p>
            <a:pPr indent="-228600" lvl="0" marL="4572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Having constant access to network performance improvements </a:t>
            </a:r>
            <a:endParaRPr/>
          </a:p>
          <a:p>
            <a:pPr indent="0" lvl="0" marL="228600" rtl="0" algn="l">
              <a:lnSpc>
                <a:spcPct val="100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a:p>
            <a:pPr indent="-228600" lvl="0" marL="4572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Following region-specific compliance rules</a:t>
            </a:r>
            <a:endParaRPr/>
          </a:p>
          <a:p>
            <a:pPr indent="0" lvl="0" marL="228600" rtl="0" algn="l">
              <a:lnSpc>
                <a:spcPct val="100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Ensuring high availability to prevent website outages</a:t>
            </a:r>
            <a:endParaRPr/>
          </a:p>
          <a:p>
            <a:pPr indent="0" lvl="0" marL="2286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Acquiring competitive pricing between cloud providers</a:t>
            </a:r>
            <a:endParaRPr/>
          </a:p>
          <a:p>
            <a:pPr indent="-1397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139700" lvl="0" marL="457200" rtl="0" algn="l">
              <a:lnSpc>
                <a:spcPct val="100000"/>
              </a:lnSpc>
              <a:spcBef>
                <a:spcPts val="0"/>
              </a:spcBef>
              <a:spcAft>
                <a:spcPts val="0"/>
              </a:spcAft>
              <a:buSzPts val="1400"/>
              <a:buFont typeface="Arial"/>
              <a:buNone/>
            </a:pPr>
            <a:r>
              <a:t/>
            </a:r>
            <a:endParaRPr sz="1200">
              <a:solidFill>
                <a:srgbClr val="3F3F3F"/>
              </a:solidFill>
              <a:latin typeface="Open Sans"/>
              <a:ea typeface="Open Sans"/>
              <a:cs typeface="Open Sans"/>
              <a:sym typeface="Open Sans"/>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5" name="Shape 6935"/>
        <p:cNvGrpSpPr/>
        <p:nvPr/>
      </p:nvGrpSpPr>
      <p:grpSpPr>
        <a:xfrm>
          <a:off x="0" y="0"/>
          <a:ext cx="0" cy="0"/>
          <a:chOff x="0" y="0"/>
          <a:chExt cx="0" cy="0"/>
        </a:xfrm>
      </p:grpSpPr>
      <p:sp>
        <p:nvSpPr>
          <p:cNvPr id="6936" name="Google Shape;6936;p5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7" name="Google Shape;6937;p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0" name="Shape 6940"/>
        <p:cNvGrpSpPr/>
        <p:nvPr/>
      </p:nvGrpSpPr>
      <p:grpSpPr>
        <a:xfrm>
          <a:off x="0" y="0"/>
          <a:ext cx="0" cy="0"/>
          <a:chOff x="0" y="0"/>
          <a:chExt cx="0" cy="0"/>
        </a:xfrm>
      </p:grpSpPr>
      <p:sp>
        <p:nvSpPr>
          <p:cNvPr id="6941" name="Google Shape;6941;p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2" name="Google Shape;6942;p5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lang="en-US"/>
              <a:t>Capacity management</a:t>
            </a:r>
            <a:r>
              <a:rPr lang="en-US"/>
              <a:t> is the process of ensuring that an organization has the right amount of resources to meet its current and future demands. It involves planning, monitoring, and optimizing the utilization of resources such as people, equipment, facilities, and technology.</a:t>
            </a:r>
            <a:endParaRPr/>
          </a:p>
        </p:txBody>
      </p:sp>
      <p:sp>
        <p:nvSpPr>
          <p:cNvPr id="6943" name="Google Shape;6943;p5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0" name="Shape 6950"/>
        <p:cNvGrpSpPr/>
        <p:nvPr/>
      </p:nvGrpSpPr>
      <p:grpSpPr>
        <a:xfrm>
          <a:off x="0" y="0"/>
          <a:ext cx="0" cy="0"/>
          <a:chOff x="0" y="0"/>
          <a:chExt cx="0" cy="0"/>
        </a:xfrm>
      </p:grpSpPr>
      <p:sp>
        <p:nvSpPr>
          <p:cNvPr id="6951" name="Google Shape;6951;p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2" name="Google Shape;6952;p5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lang="en-US"/>
              <a:t>Key Goals of Capacity Management</a:t>
            </a:r>
            <a:endParaRPr/>
          </a:p>
          <a:p>
            <a:pPr indent="-228600" lvl="0" marL="457200" rtl="0" algn="l">
              <a:lnSpc>
                <a:spcPct val="100000"/>
              </a:lnSpc>
              <a:spcBef>
                <a:spcPts val="0"/>
              </a:spcBef>
              <a:spcAft>
                <a:spcPts val="0"/>
              </a:spcAft>
              <a:buSzPts val="1400"/>
              <a:buFont typeface="Arial"/>
              <a:buChar char="•"/>
            </a:pPr>
            <a:r>
              <a:rPr b="1" lang="en-US"/>
              <a:t>Optimize resource utilization:</a:t>
            </a:r>
            <a:r>
              <a:rPr lang="en-US"/>
              <a:t> Ensure resources are used efficiently and effectively.</a:t>
            </a:r>
            <a:endParaRPr/>
          </a:p>
          <a:p>
            <a:pPr indent="-228600" lvl="0" marL="457200" rtl="0" algn="l">
              <a:lnSpc>
                <a:spcPct val="100000"/>
              </a:lnSpc>
              <a:spcBef>
                <a:spcPts val="0"/>
              </a:spcBef>
              <a:spcAft>
                <a:spcPts val="0"/>
              </a:spcAft>
              <a:buSzPts val="1400"/>
              <a:buFont typeface="Arial"/>
              <a:buChar char="•"/>
            </a:pPr>
            <a:r>
              <a:rPr b="1" lang="en-US"/>
              <a:t>Meet service level agreements (SLAs):</a:t>
            </a:r>
            <a:r>
              <a:rPr lang="en-US"/>
              <a:t> Deliver services as promised to customers.</a:t>
            </a:r>
            <a:endParaRPr/>
          </a:p>
          <a:p>
            <a:pPr indent="-228600" lvl="0" marL="457200" rtl="0" algn="l">
              <a:lnSpc>
                <a:spcPct val="100000"/>
              </a:lnSpc>
              <a:spcBef>
                <a:spcPts val="0"/>
              </a:spcBef>
              <a:spcAft>
                <a:spcPts val="0"/>
              </a:spcAft>
              <a:buSzPts val="1400"/>
              <a:buFont typeface="Arial"/>
              <a:buChar char="•"/>
            </a:pPr>
            <a:r>
              <a:rPr b="1" lang="en-US"/>
              <a:t>Avoid over-provisioning:</a:t>
            </a:r>
            <a:r>
              <a:rPr lang="en-US"/>
              <a:t> Prevent unnecessary investments in resources.</a:t>
            </a:r>
            <a:endParaRPr/>
          </a:p>
          <a:p>
            <a:pPr indent="-228600" lvl="0" marL="457200" rtl="0" algn="l">
              <a:lnSpc>
                <a:spcPct val="100000"/>
              </a:lnSpc>
              <a:spcBef>
                <a:spcPts val="0"/>
              </a:spcBef>
              <a:spcAft>
                <a:spcPts val="0"/>
              </a:spcAft>
              <a:buSzPts val="1400"/>
              <a:buFont typeface="Arial"/>
              <a:buChar char="•"/>
            </a:pPr>
            <a:r>
              <a:rPr b="1" lang="en-US"/>
              <a:t>Prevent under-provisioning:</a:t>
            </a:r>
            <a:r>
              <a:rPr lang="en-US"/>
              <a:t> Avoid service disruptions due to insufficient resources.</a:t>
            </a:r>
            <a:endParaRPr/>
          </a:p>
          <a:p>
            <a:pPr indent="-228600" lvl="0" marL="457200" rtl="0" algn="l">
              <a:lnSpc>
                <a:spcPct val="100000"/>
              </a:lnSpc>
              <a:spcBef>
                <a:spcPts val="0"/>
              </a:spcBef>
              <a:spcAft>
                <a:spcPts val="0"/>
              </a:spcAft>
              <a:buSzPts val="1400"/>
              <a:buFont typeface="Arial"/>
              <a:buChar char="•"/>
            </a:pPr>
            <a:r>
              <a:rPr b="1" lang="en-US"/>
              <a:t>Support business growth:</a:t>
            </a:r>
            <a:r>
              <a:rPr lang="en-US"/>
              <a:t> Ensure resources are available for expansion.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953" name="Google Shape;6953;p5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1" name="Shape 6971"/>
        <p:cNvGrpSpPr/>
        <p:nvPr/>
      </p:nvGrpSpPr>
      <p:grpSpPr>
        <a:xfrm>
          <a:off x="0" y="0"/>
          <a:ext cx="0" cy="0"/>
          <a:chOff x="0" y="0"/>
          <a:chExt cx="0" cy="0"/>
        </a:xfrm>
      </p:grpSpPr>
      <p:sp>
        <p:nvSpPr>
          <p:cNvPr id="6972" name="Google Shape;6972;p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3" name="Google Shape;6973;p5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Capacity Planning-</a:t>
            </a:r>
            <a:r>
              <a:rPr lang="en-US" sz="1200">
                <a:solidFill>
                  <a:srgbClr val="434343"/>
                </a:solidFill>
                <a:latin typeface="Open Sans"/>
                <a:ea typeface="Open Sans"/>
                <a:cs typeface="Open Sans"/>
                <a:sym typeface="Open Sans"/>
              </a:rPr>
              <a:t>Forecast future demand and identify resource needs based on business strategy and IT services</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434343"/>
                </a:solidFill>
                <a:latin typeface="Open Sans"/>
                <a:ea typeface="Open Sans"/>
                <a:cs typeface="Open Sans"/>
                <a:sym typeface="Open Sans"/>
              </a:rPr>
              <a:t>Capacity Monitoring-Continuously monitor resource utilization (CPU, memory, network bandwidth) to identify potential bottlenecks</a:t>
            </a:r>
            <a:endParaRPr/>
          </a:p>
          <a:p>
            <a:pPr indent="-228600" lvl="0" marL="457200" marR="0" rtl="0" algn="l">
              <a:lnSpc>
                <a:spcPct val="100000"/>
              </a:lnSpc>
              <a:spcBef>
                <a:spcPts val="0"/>
              </a:spcBef>
              <a:spcAft>
                <a:spcPts val="0"/>
              </a:spcAft>
              <a:buClr>
                <a:srgbClr val="000000"/>
              </a:buClr>
              <a:buSzPts val="1400"/>
              <a:buFont typeface="Arial"/>
              <a:buNone/>
            </a:pPr>
            <a:r>
              <a:rPr lang="en-US"/>
              <a:t>Performance Analysis-</a:t>
            </a:r>
            <a:r>
              <a:rPr lang="en-US" sz="1200">
                <a:solidFill>
                  <a:srgbClr val="434343"/>
                </a:solidFill>
                <a:latin typeface="Open Sans"/>
                <a:ea typeface="Open Sans"/>
                <a:cs typeface="Open Sans"/>
                <a:sym typeface="Open Sans"/>
              </a:rPr>
              <a:t>Analyze resource usage patterns and trends to understand root causes of performance issues</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434343"/>
                </a:solidFill>
                <a:latin typeface="Open Sans"/>
                <a:ea typeface="Open Sans"/>
                <a:cs typeface="Open Sans"/>
                <a:sym typeface="Open Sans"/>
              </a:rPr>
              <a:t>Capacity Optimization-Implement strategies to optimize resource utilization, such as resource scaling, consolidation, or virtualization</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434343"/>
                </a:solidFill>
                <a:latin typeface="Open Sans"/>
                <a:ea typeface="Open Sans"/>
                <a:cs typeface="Open Sans"/>
                <a:sym typeface="Open Sans"/>
              </a:rPr>
              <a:t>Capacity Reporting-Regularly report on capacity utilization, trends, and potential risks to stakeholders.</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974" name="Google Shape;6974;p5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2" name="Shape 6992"/>
        <p:cNvGrpSpPr/>
        <p:nvPr/>
      </p:nvGrpSpPr>
      <p:grpSpPr>
        <a:xfrm>
          <a:off x="0" y="0"/>
          <a:ext cx="0" cy="0"/>
          <a:chOff x="0" y="0"/>
          <a:chExt cx="0" cy="0"/>
        </a:xfrm>
      </p:grpSpPr>
      <p:sp>
        <p:nvSpPr>
          <p:cNvPr id="6993" name="Google Shape;6993;p2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Summarize the points given on the slide.</a:t>
            </a:r>
            <a:endParaRPr/>
          </a:p>
        </p:txBody>
      </p:sp>
      <p:sp>
        <p:nvSpPr>
          <p:cNvPr id="6994" name="Google Shape;6994;p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br>
              <a:rPr lang="en-US"/>
            </a:br>
            <a:endParaRPr/>
          </a:p>
          <a:p>
            <a:pPr indent="0" lvl="0" marL="0" rtl="0" algn="l">
              <a:lnSpc>
                <a:spcPct val="100000"/>
              </a:lnSpc>
              <a:spcBef>
                <a:spcPts val="0"/>
              </a:spcBef>
              <a:spcAft>
                <a:spcPts val="0"/>
              </a:spcAft>
              <a:buClr>
                <a:schemeClr val="dk1"/>
              </a:buClr>
              <a:buSzPts val="1100"/>
              <a:buFont typeface="Arial"/>
              <a:buNone/>
            </a:pPr>
            <a:r>
              <a:rPr lang="en-US"/>
              <a:t>Explain Infrastructure as a code</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rtl="0" algn="l">
              <a:lnSpc>
                <a:spcPct val="100000"/>
              </a:lnSpc>
              <a:spcBef>
                <a:spcPts val="0"/>
              </a:spcBef>
              <a:spcAft>
                <a:spcPts val="0"/>
              </a:spcAft>
              <a:buSzPts val="1400"/>
              <a:buFont typeface="Arial"/>
              <a:buChar char="•"/>
            </a:pPr>
            <a:r>
              <a:rPr lang="en-US"/>
              <a:t>IAC stands for </a:t>
            </a:r>
            <a:r>
              <a:rPr b="1" lang="en-US"/>
              <a:t>Infrastructure as Code</a:t>
            </a:r>
            <a:r>
              <a:rPr lang="en-US"/>
              <a:t>. It's a method for managing and provisioning your computer data center resources through code instead of manual configuration. Essentially, you define your infrastructure (servers, storage, networking) in configuration files that can be read and executed by software tools.</a:t>
            </a:r>
            <a:endParaRPr/>
          </a:p>
          <a:p>
            <a:pPr indent="-342900" lvl="0" marL="342900" rtl="0" algn="l">
              <a:lnSpc>
                <a:spcPct val="100000"/>
              </a:lnSpc>
              <a:spcBef>
                <a:spcPts val="0"/>
              </a:spcBef>
              <a:spcAft>
                <a:spcPts val="0"/>
              </a:spcAft>
              <a:buSzPts val="1400"/>
              <a:buFont typeface="Arial"/>
              <a:buChar char="•"/>
            </a:pPr>
            <a:r>
              <a:rPr lang="en-US"/>
              <a:t>Imagine building a house. Traditionally, you'd give instructions to construction workers one by one. With IAC, you provide a blueprint (the code) that specifies exactly how to build the house. This ensures consistency and reduces the chance of mistakes.</a:t>
            </a:r>
            <a:endParaRPr/>
          </a:p>
        </p:txBody>
      </p:sp>
      <p:sp>
        <p:nvSpPr>
          <p:cNvPr id="629" name="Google Shape;629;p2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Advantages of IAC mentioned in slides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Security-IaC can be used to enforce security best practices by automating security configurations and compliance checks.</a:t>
            </a:r>
            <a:endParaRPr/>
          </a:p>
          <a:p>
            <a:pPr indent="0" lvl="0" marL="0" rtl="0" algn="l">
              <a:lnSpc>
                <a:spcPct val="100000"/>
              </a:lnSpc>
              <a:spcBef>
                <a:spcPts val="0"/>
              </a:spcBef>
              <a:spcAft>
                <a:spcPts val="0"/>
              </a:spcAft>
              <a:buSzPts val="1400"/>
              <a:buNone/>
            </a:pPr>
            <a:r>
              <a:rPr lang="en-US"/>
              <a:t>Version Control-Since IaC is code, it can be version controlled. This allows you to track changes, revert to previous configurations if necessary, and collaborate with other teams on infrastructure management.</a:t>
            </a:r>
            <a:endParaRPr/>
          </a:p>
          <a:p>
            <a:pPr indent="0" lvl="0" marL="0" rtl="0" algn="l">
              <a:lnSpc>
                <a:spcPct val="100000"/>
              </a:lnSpc>
              <a:spcBef>
                <a:spcPts val="0"/>
              </a:spcBef>
              <a:spcAft>
                <a:spcPts val="0"/>
              </a:spcAft>
              <a:buSzPts val="1400"/>
              <a:buNone/>
            </a:pPr>
            <a:r>
              <a:rPr lang="en-US"/>
              <a:t>Automation-IaC automates the provisioning and configuration of infrastructure, eliminating the need for manual processes. This saves time, reduces errors, and improves consistency.</a:t>
            </a:r>
            <a:endParaRPr/>
          </a:p>
          <a:p>
            <a:pPr indent="0" lvl="0" marL="0" rtl="0" algn="l">
              <a:lnSpc>
                <a:spcPct val="100000"/>
              </a:lnSpc>
              <a:spcBef>
                <a:spcPts val="0"/>
              </a:spcBef>
              <a:spcAft>
                <a:spcPts val="0"/>
              </a:spcAft>
              <a:buSzPts val="1400"/>
              <a:buNone/>
            </a:pPr>
            <a:r>
              <a:rPr lang="en-US"/>
              <a:t>Repeatable IaC code can be reused to deploy the same infrastructure configuration multiple times. This saves time and effort, and ensures that all deployments are consistent.</a:t>
            </a:r>
            <a:endParaRPr/>
          </a:p>
          <a:p>
            <a:pPr indent="0" lvl="0" marL="0" rtl="0" algn="l">
              <a:lnSpc>
                <a:spcPct val="100000"/>
              </a:lnSpc>
              <a:spcBef>
                <a:spcPts val="0"/>
              </a:spcBef>
              <a:spcAft>
                <a:spcPts val="0"/>
              </a:spcAft>
              <a:buSzPts val="1400"/>
              <a:buNone/>
            </a:pPr>
            <a:r>
              <a:rPr lang="en-US"/>
              <a:t>Speed and Agility IaC allows you to provision and deploy infrastructure quickly and easily. This is essential for DevOps practices and continuous integration/continuous delivery (CI/CD) pipelines</a:t>
            </a:r>
            <a:endParaRPr/>
          </a:p>
        </p:txBody>
      </p:sp>
      <p:sp>
        <p:nvSpPr>
          <p:cNvPr id="640" name="Google Shape;640;p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0"/>
              </a:spcBef>
              <a:spcAft>
                <a:spcPts val="0"/>
              </a:spcAft>
              <a:buSzPts val="1400"/>
              <a:buFont typeface="Arial"/>
              <a:buNone/>
            </a:pPr>
            <a:r>
              <a:rPr lang="en-US"/>
              <a:t>Trainer Notes: Explain Components of IAC</a:t>
            </a:r>
            <a:endParaRPr/>
          </a:p>
          <a:p>
            <a:pPr indent="0" lvl="0" marL="228600" rtl="0" algn="l">
              <a:lnSpc>
                <a:spcPct val="100000"/>
              </a:lnSpc>
              <a:spcBef>
                <a:spcPts val="0"/>
              </a:spcBef>
              <a:spcAft>
                <a:spcPts val="0"/>
              </a:spcAft>
              <a:buSzPts val="1400"/>
              <a:buFont typeface="Arial"/>
              <a:buNone/>
            </a:pPr>
            <a:r>
              <a:t/>
            </a:r>
            <a:endParaRPr/>
          </a:p>
          <a:p>
            <a:pPr indent="0" lvl="0" marL="228600" marR="0" rtl="0" algn="l">
              <a:lnSpc>
                <a:spcPct val="100000"/>
              </a:lnSpc>
              <a:spcBef>
                <a:spcPts val="0"/>
              </a:spcBef>
              <a:spcAft>
                <a:spcPts val="0"/>
              </a:spcAft>
              <a:buClr>
                <a:srgbClr val="000000"/>
              </a:buClr>
              <a:buSzPts val="1400"/>
              <a:buFont typeface="Arial"/>
              <a:buNone/>
            </a:pPr>
            <a:r>
              <a:rPr lang="en-US"/>
              <a:t>Code Files: These are files </a:t>
            </a:r>
            <a:r>
              <a:rPr lang="en-US" sz="1200">
                <a:solidFill>
                  <a:srgbClr val="434343"/>
                </a:solidFill>
                <a:latin typeface="Open Sans"/>
                <a:ea typeface="Open Sans"/>
                <a:cs typeface="Open Sans"/>
                <a:sym typeface="Open Sans"/>
              </a:rPr>
              <a:t>Written in languages like Terraform, Ansible, or Chef used to create infrastructure.</a:t>
            </a:r>
            <a:endParaRPr/>
          </a:p>
          <a:p>
            <a:pPr indent="0" lvl="0" marL="228600" marR="0" rtl="0" algn="l">
              <a:lnSpc>
                <a:spcPct val="100000"/>
              </a:lnSpc>
              <a:spcBef>
                <a:spcPts val="0"/>
              </a:spcBef>
              <a:spcAft>
                <a:spcPts val="0"/>
              </a:spcAft>
              <a:buClr>
                <a:srgbClr val="000000"/>
              </a:buClr>
              <a:buSzPts val="1400"/>
              <a:buFont typeface="Arial"/>
              <a:buNone/>
            </a:pPr>
            <a:r>
              <a:t/>
            </a:r>
            <a:endParaRPr sz="1200">
              <a:solidFill>
                <a:srgbClr val="434343"/>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a:t>Provisioning tools are a core component of Infrastructure as Code (IaC). They are the software programs that interpret your IAC configuration files and translate them into actions that create and configure your infrastructure resources</a:t>
            </a:r>
            <a:endParaRPr/>
          </a:p>
          <a:p>
            <a:pPr indent="0" lvl="0" marL="228600" marR="0" rtl="0" algn="l">
              <a:lnSpc>
                <a:spcPct val="100000"/>
              </a:lnSpc>
              <a:spcBef>
                <a:spcPts val="0"/>
              </a:spcBef>
              <a:spcAft>
                <a:spcPts val="0"/>
              </a:spcAft>
              <a:buClr>
                <a:srgbClr val="000000"/>
              </a:buClr>
              <a:buSzPts val="1400"/>
              <a:buFont typeface="Arial"/>
              <a:buNone/>
            </a:pPr>
            <a:r>
              <a:t/>
            </a:r>
            <a:endParaRPr sz="1200">
              <a:solidFill>
                <a:srgbClr val="434343"/>
              </a:solidFill>
              <a:latin typeface="Open Sans"/>
              <a:ea typeface="Open Sans"/>
              <a:cs typeface="Open Sans"/>
              <a:sym typeface="Open Sans"/>
            </a:endParaRPr>
          </a:p>
          <a:p>
            <a:pPr indent="0" lvl="0" marL="228600" marR="0" rtl="0" algn="l">
              <a:lnSpc>
                <a:spcPct val="100000"/>
              </a:lnSpc>
              <a:spcBef>
                <a:spcPts val="0"/>
              </a:spcBef>
              <a:spcAft>
                <a:spcPts val="0"/>
              </a:spcAft>
              <a:buClr>
                <a:srgbClr val="000000"/>
              </a:buClr>
              <a:buSzPts val="1400"/>
              <a:buFont typeface="Arial"/>
              <a:buNone/>
            </a:pPr>
            <a:r>
              <a:rPr lang="en-US"/>
              <a:t>Version Control System: Version control systems (VCS) play a critical role in managing Infrastructure as Code (IAC). They bring the same benefits of version control to your infrastructure configurations as they do to traditional software code. It helps in tracking changes and provides you rollback capabilities</a:t>
            </a:r>
            <a:endParaRPr/>
          </a:p>
        </p:txBody>
      </p:sp>
      <p:sp>
        <p:nvSpPr>
          <p:cNvPr id="683" name="Google Shape;683;p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2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Use case of IAC</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DevOps Pipeline-A DevOps pipeline is a set of automated processes and tools that helps development (Dev) and operations (Ops) teams work together more efficiently to build, test, and deploy software.</a:t>
            </a:r>
            <a:endParaRPr/>
          </a:p>
          <a:p>
            <a:pPr indent="0" lvl="0" marL="0" rtl="0" algn="l">
              <a:lnSpc>
                <a:spcPct val="100000"/>
              </a:lnSpc>
              <a:spcBef>
                <a:spcPts val="0"/>
              </a:spcBef>
              <a:spcAft>
                <a:spcPts val="0"/>
              </a:spcAft>
              <a:buSzPts val="1400"/>
              <a:buNone/>
            </a:pPr>
            <a:r>
              <a:rPr lang="en-US"/>
              <a:t>Baremetal Deployment-Bare-metal deployment refers to the process of installing an operating system (OS) or hypervisor directly onto the hardware of a physical server, rather than using a virtual machine (VM)</a:t>
            </a:r>
            <a:endParaRPr/>
          </a:p>
          <a:p>
            <a:pPr indent="0" lvl="0" marL="0" rtl="0" algn="l">
              <a:lnSpc>
                <a:spcPct val="100000"/>
              </a:lnSpc>
              <a:spcBef>
                <a:spcPts val="0"/>
              </a:spcBef>
              <a:spcAft>
                <a:spcPts val="0"/>
              </a:spcAft>
              <a:buSzPts val="1400"/>
              <a:buNone/>
            </a:pPr>
            <a:r>
              <a:rPr lang="en-US"/>
              <a:t>Cloud Deployment -Cloud deployment by Infrastructure as Code (IaC) is a powerful approach for provisioning and managing your cloud infrastructure in an automated and repeatable way</a:t>
            </a:r>
            <a:endParaRPr/>
          </a:p>
          <a:p>
            <a:pPr indent="0" lvl="0" marL="0" rtl="0" algn="l">
              <a:lnSpc>
                <a:spcPct val="100000"/>
              </a:lnSpc>
              <a:spcBef>
                <a:spcPts val="0"/>
              </a:spcBef>
              <a:spcAft>
                <a:spcPts val="0"/>
              </a:spcAft>
              <a:buSzPts val="1400"/>
              <a:buNone/>
            </a:pPr>
            <a:r>
              <a:rPr lang="en-US"/>
              <a:t>Disaster Recovery- Infrastructure as Code (IaC) can be a valuable tool for enhancing your disaster recovery strategy as you can deploy infrastructure in faster manner</a:t>
            </a:r>
            <a:endParaRPr/>
          </a:p>
          <a:p>
            <a:pPr indent="0" lvl="0" marL="0" rtl="0" algn="l">
              <a:lnSpc>
                <a:spcPct val="100000"/>
              </a:lnSpc>
              <a:spcBef>
                <a:spcPts val="0"/>
              </a:spcBef>
              <a:spcAft>
                <a:spcPts val="0"/>
              </a:spcAft>
              <a:buSzPts val="1400"/>
              <a:buNone/>
            </a:pPr>
            <a:r>
              <a:rPr lang="en-US"/>
              <a:t>Disaster Recovery</a:t>
            </a:r>
            <a:endParaRPr/>
          </a:p>
          <a:p>
            <a:pPr indent="0" lvl="0" marL="0" rtl="0" algn="l">
              <a:lnSpc>
                <a:spcPct val="100000"/>
              </a:lnSpc>
              <a:spcBef>
                <a:spcPts val="0"/>
              </a:spcBef>
              <a:spcAft>
                <a:spcPts val="0"/>
              </a:spcAft>
              <a:buSzPts val="1400"/>
              <a:buNone/>
            </a:pPr>
            <a:r>
              <a:rPr lang="en-US"/>
              <a:t>Cloud Deployment</a:t>
            </a:r>
            <a:endParaRPr/>
          </a:p>
          <a:p>
            <a:pPr indent="0" lvl="0" marL="0" rtl="0" algn="l">
              <a:lnSpc>
                <a:spcPct val="100000"/>
              </a:lnSpc>
              <a:spcBef>
                <a:spcPts val="0"/>
              </a:spcBef>
              <a:spcAft>
                <a:spcPts val="0"/>
              </a:spcAft>
              <a:buSzPts val="1400"/>
              <a:buNone/>
            </a:pPr>
            <a:r>
              <a:rPr lang="en-US"/>
              <a:t>Devops Pipeling</a:t>
            </a:r>
            <a:endParaRPr/>
          </a:p>
        </p:txBody>
      </p:sp>
      <p:sp>
        <p:nvSpPr>
          <p:cNvPr id="701" name="Google Shape;701;p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Monolithic architecture</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Monolithic architecture is a traditional approach where the entire application is built as a single, unified unit. Imagine a large building that houses all functionalities under one roof.</a:t>
            </a:r>
            <a:endParaRPr/>
          </a:p>
          <a:p>
            <a:pPr indent="-228600" lvl="0" marL="457200" marR="0" rtl="0" algn="l">
              <a:lnSpc>
                <a:spcPct val="100000"/>
              </a:lnSpc>
              <a:spcBef>
                <a:spcPts val="0"/>
              </a:spcBef>
              <a:spcAft>
                <a:spcPts val="0"/>
              </a:spcAft>
              <a:buClr>
                <a:srgbClr val="000000"/>
              </a:buClr>
              <a:buSzPts val="1400"/>
              <a:buFont typeface="Arial"/>
              <a:buNone/>
            </a:pPr>
            <a:r>
              <a:rPr lang="en-US"/>
              <a:t>All the application's functionalities, including the user interface (UI), business logic, and data access layer, are contained within a single codebase.</a:t>
            </a:r>
            <a:endParaRPr/>
          </a:p>
          <a:p>
            <a:pPr indent="-228600" lvl="0" marL="457200" marR="0" rtl="0" algn="l">
              <a:lnSpc>
                <a:spcPct val="100000"/>
              </a:lnSpc>
              <a:spcBef>
                <a:spcPts val="0"/>
              </a:spcBef>
              <a:spcAft>
                <a:spcPts val="0"/>
              </a:spcAft>
              <a:buClr>
                <a:srgbClr val="000000"/>
              </a:buClr>
              <a:buSzPts val="1400"/>
              <a:buFont typeface="Arial"/>
              <a:buNone/>
            </a:pPr>
            <a:r>
              <a:rPr lang="en-US"/>
              <a:t>The different components of the monolith are tightly coupled and interdependent.</a:t>
            </a:r>
            <a:endParaRPr/>
          </a:p>
          <a:p>
            <a:pPr indent="-228600" lvl="0" marL="457200" marR="0" rtl="0" algn="l">
              <a:lnSpc>
                <a:spcPct val="100000"/>
              </a:lnSpc>
              <a:spcBef>
                <a:spcPts val="0"/>
              </a:spcBef>
              <a:spcAft>
                <a:spcPts val="0"/>
              </a:spcAft>
              <a:buClr>
                <a:srgbClr val="000000"/>
              </a:buClr>
              <a:buSzPts val="1400"/>
              <a:buFont typeface="Arial"/>
              <a:buNone/>
            </a:pPr>
            <a:r>
              <a:rPr lang="en-US"/>
              <a:t>The entire monolithic application is deployed as a single unit. This can make deployments complex and time-consuming, especially as the application grows in size and complexity</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743" name="Google Shape;743;p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2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5545F"/>
              </a:buClr>
              <a:buSzPts val="1200"/>
              <a:buFont typeface="Open Sans"/>
              <a:buNone/>
            </a:pPr>
            <a:r>
              <a:rPr b="0" i="0" lang="en-US">
                <a:solidFill>
                  <a:srgbClr val="45545F"/>
                </a:solidFill>
                <a:latin typeface="Open Sans"/>
                <a:ea typeface="Open Sans"/>
                <a:cs typeface="Open Sans"/>
                <a:sym typeface="Open Sans"/>
              </a:rPr>
              <a:t>Trainer Notes</a:t>
            </a:r>
            <a:br>
              <a:rPr b="0" i="0" lang="en-US">
                <a:solidFill>
                  <a:srgbClr val="45545F"/>
                </a:solidFill>
                <a:latin typeface="Open Sans"/>
                <a:ea typeface="Open Sans"/>
                <a:cs typeface="Open Sans"/>
                <a:sym typeface="Open Sans"/>
              </a:rPr>
            </a:br>
            <a:endParaRPr b="0" i="0">
              <a:solidFill>
                <a:srgbClr val="45545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rPr b="0" i="0" lang="en-US">
                <a:solidFill>
                  <a:srgbClr val="45545F"/>
                </a:solidFill>
                <a:latin typeface="Open Sans"/>
                <a:ea typeface="Open Sans"/>
                <a:cs typeface="Open Sans"/>
                <a:sym typeface="Open Sans"/>
              </a:rPr>
              <a:t>Explain Characteristics of Monolithic Architecturs</a:t>
            </a:r>
            <a:endParaRPr/>
          </a:p>
          <a:p>
            <a:pPr indent="0" lvl="0" marL="0" marR="0" rtl="0" algn="l">
              <a:lnSpc>
                <a:spcPct val="100000"/>
              </a:lnSpc>
              <a:spcBef>
                <a:spcPts val="0"/>
              </a:spcBef>
              <a:spcAft>
                <a:spcPts val="0"/>
              </a:spcAft>
              <a:buClr>
                <a:srgbClr val="45545F"/>
              </a:buClr>
              <a:buSzPts val="1200"/>
              <a:buFont typeface="Open Sans"/>
              <a:buNone/>
            </a:pPr>
            <a:r>
              <a:t/>
            </a:r>
            <a:endParaRPr b="0" i="0">
              <a:solidFill>
                <a:srgbClr val="45545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rPr b="1" lang="en-US" sz="1200">
                <a:solidFill>
                  <a:srgbClr val="3F3F3F"/>
                </a:solidFill>
                <a:latin typeface="Open Sans"/>
                <a:ea typeface="Open Sans"/>
                <a:cs typeface="Open Sans"/>
                <a:sym typeface="Open Sans"/>
              </a:rPr>
              <a:t>Single Codebase</a:t>
            </a:r>
            <a:r>
              <a:rPr lang="en-US" sz="1200">
                <a:solidFill>
                  <a:srgbClr val="3F3F3F"/>
                </a:solidFill>
                <a:latin typeface="Open Sans"/>
                <a:ea typeface="Open Sans"/>
                <a:cs typeface="Open Sans"/>
                <a:sym typeface="Open Sans"/>
              </a:rPr>
              <a:t>: </a:t>
            </a:r>
            <a:r>
              <a:rPr lang="en-US"/>
              <a:t>All the application's functionalities, including the user interface (UI), business logic, and data access layer, are contained within a single codebase. This codebase is typically written in a single programming language.</a:t>
            </a:r>
            <a:endParaRPr/>
          </a:p>
          <a:p>
            <a:pPr indent="0" lvl="0" marL="0" marR="0" rtl="0" algn="l">
              <a:lnSpc>
                <a:spcPct val="100000"/>
              </a:lnSpc>
              <a:spcBef>
                <a:spcPts val="0"/>
              </a:spcBef>
              <a:spcAft>
                <a:spcPts val="0"/>
              </a:spcAft>
              <a:buClr>
                <a:srgbClr val="45545F"/>
              </a:buClr>
              <a:buSzPts val="1200"/>
              <a:buFont typeface="Open Sans"/>
              <a:buNone/>
            </a:pPr>
            <a:r>
              <a:t/>
            </a:r>
            <a:endParaRPr/>
          </a:p>
          <a:p>
            <a:pPr indent="0" lvl="0" marL="0" marR="0" rtl="0" algn="l">
              <a:lnSpc>
                <a:spcPct val="100000"/>
              </a:lnSpc>
              <a:spcBef>
                <a:spcPts val="0"/>
              </a:spcBef>
              <a:spcAft>
                <a:spcPts val="0"/>
              </a:spcAft>
              <a:buClr>
                <a:srgbClr val="45545F"/>
              </a:buClr>
              <a:buSzPts val="1200"/>
              <a:buFont typeface="Open Sans"/>
              <a:buNone/>
            </a:pPr>
            <a:r>
              <a:rPr b="1" lang="en-US" sz="1200">
                <a:solidFill>
                  <a:srgbClr val="3F3F3F"/>
                </a:solidFill>
                <a:latin typeface="Open Sans"/>
                <a:ea typeface="Open Sans"/>
                <a:cs typeface="Open Sans"/>
                <a:sym typeface="Open Sans"/>
              </a:rPr>
              <a:t>Tightly Coupled Components</a:t>
            </a:r>
            <a:r>
              <a:rPr lang="en-US" sz="1200">
                <a:solidFill>
                  <a:srgbClr val="3F3F3F"/>
                </a:solidFill>
                <a:latin typeface="Open Sans"/>
                <a:ea typeface="Open Sans"/>
                <a:cs typeface="Open Sans"/>
                <a:sym typeface="Open Sans"/>
              </a:rPr>
              <a:t>: T</a:t>
            </a:r>
            <a:r>
              <a:rPr lang="en-US"/>
              <a:t>he different components of the monolith are tightly coupled and interdependent. A change in one part of the code can potentially impact other parts, requiring extensive testing and redeployment of the entire application.</a:t>
            </a:r>
            <a:endParaRPr/>
          </a:p>
          <a:p>
            <a:pPr indent="0" lvl="0" marL="0" marR="0" rtl="0" algn="l">
              <a:lnSpc>
                <a:spcPct val="100000"/>
              </a:lnSpc>
              <a:spcBef>
                <a:spcPts val="0"/>
              </a:spcBef>
              <a:spcAft>
                <a:spcPts val="0"/>
              </a:spcAft>
              <a:buClr>
                <a:srgbClr val="45545F"/>
              </a:buClr>
              <a:buSzPts val="1200"/>
              <a:buFont typeface="Open Sans"/>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rPr b="1" lang="en-US" sz="1200">
                <a:solidFill>
                  <a:srgbClr val="3F3F3F"/>
                </a:solidFill>
                <a:latin typeface="Open Sans"/>
                <a:ea typeface="Open Sans"/>
                <a:cs typeface="Open Sans"/>
                <a:sym typeface="Open Sans"/>
              </a:rPr>
              <a:t>Centralized Deployment</a:t>
            </a:r>
            <a:r>
              <a:rPr lang="en-US" sz="1200">
                <a:solidFill>
                  <a:srgbClr val="3F3F3F"/>
                </a:solidFill>
                <a:latin typeface="Open Sans"/>
                <a:ea typeface="Open Sans"/>
                <a:cs typeface="Open Sans"/>
                <a:sym typeface="Open Sans"/>
              </a:rPr>
              <a:t>: T</a:t>
            </a:r>
            <a:r>
              <a:rPr lang="en-US"/>
              <a:t>he entire monolithic application is deployed as a single unit. This can make deployments complex and time-consuming, especially as the application grows in size and complexity.</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45545F"/>
              </a:buClr>
              <a:buSzPts val="1200"/>
              <a:buFont typeface="Open Sans"/>
              <a:buNone/>
            </a:pPr>
            <a:r>
              <a:t/>
            </a:r>
            <a:endParaRPr/>
          </a:p>
          <a:p>
            <a:pPr indent="0" lvl="0" marL="0" rtl="0" algn="l">
              <a:lnSpc>
                <a:spcPct val="100000"/>
              </a:lnSpc>
              <a:spcBef>
                <a:spcPts val="0"/>
              </a:spcBef>
              <a:spcAft>
                <a:spcPts val="0"/>
              </a:spcAft>
              <a:buSzPts val="1400"/>
              <a:buNone/>
            </a:pPr>
            <a:r>
              <a:t/>
            </a:r>
            <a:endParaRPr/>
          </a:p>
        </p:txBody>
      </p:sp>
      <p:sp>
        <p:nvSpPr>
          <p:cNvPr id="752" name="Google Shape;752;p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2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What is Microservices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Microservices, also referred to as microservices architecture, is a software development approach that structures an application as a collection of loosely coupled, service-oriented components. Imagine a large city built up of many smaller, independent districts, each with its own specialized function. </a:t>
            </a:r>
            <a:endParaRPr/>
          </a:p>
          <a:p>
            <a:pPr indent="0" lvl="0" marL="0" rtl="0" algn="l">
              <a:lnSpc>
                <a:spcPct val="100000"/>
              </a:lnSpc>
              <a:spcBef>
                <a:spcPts val="0"/>
              </a:spcBef>
              <a:spcAft>
                <a:spcPts val="0"/>
              </a:spcAft>
              <a:buSzPts val="1400"/>
              <a:buNone/>
            </a:pPr>
            <a:r>
              <a:t/>
            </a:r>
            <a:endParaRPr/>
          </a:p>
        </p:txBody>
      </p:sp>
      <p:sp>
        <p:nvSpPr>
          <p:cNvPr id="774" name="Google Shape;774;p2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2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information given on slide.</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a:t>Agility -This allows development teams to work on individual services independently, leading to faster development cycles.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Scalability-In microservices, individual services can be scaled independently by adding more instances of those services.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Faster Deployment-Microservices allow you to deploy individual services independently. This means smaller deployments that happen more frequently.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Easy Maintenance-The modular design makes it easier for developers to understand, modify, and test individual services in isolation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Improved Fault Tolerance-</a:t>
            </a:r>
            <a:r>
              <a:rPr b="0" i="0" lang="en-US">
                <a:solidFill>
                  <a:srgbClr val="E3E3E3"/>
                </a:solidFill>
                <a:highlight>
                  <a:srgbClr val="131314"/>
                </a:highlight>
                <a:latin typeface="Arial"/>
                <a:ea typeface="Arial"/>
                <a:cs typeface="Arial"/>
                <a:sym typeface="Arial"/>
              </a:rPr>
              <a:t>By breaking down the application into independent services, a failure in one service is less likely to impact others. This isolates the issue and allows the rest of the application to function normally</a:t>
            </a:r>
            <a:endParaRPr/>
          </a:p>
          <a:p>
            <a:pPr indent="0" lvl="0" marL="0" rtl="0" algn="l">
              <a:lnSpc>
                <a:spcPct val="100000"/>
              </a:lnSpc>
              <a:spcBef>
                <a:spcPts val="0"/>
              </a:spcBef>
              <a:spcAft>
                <a:spcPts val="0"/>
              </a:spcAft>
              <a:buSzPts val="1400"/>
              <a:buNone/>
            </a:pPr>
            <a:r>
              <a:t/>
            </a:r>
            <a:endParaRPr b="0" i="0">
              <a:solidFill>
                <a:srgbClr val="E3E3E3"/>
              </a:solidFill>
              <a:highlight>
                <a:srgbClr val="131314"/>
              </a:highlight>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Independence-</a:t>
            </a:r>
            <a:r>
              <a:rPr lang="en-US" sz="1200">
                <a:solidFill>
                  <a:schemeClr val="dk1"/>
                </a:solidFill>
                <a:latin typeface="Open Sans"/>
                <a:ea typeface="Open Sans"/>
                <a:cs typeface="Open Sans"/>
                <a:sym typeface="Open Sans"/>
              </a:rPr>
              <a:t>Independence is a key feature of microservices that allows individual services to be deployed independently</a:t>
            </a:r>
            <a:endParaRPr/>
          </a:p>
        </p:txBody>
      </p:sp>
      <p:sp>
        <p:nvSpPr>
          <p:cNvPr id="783" name="Google Shape;783;p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2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b="0" i="0" lang="en-US" sz="1800" u="sng" strike="noStrike">
                <a:solidFill>
                  <a:srgbClr val="0462C1"/>
                </a:solidFill>
                <a:latin typeface="Calibri"/>
                <a:ea typeface="Calibri"/>
                <a:cs typeface="Calibri"/>
                <a:sym typeface="Calibri"/>
                <a:hlinkClick r:id="rId2">
                  <a:extLst>
                    <a:ext uri="{A12FA001-AC4F-418D-AE19-62706E023703}">
                      <ahyp:hlinkClr val="tx"/>
                    </a:ext>
                  </a:extLst>
                </a:hlinkClick>
              </a:rPr>
              <a:t>https://hackernoon.com/microservices-are-hard-an-invaluable-guide-to-microservices-2d06bd7bcf5d</a:t>
            </a:r>
            <a:r>
              <a:rPr b="0" i="0" lang="en-US" sz="1800" u="none" strike="noStrike">
                <a:solidFill>
                  <a:srgbClr val="000000"/>
                </a:solidFill>
                <a:latin typeface="Calibri"/>
                <a:ea typeface="Calibri"/>
                <a:cs typeface="Calibri"/>
                <a:sym typeface="Calibri"/>
              </a:rPr>
              <a:t> </a:t>
            </a:r>
            <a:endParaRPr b="0"/>
          </a:p>
          <a:p>
            <a:pPr indent="-228600" lvl="0" marL="457200" rtl="0" algn="l">
              <a:lnSpc>
                <a:spcPct val="100000"/>
              </a:lnSpc>
              <a:spcBef>
                <a:spcPts val="0"/>
              </a:spcBef>
              <a:spcAft>
                <a:spcPts val="0"/>
              </a:spcAft>
              <a:buSzPts val="1400"/>
              <a:buNone/>
            </a:pPr>
            <a:r>
              <a:rPr b="0" i="0" lang="en-US" sz="1800" u="sng" strike="noStrike">
                <a:solidFill>
                  <a:srgbClr val="0462C1"/>
                </a:solidFill>
                <a:latin typeface="Calibri"/>
                <a:ea typeface="Calibri"/>
                <a:cs typeface="Calibri"/>
                <a:sym typeface="Calibri"/>
                <a:hlinkClick r:id="rId3">
                  <a:extLst>
                    <a:ext uri="{A12FA001-AC4F-418D-AE19-62706E023703}">
                      <ahyp:hlinkClr val="tx"/>
                    </a:ext>
                  </a:extLst>
                </a:hlinkClick>
              </a:rPr>
              <a:t>https://dzone.com/articles/microservice-architecture-learn-build-and-deploy-a</a:t>
            </a:r>
            <a:r>
              <a:rPr b="0" i="0" lang="en-US" sz="1800" u="none" strike="noStrike">
                <a:solidFill>
                  <a:srgbClr val="000000"/>
                </a:solidFill>
                <a:latin typeface="Calibri"/>
                <a:ea typeface="Calibri"/>
                <a:cs typeface="Calibri"/>
                <a:sym typeface="Calibri"/>
              </a:rPr>
              <a:t> </a:t>
            </a:r>
            <a:endParaRPr b="0"/>
          </a:p>
          <a:p>
            <a:pPr indent="-228600" lvl="0" marL="457200" marR="0" rtl="0" algn="l">
              <a:lnSpc>
                <a:spcPct val="100000"/>
              </a:lnSpc>
              <a:spcBef>
                <a:spcPts val="0"/>
              </a:spcBef>
              <a:spcAft>
                <a:spcPts val="0"/>
              </a:spcAft>
              <a:buClr>
                <a:srgbClr val="000000"/>
              </a:buClr>
              <a:buSzPts val="1400"/>
              <a:buFont typeface="Arial"/>
              <a:buNone/>
            </a:pPr>
            <a:br>
              <a:rPr lang="en-US"/>
            </a:b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case study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2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b="0" i="0" lang="en-US" sz="1800" u="sng" strike="noStrike">
                <a:solidFill>
                  <a:srgbClr val="0462C1"/>
                </a:solidFill>
                <a:latin typeface="Calibri"/>
                <a:ea typeface="Calibri"/>
                <a:cs typeface="Calibri"/>
                <a:sym typeface="Calibri"/>
                <a:hlinkClick r:id="rId2">
                  <a:extLst>
                    <a:ext uri="{A12FA001-AC4F-418D-AE19-62706E023703}">
                      <ahyp:hlinkClr val="tx"/>
                    </a:ext>
                  </a:extLst>
                </a:hlinkClick>
              </a:rPr>
              <a:t>https://hackernoon.com/microservices-are-hard-an-invaluable-guide-to-microservices-2d06bd7bcf5d</a:t>
            </a:r>
            <a:r>
              <a:rPr b="0" i="0" lang="en-US" sz="1800" u="none" strike="noStrike">
                <a:solidFill>
                  <a:srgbClr val="000000"/>
                </a:solidFill>
                <a:latin typeface="Calibri"/>
                <a:ea typeface="Calibri"/>
                <a:cs typeface="Calibri"/>
                <a:sym typeface="Calibri"/>
              </a:rPr>
              <a:t> </a:t>
            </a:r>
            <a:endParaRPr b="0"/>
          </a:p>
          <a:p>
            <a:pPr indent="-228600" lvl="0" marL="457200" rtl="0" algn="l">
              <a:lnSpc>
                <a:spcPct val="100000"/>
              </a:lnSpc>
              <a:spcBef>
                <a:spcPts val="0"/>
              </a:spcBef>
              <a:spcAft>
                <a:spcPts val="0"/>
              </a:spcAft>
              <a:buSzPts val="1400"/>
              <a:buNone/>
            </a:pPr>
            <a:r>
              <a:rPr b="0" i="0" lang="en-US" sz="1800" u="sng" strike="noStrike">
                <a:solidFill>
                  <a:srgbClr val="0462C1"/>
                </a:solidFill>
                <a:latin typeface="Calibri"/>
                <a:ea typeface="Calibri"/>
                <a:cs typeface="Calibri"/>
                <a:sym typeface="Calibri"/>
                <a:hlinkClick r:id="rId3">
                  <a:extLst>
                    <a:ext uri="{A12FA001-AC4F-418D-AE19-62706E023703}">
                      <ahyp:hlinkClr val="tx"/>
                    </a:ext>
                  </a:extLst>
                </a:hlinkClick>
              </a:rPr>
              <a:t>https://dzone.com/articles/microservice-architecture-learn-build-and-deploy-a</a:t>
            </a:r>
            <a:r>
              <a:rPr b="0" i="0" lang="en-US" sz="1800" u="none" strike="noStrike">
                <a:solidFill>
                  <a:srgbClr val="000000"/>
                </a:solidFill>
                <a:latin typeface="Calibri"/>
                <a:ea typeface="Calibri"/>
                <a:cs typeface="Calibri"/>
                <a:sym typeface="Calibri"/>
              </a:rPr>
              <a:t> </a:t>
            </a:r>
            <a:endParaRPr b="0"/>
          </a:p>
          <a:p>
            <a:pPr indent="-228600" lvl="0" marL="457200" marR="0" rtl="0" algn="l">
              <a:lnSpc>
                <a:spcPct val="100000"/>
              </a:lnSpc>
              <a:spcBef>
                <a:spcPts val="0"/>
              </a:spcBef>
              <a:spcAft>
                <a:spcPts val="0"/>
              </a:spcAft>
              <a:buClr>
                <a:srgbClr val="000000"/>
              </a:buClr>
              <a:buSzPts val="1400"/>
              <a:buFont typeface="Arial"/>
              <a:buNone/>
            </a:pPr>
            <a:br>
              <a:rPr lang="en-US"/>
            </a:b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case study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2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b="0" i="0" lang="en-US" sz="1800" u="sng" strike="noStrike">
                <a:solidFill>
                  <a:srgbClr val="0462C1"/>
                </a:solidFill>
                <a:latin typeface="Calibri"/>
                <a:ea typeface="Calibri"/>
                <a:cs typeface="Calibri"/>
                <a:sym typeface="Calibri"/>
                <a:hlinkClick r:id="rId2">
                  <a:extLst>
                    <a:ext uri="{A12FA001-AC4F-418D-AE19-62706E023703}">
                      <ahyp:hlinkClr val="tx"/>
                    </a:ext>
                  </a:extLst>
                </a:hlinkClick>
              </a:rPr>
              <a:t>https://hackernoon.com/microservices-are-hard-an-invaluable-guide-to-microservices-2d06bd7bcf5d</a:t>
            </a:r>
            <a:r>
              <a:rPr b="0" i="0" lang="en-US" sz="1800" u="none" strike="noStrike">
                <a:solidFill>
                  <a:srgbClr val="000000"/>
                </a:solidFill>
                <a:latin typeface="Calibri"/>
                <a:ea typeface="Calibri"/>
                <a:cs typeface="Calibri"/>
                <a:sym typeface="Calibri"/>
              </a:rPr>
              <a:t> </a:t>
            </a:r>
            <a:endParaRPr b="0"/>
          </a:p>
          <a:p>
            <a:pPr indent="-228600" lvl="0" marL="457200" rtl="0" algn="l">
              <a:lnSpc>
                <a:spcPct val="100000"/>
              </a:lnSpc>
              <a:spcBef>
                <a:spcPts val="0"/>
              </a:spcBef>
              <a:spcAft>
                <a:spcPts val="0"/>
              </a:spcAft>
              <a:buSzPts val="1400"/>
              <a:buNone/>
            </a:pPr>
            <a:r>
              <a:rPr b="0" i="0" lang="en-US" sz="1800" u="sng" strike="noStrike">
                <a:solidFill>
                  <a:srgbClr val="0462C1"/>
                </a:solidFill>
                <a:latin typeface="Calibri"/>
                <a:ea typeface="Calibri"/>
                <a:cs typeface="Calibri"/>
                <a:sym typeface="Calibri"/>
                <a:hlinkClick r:id="rId3">
                  <a:extLst>
                    <a:ext uri="{A12FA001-AC4F-418D-AE19-62706E023703}">
                      <ahyp:hlinkClr val="tx"/>
                    </a:ext>
                  </a:extLst>
                </a:hlinkClick>
              </a:rPr>
              <a:t>https://dzone.com/articles/microservice-architecture-learn-build-and-deploy-a</a:t>
            </a:r>
            <a:r>
              <a:rPr b="0" i="0" lang="en-US" sz="1800" u="none" strike="noStrike">
                <a:solidFill>
                  <a:srgbClr val="000000"/>
                </a:solidFill>
                <a:latin typeface="Calibri"/>
                <a:ea typeface="Calibri"/>
                <a:cs typeface="Calibri"/>
                <a:sym typeface="Calibri"/>
              </a:rPr>
              <a:t> </a:t>
            </a:r>
            <a:endParaRPr b="0"/>
          </a:p>
          <a:p>
            <a:pPr indent="-228600" lvl="0" marL="457200" marR="0" rtl="0" algn="l">
              <a:lnSpc>
                <a:spcPct val="100000"/>
              </a:lnSpc>
              <a:spcBef>
                <a:spcPts val="0"/>
              </a:spcBef>
              <a:spcAft>
                <a:spcPts val="0"/>
              </a:spcAft>
              <a:buClr>
                <a:srgbClr val="000000"/>
              </a:buClr>
              <a:buSzPts val="1400"/>
              <a:buFont typeface="Arial"/>
              <a:buNone/>
            </a:pPr>
            <a:br>
              <a:rPr lang="en-US"/>
            </a:b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case study</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2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https://hackernoon.com/microservices-are-hard-an-invaluable-guide-to-microservices-2d06bd7bcf5d</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Trainer Notes:</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Explain the diagram given on the slide.</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monolithic architecture, All functions are part of the same program whereas you can see in microservices, there are different services working and deployed independently of each other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p2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difference between Monolithic and Microservices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Monolithic:</a:t>
            </a:r>
            <a:r>
              <a:rPr b="0" i="0" lang="en-US">
                <a:solidFill>
                  <a:srgbClr val="E3E3E3"/>
                </a:solidFill>
                <a:highlight>
                  <a:srgbClr val="131314"/>
                </a:highlight>
                <a:latin typeface="Arial"/>
                <a:ea typeface="Arial"/>
                <a:cs typeface="Arial"/>
                <a:sym typeface="Arial"/>
              </a:rPr>
              <a:t> A single, unified codebase containing the entire application's functionality (UI, business logic, data access). Imagine a large building housing all functionalities under one roof.</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Microservices:</a:t>
            </a:r>
            <a:r>
              <a:rPr b="0" i="0" lang="en-US">
                <a:solidFill>
                  <a:srgbClr val="E3E3E3"/>
                </a:solidFill>
                <a:highlight>
                  <a:srgbClr val="131314"/>
                </a:highlight>
                <a:latin typeface="Arial"/>
                <a:ea typeface="Arial"/>
                <a:cs typeface="Arial"/>
                <a:sym typeface="Arial"/>
              </a:rPr>
              <a:t> Collection of smaller, independent services working together. Each service has a clearly defined purpose and operates independently. Think of a large city built up of many smaller districts, each with its own specialized function.</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880" name="Google Shape;880;p2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2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t>Trainer Notes:</a:t>
            </a:r>
            <a:endParaRPr/>
          </a:p>
          <a:p>
            <a:pPr indent="-228600" lvl="0" marL="45720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Serverless computing, despite the name, doesn't literally mean there are no servers involved. It refers to a cloud computing execution model where the cloud provider manages the servers and underlying infrastructure that run your code. Here's a breakdown of the key concepts:</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Focus on Code:</a:t>
            </a:r>
            <a:r>
              <a:rPr b="0" i="0" lang="en-US">
                <a:solidFill>
                  <a:srgbClr val="E3E3E3"/>
                </a:solidFill>
                <a:highlight>
                  <a:srgbClr val="131314"/>
                </a:highlight>
                <a:latin typeface="Arial"/>
                <a:ea typeface="Arial"/>
                <a:cs typeface="Arial"/>
                <a:sym typeface="Arial"/>
              </a:rPr>
              <a:t> With serverless, you focus on writing and deploying your code. You don't need to worry about provisioning, managing, or scaling servers.</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Event-Driven Execution:</a:t>
            </a:r>
            <a:r>
              <a:rPr b="0" i="0" lang="en-US">
                <a:solidFill>
                  <a:srgbClr val="E3E3E3"/>
                </a:solidFill>
                <a:highlight>
                  <a:srgbClr val="131314"/>
                </a:highlight>
                <a:latin typeface="Arial"/>
                <a:ea typeface="Arial"/>
                <a:cs typeface="Arial"/>
                <a:sym typeface="Arial"/>
              </a:rPr>
              <a:t> Serverless code typically executes in response to events. These events can be triggers like HTTP requests, database changes, or queue messages.</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Pay-Per-Use:</a:t>
            </a:r>
            <a:r>
              <a:rPr b="0" i="0" lang="en-US">
                <a:solidFill>
                  <a:srgbClr val="E3E3E3"/>
                </a:solidFill>
                <a:highlight>
                  <a:srgbClr val="131314"/>
                </a:highlight>
                <a:latin typeface="Arial"/>
                <a:ea typeface="Arial"/>
                <a:cs typeface="Arial"/>
                <a:sym typeface="Arial"/>
              </a:rPr>
              <a:t> You are only charged for the resources your code consumes while executing, typically measured by duration and memory usage. This can be cost-effective for applications with variable workloads</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0" name="Google Shape;900;p2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latin typeface="Arial"/>
                <a:ea typeface="Arial"/>
                <a:cs typeface="Arial"/>
                <a:sym typeface="Arial"/>
              </a:rPr>
              <a:t>Trainer Notes:</a:t>
            </a:r>
            <a:endParaRPr/>
          </a:p>
          <a:p>
            <a:pPr indent="0" lvl="0" marL="0" marR="0" rtl="0" algn="l">
              <a:lnSpc>
                <a:spcPct val="100000"/>
              </a:lnSpc>
              <a:spcBef>
                <a:spcPts val="0"/>
              </a:spcBef>
              <a:spcAft>
                <a:spcPts val="0"/>
              </a:spcAft>
              <a:buClr>
                <a:srgbClr val="000000"/>
              </a:buClr>
              <a:buSzPts val="1400"/>
              <a:buFont typeface="Arial"/>
              <a:buNone/>
            </a:pPr>
            <a:r>
              <a:t/>
            </a:r>
            <a:endParaRPr b="1" sz="14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400">
                <a:solidFill>
                  <a:srgbClr val="3F3F3F"/>
                </a:solidFill>
                <a:latin typeface="Open Sans"/>
                <a:ea typeface="Open Sans"/>
                <a:cs typeface="Open Sans"/>
                <a:sym typeface="Open Sans"/>
              </a:rPr>
              <a:t>Explain Attributes of Server less computing</a:t>
            </a:r>
            <a:endParaRPr/>
          </a:p>
          <a:p>
            <a:pPr indent="0" lvl="0" marL="0" marR="0" rtl="0" algn="l">
              <a:lnSpc>
                <a:spcPct val="100000"/>
              </a:lnSpc>
              <a:spcBef>
                <a:spcPts val="0"/>
              </a:spcBef>
              <a:spcAft>
                <a:spcPts val="0"/>
              </a:spcAft>
              <a:buClr>
                <a:srgbClr val="000000"/>
              </a:buClr>
              <a:buSzPts val="1400"/>
              <a:buFont typeface="Arial"/>
              <a:buNone/>
            </a:pPr>
            <a:r>
              <a:t/>
            </a:r>
            <a:endParaRPr b="1" sz="14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400">
                <a:solidFill>
                  <a:srgbClr val="3F3F3F"/>
                </a:solidFill>
                <a:latin typeface="Open Sans"/>
                <a:ea typeface="Open Sans"/>
                <a:cs typeface="Open Sans"/>
                <a:sym typeface="Open Sans"/>
              </a:rPr>
              <a:t>Event Driven </a:t>
            </a:r>
            <a:r>
              <a:rPr lang="en-US" sz="1200">
                <a:solidFill>
                  <a:srgbClr val="3F3F3F"/>
                </a:solidFill>
                <a:latin typeface="Open Sans"/>
                <a:ea typeface="Open Sans"/>
                <a:cs typeface="Open Sans"/>
                <a:sym typeface="Open Sans"/>
              </a:rPr>
              <a:t>Code executes in response to specific events, such as an HTTP request, a change in a database, or a file upload. We need not to worry about provisioning or managing servers</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Pay Per Use-</a:t>
            </a:r>
            <a:r>
              <a:rPr lang="en-US" sz="1200">
                <a:solidFill>
                  <a:srgbClr val="3F3F3F"/>
                </a:solidFill>
                <a:latin typeface="Open Sans"/>
                <a:ea typeface="Open Sans"/>
                <a:cs typeface="Open Sans"/>
                <a:sym typeface="Open Sans"/>
              </a:rPr>
              <a:t>You only pay for the resources your code consumes while it's executing.</a:t>
            </a:r>
            <a:r>
              <a:rPr b="0" i="0" lang="en-US" sz="1600">
                <a:solidFill>
                  <a:srgbClr val="E3E3E3"/>
                </a:solidFill>
                <a:latin typeface="Arial"/>
                <a:ea typeface="Arial"/>
                <a:cs typeface="Arial"/>
                <a:sym typeface="Arial"/>
              </a:rPr>
              <a:t> </a:t>
            </a:r>
            <a:r>
              <a:rPr lang="en-US" sz="1200">
                <a:solidFill>
                  <a:srgbClr val="3F3F3F"/>
                </a:solidFill>
                <a:latin typeface="Open Sans"/>
                <a:ea typeface="Open Sans"/>
                <a:cs typeface="Open Sans"/>
                <a:sym typeface="Open Sans"/>
              </a:rPr>
              <a:t>This can be a cost-effective way to run applications that experience variable traffic</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Automatic Scaling </a:t>
            </a:r>
            <a:r>
              <a:rPr lang="en-US" sz="1200">
                <a:solidFill>
                  <a:srgbClr val="3F3F3F"/>
                </a:solidFill>
                <a:latin typeface="Open Sans"/>
                <a:ea typeface="Open Sans"/>
                <a:cs typeface="Open Sans"/>
                <a:sym typeface="Open Sans"/>
              </a:rPr>
              <a:t>The cloud provider automatically scales the resources allocated to your code based on demand. This eliminates the need for you to manually scale your servers</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Focus on Code -</a:t>
            </a:r>
            <a:r>
              <a:rPr lang="en-US" sz="1200">
                <a:solidFill>
                  <a:srgbClr val="3F3F3F"/>
                </a:solidFill>
                <a:latin typeface="Open Sans"/>
                <a:ea typeface="Open Sans"/>
                <a:cs typeface="Open Sans"/>
                <a:sym typeface="Open Sans"/>
              </a:rPr>
              <a:t>With serverless computing, you can focus on writing and deploying your code without worrying about the underlying infrastructure</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Explain What is Security Architecture and why it is important</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Security architecture is like a blueprint for an organization’s information security strategy. It defines the principles, processes, and technologies that protect the organization's data, applications, and systems from cyberattacks.</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 </a:t>
            </a:r>
            <a:r>
              <a:rPr lang="en-US"/>
              <a:t>Security architecture focuses on designing a comprehensive security system that aligns with your organization's needs and risk profile. It considers your business goals, the type of data you handle, and the potential threats you face.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17" name="Google Shape;117;p2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2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Advantages of Serverless</a:t>
            </a:r>
            <a:endParaRPr/>
          </a:p>
          <a:p>
            <a:pPr indent="0" lvl="0" marL="0" rtl="0" algn="l">
              <a:lnSpc>
                <a:spcPct val="100000"/>
              </a:lnSpc>
              <a:spcBef>
                <a:spcPts val="0"/>
              </a:spcBef>
              <a:spcAft>
                <a:spcPts val="0"/>
              </a:spcAft>
              <a:buSzPts val="1400"/>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800" u="none" cap="none" strike="noStrike">
                <a:solidFill>
                  <a:srgbClr val="000000"/>
                </a:solidFill>
                <a:latin typeface="Arial"/>
                <a:ea typeface="Arial"/>
                <a:cs typeface="Arial"/>
                <a:sym typeface="Arial"/>
              </a:rPr>
              <a:t>Reduced cost </a:t>
            </a:r>
            <a:r>
              <a:rPr b="0" i="0" lang="en-US" sz="800" u="none" cap="none" strike="noStrike">
                <a:solidFill>
                  <a:srgbClr val="3F3F3F"/>
                </a:solidFill>
                <a:latin typeface="Open Sans"/>
                <a:ea typeface="Open Sans"/>
                <a:cs typeface="Open Sans"/>
                <a:sym typeface="Open Sans"/>
              </a:rPr>
              <a:t>Only had to pay for what we are using, which can lead to significant cost saving</a:t>
            </a:r>
            <a:endParaRPr/>
          </a:p>
          <a:p>
            <a:pPr indent="0" lvl="0" marL="0" marR="0" rtl="0" algn="l">
              <a:lnSpc>
                <a:spcPct val="100000"/>
              </a:lnSpc>
              <a:spcBef>
                <a:spcPts val="0"/>
              </a:spcBef>
              <a:spcAft>
                <a:spcPts val="0"/>
              </a:spcAft>
              <a:buClr>
                <a:srgbClr val="000000"/>
              </a:buClr>
              <a:buSzPts val="1400"/>
              <a:buFont typeface="Arial"/>
              <a:buNone/>
            </a:pPr>
            <a:r>
              <a:rPr b="0" i="0" lang="en-US" sz="800" u="none" cap="none" strike="noStrike">
                <a:solidFill>
                  <a:srgbClr val="000000"/>
                </a:solidFill>
                <a:latin typeface="Arial"/>
                <a:ea typeface="Arial"/>
                <a:cs typeface="Arial"/>
                <a:sym typeface="Arial"/>
              </a:rPr>
              <a:t>Increase scalability </a:t>
            </a:r>
            <a:r>
              <a:rPr lang="en-US" sz="800">
                <a:solidFill>
                  <a:srgbClr val="3F3F3F"/>
                </a:solidFill>
                <a:latin typeface="Open Sans"/>
                <a:ea typeface="Open Sans"/>
                <a:cs typeface="Open Sans"/>
                <a:sym typeface="Open Sans"/>
              </a:rPr>
              <a:t>Serverless applications can automatically scale to meet demand, eliminating the need for manual scaling , leading to efficiency</a:t>
            </a:r>
            <a:endParaRPr sz="8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sz="800" u="none" cap="none" strike="noStrike">
                <a:solidFill>
                  <a:srgbClr val="000000"/>
                </a:solidFill>
                <a:latin typeface="Arial"/>
                <a:ea typeface="Arial"/>
                <a:cs typeface="Arial"/>
                <a:sym typeface="Arial"/>
              </a:rPr>
              <a:t>Faster Deployment </a:t>
            </a:r>
            <a:r>
              <a:rPr lang="en-US" sz="800">
                <a:solidFill>
                  <a:srgbClr val="3F3F3F"/>
                </a:solidFill>
                <a:latin typeface="Open Sans"/>
                <a:ea typeface="Open Sans"/>
                <a:cs typeface="Open Sans"/>
                <a:sym typeface="Open Sans"/>
              </a:rPr>
              <a:t>Serverless computing allows you to develop and deploy applications faster by removing the need to manage servers manually, platform does the job for you</a:t>
            </a:r>
            <a:endParaRPr/>
          </a:p>
          <a:p>
            <a:pPr indent="0" lvl="0" marL="0" marR="0" rtl="0" algn="l">
              <a:lnSpc>
                <a:spcPct val="100000"/>
              </a:lnSpc>
              <a:spcBef>
                <a:spcPts val="0"/>
              </a:spcBef>
              <a:spcAft>
                <a:spcPts val="0"/>
              </a:spcAft>
              <a:buClr>
                <a:srgbClr val="000000"/>
              </a:buClr>
              <a:buSzPts val="1400"/>
              <a:buFont typeface="Arial"/>
              <a:buNone/>
            </a:pPr>
            <a:r>
              <a:rPr lang="en-US" sz="800">
                <a:solidFill>
                  <a:srgbClr val="3F3F3F"/>
                </a:solidFill>
                <a:latin typeface="Open Sans"/>
                <a:ea typeface="Open Sans"/>
                <a:cs typeface="Open Sans"/>
                <a:sym typeface="Open Sans"/>
              </a:rPr>
              <a:t>Improve Maintainability- No need to worry about patching or maintaining servers, which can simplify application maintenance as managing the server, update , configuration is responsibility of cloud provide</a:t>
            </a:r>
            <a:endParaRPr sz="8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8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Arial"/>
              <a:ea typeface="Arial"/>
              <a:cs typeface="Arial"/>
              <a:sym typeface="Arial"/>
            </a:endParaRPr>
          </a:p>
        </p:txBody>
      </p:sp>
      <p:sp>
        <p:nvSpPr>
          <p:cNvPr id="919" name="Google Shape;919;p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2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Introduction to Network Infrastructure</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1" marL="342900" rtl="0" algn="l">
              <a:lnSpc>
                <a:spcPct val="100000"/>
              </a:lnSpc>
              <a:spcBef>
                <a:spcPts val="0"/>
              </a:spcBef>
              <a:spcAft>
                <a:spcPts val="0"/>
              </a:spcAft>
              <a:buSzPts val="2200"/>
              <a:buFont typeface="Arial"/>
              <a:buChar char="•"/>
            </a:pPr>
            <a:r>
              <a:rPr b="0" i="0" lang="en-US">
                <a:solidFill>
                  <a:srgbClr val="E3E3E3"/>
                </a:solidFill>
                <a:highlight>
                  <a:srgbClr val="131314"/>
                </a:highlight>
                <a:latin typeface="Arial"/>
                <a:ea typeface="Arial"/>
                <a:cs typeface="Arial"/>
                <a:sym typeface="Arial"/>
              </a:rPr>
              <a:t>Network infrastructure refers to the physical and software components that enable communication and data transfer between devices on a network. It's the foundation for connecting computers, printers, servers, and other devices to share resources and access the internet. Imagine it as the central nervous system of a network, carrying information around to keep everything functioning</a:t>
            </a:r>
            <a:r>
              <a:rPr lang="en-US" sz="1200">
                <a:solidFill>
                  <a:srgbClr val="3F3F3F"/>
                </a:solidFill>
                <a:latin typeface="Open Sans"/>
                <a:ea typeface="Open Sans"/>
                <a:cs typeface="Open Sans"/>
                <a:sym typeface="Open Sans"/>
              </a:rPr>
              <a:t>.</a:t>
            </a:r>
            <a:endParaRPr/>
          </a:p>
          <a:p>
            <a:pPr indent="-342900" lvl="1" marL="34290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Network infrastructure is a mixture of networking devices, protocols, and routing packets that all work together in an interconnected environment.</a:t>
            </a:r>
            <a:endParaRPr/>
          </a:p>
          <a:p>
            <a:pPr indent="-342900" lvl="1" marL="34290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 It provides a communication path and services between users, processes, applications, and external networks, enabling various devices and components to connect and communicate within an internal and external environment.</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959" name="Google Shape;959;p2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2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en-US"/>
              <a:t>Secure Network Designs</a:t>
            </a:r>
            <a:endParaRPr/>
          </a:p>
          <a:p>
            <a:pPr indent="0" lvl="0" marL="0" rtl="0" algn="l">
              <a:lnSpc>
                <a:spcPct val="100000"/>
              </a:lnSpc>
              <a:spcBef>
                <a:spcPts val="0"/>
              </a:spcBef>
              <a:spcAft>
                <a:spcPts val="0"/>
              </a:spcAft>
              <a:buClr>
                <a:schemeClr val="dk1"/>
              </a:buClr>
              <a:buSzPts val="1400"/>
              <a:buFont typeface="Arial"/>
              <a:buNone/>
            </a:pPr>
            <a:r>
              <a:rPr lang="en-US"/>
              <a:t>A secure network design provisions the assets and services underpinning business workflows with the properties of confidentiality, integrity, and availability. Main objective is to ensure communication takes place in a secure manner</a:t>
            </a:r>
            <a:endParaRPr>
              <a:solidFill>
                <a:srgbClr val="45545F"/>
              </a:solidFill>
              <a:latin typeface="Open Sans"/>
              <a:ea typeface="Open Sans"/>
              <a:cs typeface="Open Sans"/>
              <a:sym typeface="Open Sans"/>
            </a:endParaRPr>
          </a:p>
        </p:txBody>
      </p:sp>
      <p:sp>
        <p:nvSpPr>
          <p:cNvPr id="968" name="Google Shape;968;p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2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Explain Network Device: Router</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A router, in the context of computer networking, is a device that connects two or more packet-switched networks or subnetworks. It acts like a traffic director, intelligently forwarding data packets to their intended destinations. Imagine a large city with different districts. A router would be like the central traffic control center, directing vehicles (data packets) to the specific neighborhoods (networks) they need to reach</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986" name="Google Shape;986;p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2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Explain Network Device: Switch</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A switch is a device that connects devices on a network and forwards data packets to their intended destinations. Unlike routers, which connect different networks, switches operate at Layer 2 (data link layer) of the OSI model and focus on communication within a single network segment. Imagine a multi-lane highway intersection. A switch acts like a traffic director, efficiently routing vehicles (data packets) to their designated lanes (network devices) based on their exit signs (MAC addresses).</a:t>
            </a:r>
            <a:endParaRPr/>
          </a:p>
        </p:txBody>
      </p:sp>
      <p:sp>
        <p:nvSpPr>
          <p:cNvPr id="1087" name="Google Shape;1087;p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2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Explain Network Device:Load Balancer</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rtl="0" algn="ctr">
              <a:lnSpc>
                <a:spcPct val="114000"/>
              </a:lnSpc>
              <a:spcBef>
                <a:spcPts val="0"/>
              </a:spcBef>
              <a:spcAft>
                <a:spcPts val="0"/>
              </a:spcAft>
              <a:buSzPts val="2457"/>
              <a:buNone/>
            </a:pPr>
            <a:r>
              <a:rPr lang="en-US" sz="1200">
                <a:solidFill>
                  <a:srgbClr val="3F3F3F"/>
                </a:solidFill>
                <a:latin typeface="Open Sans"/>
                <a:ea typeface="Open Sans"/>
                <a:cs typeface="Open Sans"/>
                <a:sym typeface="Open Sans"/>
              </a:rPr>
              <a:t>A load balancer distributes incoming traffic evenly across multiple servers, ensuring efficient handling of high traffic loads. A load balancer distributes incoming traffic evenly across multiple servers, ensuring efficient handling of high traffic loads.</a:t>
            </a:r>
            <a:endParaRPr/>
          </a:p>
          <a:p>
            <a:pPr indent="-228600" lvl="0" marL="457200" rtl="0" algn="ctr">
              <a:lnSpc>
                <a:spcPct val="114000"/>
              </a:lnSpc>
              <a:spcBef>
                <a:spcPts val="0"/>
              </a:spcBef>
              <a:spcAft>
                <a:spcPts val="0"/>
              </a:spcAft>
              <a:buSzPts val="2457"/>
              <a:buNone/>
            </a:pPr>
            <a:r>
              <a:t/>
            </a:r>
            <a:endParaRPr sz="1200">
              <a:solidFill>
                <a:srgbClr val="3F3F3F"/>
              </a:solidFill>
              <a:latin typeface="Open Sans"/>
              <a:ea typeface="Open Sans"/>
              <a:cs typeface="Open Sans"/>
              <a:sym typeface="Open Sans"/>
            </a:endParaRPr>
          </a:p>
          <a:p>
            <a:pPr indent="-228600" lvl="0" marL="457200" rtl="0" algn="ctr">
              <a:lnSpc>
                <a:spcPct val="114000"/>
              </a:lnSpc>
              <a:spcBef>
                <a:spcPts val="0"/>
              </a:spcBef>
              <a:spcAft>
                <a:spcPts val="0"/>
              </a:spcAft>
              <a:buSzPts val="2457"/>
              <a:buNone/>
            </a:pPr>
            <a:r>
              <a:t/>
            </a:r>
            <a:endParaRPr sz="1200">
              <a:solidFill>
                <a:srgbClr val="3F3F3F"/>
              </a:solidFill>
              <a:latin typeface="Open Sans"/>
              <a:ea typeface="Open Sans"/>
              <a:cs typeface="Open Sans"/>
              <a:sym typeface="Open Sans"/>
            </a:endParaRPr>
          </a:p>
          <a:p>
            <a:pPr indent="-228600" lvl="0" marL="457200" rtl="0" algn="ctr">
              <a:lnSpc>
                <a:spcPct val="114000"/>
              </a:lnSpc>
              <a:spcBef>
                <a:spcPts val="0"/>
              </a:spcBef>
              <a:spcAft>
                <a:spcPts val="0"/>
              </a:spcAft>
              <a:buSzPts val="2457"/>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189" name="Google Shape;1189;p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2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Explain Network Device: Web Application Firewall</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 WAF is a firewall that is used to protect the web server, its applications, and data from web application attacks.</a:t>
            </a:r>
            <a:r>
              <a:rPr b="0" i="0" lang="en-US">
                <a:solidFill>
                  <a:srgbClr val="E3E3E3"/>
                </a:solidFill>
                <a:highlight>
                  <a:srgbClr val="131314"/>
                </a:highlight>
                <a:latin typeface="Arial"/>
                <a:ea typeface="Arial"/>
                <a:cs typeface="Arial"/>
                <a:sym typeface="Arial"/>
              </a:rPr>
              <a:t> A WAF acts as an intermediary between the internet and your web application. It inspects all incoming HTTP traffic, including requests, headers, and parameters. WAFs are configured with a set of security rules that define what constitutes malicious traffic. These rules can be based on known attack patterns, vulnerabilities, or custom criteria.</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291" name="Google Shape;1291;p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2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Explain NIPS in brief</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 NIPS is used to monitor the network and protect it against attacks by continuously monitoring network traffic for signs of malicious activity and promptly taking action to prevent or mitigate attacks.</a:t>
            </a:r>
            <a:r>
              <a:rPr b="0" i="0" lang="en-US">
                <a:solidFill>
                  <a:srgbClr val="E3E3E3"/>
                </a:solidFill>
                <a:highlight>
                  <a:srgbClr val="131314"/>
                </a:highlight>
                <a:latin typeface="Arial"/>
                <a:ea typeface="Arial"/>
                <a:cs typeface="Arial"/>
                <a:sym typeface="Arial"/>
              </a:rPr>
              <a:t> NIPS refers to a network security device that monitors network traffic for malicious activity and attempts to block it</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1395" name="Google Shape;1395;p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3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68300" lvl="0" marL="457200" marR="248283" rtl="0" algn="l">
              <a:lnSpc>
                <a:spcPct val="114000"/>
              </a:lnSpc>
              <a:spcBef>
                <a:spcPts val="0"/>
              </a:spcBef>
              <a:spcAft>
                <a:spcPts val="0"/>
              </a:spcAft>
              <a:buClr>
                <a:srgbClr val="3F3F3F"/>
              </a:buClr>
              <a:buSzPts val="2200"/>
              <a:buFont typeface="Arial"/>
              <a:buChar char="•"/>
            </a:pPr>
            <a:r>
              <a:rPr lang="en-US" sz="1200">
                <a:solidFill>
                  <a:srgbClr val="3F3F3F"/>
                </a:solidFill>
                <a:latin typeface="Open Sans"/>
                <a:ea typeface="Open Sans"/>
                <a:cs typeface="Open Sans"/>
                <a:sym typeface="Open Sans"/>
              </a:rPr>
              <a:t>Explain Wireless Access Point in brief</a:t>
            </a:r>
            <a:endParaRPr/>
          </a:p>
          <a:p>
            <a:pPr indent="-228600" lvl="0" marL="457200" marR="248283" rtl="0" algn="l">
              <a:lnSpc>
                <a:spcPct val="114000"/>
              </a:lnSpc>
              <a:spcBef>
                <a:spcPts val="0"/>
              </a:spcBef>
              <a:spcAft>
                <a:spcPts val="0"/>
              </a:spcAft>
              <a:buClr>
                <a:srgbClr val="3F3F3F"/>
              </a:buClr>
              <a:buSzPts val="2200"/>
              <a:buFont typeface="Arial"/>
              <a:buNone/>
            </a:pPr>
            <a:r>
              <a:t/>
            </a:r>
            <a:endParaRPr sz="1200">
              <a:solidFill>
                <a:srgbClr val="3F3F3F"/>
              </a:solidFill>
              <a:latin typeface="Open Sans"/>
              <a:ea typeface="Open Sans"/>
              <a:cs typeface="Open Sans"/>
              <a:sym typeface="Open Sans"/>
            </a:endParaRPr>
          </a:p>
          <a:p>
            <a:pPr indent="-368300" lvl="0" marL="457200" marR="248283" rtl="0" algn="l">
              <a:lnSpc>
                <a:spcPct val="114000"/>
              </a:lnSpc>
              <a:spcBef>
                <a:spcPts val="0"/>
              </a:spcBef>
              <a:spcAft>
                <a:spcPts val="0"/>
              </a:spcAft>
              <a:buClr>
                <a:srgbClr val="3F3F3F"/>
              </a:buClr>
              <a:buSzPts val="2200"/>
              <a:buFont typeface="Arial"/>
              <a:buChar char="•"/>
            </a:pPr>
            <a:r>
              <a:rPr b="0" i="0" lang="en-US">
                <a:solidFill>
                  <a:srgbClr val="E3E3E3"/>
                </a:solidFill>
                <a:highlight>
                  <a:srgbClr val="131314"/>
                </a:highlight>
                <a:latin typeface="Arial"/>
                <a:ea typeface="Arial"/>
                <a:cs typeface="Arial"/>
                <a:sym typeface="Arial"/>
              </a:rPr>
              <a:t>A wireless access point (WAP), also commonly referred to as an access point (AP), is a networking device that connects wireless-capable devices like laptops, smartphones, and tablets to a wired network or another wireless network. It acts as a bridge between the world of wires and the world of Wi-Fi.</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1494" name="Google Shape;1494;p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3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Explain Segregation</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sz="1200">
                <a:solidFill>
                  <a:srgbClr val="3F3F3F"/>
                </a:solidFill>
                <a:latin typeface="Open Sans"/>
                <a:ea typeface="Open Sans"/>
                <a:cs typeface="Open Sans"/>
                <a:sym typeface="Open Sans"/>
              </a:rPr>
              <a:t>Network isolation involves dividing a computer network into smaller segments called subnets to limit communication between devices or groups of devices, with the aim of enhancing security, performance, and manageability.</a:t>
            </a:r>
            <a:r>
              <a:rPr b="0" i="0" lang="en-US">
                <a:solidFill>
                  <a:srgbClr val="E3E3E3"/>
                </a:solidFill>
                <a:highlight>
                  <a:srgbClr val="131314"/>
                </a:highlight>
                <a:latin typeface="Arial"/>
                <a:ea typeface="Arial"/>
                <a:cs typeface="Arial"/>
                <a:sym typeface="Arial"/>
              </a:rPr>
              <a:t> Network segmentation is a security and performance optimization technique used in computer networking. It involves dividing a large network into smaller, isolated subnetworks.</a:t>
            </a:r>
            <a:endParaRPr/>
          </a:p>
          <a:p>
            <a:pPr indent="0" lvl="0" marL="0" marR="0" rtl="0" algn="l">
              <a:lnSpc>
                <a:spcPct val="100000"/>
              </a:lnSpc>
              <a:spcBef>
                <a:spcPts val="0"/>
              </a:spcBef>
              <a:spcAft>
                <a:spcPts val="0"/>
              </a:spcAft>
              <a:buClr>
                <a:schemeClr val="dk1"/>
              </a:buClr>
              <a:buSzPts val="1400"/>
              <a:buFont typeface="Calibri"/>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1596" name="Google Shape;1596;p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why the security of the network is important.</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Network security is vital for protecting data and resources within an organization.</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Networks often hold sensitive information, like financial records, personal documents, and login credentials. Strong network security safeguards this data from unauthorized access, theft, or leakage.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It involves using a firewall, IPS/IDS, end point security, VPN, and access control and monitoring tool</a:t>
            </a:r>
            <a:endParaRPr/>
          </a:p>
        </p:txBody>
      </p:sp>
      <p:sp>
        <p:nvSpPr>
          <p:cNvPr id="129" name="Google Shape;129;p2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3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Explain Types of Network Segregation</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Physical separation-It is physically separated by having separate physical path, routers and Switches</a:t>
            </a:r>
            <a:endParaRPr/>
          </a:p>
          <a:p>
            <a:pPr indent="-228600" lvl="0" marL="457200" marR="0" rtl="0" algn="l">
              <a:lnSpc>
                <a:spcPct val="100000"/>
              </a:lnSpc>
              <a:spcBef>
                <a:spcPts val="0"/>
              </a:spcBef>
              <a:spcAft>
                <a:spcPts val="0"/>
              </a:spcAft>
              <a:buClr>
                <a:srgbClr val="000000"/>
              </a:buClr>
              <a:buSzPts val="1400"/>
              <a:buFont typeface="Arial"/>
              <a:buNone/>
            </a:pPr>
            <a:r>
              <a:rPr lang="en-US"/>
              <a:t>Airgaps-</a:t>
            </a:r>
            <a:r>
              <a:rPr b="0" i="0" lang="en-US">
                <a:solidFill>
                  <a:srgbClr val="E3E3E3"/>
                </a:solidFill>
                <a:highlight>
                  <a:srgbClr val="131314"/>
                </a:highlight>
                <a:latin typeface="Arial"/>
                <a:ea typeface="Arial"/>
                <a:cs typeface="Arial"/>
                <a:sym typeface="Arial"/>
              </a:rPr>
              <a:t>Network segmentation is a security and performance optimization technique used in computer networking. It involves dividing a large network into smaller, isolated subnetworks.</a:t>
            </a:r>
            <a:endParaRPr/>
          </a:p>
          <a:p>
            <a:pPr indent="-228600" lvl="0" marL="45720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VLAN-VLAN, which stands for Virtual Local Area Network, is a logical grouping of devices on a physical network that can communicate with each other as if they were on a separate physical network.</a:t>
            </a:r>
            <a:endParaRPr/>
          </a:p>
          <a:p>
            <a:pPr indent="-228600" lvl="0" marL="45720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Subnets -Subnets are a fundamental tool for network isolation using IP addresses. Subnetting allows you to divide this large network block into smaller, more manageable subnetworks. Each subnet has its own unique address range within the larger block and traffic can restricted the subnet</a:t>
            </a:r>
            <a:endParaRPr/>
          </a:p>
        </p:txBody>
      </p:sp>
      <p:sp>
        <p:nvSpPr>
          <p:cNvPr id="1607" name="Google Shape;1607;p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3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FFFFFF"/>
                </a:solidFill>
                <a:latin typeface="Open Sans"/>
                <a:ea typeface="Open Sans"/>
                <a:cs typeface="Open Sans"/>
                <a:sym typeface="Open Sans"/>
              </a:rPr>
              <a:t>Explain Physical Separation and Airgaps</a:t>
            </a:r>
            <a:endParaRPr/>
          </a:p>
          <a:p>
            <a:pPr indent="0" lvl="0" marL="0" marR="0" rtl="0" algn="l">
              <a:lnSpc>
                <a:spcPct val="100000"/>
              </a:lnSpc>
              <a:spcBef>
                <a:spcPts val="0"/>
              </a:spcBef>
              <a:spcAft>
                <a:spcPts val="0"/>
              </a:spcAft>
              <a:buClr>
                <a:srgbClr val="000000"/>
              </a:buClr>
              <a:buSzPts val="1400"/>
              <a:buFont typeface="Arial"/>
              <a:buNone/>
            </a:pPr>
            <a:r>
              <a:t/>
            </a:r>
            <a:endParaRPr b="1" i="0" sz="1200" u="none" cap="none" strike="noStrike">
              <a:solidFill>
                <a:srgbClr val="FFFFFF"/>
              </a:solidFill>
              <a:latin typeface="Open Sans"/>
              <a:ea typeface="Open Sans"/>
              <a:cs typeface="Open Sans"/>
              <a:sym typeface="Open Sans"/>
            </a:endParaRPr>
          </a:p>
          <a:p>
            <a:pPr indent="-139700" lvl="1" marL="57150" rtl="0" algn="l">
              <a:lnSpc>
                <a:spcPct val="100000"/>
              </a:lnSpc>
              <a:spcBef>
                <a:spcPts val="0"/>
              </a:spcBef>
              <a:spcAft>
                <a:spcPts val="0"/>
              </a:spcAft>
              <a:buSzPts val="2200"/>
              <a:buFont typeface="Arial"/>
              <a:buChar char="•"/>
            </a:pPr>
            <a:r>
              <a:rPr b="1" i="0" lang="en-US" sz="1200" u="none" cap="none" strike="noStrike">
                <a:solidFill>
                  <a:srgbClr val="FFFFFF"/>
                </a:solidFill>
                <a:latin typeface="Open Sans"/>
                <a:ea typeface="Open Sans"/>
                <a:cs typeface="Open Sans"/>
                <a:sym typeface="Open Sans"/>
              </a:rPr>
              <a:t>Physical Separation </a:t>
            </a:r>
            <a:r>
              <a:rPr lang="en-US" sz="1200">
                <a:solidFill>
                  <a:srgbClr val="3F3F3F"/>
                </a:solidFill>
                <a:latin typeface="Open Sans"/>
                <a:ea typeface="Open Sans"/>
                <a:cs typeface="Open Sans"/>
                <a:sym typeface="Open Sans"/>
              </a:rPr>
              <a:t>Physical segregation involves using separate physical equipment to handle different classes of traffic, such as separate switches, routers, and cables. </a:t>
            </a:r>
            <a:r>
              <a:rPr b="0" i="0" lang="en-US">
                <a:solidFill>
                  <a:srgbClr val="E3E3E3"/>
                </a:solidFill>
                <a:highlight>
                  <a:srgbClr val="131314"/>
                </a:highlight>
                <a:latin typeface="Arial"/>
                <a:ea typeface="Arial"/>
                <a:cs typeface="Arial"/>
                <a:sym typeface="Arial"/>
              </a:rPr>
              <a:t>is the most extreme form of network isolation. It involves completely isolating a network from other networks, including the internet, using physical barriers.</a:t>
            </a:r>
            <a:endParaRPr sz="1200">
              <a:solidFill>
                <a:srgbClr val="3F3F3F"/>
              </a:solidFill>
              <a:latin typeface="Open Sans"/>
              <a:ea typeface="Open Sans"/>
              <a:cs typeface="Open Sans"/>
              <a:sym typeface="Open Sans"/>
            </a:endParaRPr>
          </a:p>
          <a:p>
            <a:pPr indent="-139700" lvl="1" marL="5715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This method is the most secure way to separate traffic, but it is also the most expensive. – </a:t>
            </a:r>
            <a:endParaRPr/>
          </a:p>
          <a:p>
            <a:pPr indent="-139700" lvl="1" marL="57150" rtl="0" algn="l">
              <a:lnSpc>
                <a:spcPct val="100000"/>
              </a:lnSpc>
              <a:spcBef>
                <a:spcPts val="0"/>
              </a:spcBef>
              <a:spcAft>
                <a:spcPts val="0"/>
              </a:spcAft>
              <a:buSzPts val="2200"/>
              <a:buFont typeface="Arial"/>
              <a:buChar char="•"/>
            </a:pPr>
            <a:r>
              <a:rPr lang="en-US" sz="1200">
                <a:solidFill>
                  <a:srgbClr val="3F3F3F"/>
                </a:solidFill>
                <a:latin typeface="Open Sans"/>
                <a:ea typeface="Open Sans"/>
                <a:cs typeface="Open Sans"/>
                <a:sym typeface="Open Sans"/>
              </a:rPr>
              <a:t>Organizations often use separate physical paths in the outermost sections of the network where connections to the Internet are established</a:t>
            </a:r>
            <a:endParaRPr/>
          </a:p>
          <a:p>
            <a:pPr indent="0" lvl="1" marL="57150" rtl="0" algn="l">
              <a:lnSpc>
                <a:spcPct val="100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69850" lvl="1" marL="57150" marR="0" rtl="0" algn="l">
              <a:lnSpc>
                <a:spcPct val="90000"/>
              </a:lnSpc>
              <a:spcBef>
                <a:spcPts val="490"/>
              </a:spcBef>
              <a:spcAft>
                <a:spcPts val="0"/>
              </a:spcAft>
              <a:buClr>
                <a:schemeClr val="dk1"/>
              </a:buClr>
              <a:buSzPts val="1100"/>
              <a:buFont typeface="Calibri"/>
              <a:buChar char="•"/>
            </a:pPr>
            <a:r>
              <a:rPr lang="en-US" sz="1200">
                <a:solidFill>
                  <a:srgbClr val="3F3F3F"/>
                </a:solidFill>
                <a:latin typeface="Open Sans"/>
                <a:ea typeface="Open Sans"/>
                <a:cs typeface="Open Sans"/>
                <a:sym typeface="Open Sans"/>
              </a:rPr>
              <a:t>Airgaps Air gaps, a term familiar to network security professionals, refer to the isolation of two networks that are not connected in any way except via a physical air gap between them. </a:t>
            </a:r>
            <a:r>
              <a:rPr b="0" i="0" lang="en-US">
                <a:solidFill>
                  <a:srgbClr val="E3E3E3"/>
                </a:solidFill>
                <a:highlight>
                  <a:srgbClr val="131314"/>
                </a:highlight>
                <a:latin typeface="Arial"/>
                <a:ea typeface="Arial"/>
                <a:cs typeface="Arial"/>
                <a:sym typeface="Arial"/>
              </a:rPr>
              <a:t>This approach is like creating a completely isolated island for your network, with no bridges or connections to the outside world.</a:t>
            </a:r>
            <a:endParaRPr sz="1200">
              <a:solidFill>
                <a:srgbClr val="3F3F3F"/>
              </a:solidFill>
              <a:latin typeface="Open Sans"/>
              <a:ea typeface="Open Sans"/>
              <a:cs typeface="Open Sans"/>
              <a:sym typeface="Open Sans"/>
            </a:endParaRPr>
          </a:p>
          <a:p>
            <a:pPr indent="-69850" lvl="1" marL="57150" marR="0" rtl="0" algn="l">
              <a:lnSpc>
                <a:spcPct val="90000"/>
              </a:lnSpc>
              <a:spcBef>
                <a:spcPts val="490"/>
              </a:spcBef>
              <a:spcAft>
                <a:spcPts val="0"/>
              </a:spcAft>
              <a:buClr>
                <a:schemeClr val="dk1"/>
              </a:buClr>
              <a:buSzPts val="1100"/>
              <a:buFont typeface="Calibri"/>
              <a:buChar char="•"/>
            </a:pPr>
            <a:r>
              <a:rPr lang="en-US" sz="1200">
                <a:solidFill>
                  <a:srgbClr val="3F3F3F"/>
                </a:solidFill>
                <a:latin typeface="Open Sans"/>
                <a:ea typeface="Open Sans"/>
                <a:cs typeface="Open Sans"/>
                <a:sym typeface="Open Sans"/>
              </a:rPr>
              <a:t>Physically or logically, there is no direct path between them</a:t>
            </a:r>
            <a:endParaRPr/>
          </a:p>
          <a:p>
            <a:pPr indent="-69850" lvl="1" marL="57150" rtl="0" algn="l">
              <a:lnSpc>
                <a:spcPct val="90000"/>
              </a:lnSpc>
              <a:spcBef>
                <a:spcPts val="490"/>
              </a:spcBef>
              <a:spcAft>
                <a:spcPts val="0"/>
              </a:spcAft>
              <a:buClr>
                <a:schemeClr val="dk1"/>
              </a:buClr>
              <a:buSzPts val="1100"/>
              <a:buFont typeface="Calibri"/>
              <a:buChar char="•"/>
            </a:pPr>
            <a:r>
              <a:rPr lang="en-US" sz="1200">
                <a:solidFill>
                  <a:srgbClr val="3F3F3F"/>
                </a:solidFill>
                <a:latin typeface="Open Sans"/>
                <a:ea typeface="Open Sans"/>
                <a:cs typeface="Open Sans"/>
                <a:sym typeface="Open Sans"/>
              </a:rPr>
              <a:t>It involves isolating a secure network or computer from all other networks, particularly the Internet, to prevent unauthorised access</a:t>
            </a:r>
            <a:endParaRPr sz="1200">
              <a:solidFill>
                <a:srgbClr val="3F3F3F"/>
              </a:solidFill>
              <a:latin typeface="Open Sans"/>
              <a:ea typeface="Open Sans"/>
              <a:cs typeface="Open Sans"/>
              <a:sym typeface="Open Sans"/>
            </a:endParaRPr>
          </a:p>
          <a:p>
            <a:pPr indent="0" lvl="1" marL="57150" rtl="0" algn="l">
              <a:lnSpc>
                <a:spcPct val="100000"/>
              </a:lnSpc>
              <a:spcBef>
                <a:spcPts val="0"/>
              </a:spcBef>
              <a:spcAft>
                <a:spcPts val="0"/>
              </a:spcAft>
              <a:buSzPts val="22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1630" name="Google Shape;1630;p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3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FFFFFF"/>
                </a:solidFill>
                <a:latin typeface="Open Sans"/>
                <a:ea typeface="Open Sans"/>
                <a:cs typeface="Open Sans"/>
                <a:sym typeface="Open Sans"/>
              </a:rPr>
              <a:t>Explain Subnetting and VLAN</a:t>
            </a:r>
            <a:endParaRPr/>
          </a:p>
          <a:p>
            <a:pPr indent="0" lvl="0" marL="0" marR="0" rtl="0" algn="l">
              <a:lnSpc>
                <a:spcPct val="100000"/>
              </a:lnSpc>
              <a:spcBef>
                <a:spcPts val="0"/>
              </a:spcBef>
              <a:spcAft>
                <a:spcPts val="0"/>
              </a:spcAft>
              <a:buClr>
                <a:srgbClr val="000000"/>
              </a:buClr>
              <a:buSzPts val="1400"/>
              <a:buFont typeface="Arial"/>
              <a:buNone/>
            </a:pPr>
            <a:r>
              <a:t/>
            </a:r>
            <a:endParaRPr b="1" i="0" sz="12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FFFFFF"/>
                </a:solidFill>
                <a:latin typeface="Open Sans"/>
                <a:ea typeface="Open Sans"/>
                <a:cs typeface="Open Sans"/>
                <a:sym typeface="Open Sans"/>
              </a:rPr>
              <a:t>Subnetting </a:t>
            </a:r>
            <a:r>
              <a:rPr b="0" i="0" lang="en-US">
                <a:solidFill>
                  <a:srgbClr val="222222"/>
                </a:solidFill>
                <a:highlight>
                  <a:srgbClr val="FFFFFF"/>
                </a:highlight>
                <a:latin typeface="Arial"/>
                <a:ea typeface="Arial"/>
                <a:cs typeface="Arial"/>
                <a:sym typeface="Arial"/>
              </a:rPr>
              <a:t>Subnetting is the process of breaking down a network into smaller networks called subnets. This can give you a higher level of security by reducing the broadcast domain, the area where devices can broadcast to each other. Imagine a fast-spreading virus. Using subnets can help contain the virus and prevent it from affecting too many devices. </a:t>
            </a:r>
            <a:r>
              <a:rPr b="0" i="0" lang="en-US">
                <a:solidFill>
                  <a:srgbClr val="E3E3E3"/>
                </a:solidFill>
                <a:highlight>
                  <a:srgbClr val="131314"/>
                </a:highlight>
                <a:latin typeface="Arial"/>
                <a:ea typeface="Arial"/>
                <a:cs typeface="Arial"/>
                <a:sym typeface="Arial"/>
              </a:rPr>
              <a:t>Subnetting allows you to subdivide this large block into smaller subnetworks. This creates a hierarchical addressing structure within your network, making it more organized and easier to manage.</a:t>
            </a:r>
            <a:endParaRPr b="1" i="0" sz="1200" u="none" cap="none" strike="noStrike">
              <a:solidFill>
                <a:srgbClr val="FFFFFF"/>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1" i="0" sz="1200" u="none" cap="none" strike="noStrike">
              <a:solidFill>
                <a:srgbClr val="FFFFFF"/>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rgbClr val="FFFFFF"/>
                </a:solidFill>
                <a:highlight>
                  <a:srgbClr val="FFFFFF"/>
                </a:highlight>
                <a:latin typeface="Open Sans"/>
                <a:ea typeface="Open Sans"/>
                <a:cs typeface="Open Sans"/>
                <a:sym typeface="Open Sans"/>
              </a:rPr>
              <a:t>VLAN </a:t>
            </a:r>
            <a:r>
              <a:rPr b="0" i="0" lang="en-US">
                <a:solidFill>
                  <a:srgbClr val="222222"/>
                </a:solidFill>
                <a:highlight>
                  <a:srgbClr val="FFFFFF"/>
                </a:highlight>
                <a:latin typeface="Arial"/>
                <a:ea typeface="Arial"/>
                <a:cs typeface="Arial"/>
                <a:sym typeface="Arial"/>
              </a:rPr>
              <a:t>A VLAN is established through the software on a network switch. It allows you to group multiple network ports together, effectively creating a distinct and separate network within the larger network. This method of network division aids in controlling traffic flow and segregating communications for particular functions or device groups. Each individual VLAN has an identification tag, which is readable by switches. </a:t>
            </a:r>
            <a:r>
              <a:rPr b="0" i="0" lang="en-US">
                <a:solidFill>
                  <a:srgbClr val="E3E3E3"/>
                </a:solidFill>
                <a:highlight>
                  <a:srgbClr val="131314"/>
                </a:highlight>
                <a:latin typeface="Arial"/>
                <a:ea typeface="Arial"/>
                <a:cs typeface="Arial"/>
                <a:sym typeface="Arial"/>
              </a:rPr>
              <a:t>A VLAN is a logical grouping of devices on a physical network that can communicate with each other as if they were on a separate physical network. It's like creating virtual walls within your existing network, segmenting it into smaller, more manageable sections based on function, department, or security needs</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1649" name="Google Shape;1649;p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9" name="Google Shape;1669;p3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sz="1400"/>
              <a:t>Trainer Notes:</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Explain Different planes</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Control Plane</a:t>
            </a:r>
            <a:endParaRPr/>
          </a:p>
          <a:p>
            <a:pPr indent="0" lvl="0" marL="0" marR="0" rtl="0" algn="l">
              <a:lnSpc>
                <a:spcPct val="100000"/>
              </a:lnSpc>
              <a:spcBef>
                <a:spcPts val="0"/>
              </a:spcBef>
              <a:spcAft>
                <a:spcPts val="0"/>
              </a:spcAft>
              <a:buClr>
                <a:schemeClr val="dk1"/>
              </a:buClr>
              <a:buSzPts val="1400"/>
              <a:buFont typeface="Calibri"/>
              <a:buNone/>
            </a:pPr>
            <a:r>
              <a:rPr lang="en-US"/>
              <a:t>Management Plane</a:t>
            </a:r>
            <a:endParaRPr/>
          </a:p>
          <a:p>
            <a:pPr indent="0" lvl="0" marL="0" marR="0" rtl="0" algn="l">
              <a:lnSpc>
                <a:spcPct val="100000"/>
              </a:lnSpc>
              <a:spcBef>
                <a:spcPts val="0"/>
              </a:spcBef>
              <a:spcAft>
                <a:spcPts val="0"/>
              </a:spcAft>
              <a:buClr>
                <a:schemeClr val="dk1"/>
              </a:buClr>
              <a:buSzPts val="1400"/>
              <a:buFont typeface="Calibri"/>
              <a:buNone/>
            </a:pPr>
            <a:r>
              <a:rPr lang="en-US"/>
              <a:t>Data Plane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3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Trainer Notes: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Explain How Traditional Networking is different from SDN</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Traditional Networking- In Traditional Networking, all the 3 Planes traffic, control plane, management plane and Data plane are handled at device level itself</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Software Defined Network- It separates the control plane and data plane traffic, data plane is handled by device itself and control palne traffic is handled from SDN controller . SDN controller interact with Data planes on individual through API(Application programming interface)</a:t>
            </a:r>
            <a:endParaRPr/>
          </a:p>
        </p:txBody>
      </p:sp>
      <p:sp>
        <p:nvSpPr>
          <p:cNvPr id="1688" name="Google Shape;1688;p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3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a:t>Trainer Notes:</a:t>
            </a:r>
            <a:endParaRPr/>
          </a:p>
          <a:p>
            <a:pPr indent="-342891" lvl="0" marL="342891" marR="0" rtl="0" algn="l">
              <a:lnSpc>
                <a:spcPct val="100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Software-Defined Networking(SDN) allows network administrators to programmatically initialize, control, change, and manage network behavior dynamically via open interfaces and abstraction of lower-level functionality.</a:t>
            </a:r>
            <a:endParaRPr/>
          </a:p>
          <a:p>
            <a:pPr indent="-342891" lvl="0" marL="342891" marR="0" rtl="0" algn="l">
              <a:lnSpc>
                <a:spcPct val="100000"/>
              </a:lnSpc>
              <a:spcBef>
                <a:spcPts val="0"/>
              </a:spcBef>
              <a:spcAft>
                <a:spcPts val="0"/>
              </a:spcAft>
              <a:buClr>
                <a:srgbClr val="3F3F3F"/>
              </a:buClr>
              <a:buSzPts val="2200"/>
              <a:buFont typeface="Open Sans"/>
              <a:buChar char="•"/>
            </a:pPr>
            <a:r>
              <a:rPr b="0" i="0" lang="en-US">
                <a:solidFill>
                  <a:srgbClr val="E3E3E3"/>
                </a:solidFill>
                <a:highlight>
                  <a:srgbClr val="131314"/>
                </a:highlight>
                <a:latin typeface="Arial"/>
                <a:ea typeface="Arial"/>
                <a:cs typeface="Arial"/>
                <a:sym typeface="Arial"/>
              </a:rPr>
              <a:t>SDN, which stands for Software-Defined Networking, is an approach to network management that decouples the control plane (decision-making) from the data plane (data forwarding) of network devices. Traditionally, these functions were intertwined within physical network hardware, making network configuration and management complex and time-consuming.</a:t>
            </a:r>
            <a:endParaRPr b="0" i="0" sz="1200" u="none" cap="none" strike="noStrike">
              <a:solidFill>
                <a:srgbClr val="3F3F3F"/>
              </a:solidFill>
              <a:latin typeface="Open Sans"/>
              <a:ea typeface="Open Sans"/>
              <a:cs typeface="Open Sans"/>
              <a:sym typeface="Open Sans"/>
            </a:endParaRPr>
          </a:p>
          <a:p>
            <a:pPr indent="-342891" lvl="0" marL="342891" marR="0" rtl="0" algn="l">
              <a:lnSpc>
                <a:spcPct val="100000"/>
              </a:lnSpc>
              <a:spcBef>
                <a:spcPts val="0"/>
              </a:spcBef>
              <a:spcAft>
                <a:spcPts val="0"/>
              </a:spcAft>
              <a:buClr>
                <a:srgbClr val="3F3F3F"/>
              </a:buClr>
              <a:buSzPts val="2200"/>
              <a:buFont typeface="Open Sans"/>
              <a:buChar char="•"/>
            </a:pPr>
            <a:r>
              <a:rPr b="0" i="0" lang="en-US" sz="1200" u="none" cap="none" strike="noStrike">
                <a:solidFill>
                  <a:srgbClr val="3F3F3F"/>
                </a:solidFill>
                <a:latin typeface="Open Sans"/>
                <a:ea typeface="Open Sans"/>
                <a:cs typeface="Open Sans"/>
                <a:sym typeface="Open Sans"/>
              </a:rPr>
              <a:t>SDN aims at separating the infrastructure layer (i.e., hardware and hardware-based settings) from the control layer (i.e., network services of data transmission management).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1707" name="Google Shape;1707;p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3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a:t>Trainer Notes:</a:t>
            </a:r>
            <a:endParaRPr/>
          </a:p>
          <a:p>
            <a:pPr indent="0" lvl="0" marL="0" rtl="0" algn="l">
              <a:lnSpc>
                <a:spcPct val="100000"/>
              </a:lnSpc>
              <a:spcBef>
                <a:spcPts val="0"/>
              </a:spcBef>
              <a:spcAft>
                <a:spcPts val="0"/>
              </a:spcAft>
              <a:buClr>
                <a:schemeClr val="dk1"/>
              </a:buClr>
              <a:buSzPts val="1200"/>
              <a:buFont typeface="Calibri"/>
              <a:buNone/>
            </a:pPr>
            <a:r>
              <a:rPr lang="en-US"/>
              <a:t>Explain the image given on the slide.</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Application layer consists of business applications, application devices i.e firewall, proxies</a:t>
            </a:r>
            <a:endParaRPr/>
          </a:p>
          <a:p>
            <a:pPr indent="0" lvl="0" marL="0" rtl="0" algn="l">
              <a:lnSpc>
                <a:spcPct val="100000"/>
              </a:lnSpc>
              <a:spcBef>
                <a:spcPts val="0"/>
              </a:spcBef>
              <a:spcAft>
                <a:spcPts val="0"/>
              </a:spcAft>
              <a:buClr>
                <a:schemeClr val="dk1"/>
              </a:buClr>
              <a:buSzPts val="1200"/>
              <a:buFont typeface="Calibri"/>
              <a:buNone/>
            </a:pPr>
            <a:r>
              <a:rPr lang="en-US"/>
              <a:t>SDN controller- Centralised controller hosted on Server used for managing the business application and firewall</a:t>
            </a:r>
            <a:endParaRPr/>
          </a:p>
          <a:p>
            <a:pPr indent="0" lvl="0" marL="0" rtl="0" algn="l">
              <a:lnSpc>
                <a:spcPct val="100000"/>
              </a:lnSpc>
              <a:spcBef>
                <a:spcPts val="0"/>
              </a:spcBef>
              <a:spcAft>
                <a:spcPts val="0"/>
              </a:spcAft>
              <a:buClr>
                <a:schemeClr val="dk1"/>
              </a:buClr>
              <a:buSzPts val="1200"/>
              <a:buFont typeface="Calibri"/>
              <a:buNone/>
            </a:pPr>
            <a:r>
              <a:rPr lang="en-US"/>
              <a:t>Infrastructure Layer: Consists of switches,router</a:t>
            </a:r>
            <a:endParaRPr/>
          </a:p>
        </p:txBody>
      </p:sp>
      <p:sp>
        <p:nvSpPr>
          <p:cNvPr id="1718" name="Google Shape;1718;p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7" name="Google Shape;1757;p3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563C1"/>
              </a:buClr>
              <a:buSzPts val="1400"/>
              <a:buFont typeface="Calibri"/>
              <a:buNone/>
            </a:pPr>
            <a:r>
              <a:rPr b="0" i="0" lang="en-US" sz="1400" u="sng" cap="none" strike="noStrike">
                <a:solidFill>
                  <a:schemeClr val="hlink"/>
                </a:solidFill>
                <a:latin typeface="Calibri"/>
                <a:ea typeface="Calibri"/>
                <a:cs typeface="Calibri"/>
                <a:sym typeface="Calibri"/>
                <a:hlinkClick r:id="rId2"/>
              </a:rPr>
              <a:t>https://qmonnet.github.io/whirl-offload/2016/07/08/introduction-to-sdn/</a:t>
            </a:r>
            <a:endParaRPr b="0" i="0" sz="1400" u="sng" cap="none" strike="noStrike">
              <a:solidFill>
                <a:schemeClr val="hlink"/>
              </a:solidFill>
              <a:latin typeface="Calibri"/>
              <a:ea typeface="Calibri"/>
              <a:cs typeface="Calibri"/>
              <a:sym typeface="Calibri"/>
            </a:endParaRPr>
          </a:p>
          <a:p>
            <a:pPr indent="0" lvl="0" marL="0" marR="0" rtl="0" algn="l">
              <a:lnSpc>
                <a:spcPct val="100000"/>
              </a:lnSpc>
              <a:spcBef>
                <a:spcPts val="0"/>
              </a:spcBef>
              <a:spcAft>
                <a:spcPts val="0"/>
              </a:spcAft>
              <a:buClr>
                <a:srgbClr val="0563C1"/>
              </a:buClr>
              <a:buSzPts val="1400"/>
              <a:buFont typeface="Calibri"/>
              <a:buNone/>
            </a:pPr>
            <a:r>
              <a:rPr b="0" i="0" lang="en-US" sz="1400" u="none" cap="none" strike="noStrike">
                <a:solidFill>
                  <a:schemeClr val="hlink"/>
                </a:solidFill>
                <a:latin typeface="Calibri"/>
                <a:ea typeface="Calibri"/>
                <a:cs typeface="Calibri"/>
                <a:sym typeface="Calibri"/>
              </a:rPr>
              <a:t>Trainer Notes:</a:t>
            </a:r>
            <a:endParaRPr/>
          </a:p>
          <a:p>
            <a:pPr indent="0" lvl="0" marL="0" marR="0" rtl="0" algn="l">
              <a:lnSpc>
                <a:spcPct val="100000"/>
              </a:lnSpc>
              <a:spcBef>
                <a:spcPts val="0"/>
              </a:spcBef>
              <a:spcAft>
                <a:spcPts val="0"/>
              </a:spcAft>
              <a:buClr>
                <a:srgbClr val="0563C1"/>
              </a:buClr>
              <a:buSzPts val="1400"/>
              <a:buFont typeface="Calibri"/>
              <a:buNone/>
            </a:pPr>
            <a:r>
              <a:rPr lang="en-US" sz="1200">
                <a:solidFill>
                  <a:srgbClr val="3F3F3F"/>
                </a:solidFill>
                <a:highlight>
                  <a:srgbClr val="FDFDFD"/>
                </a:highlight>
                <a:latin typeface="Open Sans"/>
                <a:ea typeface="Open Sans"/>
                <a:cs typeface="Open Sans"/>
                <a:sym typeface="Open Sans"/>
              </a:rPr>
              <a:t>The SDN architecture concept is given below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563C1"/>
              </a:buClr>
              <a:buSzPts val="1400"/>
              <a:buFont typeface="Calibri"/>
              <a:buNone/>
            </a:pPr>
            <a:r>
              <a:rPr lang="en-US" sz="1200">
                <a:solidFill>
                  <a:srgbClr val="3F3F3F"/>
                </a:solidFill>
                <a:latin typeface="Open Sans SemiBold"/>
                <a:ea typeface="Open Sans SemiBold"/>
                <a:cs typeface="Open Sans SemiBold"/>
                <a:sym typeface="Open Sans SemiBold"/>
              </a:rPr>
              <a:t>Application Layer</a:t>
            </a:r>
            <a:endParaRPr/>
          </a:p>
          <a:p>
            <a:pPr indent="0" lvl="0" marL="0" marR="0" rtl="0" algn="l">
              <a:lnSpc>
                <a:spcPct val="100000"/>
              </a:lnSpc>
              <a:spcBef>
                <a:spcPts val="0"/>
              </a:spcBef>
              <a:spcAft>
                <a:spcPts val="0"/>
              </a:spcAft>
              <a:buClr>
                <a:srgbClr val="0563C1"/>
              </a:buClr>
              <a:buSzPts val="1400"/>
              <a:buFont typeface="Calibri"/>
              <a:buNone/>
            </a:pPr>
            <a:r>
              <a:rPr lang="en-US" sz="1200">
                <a:solidFill>
                  <a:srgbClr val="3F3F3F"/>
                </a:solidFill>
                <a:latin typeface="Open Sans"/>
                <a:ea typeface="Open Sans"/>
                <a:cs typeface="Open Sans"/>
                <a:sym typeface="Open Sans"/>
              </a:rPr>
              <a:t>Applications, running on physical or virtual hosts.</a:t>
            </a:r>
            <a:r>
              <a:rPr lang="en-US"/>
              <a:t> Application layer consists of business applications, application devices i.e firewall, proxies. Communication between SDN controller takes through Northbound API</a:t>
            </a:r>
            <a:endParaRPr/>
          </a:p>
          <a:p>
            <a:pPr indent="0" lvl="0" marL="0" marR="0" rtl="0" algn="l">
              <a:lnSpc>
                <a:spcPct val="100000"/>
              </a:lnSpc>
              <a:spcBef>
                <a:spcPts val="0"/>
              </a:spcBef>
              <a:spcAft>
                <a:spcPts val="0"/>
              </a:spcAft>
              <a:buClr>
                <a:srgbClr val="0563C1"/>
              </a:buClr>
              <a:buSzPts val="14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563C1"/>
              </a:buClr>
              <a:buSzPts val="14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563C1"/>
              </a:buClr>
              <a:buSzPts val="1400"/>
              <a:buFont typeface="Calibri"/>
              <a:buNone/>
            </a:pPr>
            <a:r>
              <a:rPr lang="en-US" sz="1200">
                <a:solidFill>
                  <a:srgbClr val="3F3F3F"/>
                </a:solidFill>
                <a:latin typeface="Open Sans SemiBold"/>
                <a:ea typeface="Open Sans SemiBold"/>
                <a:cs typeface="Open Sans SemiBold"/>
                <a:sym typeface="Open Sans SemiBold"/>
              </a:rPr>
              <a:t>Control Layer-</a:t>
            </a:r>
            <a:r>
              <a:rPr lang="en-US"/>
              <a:t>Centralised controller hosted on a Server used for managing the business application and firewall. Communicates with application layer and Infrastructure layer through application programming interface</a:t>
            </a:r>
            <a:endParaRPr sz="1200">
              <a:solidFill>
                <a:srgbClr val="3F3F3F"/>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0563C1"/>
              </a:buClr>
              <a:buSzPts val="14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563C1"/>
              </a:buClr>
              <a:buSzPts val="1400"/>
              <a:buFont typeface="Calibri"/>
              <a:buNone/>
            </a:pPr>
            <a:r>
              <a:rPr lang="en-US" sz="1200">
                <a:solidFill>
                  <a:srgbClr val="3F3F3F"/>
                </a:solidFill>
                <a:latin typeface="Open Sans SemiBold"/>
                <a:ea typeface="Open Sans SemiBold"/>
                <a:cs typeface="Open Sans SemiBold"/>
                <a:sym typeface="Open Sans SemiBold"/>
              </a:rPr>
              <a:t>Infrastructure Layer</a:t>
            </a:r>
            <a:endParaRPr/>
          </a:p>
          <a:p>
            <a:pPr indent="0" lvl="0" marL="0" marR="0" rtl="0" algn="l">
              <a:lnSpc>
                <a:spcPct val="100000"/>
              </a:lnSpc>
              <a:spcBef>
                <a:spcPts val="0"/>
              </a:spcBef>
              <a:spcAft>
                <a:spcPts val="0"/>
              </a:spcAft>
              <a:buClr>
                <a:srgbClr val="0563C1"/>
              </a:buClr>
              <a:buSzPts val="1400"/>
              <a:buFont typeface="Calibri"/>
              <a:buNone/>
            </a:pPr>
            <a:r>
              <a:rPr lang="en-US" sz="1200">
                <a:solidFill>
                  <a:srgbClr val="3F3F3F"/>
                </a:solidFill>
                <a:latin typeface="Open Sans"/>
                <a:ea typeface="Open Sans"/>
                <a:cs typeface="Open Sans"/>
                <a:sym typeface="Open Sans"/>
              </a:rPr>
              <a:t>Programmable Switches, routers. Communication between SDN controller takes place through South bound APIs</a:t>
            </a:r>
            <a:endParaRPr/>
          </a:p>
          <a:p>
            <a:pPr indent="0" lvl="0" marL="0" marR="0" rtl="0" algn="l">
              <a:lnSpc>
                <a:spcPct val="100000"/>
              </a:lnSpc>
              <a:spcBef>
                <a:spcPts val="0"/>
              </a:spcBef>
              <a:spcAft>
                <a:spcPts val="0"/>
              </a:spcAft>
              <a:buClr>
                <a:srgbClr val="0563C1"/>
              </a:buClr>
              <a:buSzPts val="14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563C1"/>
              </a:buClr>
              <a:buSzPts val="1400"/>
              <a:buFont typeface="Calibri"/>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4" name="Google Shape;1874;p3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On Premises</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1" marL="342900" rtl="0" algn="l">
              <a:lnSpc>
                <a:spcPct val="100000"/>
              </a:lnSpc>
              <a:spcBef>
                <a:spcPts val="0"/>
              </a:spcBef>
              <a:spcAft>
                <a:spcPts val="0"/>
              </a:spcAft>
              <a:buSzPts val="2200"/>
              <a:buFont typeface="Arial"/>
              <a:buChar char="•"/>
            </a:pPr>
            <a:r>
              <a:rPr b="0" i="0" lang="en-US">
                <a:solidFill>
                  <a:srgbClr val="E3E3E3"/>
                </a:solidFill>
                <a:highlight>
                  <a:srgbClr val="131314"/>
                </a:highlight>
                <a:latin typeface="Arial"/>
                <a:ea typeface="Arial"/>
                <a:cs typeface="Arial"/>
                <a:sym typeface="Arial"/>
              </a:rPr>
              <a:t>An on-premises system, also abbreviated as "on-prem" and sometimes written as "on-premise," refers to IT infrastructure and software applications that are physically hosted and managed within an organization's own facilities, rather than being delivered over the internet from a remote location. Imagine having your own data center with all the servers and hardware needed to run your applications, instead of renting space and resources from a cloud provider.</a:t>
            </a:r>
            <a:endParaRPr/>
          </a:p>
        </p:txBody>
      </p:sp>
      <p:sp>
        <p:nvSpPr>
          <p:cNvPr id="1875" name="Google Shape;1875;p3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3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0"/>
              </a:spcBef>
              <a:spcAft>
                <a:spcPts val="0"/>
              </a:spcAft>
              <a:buSzPts val="1400"/>
              <a:buFont typeface="Arial"/>
              <a:buNone/>
            </a:pPr>
            <a:r>
              <a:rPr lang="en-US"/>
              <a:t>Trainer Notes: Explain Benefits of OnPremise System</a:t>
            </a:r>
            <a:endParaRPr/>
          </a:p>
          <a:p>
            <a:pPr indent="0" lvl="0" marL="228600" rtl="0" algn="l">
              <a:lnSpc>
                <a:spcPct val="100000"/>
              </a:lnSpc>
              <a:spcBef>
                <a:spcPts val="0"/>
              </a:spcBef>
              <a:spcAft>
                <a:spcPts val="0"/>
              </a:spcAft>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AutoNum type="arabicParenR"/>
            </a:pPr>
            <a:r>
              <a:rPr lang="en-US"/>
              <a:t>Security Benefits-</a:t>
            </a:r>
            <a:r>
              <a:rPr lang="en-US" sz="1200">
                <a:solidFill>
                  <a:srgbClr val="1F1F1F"/>
                </a:solidFill>
                <a:latin typeface="Open Sans"/>
                <a:ea typeface="Open Sans"/>
                <a:cs typeface="Open Sans"/>
                <a:sym typeface="Open Sans"/>
              </a:rPr>
              <a:t>Network isolation techniques like firewalls and VLANs can create a more secure environment for sensitive data within your infrastructure..</a:t>
            </a:r>
            <a:endParaRPr/>
          </a:p>
          <a:p>
            <a:pPr indent="-228600" lvl="0" marL="457200" marR="0" rtl="0" algn="l">
              <a:lnSpc>
                <a:spcPct val="100000"/>
              </a:lnSpc>
              <a:spcBef>
                <a:spcPts val="0"/>
              </a:spcBef>
              <a:spcAft>
                <a:spcPts val="0"/>
              </a:spcAft>
              <a:buClr>
                <a:srgbClr val="000000"/>
              </a:buClr>
              <a:buSzPts val="1400"/>
              <a:buFont typeface="Arial"/>
              <a:buAutoNum type="arabicParenR"/>
            </a:pPr>
            <a:r>
              <a:rPr lang="en-US"/>
              <a:t>Physical Control-</a:t>
            </a:r>
            <a:r>
              <a:rPr lang="en-US" sz="1200">
                <a:solidFill>
                  <a:srgbClr val="1F1F1F"/>
                </a:solidFill>
                <a:latin typeface="Open Sans"/>
                <a:ea typeface="Open Sans"/>
                <a:cs typeface="Open Sans"/>
                <a:sym typeface="Open Sans"/>
              </a:rPr>
              <a:t>You have full physical control over network hardware, including firewalls, switches, and routers, allowing for extensive customization and security control.</a:t>
            </a:r>
            <a:endParaRPr/>
          </a:p>
          <a:p>
            <a:pPr indent="-228600" lvl="0" marL="457200" marR="0" rtl="0" algn="l">
              <a:lnSpc>
                <a:spcPct val="100000"/>
              </a:lnSpc>
              <a:spcBef>
                <a:spcPts val="0"/>
              </a:spcBef>
              <a:spcAft>
                <a:spcPts val="0"/>
              </a:spcAft>
              <a:buClr>
                <a:srgbClr val="000000"/>
              </a:buClr>
              <a:buSzPts val="1400"/>
              <a:buFont typeface="Arial"/>
              <a:buAutoNum type="arabicParenR"/>
            </a:pPr>
            <a:r>
              <a:rPr lang="en-US"/>
              <a:t>Management Consideration- </a:t>
            </a:r>
            <a:r>
              <a:rPr lang="en-US" sz="1200">
                <a:solidFill>
                  <a:srgbClr val="1F1F1F"/>
                </a:solidFill>
                <a:latin typeface="Open Sans"/>
                <a:ea typeface="Open Sans"/>
                <a:cs typeface="Open Sans"/>
                <a:sym typeface="Open Sans"/>
              </a:rPr>
              <a:t>Managing and maintaining the on-premises network infrastructure is your responsibility. This necessitates dedicated IT staff with the necessary expertise</a:t>
            </a:r>
            <a:endParaRPr/>
          </a:p>
          <a:p>
            <a:pPr indent="-139700" lvl="0" marL="457200" rtl="0" algn="l">
              <a:lnSpc>
                <a:spcPct val="100000"/>
              </a:lnSpc>
              <a:spcBef>
                <a:spcPts val="0"/>
              </a:spcBef>
              <a:spcAft>
                <a:spcPts val="0"/>
              </a:spcAft>
              <a:buSzPts val="1400"/>
              <a:buFont typeface="Arial"/>
              <a:buNone/>
            </a:pPr>
            <a:r>
              <a:t/>
            </a:r>
            <a:endParaRPr/>
          </a:p>
          <a:p>
            <a:pPr indent="-139700" lvl="0" marL="457200" rtl="0" algn="l">
              <a:lnSpc>
                <a:spcPct val="100000"/>
              </a:lnSpc>
              <a:spcBef>
                <a:spcPts val="0"/>
              </a:spcBef>
              <a:spcAft>
                <a:spcPts val="0"/>
              </a:spcAft>
              <a:buSzPts val="1400"/>
              <a:buFont typeface="Arial"/>
              <a:buNone/>
            </a:pPr>
            <a:r>
              <a:t/>
            </a:r>
            <a:endParaRPr/>
          </a:p>
          <a:p>
            <a:pPr indent="0" lvl="0" marL="228600" rtl="0" algn="l">
              <a:lnSpc>
                <a:spcPct val="100000"/>
              </a:lnSpc>
              <a:spcBef>
                <a:spcPts val="0"/>
              </a:spcBef>
              <a:spcAft>
                <a:spcPts val="0"/>
              </a:spcAft>
              <a:buSzPts val="1400"/>
              <a:buFont typeface="Arial"/>
              <a:buNone/>
            </a:pPr>
            <a:r>
              <a:t/>
            </a:r>
            <a:endParaRPr/>
          </a:p>
        </p:txBody>
      </p:sp>
      <p:sp>
        <p:nvSpPr>
          <p:cNvPr id="1884" name="Google Shape;1884;p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Why the Security of the Server is important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Server security is vital for several reasons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US"/>
              <a:t>Servers store critical information, like financial records, customer data, and intellectual property.</a:t>
            </a:r>
            <a:endParaRPr/>
          </a:p>
          <a:p>
            <a:pPr indent="0" lvl="0" marL="0" marR="0" rtl="0" algn="l">
              <a:lnSpc>
                <a:spcPct val="100000"/>
              </a:lnSpc>
              <a:spcBef>
                <a:spcPts val="0"/>
              </a:spcBef>
              <a:spcAft>
                <a:spcPts val="0"/>
              </a:spcAft>
              <a:buClr>
                <a:schemeClr val="dk1"/>
              </a:buClr>
              <a:buSzPts val="1100"/>
              <a:buFont typeface="Arial"/>
              <a:buNone/>
            </a:pPr>
            <a:r>
              <a:rPr lang="en-US"/>
              <a:t>Businesses rely on servers to run essential services like email and websites.</a:t>
            </a:r>
            <a:endParaRPr/>
          </a:p>
          <a:p>
            <a:pPr indent="0" lvl="0" marL="0" marR="0" rtl="0" algn="l">
              <a:lnSpc>
                <a:spcPct val="100000"/>
              </a:lnSpc>
              <a:spcBef>
                <a:spcPts val="0"/>
              </a:spcBef>
              <a:spcAft>
                <a:spcPts val="0"/>
              </a:spcAft>
              <a:buClr>
                <a:schemeClr val="dk1"/>
              </a:buClr>
              <a:buSzPts val="1100"/>
              <a:buFont typeface="Arial"/>
              <a:buNone/>
            </a:pPr>
            <a:r>
              <a:rPr lang="en-US"/>
              <a:t>Server security protects data accuracy and completeness. It prevents unauthorized modifications or tampering that could lead to incorrect information and poor decision-making.</a:t>
            </a:r>
            <a:endParaRPr/>
          </a:p>
          <a:p>
            <a:pPr indent="0" lvl="0" marL="0" marR="0" rtl="0" algn="l">
              <a:lnSpc>
                <a:spcPct val="100000"/>
              </a:lnSpc>
              <a:spcBef>
                <a:spcPts val="0"/>
              </a:spcBef>
              <a:spcAft>
                <a:spcPts val="0"/>
              </a:spcAft>
              <a:buClr>
                <a:schemeClr val="dk1"/>
              </a:buClr>
              <a:buSzPts val="1100"/>
              <a:buFont typeface="Arial"/>
              <a:buNone/>
            </a:pPr>
            <a:r>
              <a:rPr lang="en-US"/>
              <a:t>Data breaches and security incidents can severely damage a company's reputation. Robust server security minimizes these risks and builds trust with clients by demonstrating a commitment to data protection.</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US"/>
              <a:t>Servers can be protected using access controls, implementing host firewalls, regular hardening, patching and backup.</a:t>
            </a:r>
            <a:endParaRPr/>
          </a:p>
          <a:p>
            <a:pPr indent="0" lvl="0" marL="0" marR="0" rtl="0" algn="l">
              <a:lnSpc>
                <a:spcPct val="100000"/>
              </a:lnSpc>
              <a:spcBef>
                <a:spcPts val="0"/>
              </a:spcBef>
              <a:spcAft>
                <a:spcPts val="0"/>
              </a:spcAft>
              <a:buClr>
                <a:schemeClr val="dk1"/>
              </a:buClr>
              <a:buSzPts val="1100"/>
              <a:buFont typeface="Arial"/>
              <a:buNone/>
            </a:pPr>
            <a:r>
              <a:rPr lang="en-US"/>
              <a:t>Also educate employees at regular interval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77" name="Google Shape;177;p2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3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Use cases of On Premise System</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For industries with stringent regulations, such as finance, healthcare, or government, on-premise infrastructure provides the ultimate control over data security</a:t>
            </a:r>
            <a:r>
              <a:rPr b="1" lang="en-US" sz="1200">
                <a:solidFill>
                  <a:srgbClr val="3F3F3F"/>
                </a:solidFill>
                <a:latin typeface="Open Sans"/>
                <a:ea typeface="Open Sans"/>
                <a:cs typeface="Open Sans"/>
                <a:sym typeface="Open Sans"/>
              </a:rPr>
              <a:t>.</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Organisations with real-time applications or high-bandwidth workloads may benefit from on-premise networks. Local servers can offer lower latency and more predictable performance than cloud-based solutions</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Some organisations might have concerns about data privacy or intellectual property in a cloud environment. An on-premise network keeps all data and resources physically located within the organization's control, potentially reducing these concerns</a:t>
            </a:r>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For organizations with predictable network usage and a large existing IT staff, on-premise networks can be cost-effective in the long run</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901" name="Google Shape;1901;p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0" name="Google Shape;1920;p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Centralized System</a:t>
            </a:r>
            <a:endParaRPr/>
          </a:p>
          <a:p>
            <a:pPr indent="0" lvl="0" marL="0" rtl="0" algn="l">
              <a:lnSpc>
                <a:spcPct val="100000"/>
              </a:lnSpc>
              <a:spcBef>
                <a:spcPts val="0"/>
              </a:spcBef>
              <a:spcAft>
                <a:spcPts val="0"/>
              </a:spcAft>
              <a:buClr>
                <a:schemeClr val="dk1"/>
              </a:buClr>
              <a:buSzPts val="1100"/>
              <a:buFont typeface="Arial"/>
              <a:buNone/>
            </a:pPr>
            <a:r>
              <a:t/>
            </a:r>
            <a:endParaRPr/>
          </a:p>
          <a:p>
            <a:pPr indent="-342891" lvl="0" marL="342891" rtl="0" algn="l">
              <a:lnSpc>
                <a:spcPct val="114000"/>
              </a:lnSpc>
              <a:spcBef>
                <a:spcPts val="0"/>
              </a:spcBef>
              <a:spcAft>
                <a:spcPts val="0"/>
              </a:spcAft>
              <a:buClr>
                <a:srgbClr val="3F3F3F"/>
              </a:buClr>
              <a:buSzPts val="2200"/>
              <a:buFont typeface="Open Sans"/>
              <a:buChar char="•"/>
            </a:pPr>
            <a:r>
              <a:rPr b="0" i="0" lang="en-US">
                <a:solidFill>
                  <a:srgbClr val="E3E3E3"/>
                </a:solidFill>
                <a:highlight>
                  <a:srgbClr val="131314"/>
                </a:highlight>
                <a:latin typeface="Arial"/>
                <a:ea typeface="Arial"/>
                <a:cs typeface="Arial"/>
                <a:sym typeface="Arial"/>
              </a:rPr>
              <a:t>A centralized system is a type of system where control and processing are concentrated in a single location, often a single server or a small group of central servers. These central servers handle all the important tasks like data processing, storing information, and making decisions for the entire system.</a:t>
            </a:r>
            <a:endParaRPr/>
          </a:p>
        </p:txBody>
      </p:sp>
      <p:sp>
        <p:nvSpPr>
          <p:cNvPr id="1921" name="Google Shape;1921;p3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0" name="Google Shape;1930;p3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Decentralized System</a:t>
            </a:r>
            <a:endParaRPr/>
          </a:p>
          <a:p>
            <a:pPr indent="0" lvl="0" marL="0" rtl="0" algn="l">
              <a:lnSpc>
                <a:spcPct val="100000"/>
              </a:lnSpc>
              <a:spcBef>
                <a:spcPts val="0"/>
              </a:spcBef>
              <a:spcAft>
                <a:spcPts val="0"/>
              </a:spcAft>
              <a:buClr>
                <a:schemeClr val="dk1"/>
              </a:buClr>
              <a:buSzPts val="1100"/>
              <a:buFont typeface="Arial"/>
              <a:buNone/>
            </a:pPr>
            <a:r>
              <a:t/>
            </a:r>
            <a:endParaRPr/>
          </a:p>
          <a:p>
            <a:pPr indent="-342900" lvl="0" marL="34290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In a decentralised system, there's no single central authority making decisions for everyone</a:t>
            </a:r>
            <a:endParaRPr b="1" sz="1200">
              <a:solidFill>
                <a:srgbClr val="3F3F3F"/>
              </a:solidFill>
              <a:latin typeface="Open Sans"/>
              <a:ea typeface="Open Sans"/>
              <a:cs typeface="Open Sans"/>
              <a:sym typeface="Open Sans"/>
            </a:endParaRPr>
          </a:p>
          <a:p>
            <a:pPr indent="-342891" lvl="0" marL="342891"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Decentralized systems distribute data and control across multiple locations, servers, or nodes. </a:t>
            </a:r>
            <a:endParaRPr/>
          </a:p>
          <a:p>
            <a:pPr indent="-342891" lvl="0" marL="342891"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A decentralised approach offers higher resilience and flexibility, allowing for independent operations, greater autonomy, and faster access times. </a:t>
            </a:r>
            <a:endParaRPr/>
          </a:p>
          <a:p>
            <a:pPr indent="-342891" lvl="0" marL="342891"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Decentralized systems may bring complexity in management, potential inconsistency, and the need for more robust coordination mechanisms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931" name="Google Shape;1931;p3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p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1" name="Google Shape;1941;p3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the difference between Centralized and Decentralized System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Control</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Centralized:</a:t>
            </a:r>
            <a:r>
              <a:rPr b="0" i="0" lang="en-US">
                <a:solidFill>
                  <a:srgbClr val="E3E3E3"/>
                </a:solidFill>
                <a:highlight>
                  <a:srgbClr val="131314"/>
                </a:highlight>
                <a:latin typeface="Arial"/>
                <a:ea typeface="Arial"/>
                <a:cs typeface="Arial"/>
                <a:sym typeface="Arial"/>
              </a:rPr>
              <a:t> A single entity (server, mainframe, or management team) dictates control and makes decisions for the entire system. Think of a pyramid with a single point of authority at the top.</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Decentralized:</a:t>
            </a:r>
            <a:r>
              <a:rPr b="0" i="0" lang="en-US">
                <a:solidFill>
                  <a:srgbClr val="E3E3E3"/>
                </a:solidFill>
                <a:highlight>
                  <a:srgbClr val="131314"/>
                </a:highlight>
                <a:latin typeface="Arial"/>
                <a:ea typeface="Arial"/>
                <a:cs typeface="Arial"/>
                <a:sym typeface="Arial"/>
              </a:rPr>
              <a:t> Control and decision-making are distributed across multiple nodes (servers, computers) in a network. There's no single ruler; it's more like a federation where multiple entities collaborate.</a:t>
            </a:r>
            <a:endParaRPr/>
          </a:p>
          <a:p>
            <a:pPr indent="-139700" lvl="0" marL="457200" rtl="0" algn="l">
              <a:lnSpc>
                <a:spcPct val="100000"/>
              </a:lnSpc>
              <a:spcBef>
                <a:spcPts val="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0" i="0" lang="en-US">
                <a:solidFill>
                  <a:srgbClr val="E3E3E3"/>
                </a:solidFill>
                <a:highlight>
                  <a:srgbClr val="131314"/>
                </a:highlight>
                <a:latin typeface="Arial"/>
                <a:ea typeface="Arial"/>
                <a:cs typeface="Arial"/>
                <a:sym typeface="Arial"/>
              </a:rPr>
              <a:t>Efficiency</a:t>
            </a:r>
            <a:endParaRPr/>
          </a:p>
          <a:p>
            <a:pPr indent="-139700" lvl="0" marL="457200" rtl="0" algn="l">
              <a:lnSpc>
                <a:spcPct val="100000"/>
              </a:lnSpc>
              <a:spcBef>
                <a:spcPts val="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Centralized:</a:t>
            </a:r>
            <a:r>
              <a:rPr b="0" i="0" lang="en-US">
                <a:solidFill>
                  <a:srgbClr val="E3E3E3"/>
                </a:solidFill>
                <a:highlight>
                  <a:srgbClr val="131314"/>
                </a:highlight>
                <a:latin typeface="Arial"/>
                <a:ea typeface="Arial"/>
                <a:cs typeface="Arial"/>
                <a:sym typeface="Arial"/>
              </a:rPr>
              <a:t> Centralized systems can offer good performance for tasks requiring centralized processing or data access. However, bottlenecks can occur with high data volume or processing demands.</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Decentralized:</a:t>
            </a:r>
            <a:r>
              <a:rPr b="0" i="0" lang="en-US">
                <a:solidFill>
                  <a:srgbClr val="E3E3E3"/>
                </a:solidFill>
                <a:highlight>
                  <a:srgbClr val="131314"/>
                </a:highlight>
                <a:latin typeface="Arial"/>
                <a:ea typeface="Arial"/>
                <a:cs typeface="Arial"/>
                <a:sym typeface="Arial"/>
              </a:rPr>
              <a:t> Distributing tasks across multiple nodes can improve performance, especially for tasks with high processing requirements</a:t>
            </a:r>
            <a:endParaRPr/>
          </a:p>
          <a:p>
            <a:pPr indent="0" lvl="0" marL="228600" rtl="0" algn="l">
              <a:lnSpc>
                <a:spcPct val="100000"/>
              </a:lnSpc>
              <a:spcBef>
                <a:spcPts val="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139700" lvl="0" marL="457200" rtl="0" algn="l">
              <a:lnSpc>
                <a:spcPct val="100000"/>
              </a:lnSpc>
              <a:spcBef>
                <a:spcPts val="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None/>
            </a:pPr>
            <a:r>
              <a:rPr b="1" i="0" lang="en-US">
                <a:solidFill>
                  <a:srgbClr val="E3E3E3"/>
                </a:solidFill>
                <a:highlight>
                  <a:srgbClr val="131314"/>
                </a:highlight>
                <a:latin typeface="Arial"/>
                <a:ea typeface="Arial"/>
                <a:cs typeface="Arial"/>
                <a:sym typeface="Arial"/>
              </a:rPr>
              <a:t>Security:</a:t>
            </a:r>
            <a:endParaRPr b="0" i="0">
              <a:solidFill>
                <a:srgbClr val="E3E3E3"/>
              </a:solidFill>
              <a:highlight>
                <a:srgbClr val="131314"/>
              </a:highlight>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Centralized:</a:t>
            </a:r>
            <a:r>
              <a:rPr b="0" i="0" lang="en-US">
                <a:solidFill>
                  <a:srgbClr val="E3E3E3"/>
                </a:solidFill>
                <a:highlight>
                  <a:srgbClr val="131314"/>
                </a:highlight>
                <a:latin typeface="Arial"/>
                <a:ea typeface="Arial"/>
                <a:cs typeface="Arial"/>
                <a:sym typeface="Arial"/>
              </a:rPr>
              <a:t> Security breaches at the central location can compromise the entire system.</a:t>
            </a:r>
            <a:endParaRPr/>
          </a:p>
          <a:p>
            <a:pPr indent="-228600" lvl="0" marL="457200" rtl="0" algn="l">
              <a:lnSpc>
                <a:spcPct val="100000"/>
              </a:lnSpc>
              <a:spcBef>
                <a:spcPts val="0"/>
              </a:spcBef>
              <a:spcAft>
                <a:spcPts val="0"/>
              </a:spcAft>
              <a:buSzPts val="1400"/>
              <a:buFont typeface="Arial"/>
              <a:buChar char="•"/>
            </a:pPr>
            <a:r>
              <a:rPr b="1" i="0" lang="en-US">
                <a:solidFill>
                  <a:srgbClr val="E3E3E3"/>
                </a:solidFill>
                <a:highlight>
                  <a:srgbClr val="131314"/>
                </a:highlight>
                <a:latin typeface="Arial"/>
                <a:ea typeface="Arial"/>
                <a:cs typeface="Arial"/>
                <a:sym typeface="Arial"/>
              </a:rPr>
              <a:t>Decentralized:</a:t>
            </a:r>
            <a:r>
              <a:rPr b="0" i="0" lang="en-US">
                <a:solidFill>
                  <a:srgbClr val="E3E3E3"/>
                </a:solidFill>
                <a:highlight>
                  <a:srgbClr val="131314"/>
                </a:highlight>
                <a:latin typeface="Arial"/>
                <a:ea typeface="Arial"/>
                <a:cs typeface="Arial"/>
                <a:sym typeface="Arial"/>
              </a:rPr>
              <a:t> Security can be more complex as there's no central point to enforce security measures. However, a breach in one node might not affect the entire system</a:t>
            </a:r>
            <a:endParaRPr/>
          </a:p>
          <a:p>
            <a:pPr indent="-139700" lvl="0" marL="457200" rtl="0" algn="l">
              <a:lnSpc>
                <a:spcPct val="100000"/>
              </a:lnSpc>
              <a:spcBef>
                <a:spcPts val="0"/>
              </a:spcBef>
              <a:spcAft>
                <a:spcPts val="0"/>
              </a:spcAft>
              <a:buSzPts val="1400"/>
              <a:buFont typeface="Arial"/>
              <a:buNone/>
            </a:pPr>
            <a:r>
              <a:t/>
            </a:r>
            <a:endParaRPr b="0" i="0">
              <a:solidFill>
                <a:srgbClr val="E3E3E3"/>
              </a:solidFill>
              <a:highlight>
                <a:srgbClr val="131314"/>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1942" name="Google Shape;1942;p3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3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Virtualization </a:t>
            </a:r>
            <a:r>
              <a:rPr lang="en-US" sz="1200">
                <a:solidFill>
                  <a:srgbClr val="3F3F3F"/>
                </a:solidFill>
                <a:latin typeface="Open Sans"/>
                <a:ea typeface="Open Sans"/>
                <a:cs typeface="Open Sans"/>
                <a:sym typeface="Open Sans"/>
              </a:rPr>
              <a:t>is a technology that enables running multiple operating systems side-by-side on the same processing hardware.</a:t>
            </a:r>
            <a:endParaRPr/>
          </a:p>
          <a:p>
            <a:pPr indent="0" lvl="0" marL="0" rtl="0" algn="l">
              <a:lnSpc>
                <a:spcPct val="100000"/>
              </a:lnSpc>
              <a:spcBef>
                <a:spcPts val="0"/>
              </a:spcBef>
              <a:spcAft>
                <a:spcPts val="0"/>
              </a:spcAft>
              <a:buSzPts val="1400"/>
              <a:buNone/>
            </a:pPr>
            <a:r>
              <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It adds a software layer between an operating system and the underlying computer hardware.</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It’s b</a:t>
            </a:r>
            <a:r>
              <a:rPr b="0" i="0" lang="en-US" sz="1200" u="none" cap="none" strike="noStrike">
                <a:solidFill>
                  <a:srgbClr val="3F3F3F"/>
                </a:solidFill>
                <a:latin typeface="Open Sans"/>
                <a:ea typeface="Open Sans"/>
                <a:cs typeface="Open Sans"/>
                <a:sym typeface="Open Sans"/>
              </a:rPr>
              <a:t>enefits include efficiency, higher availability, and lower costs.</a:t>
            </a:r>
            <a:endParaRPr/>
          </a:p>
          <a:p>
            <a:pPr indent="0" lvl="0" marL="0" rtl="0" algn="l">
              <a:lnSpc>
                <a:spcPct val="100000"/>
              </a:lnSpc>
              <a:spcBef>
                <a:spcPts val="0"/>
              </a:spcBef>
              <a:spcAft>
                <a:spcPts val="0"/>
              </a:spcAft>
              <a:buSzPts val="1400"/>
              <a:buNone/>
            </a:pPr>
            <a:r>
              <a:t/>
            </a:r>
            <a:endParaRPr/>
          </a:p>
        </p:txBody>
      </p:sp>
      <p:sp>
        <p:nvSpPr>
          <p:cNvPr id="1949" name="Google Shape;1949;p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p3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228600" lvl="0" marL="457200" rtl="0" algn="l">
              <a:lnSpc>
                <a:spcPct val="114000"/>
              </a:lnSpc>
              <a:spcBef>
                <a:spcPts val="600"/>
              </a:spcBef>
              <a:spcAft>
                <a:spcPts val="0"/>
              </a:spcAft>
              <a:buSzPts val="2000"/>
              <a:buNone/>
            </a:pPr>
            <a:r>
              <a:rPr lang="en-US" sz="2200">
                <a:solidFill>
                  <a:srgbClr val="3F3F3F"/>
                </a:solidFill>
                <a:latin typeface="Open Sans"/>
                <a:ea typeface="Open Sans"/>
                <a:cs typeface="Open Sans"/>
                <a:sym typeface="Open Sans"/>
              </a:rPr>
              <a:t>A hypervisor is a software that is installed to virtualize a given computer.</a:t>
            </a:r>
            <a:endParaRPr/>
          </a:p>
          <a:p>
            <a:pPr indent="-342900" lvl="0" marL="342900" rtl="0" algn="l">
              <a:lnSpc>
                <a:spcPct val="114000"/>
              </a:lnSpc>
              <a:spcBef>
                <a:spcPts val="600"/>
              </a:spcBef>
              <a:spcAft>
                <a:spcPts val="0"/>
              </a:spcAft>
              <a:buSzPts val="2000"/>
              <a:buFont typeface="Arial"/>
              <a:buChar char="•"/>
            </a:pPr>
            <a:r>
              <a:rPr b="1" lang="en-US" sz="2200">
                <a:solidFill>
                  <a:srgbClr val="3F3F3F"/>
                </a:solidFill>
                <a:latin typeface="Open Sans"/>
                <a:ea typeface="Open Sans"/>
                <a:cs typeface="Open Sans"/>
                <a:sym typeface="Open Sans"/>
              </a:rPr>
              <a:t>Host machine: </a:t>
            </a:r>
            <a:r>
              <a:rPr lang="en-US" sz="2200">
                <a:solidFill>
                  <a:srgbClr val="3F3F3F"/>
                </a:solidFill>
                <a:latin typeface="Open Sans"/>
                <a:ea typeface="Open Sans"/>
                <a:cs typeface="Open Sans"/>
                <a:sym typeface="Open Sans"/>
              </a:rPr>
              <a:t>A computer on which a hypervisor is installed</a:t>
            </a:r>
            <a:endParaRPr/>
          </a:p>
          <a:p>
            <a:pPr indent="-342900" lvl="0" marL="342900" rtl="0" algn="l">
              <a:lnSpc>
                <a:spcPct val="114000"/>
              </a:lnSpc>
              <a:spcBef>
                <a:spcPts val="600"/>
              </a:spcBef>
              <a:spcAft>
                <a:spcPts val="0"/>
              </a:spcAft>
              <a:buSzPts val="2000"/>
              <a:buFont typeface="Arial"/>
              <a:buChar char="•"/>
            </a:pPr>
            <a:r>
              <a:rPr b="1" lang="en-US" sz="2200">
                <a:solidFill>
                  <a:srgbClr val="3F3F3F"/>
                </a:solidFill>
                <a:latin typeface="Open Sans"/>
                <a:ea typeface="Open Sans"/>
                <a:cs typeface="Open Sans"/>
                <a:sym typeface="Open Sans"/>
              </a:rPr>
              <a:t>Guest machine: </a:t>
            </a:r>
            <a:r>
              <a:rPr lang="en-US" sz="2200">
                <a:solidFill>
                  <a:srgbClr val="3F3F3F"/>
                </a:solidFill>
                <a:latin typeface="Open Sans"/>
                <a:ea typeface="Open Sans"/>
                <a:cs typeface="Open Sans"/>
                <a:sym typeface="Open Sans"/>
              </a:rPr>
              <a:t>Every virtual machine</a:t>
            </a:r>
            <a:endParaRPr/>
          </a:p>
          <a:p>
            <a:pPr indent="-215900" lvl="0" marL="342900" rtl="0" algn="l">
              <a:lnSpc>
                <a:spcPct val="114000"/>
              </a:lnSpc>
              <a:spcBef>
                <a:spcPts val="600"/>
              </a:spcBef>
              <a:spcAft>
                <a:spcPts val="0"/>
              </a:spcAft>
              <a:buSzPts val="2000"/>
              <a:buFont typeface="Arial"/>
              <a:buNone/>
            </a:pPr>
            <a:r>
              <a:t/>
            </a:r>
            <a:endParaRPr sz="2200">
              <a:solidFill>
                <a:srgbClr val="3F3F3F"/>
              </a:solidFill>
              <a:latin typeface="Open Sans"/>
              <a:ea typeface="Open Sans"/>
              <a:cs typeface="Open Sans"/>
              <a:sym typeface="Open Sans"/>
            </a:endParaRPr>
          </a:p>
          <a:p>
            <a:pPr indent="0" lvl="0" marL="0" rtl="0" algn="l">
              <a:lnSpc>
                <a:spcPct val="114000"/>
              </a:lnSpc>
              <a:spcBef>
                <a:spcPts val="600"/>
              </a:spcBef>
              <a:spcAft>
                <a:spcPts val="0"/>
              </a:spcAft>
              <a:buSzPts val="2000"/>
              <a:buFont typeface="Arial"/>
              <a:buNone/>
            </a:pPr>
            <a:r>
              <a:rPr lang="en-US" sz="2200">
                <a:solidFill>
                  <a:srgbClr val="3F3F3F"/>
                </a:solidFill>
                <a:latin typeface="Open Sans"/>
                <a:ea typeface="Open Sans"/>
                <a:cs typeface="Open Sans"/>
                <a:sym typeface="Open Sans"/>
              </a:rPr>
              <a:t>There are two types of Hypervisor</a:t>
            </a:r>
            <a:endParaRPr/>
          </a:p>
          <a:p>
            <a:pPr indent="0" lvl="0" marL="0" rtl="0" algn="l">
              <a:lnSpc>
                <a:spcPct val="114000"/>
              </a:lnSpc>
              <a:spcBef>
                <a:spcPts val="600"/>
              </a:spcBef>
              <a:spcAft>
                <a:spcPts val="0"/>
              </a:spcAft>
              <a:buSzPts val="2000"/>
              <a:buFont typeface="Arial"/>
              <a:buNone/>
            </a:pPr>
            <a:r>
              <a:t/>
            </a:r>
            <a:endParaRPr sz="2200">
              <a:solidFill>
                <a:srgbClr val="3F3F3F"/>
              </a:solidFill>
              <a:latin typeface="Open Sans"/>
              <a:ea typeface="Open Sans"/>
              <a:cs typeface="Open Sans"/>
              <a:sym typeface="Open Sans"/>
            </a:endParaRPr>
          </a:p>
          <a:p>
            <a:pPr indent="0" lvl="0" marL="0" rtl="0" algn="l">
              <a:lnSpc>
                <a:spcPct val="114000"/>
              </a:lnSpc>
              <a:spcBef>
                <a:spcPts val="600"/>
              </a:spcBef>
              <a:spcAft>
                <a:spcPts val="0"/>
              </a:spcAft>
              <a:buSzPts val="2000"/>
              <a:buFont typeface="Arial"/>
              <a:buNone/>
            </a:pPr>
            <a:r>
              <a:t/>
            </a:r>
            <a:endParaRPr sz="2200">
              <a:solidFill>
                <a:srgbClr val="3F3F3F"/>
              </a:solidFill>
              <a:latin typeface="Open Sans"/>
              <a:ea typeface="Open Sans"/>
              <a:cs typeface="Open Sans"/>
              <a:sym typeface="Open Sans"/>
            </a:endParaRPr>
          </a:p>
          <a:p>
            <a:pPr indent="-228600" lvl="0" marL="457200" rtl="0" algn="l">
              <a:lnSpc>
                <a:spcPct val="114000"/>
              </a:lnSpc>
              <a:spcBef>
                <a:spcPts val="600"/>
              </a:spcBef>
              <a:spcAft>
                <a:spcPts val="0"/>
              </a:spcAft>
              <a:buSzPts val="2000"/>
              <a:buNone/>
            </a:pPr>
            <a:r>
              <a:t/>
            </a:r>
            <a:endParaRPr sz="2200">
              <a:solidFill>
                <a:srgbClr val="3F3F3F"/>
              </a:solidFill>
              <a:latin typeface="Open Sans"/>
              <a:ea typeface="Open Sans"/>
              <a:cs typeface="Open Sans"/>
              <a:sym typeface="Open Sans"/>
            </a:endParaRPr>
          </a:p>
          <a:p>
            <a:pPr indent="-228600" lvl="0" marL="457200" rtl="0" algn="l">
              <a:lnSpc>
                <a:spcPct val="114000"/>
              </a:lnSpc>
              <a:spcBef>
                <a:spcPts val="600"/>
              </a:spcBef>
              <a:spcAft>
                <a:spcPts val="0"/>
              </a:spcAft>
              <a:buSzPts val="2000"/>
              <a:buNone/>
            </a:pPr>
            <a:r>
              <a:rPr b="1" lang="en-US" sz="2200">
                <a:solidFill>
                  <a:srgbClr val="3F3F3F"/>
                </a:solidFill>
                <a:latin typeface="Open Sans"/>
                <a:ea typeface="Open Sans"/>
                <a:cs typeface="Open Sans"/>
                <a:sym typeface="Open Sans"/>
              </a:rPr>
              <a:t>Type 1 </a:t>
            </a:r>
            <a:r>
              <a:rPr lang="en-US" sz="2200">
                <a:solidFill>
                  <a:srgbClr val="3F3F3F"/>
                </a:solidFill>
                <a:latin typeface="Open Sans"/>
                <a:ea typeface="Open Sans"/>
                <a:cs typeface="Open Sans"/>
                <a:sym typeface="Open Sans"/>
              </a:rPr>
              <a:t>hypervisors run directly on the host machine’s hardware</a:t>
            </a:r>
            <a:endParaRPr/>
          </a:p>
          <a:p>
            <a:pPr indent="-342900" lvl="2" marL="342900" rtl="0" algn="l">
              <a:lnSpc>
                <a:spcPct val="114000"/>
              </a:lnSpc>
              <a:spcBef>
                <a:spcPts val="600"/>
              </a:spcBef>
              <a:spcAft>
                <a:spcPts val="0"/>
              </a:spcAft>
              <a:buSzPts val="2000"/>
              <a:buFont typeface="Arial"/>
              <a:buChar char="•"/>
            </a:pPr>
            <a:r>
              <a:rPr lang="en-US" sz="2200">
                <a:solidFill>
                  <a:srgbClr val="3F3F3F"/>
                </a:solidFill>
                <a:latin typeface="Open Sans"/>
                <a:ea typeface="Open Sans"/>
                <a:cs typeface="Open Sans"/>
                <a:sym typeface="Open Sans"/>
              </a:rPr>
              <a:t>Example: Microsoft Hyper-V hypervisor, VMware ESX/ESXi</a:t>
            </a:r>
            <a:endParaRPr/>
          </a:p>
          <a:p>
            <a:pPr indent="-228600" lvl="0" marL="457200" rtl="0" algn="l">
              <a:lnSpc>
                <a:spcPct val="114000"/>
              </a:lnSpc>
              <a:spcBef>
                <a:spcPts val="600"/>
              </a:spcBef>
              <a:spcAft>
                <a:spcPts val="0"/>
              </a:spcAft>
              <a:buSzPts val="2000"/>
              <a:buNone/>
            </a:pPr>
            <a:r>
              <a:t/>
            </a:r>
            <a:endParaRPr b="1" sz="2200">
              <a:solidFill>
                <a:srgbClr val="3F3F3F"/>
              </a:solidFill>
              <a:latin typeface="Open Sans"/>
              <a:ea typeface="Open Sans"/>
              <a:cs typeface="Open Sans"/>
              <a:sym typeface="Open Sans"/>
            </a:endParaRPr>
          </a:p>
          <a:p>
            <a:pPr indent="-228600" lvl="0" marL="457200" rtl="0" algn="l">
              <a:lnSpc>
                <a:spcPct val="114000"/>
              </a:lnSpc>
              <a:spcBef>
                <a:spcPts val="600"/>
              </a:spcBef>
              <a:spcAft>
                <a:spcPts val="0"/>
              </a:spcAft>
              <a:buSzPts val="2000"/>
              <a:buNone/>
            </a:pPr>
            <a:r>
              <a:rPr b="1" lang="en-US" sz="2200">
                <a:solidFill>
                  <a:srgbClr val="3F3F3F"/>
                </a:solidFill>
                <a:latin typeface="Open Sans"/>
                <a:ea typeface="Open Sans"/>
                <a:cs typeface="Open Sans"/>
                <a:sym typeface="Open Sans"/>
              </a:rPr>
              <a:t>Type 2 </a:t>
            </a:r>
            <a:r>
              <a:rPr lang="en-US" sz="2200">
                <a:solidFill>
                  <a:srgbClr val="3F3F3F"/>
                </a:solidFill>
                <a:latin typeface="Open Sans"/>
                <a:ea typeface="Open Sans"/>
                <a:cs typeface="Open Sans"/>
                <a:sym typeface="Open Sans"/>
              </a:rPr>
              <a:t>hypervisors run within an existing operating system environment</a:t>
            </a:r>
            <a:endParaRPr/>
          </a:p>
          <a:p>
            <a:pPr indent="-342900" lvl="0" marL="342900" rtl="0" algn="l">
              <a:lnSpc>
                <a:spcPct val="114000"/>
              </a:lnSpc>
              <a:spcBef>
                <a:spcPts val="600"/>
              </a:spcBef>
              <a:spcAft>
                <a:spcPts val="0"/>
              </a:spcAft>
              <a:buSzPts val="2000"/>
              <a:buFont typeface="Arial"/>
              <a:buChar char="•"/>
            </a:pPr>
            <a:r>
              <a:rPr lang="en-US" sz="2200">
                <a:solidFill>
                  <a:srgbClr val="3F3F3F"/>
                </a:solidFill>
                <a:latin typeface="Open Sans"/>
                <a:ea typeface="Open Sans"/>
                <a:cs typeface="Open Sans"/>
                <a:sym typeface="Open Sans"/>
              </a:rPr>
              <a:t>Example: VMware Workstation, Virtual Box</a:t>
            </a:r>
            <a:endParaRPr/>
          </a:p>
          <a:p>
            <a:pPr indent="0" lvl="0" marL="0" rtl="0" algn="l">
              <a:lnSpc>
                <a:spcPct val="100000"/>
              </a:lnSpc>
              <a:spcBef>
                <a:spcPts val="0"/>
              </a:spcBef>
              <a:spcAft>
                <a:spcPts val="0"/>
              </a:spcAft>
              <a:buSzPts val="1400"/>
              <a:buNone/>
            </a:pPr>
            <a:r>
              <a:t/>
            </a:r>
            <a:endParaRPr/>
          </a:p>
        </p:txBody>
      </p:sp>
      <p:sp>
        <p:nvSpPr>
          <p:cNvPr id="1979" name="Google Shape;1979;p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3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b="1"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Explain Virtualization Vulnerabilities mentioned in slides above</a:t>
            </a:r>
            <a:endParaRPr/>
          </a:p>
          <a:p>
            <a:pPr indent="-228600" lvl="0" marL="457200" marR="0" rtl="0" algn="l">
              <a:lnSpc>
                <a:spcPct val="100000"/>
              </a:lnSpc>
              <a:spcBef>
                <a:spcPts val="0"/>
              </a:spcBef>
              <a:spcAft>
                <a:spcPts val="0"/>
              </a:spcAft>
              <a:buClr>
                <a:srgbClr val="000000"/>
              </a:buClr>
              <a:buSzPts val="1400"/>
              <a:buFont typeface="Arial"/>
              <a:buNone/>
            </a:pPr>
            <a:r>
              <a:t/>
            </a:r>
            <a:endParaRPr b="1"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VM Sprawl-</a:t>
            </a:r>
            <a:r>
              <a:rPr b="0" i="0" lang="en-US">
                <a:solidFill>
                  <a:srgbClr val="E3E3E3"/>
                </a:solidFill>
                <a:highlight>
                  <a:srgbClr val="131314"/>
                </a:highlight>
                <a:latin typeface="Arial"/>
                <a:ea typeface="Arial"/>
                <a:cs typeface="Arial"/>
                <a:sym typeface="Arial"/>
              </a:rPr>
              <a:t>VM sprawl refers to the uncontrolled growth of virtual machines (VMs) within an IT environment. Imagine having a server room overflowing with unused or poorly managed VMs, consuming resources and creating a tangled mess</a:t>
            </a:r>
            <a:endParaRPr b="1"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Insecure interfaces and API-</a:t>
            </a:r>
            <a:r>
              <a:rPr b="0" i="0" lang="en-US">
                <a:solidFill>
                  <a:srgbClr val="E3E3E3"/>
                </a:solidFill>
                <a:highlight>
                  <a:srgbClr val="131314"/>
                </a:highlight>
                <a:latin typeface="Arial"/>
                <a:ea typeface="Arial"/>
                <a:cs typeface="Arial"/>
                <a:sym typeface="Arial"/>
              </a:rPr>
              <a:t>Insecure interfaces and APIs (Application Programming Interfaces) can be a major entry point for cyberattacks. interfaces and APIs become insecure when they lack proper security measures, making them vulnerable to exploitation</a:t>
            </a:r>
            <a:endParaRPr b="1"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Resource Exhaustion-</a:t>
            </a:r>
            <a:r>
              <a:rPr b="0" i="0" lang="en-US">
                <a:solidFill>
                  <a:srgbClr val="E3E3E3"/>
                </a:solidFill>
                <a:highlight>
                  <a:srgbClr val="131314"/>
                </a:highlight>
                <a:latin typeface="Arial"/>
                <a:ea typeface="Arial"/>
                <a:cs typeface="Arial"/>
                <a:sym typeface="Arial"/>
              </a:rPr>
              <a:t>Resource exhaustion occurs when a virtual machine (VM) consumes more of a critical resource (CPU, memory, storage, or network bandwidth) than is available, impacting its performance and potentially affecting other VMs on the same physical host server.</a:t>
            </a:r>
            <a:endParaRPr b="1"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Data Leakage-</a:t>
            </a:r>
            <a:r>
              <a:rPr b="0" i="0" lang="en-US">
                <a:solidFill>
                  <a:srgbClr val="E3E3E3"/>
                </a:solidFill>
                <a:highlight>
                  <a:srgbClr val="131314"/>
                </a:highlight>
                <a:latin typeface="Arial"/>
                <a:ea typeface="Arial"/>
                <a:cs typeface="Arial"/>
                <a:sym typeface="Arial"/>
              </a:rPr>
              <a:t>Data leakage in virtual machines (VMs) refers to the unintended or unauthorized disclosure of sensitive information from within a VM. This can happen through various methods, potentially compromising the security and privacy of the data.</a:t>
            </a:r>
            <a:endParaRPr/>
          </a:p>
        </p:txBody>
      </p:sp>
      <p:sp>
        <p:nvSpPr>
          <p:cNvPr id="2015" name="Google Shape;2015;p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p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6" name="Google Shape;2046;p3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controls for virtualization</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434343"/>
                </a:solidFill>
                <a:latin typeface="Open Sans"/>
                <a:ea typeface="Open Sans"/>
                <a:cs typeface="Open Sans"/>
                <a:sym typeface="Open Sans"/>
              </a:rPr>
              <a:t>Regular Patching</a:t>
            </a:r>
            <a:r>
              <a:rPr lang="en-US" sz="1200">
                <a:solidFill>
                  <a:srgbClr val="434343"/>
                </a:solidFill>
                <a:latin typeface="Open Sans"/>
                <a:ea typeface="Open Sans"/>
                <a:cs typeface="Open Sans"/>
                <a:sym typeface="Open Sans"/>
              </a:rPr>
              <a:t>: Consistently updating the hypervisor and the operating systems running on VMs is crucial. This ensures that known vulnerabilities are patched, reducing the risk of exploitation</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434343"/>
                </a:solidFill>
                <a:latin typeface="Open Sans"/>
                <a:ea typeface="Open Sans"/>
                <a:cs typeface="Open Sans"/>
                <a:sym typeface="Open Sans"/>
              </a:rPr>
              <a:t>Resource Allocation</a:t>
            </a:r>
            <a:r>
              <a:rPr lang="en-US" sz="1200">
                <a:solidFill>
                  <a:srgbClr val="434343"/>
                </a:solidFill>
                <a:latin typeface="Open Sans"/>
                <a:ea typeface="Open Sans"/>
                <a:cs typeface="Open Sans"/>
                <a:sym typeface="Open Sans"/>
              </a:rPr>
              <a:t>: Implementing resource quotas for VMs can prevent resource exhaustion attacks. For example, setting a CPU usage limit for each VM ensures that no single VM can monopolize the host’s resources</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434343"/>
                </a:solidFill>
                <a:latin typeface="Open Sans"/>
                <a:ea typeface="Open Sans"/>
                <a:cs typeface="Open Sans"/>
                <a:sym typeface="Open Sans"/>
              </a:rPr>
              <a:t>Access Control and Monitoring</a:t>
            </a:r>
            <a:r>
              <a:rPr lang="en-US" sz="1200">
                <a:solidFill>
                  <a:srgbClr val="434343"/>
                </a:solidFill>
                <a:latin typeface="Open Sans"/>
                <a:ea typeface="Open Sans"/>
                <a:cs typeface="Open Sans"/>
                <a:sym typeface="Open Sans"/>
              </a:rPr>
              <a:t>: It is important to implement robust access control mechanisms, such as multifactor authentication for hypervisor access. In addition, continuous monitoring can help detect unauthorized activities in real time</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434343"/>
                </a:solidFill>
                <a:latin typeface="Open Sans"/>
                <a:ea typeface="Open Sans"/>
                <a:cs typeface="Open Sans"/>
                <a:sym typeface="Open Sans"/>
              </a:rPr>
              <a:t>Encryption and Network Segmentation</a:t>
            </a:r>
            <a:r>
              <a:rPr lang="en-US" sz="1200">
                <a:solidFill>
                  <a:srgbClr val="434343"/>
                </a:solidFill>
                <a:latin typeface="Open Sans"/>
                <a:ea typeface="Open Sans"/>
                <a:cs typeface="Open Sans"/>
                <a:sym typeface="Open Sans"/>
              </a:rPr>
              <a:t>: Data should be encrypted at rest and in transit. Network segmentation can further isolate VMs handling sensitive data, making it harder for attackers to move laterally across the network</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434343"/>
                </a:solidFill>
                <a:latin typeface="Open Sans"/>
                <a:ea typeface="Open Sans"/>
                <a:cs typeface="Open Sans"/>
                <a:sym typeface="Open Sans"/>
              </a:rPr>
              <a:t>Policy and governance</a:t>
            </a:r>
            <a:r>
              <a:rPr lang="en-US" sz="1200">
                <a:solidFill>
                  <a:srgbClr val="434343"/>
                </a:solidFill>
                <a:latin typeface="Open Sans"/>
                <a:ea typeface="Open Sans"/>
                <a:cs typeface="Open Sans"/>
                <a:sym typeface="Open Sans"/>
              </a:rPr>
              <a:t>: Establishing a governance policy for the lifecycle management of VMs can prevent VM sprawl. This involves setting guidelines for when VMs should be created, maintained, and decommissioned</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434343"/>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434343"/>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434343"/>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434343"/>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047" name="Google Shape;2047;p3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3" name="Google Shape;2083;p3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sz="1600"/>
              <a:t>Trainer Notes:</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Containerization</a:t>
            </a:r>
            <a:r>
              <a:rPr lang="en-US" sz="1200">
                <a:solidFill>
                  <a:srgbClr val="3F3F3F"/>
                </a:solidFill>
                <a:latin typeface="Open Sans"/>
                <a:ea typeface="Open Sans"/>
                <a:cs typeface="Open Sans"/>
                <a:sym typeface="Open Sans"/>
              </a:rPr>
              <a:t> is the process of packaging an application with all its related configuration files, libraries, and dependencies required for it to run efficiently and bug-freeacross different computing environments.</a:t>
            </a:r>
            <a:r>
              <a:rPr b="0" i="0" lang="en-US">
                <a:solidFill>
                  <a:srgbClr val="E3E3E3"/>
                </a:solidFill>
                <a:highlight>
                  <a:srgbClr val="131314"/>
                </a:highlight>
                <a:latin typeface="Arial"/>
                <a:ea typeface="Arial"/>
                <a:cs typeface="Arial"/>
                <a:sym typeface="Arial"/>
              </a:rPr>
              <a:t> Containers are essentially standardized units of software that package up code and all its dependencies needed to run an application. Imagine a shipping container that can hold all the necessary parts and instructions .</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a:solidFill>
                <a:srgbClr val="E3E3E3"/>
              </a:solidFill>
              <a:highlight>
                <a:srgbClr val="131314"/>
              </a:highlight>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rPr b="0" i="0" lang="en-US">
                <a:highlight>
                  <a:srgbClr val="FFFFFF"/>
                </a:highlight>
                <a:latin typeface="Arial"/>
                <a:ea typeface="Arial"/>
                <a:cs typeface="Arial"/>
                <a:sym typeface="Arial"/>
              </a:rPr>
              <a:t>Let's understand this with the help of a loose analogy. We all live in our homes, and wherever we go to work or party, we all come back home as our homes have everything required for us to live: our personal belongings, our personal bed, etc. Consider this a software program without containers. It has to be run from within a system where libraries, functions, codes, and other things are installed.</a:t>
            </a:r>
            <a:br>
              <a:rPr b="0" i="0" lang="en-US">
                <a:highlight>
                  <a:srgbClr val="FFFFFF"/>
                </a:highlight>
                <a:latin typeface="Arial"/>
                <a:ea typeface="Arial"/>
                <a:cs typeface="Arial"/>
                <a:sym typeface="Arial"/>
              </a:rPr>
            </a:br>
            <a:br>
              <a:rPr b="0" i="0" lang="en-US">
                <a:highlight>
                  <a:srgbClr val="FFFFFF"/>
                </a:highlight>
                <a:latin typeface="Arial"/>
                <a:ea typeface="Arial"/>
                <a:cs typeface="Arial"/>
                <a:sym typeface="Arial"/>
              </a:rPr>
            </a:br>
            <a:r>
              <a:rPr b="0" i="0" lang="en-US">
                <a:highlight>
                  <a:srgbClr val="FFFFFF"/>
                </a:highlight>
                <a:latin typeface="Arial"/>
                <a:ea typeface="Arial"/>
                <a:cs typeface="Arial"/>
                <a:sym typeface="Arial"/>
              </a:rPr>
              <a:t>Now, consider people with nomadic attitudes, although not popular in India. People living in camping vans arrange everything in one van, reducing dependency on one static place like our homes. They can stay in any place of their choice as their camping vans have everything required for their day-to-day living, which is what containers do. It eliminates dependency on one system and packages everything in one container with everything for software to run. You can run it anywhere if it supports containerization. </a:t>
            </a:r>
            <a:endParaRPr sz="1200">
              <a:solidFill>
                <a:srgbClr val="3F3F3F"/>
              </a:solidFill>
              <a:latin typeface="Open Sans"/>
              <a:ea typeface="Open Sans"/>
              <a:cs typeface="Open Sans"/>
              <a:sym typeface="Open Sans"/>
            </a:endParaRPr>
          </a:p>
          <a:p>
            <a:pPr indent="-228600" lvl="0" marL="4572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rPr lang="en-US" u="sng">
                <a:solidFill>
                  <a:srgbClr val="0462C1"/>
                </a:solidFill>
                <a:hlinkClick r:id="rId2">
                  <a:extLst>
                    <a:ext uri="{A12FA001-AC4F-418D-AE19-62706E023703}">
                      <ahyp:hlinkClr val="tx"/>
                    </a:ext>
                  </a:extLst>
                </a:hlinkClick>
              </a:rPr>
              <a:t>https://tsa.com/top-5-benefits-of-containerization/</a:t>
            </a:r>
            <a:r>
              <a:rPr lang="en-US" sz="1600"/>
              <a:t> </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p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3" name="Google Shape;2113;p3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u="sng">
                <a:solidFill>
                  <a:srgbClr val="0462C1"/>
                </a:solidFill>
                <a:hlinkClick r:id="rId2">
                  <a:extLst>
                    <a:ext uri="{A12FA001-AC4F-418D-AE19-62706E023703}">
                      <ahyp:hlinkClr val="tx"/>
                    </a:ext>
                  </a:extLst>
                </a:hlinkClick>
              </a:rPr>
              <a:t>https://tsa.com/top-5-benefits-of-containerization/</a:t>
            </a:r>
            <a:r>
              <a:rPr lang="en-US" sz="1600"/>
              <a:t> </a:t>
            </a:r>
            <a:endParaRPr/>
          </a:p>
          <a:p>
            <a:pPr indent="-228600" lvl="0" marL="457200" rtl="0" algn="l">
              <a:lnSpc>
                <a:spcPct val="100000"/>
              </a:lnSpc>
              <a:spcBef>
                <a:spcPts val="0"/>
              </a:spcBef>
              <a:spcAft>
                <a:spcPts val="0"/>
              </a:spcAft>
              <a:buSzPts val="1400"/>
              <a:buNone/>
            </a:pPr>
            <a:r>
              <a:rPr lang="en-US"/>
              <a:t>Trainer Notes:</a:t>
            </a:r>
            <a:endParaRPr/>
          </a:p>
          <a:p>
            <a:pPr indent="-228600" lvl="0" marL="457200" rtl="0" algn="l">
              <a:lnSpc>
                <a:spcPct val="100000"/>
              </a:lnSpc>
              <a:spcBef>
                <a:spcPts val="0"/>
              </a:spcBef>
              <a:spcAft>
                <a:spcPts val="0"/>
              </a:spcAft>
              <a:buSzPts val="1400"/>
              <a:buNone/>
            </a:pPr>
            <a:r>
              <a:rPr b="1" lang="en-US" sz="1200">
                <a:solidFill>
                  <a:srgbClr val="3F3F3F"/>
                </a:solidFill>
                <a:latin typeface="Open Sans"/>
                <a:ea typeface="Open Sans"/>
                <a:cs typeface="Open Sans"/>
                <a:sym typeface="Open Sans"/>
              </a:rPr>
              <a:t>Containerization: Benefits</a:t>
            </a:r>
            <a:endParaRPr/>
          </a:p>
          <a:p>
            <a:pPr indent="-228600" lvl="0" marL="45720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Enhanced productivity- </a:t>
            </a:r>
            <a:r>
              <a:rPr b="0" i="0" lang="en-US">
                <a:solidFill>
                  <a:srgbClr val="E3E3E3"/>
                </a:solidFill>
                <a:highlight>
                  <a:srgbClr val="131314"/>
                </a:highlight>
                <a:latin typeface="Arial"/>
                <a:ea typeface="Arial"/>
                <a:cs typeface="Arial"/>
                <a:sym typeface="Arial"/>
              </a:rPr>
              <a:t>Containers are much lighter than virtual machines because they share the host operating system kernel. This translates to faster startup times, lower resource consumption, and the ability to run more applications on a single server.</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Improved scalability-</a:t>
            </a:r>
            <a:r>
              <a:rPr b="0" i="0" lang="en-US">
                <a:solidFill>
                  <a:srgbClr val="E3E3E3"/>
                </a:solidFill>
                <a:highlight>
                  <a:srgbClr val="131314"/>
                </a:highlight>
                <a:latin typeface="Arial"/>
                <a:ea typeface="Arial"/>
                <a:cs typeface="Arial"/>
                <a:sym typeface="Arial"/>
              </a:rPr>
              <a:t>Containers allow for scaling applications by adding or removing individual containers as needed. This provides greater flexibility and resource efficiency compared to scaling entire virtual machines.</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Improved security-</a:t>
            </a:r>
            <a:r>
              <a:rPr b="0" i="0" lang="en-US">
                <a:solidFill>
                  <a:srgbClr val="E3E3E3"/>
                </a:solidFill>
                <a:highlight>
                  <a:srgbClr val="131314"/>
                </a:highlight>
                <a:latin typeface="Arial"/>
                <a:ea typeface="Arial"/>
                <a:cs typeface="Arial"/>
                <a:sym typeface="Arial"/>
              </a:rPr>
              <a:t>Container isolation creates an additional security layer, making it harder for malware or security breaches in one container to impact other applications or the host system</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Increased portability-</a:t>
            </a:r>
            <a:r>
              <a:rPr b="0" i="0" lang="en-US">
                <a:solidFill>
                  <a:srgbClr val="E3E3E3"/>
                </a:solidFill>
                <a:highlight>
                  <a:srgbClr val="131314"/>
                </a:highlight>
                <a:latin typeface="Arial"/>
                <a:ea typeface="Arial"/>
                <a:cs typeface="Arial"/>
                <a:sym typeface="Arial"/>
              </a:rPr>
              <a:t> Containers can be easily moved between different environments (physical servers, virtual machines, cloud platforms) as long as the host system supports the container runtime engine. This portability simplifies deployments and facilitates hybrid cloud strategies.</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Simple and faster deployment-</a:t>
            </a:r>
            <a:r>
              <a:rPr b="0" i="0" lang="en-US">
                <a:solidFill>
                  <a:srgbClr val="E3E3E3"/>
                </a:solidFill>
                <a:highlight>
                  <a:srgbClr val="131314"/>
                </a:highlight>
                <a:latin typeface="Arial"/>
                <a:ea typeface="Arial"/>
                <a:cs typeface="Arial"/>
                <a:sym typeface="Arial"/>
              </a:rPr>
              <a:t>Containers package everything an application needs to run (code, libraries, dependencies) into a single unit. This eliminates conflicts arising from different environments and simplifies the development process</a:t>
            </a:r>
            <a:endParaRPr sz="1200">
              <a:solidFill>
                <a:srgbClr val="3F3F3F"/>
              </a:solidFill>
              <a:latin typeface="Open Sans"/>
              <a:ea typeface="Open Sans"/>
              <a:cs typeface="Open Sans"/>
              <a:sym typeface="Open Sans"/>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the importance of Securing the hosts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Securing individual devices, also known as hosts, on your network is a critical layer of defense in an overall network security strategy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Servers can be protected by updating and patching regularly.</a:t>
            </a:r>
            <a:endParaRPr/>
          </a:p>
          <a:p>
            <a:pPr indent="0" lvl="0" marL="0" rtl="0" algn="l">
              <a:lnSpc>
                <a:spcPct val="100000"/>
              </a:lnSpc>
              <a:spcBef>
                <a:spcPts val="0"/>
              </a:spcBef>
              <a:spcAft>
                <a:spcPts val="0"/>
              </a:spcAft>
              <a:buClr>
                <a:schemeClr val="dk1"/>
              </a:buClr>
              <a:buSzPts val="1100"/>
              <a:buFont typeface="Arial"/>
              <a:buNone/>
            </a:pPr>
            <a:r>
              <a:rPr lang="en-US"/>
              <a:t>Apply Strong password Policies</a:t>
            </a:r>
            <a:endParaRPr/>
          </a:p>
          <a:p>
            <a:pPr indent="0" lvl="0" marL="0" rtl="0" algn="l">
              <a:lnSpc>
                <a:spcPct val="100000"/>
              </a:lnSpc>
              <a:spcBef>
                <a:spcPts val="0"/>
              </a:spcBef>
              <a:spcAft>
                <a:spcPts val="0"/>
              </a:spcAft>
              <a:buClr>
                <a:schemeClr val="dk1"/>
              </a:buClr>
              <a:buSzPts val="1100"/>
              <a:buFont typeface="Arial"/>
              <a:buNone/>
            </a:pPr>
            <a:r>
              <a:rPr lang="en-US"/>
              <a:t>Implement Multifactor Authentication</a:t>
            </a:r>
            <a:endParaRPr/>
          </a:p>
          <a:p>
            <a:pPr indent="0" lvl="0" marL="0" rtl="0" algn="l">
              <a:lnSpc>
                <a:spcPct val="100000"/>
              </a:lnSpc>
              <a:spcBef>
                <a:spcPts val="0"/>
              </a:spcBef>
              <a:spcAft>
                <a:spcPts val="0"/>
              </a:spcAft>
              <a:buClr>
                <a:schemeClr val="dk1"/>
              </a:buClr>
              <a:buSzPts val="1100"/>
              <a:buFont typeface="Arial"/>
              <a:buNone/>
            </a:pPr>
            <a:r>
              <a:rPr lang="en-US"/>
              <a:t>Follow the principle of least privilege.</a:t>
            </a:r>
            <a:endParaRPr/>
          </a:p>
          <a:p>
            <a:pPr indent="0" lvl="0" marL="0" rtl="0" algn="l">
              <a:lnSpc>
                <a:spcPct val="100000"/>
              </a:lnSpc>
              <a:spcBef>
                <a:spcPts val="0"/>
              </a:spcBef>
              <a:spcAft>
                <a:spcPts val="0"/>
              </a:spcAft>
              <a:buClr>
                <a:schemeClr val="dk1"/>
              </a:buClr>
              <a:buSzPts val="1100"/>
              <a:buFont typeface="Arial"/>
              <a:buNone/>
            </a:pPr>
            <a:r>
              <a:rPr lang="en-US"/>
              <a:t>Install and maintain reputable antivirus and anti-malware software on all hosts</a:t>
            </a:r>
            <a:endParaRPr/>
          </a:p>
        </p:txBody>
      </p:sp>
      <p:sp>
        <p:nvSpPr>
          <p:cNvPr id="198" name="Google Shape;198;p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3" name="Google Shape;2203;p3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sz="1600"/>
              <a:t>Trainer Notes:</a:t>
            </a:r>
            <a:endParaRPr/>
          </a:p>
          <a:p>
            <a:pPr indent="-228600" lvl="0" marL="4572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rPr lang="en-US"/>
              <a:t>Explain Dockers</a:t>
            </a:r>
            <a:endParaRPr/>
          </a:p>
          <a:p>
            <a:pPr indent="-228600" lvl="0" marL="457200" rtl="0" algn="l">
              <a:lnSpc>
                <a:spcPct val="100000"/>
              </a:lnSpc>
              <a:spcBef>
                <a:spcPts val="0"/>
              </a:spcBef>
              <a:spcAft>
                <a:spcPts val="0"/>
              </a:spcAft>
              <a:buSzPts val="1400"/>
              <a:buNone/>
            </a:pPr>
            <a:r>
              <a:t/>
            </a:r>
            <a:endParaRPr/>
          </a:p>
          <a:p>
            <a:pPr indent="-342900" lvl="0" marL="342900" rtl="0" algn="l">
              <a:lnSpc>
                <a:spcPct val="114000"/>
              </a:lnSpc>
              <a:spcBef>
                <a:spcPts val="0"/>
              </a:spcBef>
              <a:spcAft>
                <a:spcPts val="0"/>
              </a:spcAft>
              <a:buSzPts val="1800"/>
              <a:buFont typeface="Arial"/>
              <a:buChar char="•"/>
            </a:pPr>
            <a:r>
              <a:rPr b="0" i="0" lang="en-US">
                <a:solidFill>
                  <a:srgbClr val="E3E3E3"/>
                </a:solidFill>
                <a:highlight>
                  <a:srgbClr val="131314"/>
                </a:highlight>
                <a:latin typeface="Arial"/>
                <a:ea typeface="Arial"/>
                <a:cs typeface="Arial"/>
                <a:sym typeface="Arial"/>
              </a:rPr>
              <a:t>Docker is a popular open-source platform for developing, deploying, and managing containerized applications. </a:t>
            </a:r>
            <a:r>
              <a:rPr lang="en-US" sz="1200">
                <a:solidFill>
                  <a:srgbClr val="3F3F3F"/>
                </a:solidFill>
                <a:latin typeface="Open Sans"/>
                <a:ea typeface="Open Sans"/>
                <a:cs typeface="Open Sans"/>
                <a:sym typeface="Open Sans"/>
              </a:rPr>
              <a:t>It provides a simple and efficient way to create, deploy, run, and manage customers</a:t>
            </a:r>
            <a:r>
              <a:rPr b="1" lang="en-US" sz="1200">
                <a:solidFill>
                  <a:srgbClr val="3F3F3F"/>
                </a:solidFill>
                <a:latin typeface="Open Sans"/>
                <a:ea typeface="Open Sans"/>
                <a:cs typeface="Open Sans"/>
                <a:sym typeface="Open Sans"/>
              </a:rPr>
              <a:t>.</a:t>
            </a:r>
            <a:endParaRPr/>
          </a:p>
          <a:p>
            <a:pPr indent="-228600" lvl="0" marL="342900" rtl="0" algn="l">
              <a:lnSpc>
                <a:spcPct val="114000"/>
              </a:lnSpc>
              <a:spcBef>
                <a:spcPts val="0"/>
              </a:spcBef>
              <a:spcAft>
                <a:spcPts val="0"/>
              </a:spcAft>
              <a:buSzPts val="1800"/>
              <a:buFont typeface="Arial"/>
              <a:buNone/>
            </a:pPr>
            <a:r>
              <a:t/>
            </a:r>
            <a:endParaRPr b="1" sz="12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800"/>
              <a:buFont typeface="Arial"/>
              <a:buChar char="•"/>
            </a:pPr>
            <a:r>
              <a:rPr lang="en-US" sz="1200">
                <a:solidFill>
                  <a:srgbClr val="3F3F3F"/>
                </a:solidFill>
                <a:latin typeface="Open Sans"/>
                <a:ea typeface="Open Sans"/>
                <a:cs typeface="Open Sans"/>
                <a:sym typeface="Open Sans"/>
              </a:rPr>
              <a:t>Dockers allow developers to package and run applications in containers. </a:t>
            </a:r>
            <a:endParaRPr/>
          </a:p>
          <a:p>
            <a:pPr indent="-228600" lvl="0" marL="342900" rtl="0" algn="l">
              <a:lnSpc>
                <a:spcPct val="114000"/>
              </a:lnSpc>
              <a:spcBef>
                <a:spcPts val="0"/>
              </a:spcBef>
              <a:spcAft>
                <a:spcPts val="0"/>
              </a:spcAft>
              <a:buSzPts val="1800"/>
              <a:buFont typeface="Arial"/>
              <a:buNone/>
            </a:pPr>
            <a:r>
              <a:t/>
            </a:r>
            <a:endParaRPr sz="12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800"/>
              <a:buFont typeface="Arial"/>
              <a:buChar char="•"/>
            </a:pPr>
            <a:r>
              <a:rPr lang="en-US" sz="1200">
                <a:solidFill>
                  <a:srgbClr val="3F3F3F"/>
                </a:solidFill>
                <a:latin typeface="Open Sans"/>
                <a:ea typeface="Open Sans"/>
                <a:cs typeface="Open Sans"/>
                <a:sym typeface="Open Sans"/>
              </a:rPr>
              <a:t>It streamlines the delivery of applications by isolating them from infrastructure.</a:t>
            </a:r>
            <a:endParaRPr/>
          </a:p>
          <a:p>
            <a:pPr indent="-342900" lvl="0" marL="342900" rtl="0" algn="l">
              <a:lnSpc>
                <a:spcPct val="114000"/>
              </a:lnSpc>
              <a:spcBef>
                <a:spcPts val="0"/>
              </a:spcBef>
              <a:spcAft>
                <a:spcPts val="0"/>
              </a:spcAft>
              <a:buSzPts val="1800"/>
              <a:buFont typeface="Arial"/>
              <a:buChar char="•"/>
            </a:pPr>
            <a:r>
              <a:rPr b="0" i="0" lang="en-US">
                <a:solidFill>
                  <a:srgbClr val="E3E3E3"/>
                </a:solidFill>
                <a:highlight>
                  <a:srgbClr val="131314"/>
                </a:highlight>
                <a:latin typeface="Arial"/>
                <a:ea typeface="Arial"/>
                <a:cs typeface="Arial"/>
                <a:sym typeface="Arial"/>
              </a:rPr>
              <a:t>It essentially provides a set of tools and technologies that make working with containers much easier. Imagine Docker as a comprehensive toolkit that simplifies building, shipping, and running containerized applications</a:t>
            </a:r>
            <a:endParaRPr/>
          </a:p>
          <a:p>
            <a:pPr indent="-342900" lvl="0" marL="342900" marR="0" rtl="0" algn="l">
              <a:lnSpc>
                <a:spcPct val="114000"/>
              </a:lnSpc>
              <a:spcBef>
                <a:spcPts val="0"/>
              </a:spcBef>
              <a:spcAft>
                <a:spcPts val="0"/>
              </a:spcAft>
              <a:buClr>
                <a:srgbClr val="000000"/>
              </a:buClr>
              <a:buSzPts val="1800"/>
              <a:buFont typeface="Arial"/>
              <a:buChar char="•"/>
            </a:pPr>
            <a:r>
              <a:rPr lang="en-US" sz="1200">
                <a:solidFill>
                  <a:srgbClr val="3F3F3F"/>
                </a:solidFill>
                <a:latin typeface="Open Sans"/>
                <a:ea typeface="Open Sans"/>
                <a:cs typeface="Open Sans"/>
                <a:sym typeface="Open Sans"/>
              </a:rPr>
              <a:t>Dockers have a limitation as it manually provision containers and it is not scalable in large environment.</a:t>
            </a:r>
            <a:endParaRPr/>
          </a:p>
          <a:p>
            <a:pPr indent="0" lvl="0" marL="0" rtl="0" algn="l">
              <a:lnSpc>
                <a:spcPct val="114000"/>
              </a:lnSpc>
              <a:spcBef>
                <a:spcPts val="0"/>
              </a:spcBef>
              <a:spcAft>
                <a:spcPts val="0"/>
              </a:spcAft>
              <a:buSzPts val="18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p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1" name="Google Shape;2231;p3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sz="1600"/>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b="1"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Explain Kubernates</a:t>
            </a:r>
            <a:endParaRPr/>
          </a:p>
          <a:p>
            <a:pPr indent="-228600" lvl="0" marL="457200" marR="0" rtl="0" algn="l">
              <a:lnSpc>
                <a:spcPct val="100000"/>
              </a:lnSpc>
              <a:spcBef>
                <a:spcPts val="0"/>
              </a:spcBef>
              <a:spcAft>
                <a:spcPts val="0"/>
              </a:spcAft>
              <a:buClr>
                <a:srgbClr val="000000"/>
              </a:buClr>
              <a:buSzPts val="1400"/>
              <a:buFont typeface="Arial"/>
              <a:buNone/>
            </a:pPr>
            <a:r>
              <a:t/>
            </a:r>
            <a:endParaRPr b="1" sz="12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800"/>
              <a:buFont typeface="Arial"/>
              <a:buChar char="•"/>
            </a:pPr>
            <a:r>
              <a:rPr b="0" i="0" lang="en-US">
                <a:solidFill>
                  <a:srgbClr val="E3E3E3"/>
                </a:solidFill>
                <a:highlight>
                  <a:srgbClr val="131314"/>
                </a:highlight>
                <a:latin typeface="Arial"/>
                <a:ea typeface="Arial"/>
                <a:cs typeface="Arial"/>
                <a:sym typeface="Arial"/>
              </a:rPr>
              <a:t>Kubernetes, often shortened to k8s, is an open-source system for automating deployment, scaling, and management of containerized applications. Imagine you have a massive orchestra with many musicians (containers) playing complex pieces (applications). Kubernetes acts like the supervisor, ensuring everyone plays their part in harmony, at the right time, and adapts to changes seamlessly</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p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0" name="Google Shape;2240;p3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latin typeface="Arial"/>
                <a:ea typeface="Arial"/>
                <a:cs typeface="Arial"/>
                <a:sym typeface="Arial"/>
              </a:rPr>
              <a:t>Trainer Notes: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Explain Kubernates Key Features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What is K8- K8 most likely refers to </a:t>
            </a:r>
            <a:r>
              <a:rPr b="1" lang="en-US"/>
              <a:t>Kubernetes</a:t>
            </a:r>
            <a:r>
              <a:rPr lang="en-US"/>
              <a:t>, an open-source system for automating deployment, scaling, and management of containerized applications.</a:t>
            </a:r>
            <a:endParaRPr/>
          </a:p>
          <a:p>
            <a:pPr indent="0" lvl="0" marL="0" marR="0" rtl="0" algn="l">
              <a:lnSpc>
                <a:spcPct val="100000"/>
              </a:lnSpc>
              <a:spcBef>
                <a:spcPts val="0"/>
              </a:spcBef>
              <a:spcAft>
                <a:spcPts val="0"/>
              </a:spcAft>
              <a:buClr>
                <a:srgbClr val="000000"/>
              </a:buClr>
              <a:buSzPts val="1400"/>
              <a:buFont typeface="Arial"/>
              <a:buNone/>
            </a:pPr>
            <a:r>
              <a:rPr lang="en-US"/>
              <a:t>Container Orchestration-</a:t>
            </a:r>
            <a:r>
              <a:rPr lang="en-US" sz="1200">
                <a:solidFill>
                  <a:srgbClr val="3F3F3F"/>
                </a:solidFill>
                <a:latin typeface="Open Sans"/>
                <a:ea typeface="Open Sans"/>
                <a:cs typeface="Open Sans"/>
                <a:sym typeface="Open Sans"/>
              </a:rPr>
              <a:t>K8s excels at managing containerized applications and it is efficiently run across clusters of computers</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Deployment and Scaling-Kubernetes automates deploying these containers across servers, scaling them up or down based on traffic, and restarting them if they fail</a:t>
            </a:r>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Self Healing-If a container crashes, Kubernetes automatically detects it and restarts it, ensuring your application stays up and running</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Load Balancing-Kubernetes distributes incoming traffic across multiple instances of your containerized application, improving performance and reliability</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3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Let’s walk through the Benefits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a:t>Efficiency-</a:t>
            </a:r>
            <a:r>
              <a:rPr lang="en-US" sz="1200">
                <a:solidFill>
                  <a:srgbClr val="3F3F3F"/>
                </a:solidFill>
                <a:latin typeface="Open Sans"/>
                <a:ea typeface="Open Sans"/>
                <a:cs typeface="Open Sans"/>
                <a:sym typeface="Open Sans"/>
              </a:rPr>
              <a:t>Automates manual tasks associated with container management, freeing up developers and IT staff</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Scalability- </a:t>
            </a:r>
            <a:r>
              <a:rPr lang="en-US" sz="1200">
                <a:solidFill>
                  <a:srgbClr val="3F3F3F"/>
                </a:solidFill>
                <a:latin typeface="Open Sans"/>
                <a:ea typeface="Open Sans"/>
                <a:cs typeface="Open Sans"/>
                <a:sym typeface="Open Sans"/>
              </a:rPr>
              <a:t>Easily scales applications up or down based on demand</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Portability-</a:t>
            </a:r>
            <a:r>
              <a:rPr lang="en-US" sz="1200">
                <a:solidFill>
                  <a:srgbClr val="3F3F3F"/>
                </a:solidFill>
                <a:latin typeface="Open Sans"/>
                <a:ea typeface="Open Sans"/>
                <a:cs typeface="Open Sans"/>
                <a:sym typeface="Open Sans"/>
              </a:rPr>
              <a:t>Kubernetes applications can run on any infrastructure that supports it, providing flexibility in deployment options</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High Availability-</a:t>
            </a:r>
            <a:r>
              <a:rPr lang="en-US" sz="1200">
                <a:solidFill>
                  <a:srgbClr val="3F3F3F"/>
                </a:solidFill>
                <a:latin typeface="Open Sans"/>
                <a:ea typeface="Open Sans"/>
                <a:cs typeface="Open Sans"/>
                <a:sym typeface="Open Sans"/>
              </a:rPr>
              <a:t>Ensures applications stay operational even if individual servers fail.</a:t>
            </a:r>
            <a:endParaRPr sz="1200">
              <a:solidFill>
                <a:srgbClr val="3F3F3F"/>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900" u="none" cap="none" strike="noStrike">
              <a:solidFill>
                <a:srgbClr val="000000"/>
              </a:solidFill>
              <a:latin typeface="Arial"/>
              <a:ea typeface="Arial"/>
              <a:cs typeface="Arial"/>
              <a:sym typeface="Arial"/>
            </a:endParaRPr>
          </a:p>
        </p:txBody>
      </p:sp>
      <p:sp>
        <p:nvSpPr>
          <p:cNvPr id="2255" name="Google Shape;2255;p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3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The Internet of Things (IoT) is the network of physical devices, vehicles, home appliances, and other items embedded with electronics, software, sensors, actuators, and connectivity that enables these objects to connect and exchange data.</a:t>
            </a:r>
            <a:endParaRPr/>
          </a:p>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3F3F3F"/>
                </a:solidFill>
                <a:latin typeface="Open Sans"/>
                <a:ea typeface="Open Sans"/>
                <a:cs typeface="Open Sans"/>
                <a:sym typeface="Open Sans"/>
              </a:rPr>
              <a:t>IOT can provide you any service , anywhere irrespective of location , to anyone who seek its, over any path be it internet, airgap, intranet, any data, Ay time irrespective of timing and different types of service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288" name="Google Shape;2288;p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p3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rPr lang="en-US"/>
              <a:t>Explain the diagram given on the slide.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Hardware: Actual devices like watch, thermostat which collects date</a:t>
            </a:r>
            <a:endParaRPr/>
          </a:p>
          <a:p>
            <a:pPr indent="0" lvl="0" marL="0" rtl="0" algn="l">
              <a:lnSpc>
                <a:spcPct val="100000"/>
              </a:lnSpc>
              <a:spcBef>
                <a:spcPts val="0"/>
              </a:spcBef>
              <a:spcAft>
                <a:spcPts val="0"/>
              </a:spcAft>
              <a:buSzPts val="1400"/>
              <a:buNone/>
            </a:pPr>
            <a:r>
              <a:rPr lang="en-US"/>
              <a:t>Communication: There are routers, network device where data aggregation takes place</a:t>
            </a:r>
            <a:endParaRPr/>
          </a:p>
          <a:p>
            <a:pPr indent="0" lvl="0" marL="0" rtl="0" algn="l">
              <a:lnSpc>
                <a:spcPct val="100000"/>
              </a:lnSpc>
              <a:spcBef>
                <a:spcPts val="0"/>
              </a:spcBef>
              <a:spcAft>
                <a:spcPts val="0"/>
              </a:spcAft>
              <a:buSzPts val="1400"/>
              <a:buNone/>
            </a:pPr>
            <a:r>
              <a:rPr lang="en-US"/>
              <a:t>Cloud- Data is send to cloud for further analysis</a:t>
            </a:r>
            <a:endParaRPr/>
          </a:p>
          <a:p>
            <a:pPr indent="0" lvl="0" marL="0" rtl="0" algn="l">
              <a:lnSpc>
                <a:spcPct val="100000"/>
              </a:lnSpc>
              <a:spcBef>
                <a:spcPts val="0"/>
              </a:spcBef>
              <a:spcAft>
                <a:spcPts val="0"/>
              </a:spcAft>
              <a:buSzPts val="1400"/>
              <a:buNone/>
            </a:pPr>
            <a:r>
              <a:rPr lang="en-US"/>
              <a:t>Application: Final Data is presented to application where you can see the final analysis</a:t>
            </a:r>
            <a:endParaRPr/>
          </a:p>
        </p:txBody>
      </p:sp>
      <p:sp>
        <p:nvSpPr>
          <p:cNvPr id="2319" name="Google Shape;2319;p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3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Explain Components of IOT</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Sensors-</a:t>
            </a:r>
            <a:r>
              <a:rPr lang="en-US" sz="1200">
                <a:solidFill>
                  <a:srgbClr val="404040"/>
                </a:solidFill>
                <a:latin typeface="Open Sans"/>
                <a:ea typeface="Open Sans"/>
                <a:cs typeface="Open Sans"/>
                <a:sym typeface="Open Sans"/>
              </a:rPr>
              <a:t>Sensors are the backbone of the Internet of Things (IoT) - they act as the eyes and ears of these interconnected devices, gathering the physical world data that makes IoT systems so powerful</a:t>
            </a:r>
            <a:endParaRPr/>
          </a:p>
          <a:p>
            <a:pPr indent="-228600" lvl="0" marL="457200" marR="0" rtl="0" algn="l">
              <a:lnSpc>
                <a:spcPct val="100000"/>
              </a:lnSpc>
              <a:spcBef>
                <a:spcPts val="0"/>
              </a:spcBef>
              <a:spcAft>
                <a:spcPts val="0"/>
              </a:spcAft>
              <a:buClr>
                <a:srgbClr val="000000"/>
              </a:buClr>
              <a:buSzPts val="1400"/>
              <a:buFont typeface="Arial"/>
              <a:buNone/>
            </a:pPr>
            <a:r>
              <a:rPr lang="en-US"/>
              <a:t>Facility Automation-</a:t>
            </a:r>
            <a:r>
              <a:rPr lang="en-US" sz="1200">
                <a:solidFill>
                  <a:srgbClr val="404040"/>
                </a:solidFill>
                <a:latin typeface="Open Sans"/>
                <a:ea typeface="Open Sans"/>
                <a:cs typeface="Open Sans"/>
                <a:sym typeface="Open Sans"/>
              </a:rPr>
              <a:t>Facility automation with IoT integrates internet-connected devices, sensors, and software to optimize building operations and create a smarter physical environment</a:t>
            </a:r>
            <a:endParaRPr/>
          </a:p>
          <a:p>
            <a:pPr indent="-228600" lvl="0" marL="457200" marR="0" rtl="0" algn="l">
              <a:lnSpc>
                <a:spcPct val="100000"/>
              </a:lnSpc>
              <a:spcBef>
                <a:spcPts val="0"/>
              </a:spcBef>
              <a:spcAft>
                <a:spcPts val="0"/>
              </a:spcAft>
              <a:buClr>
                <a:srgbClr val="000000"/>
              </a:buClr>
              <a:buSzPts val="1400"/>
              <a:buFont typeface="Arial"/>
              <a:buNone/>
            </a:pPr>
            <a:r>
              <a:rPr lang="en-US"/>
              <a:t>Wearables-</a:t>
            </a:r>
            <a:r>
              <a:rPr b="0" i="0" lang="en-US">
                <a:solidFill>
                  <a:srgbClr val="1F1F1F"/>
                </a:solidFill>
                <a:latin typeface="Arial"/>
                <a:ea typeface="Arial"/>
                <a:cs typeface="Arial"/>
                <a:sym typeface="Arial"/>
              </a:rPr>
              <a:t> </a:t>
            </a:r>
            <a:r>
              <a:rPr b="0" i="0" lang="en-US" sz="1200">
                <a:solidFill>
                  <a:srgbClr val="404040"/>
                </a:solidFill>
                <a:latin typeface="Open Sans"/>
                <a:ea typeface="Open Sans"/>
                <a:cs typeface="Open Sans"/>
                <a:sym typeface="Open Sans"/>
              </a:rPr>
              <a:t>Th</a:t>
            </a:r>
            <a:r>
              <a:rPr lang="en-US" sz="1200">
                <a:solidFill>
                  <a:srgbClr val="404040"/>
                </a:solidFill>
                <a:latin typeface="Open Sans"/>
                <a:ea typeface="Open Sans"/>
                <a:cs typeface="Open Sans"/>
                <a:sym typeface="Open Sans"/>
              </a:rPr>
              <a:t>ese electronic devices are designed to be worn on our bodies, collecting real-time data and often providing functionalities that seamlessly integrate with our daily lives</a:t>
            </a:r>
            <a:endParaRPr/>
          </a:p>
          <a:p>
            <a:pPr indent="-228600" lvl="0" marL="457200" marR="0" rtl="0" algn="l">
              <a:lnSpc>
                <a:spcPct val="100000"/>
              </a:lnSpc>
              <a:spcBef>
                <a:spcPts val="0"/>
              </a:spcBef>
              <a:spcAft>
                <a:spcPts val="0"/>
              </a:spcAft>
              <a:buClr>
                <a:srgbClr val="000000"/>
              </a:buClr>
              <a:buSzPts val="1400"/>
              <a:buFont typeface="Arial"/>
              <a:buNone/>
            </a:pPr>
            <a:r>
              <a:rPr lang="en-US"/>
              <a:t>Connectivity-</a:t>
            </a:r>
            <a:r>
              <a:rPr lang="en-US" sz="1200">
                <a:solidFill>
                  <a:srgbClr val="404040"/>
                </a:solidFill>
                <a:latin typeface="Open Sans"/>
                <a:ea typeface="Open Sans"/>
                <a:cs typeface="Open Sans"/>
                <a:sym typeface="Open Sans"/>
              </a:rPr>
              <a:t>Networks that allow these devices to connect to the internet (Wi-Fi, Bluetooth, cellular etc.).</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414" name="Google Shape;2414;p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3" name="Google Shape;2443;p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IOT Security Challenges mentioned in Slides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Lack of Standardization: The</a:t>
            </a:r>
            <a:r>
              <a:rPr b="0" i="0" lang="en-US">
                <a:solidFill>
                  <a:srgbClr val="E3E3E3"/>
                </a:solidFill>
                <a:highlight>
                  <a:srgbClr val="131314"/>
                </a:highlight>
                <a:latin typeface="Arial"/>
                <a:ea typeface="Arial"/>
                <a:cs typeface="Arial"/>
                <a:sym typeface="Arial"/>
              </a:rPr>
              <a:t> IoT landscape is filled with devices from numerous vendors, each with their own communication protocols, data formats, and security practices. This fragmentation creates compatibility issues and hinders interoperability.</a:t>
            </a:r>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Data Privacy Concern-Unsecured data collection and transmission practices can lead to privacy violations for users</a:t>
            </a:r>
            <a:endParaRPr/>
          </a:p>
          <a:p>
            <a:pPr indent="0" lvl="0" marL="0" rtl="0" algn="l">
              <a:lnSpc>
                <a:spcPct val="100000"/>
              </a:lnSpc>
              <a:spcBef>
                <a:spcPts val="0"/>
              </a:spcBef>
              <a:spcAft>
                <a:spcPts val="0"/>
              </a:spcAft>
              <a:buSzPts val="1400"/>
              <a:buNone/>
            </a:pPr>
            <a:r>
              <a:rPr b="0" i="0" lang="en-US">
                <a:solidFill>
                  <a:srgbClr val="E3E3E3"/>
                </a:solidFill>
                <a:highlight>
                  <a:srgbClr val="131314"/>
                </a:highlight>
                <a:latin typeface="Arial"/>
                <a:ea typeface="Arial"/>
                <a:cs typeface="Arial"/>
                <a:sym typeface="Arial"/>
              </a:rPr>
              <a:t>Insecure Communication-Web interfaces and mobile apps used to control IoT devices might have vulnerabilities that attackers can exploit to gain unauthorized access or manipulate device behavior.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444" name="Google Shape;2444;p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p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7" name="Google Shape;2457;p3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Trainer Notes:</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Explain IOT Security Challenges mentioned in Slides</a:t>
            </a:r>
            <a:endParaRPr/>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Lifecycle Management-</a:t>
            </a:r>
            <a:r>
              <a:rPr b="0" i="0" lang="en-US">
                <a:solidFill>
                  <a:srgbClr val="E3E3E3"/>
                </a:solidFill>
                <a:highlight>
                  <a:srgbClr val="131314"/>
                </a:highlight>
                <a:latin typeface="Arial"/>
                <a:ea typeface="Arial"/>
                <a:cs typeface="Arial"/>
                <a:sym typeface="Arial"/>
              </a:rPr>
              <a:t>The absence of standardized processes across different IT assets or departments can lead to inefficiencies and inconsistencies in how lifecycles are managed. Imagine managing servers with different procedures compared to network devices - chaos!</a:t>
            </a:r>
            <a:endParaRPr b="0" i="0" sz="1400">
              <a:solidFill>
                <a:srgbClr val="E3E3E3"/>
              </a:solidFill>
              <a:highlight>
                <a:srgbClr val="131314"/>
              </a:highlight>
              <a:latin typeface="Arial"/>
              <a:ea typeface="Arial"/>
              <a:cs typeface="Arial"/>
              <a:sym typeface="Arial"/>
            </a:endParaRPr>
          </a:p>
          <a:p>
            <a:pPr indent="0" lvl="0" marL="0" rtl="0" algn="l">
              <a:lnSpc>
                <a:spcPct val="100000"/>
              </a:lnSpc>
              <a:spcBef>
                <a:spcPts val="0"/>
              </a:spcBef>
              <a:spcAft>
                <a:spcPts val="0"/>
              </a:spcAft>
              <a:buSzPts val="1400"/>
              <a:buNone/>
            </a:pPr>
            <a:r>
              <a:rPr b="0" i="0" lang="en-US" sz="1400">
                <a:solidFill>
                  <a:srgbClr val="E3E3E3"/>
                </a:solidFill>
                <a:highlight>
                  <a:srgbClr val="131314"/>
                </a:highlight>
                <a:latin typeface="Arial"/>
                <a:ea typeface="Arial"/>
                <a:cs typeface="Arial"/>
                <a:sym typeface="Arial"/>
              </a:rPr>
              <a:t>Physical Attacks-</a:t>
            </a:r>
            <a:r>
              <a:rPr b="0" i="0" lang="en-US">
                <a:solidFill>
                  <a:srgbClr val="E3E3E3"/>
                </a:solidFill>
                <a:highlight>
                  <a:srgbClr val="131314"/>
                </a:highlight>
                <a:latin typeface="Arial"/>
                <a:ea typeface="Arial"/>
                <a:cs typeface="Arial"/>
                <a:sym typeface="Arial"/>
              </a:rPr>
              <a:t>Many IoT devices are designed for ease of use and affordability, and physical security might not be a top priority. This can make them easy targets for theft or tampering.</a:t>
            </a:r>
            <a:endParaRPr b="0" i="0" sz="1400">
              <a:solidFill>
                <a:srgbClr val="E3E3E3"/>
              </a:solidFill>
              <a:highlight>
                <a:srgbClr val="131314"/>
              </a:highlight>
              <a:latin typeface="Arial"/>
              <a:ea typeface="Arial"/>
              <a:cs typeface="Arial"/>
              <a:sym typeface="Arial"/>
            </a:endParaRPr>
          </a:p>
          <a:p>
            <a:pPr indent="0" lvl="0" marL="0" rtl="0" algn="l">
              <a:lnSpc>
                <a:spcPct val="100000"/>
              </a:lnSpc>
              <a:spcBef>
                <a:spcPts val="0"/>
              </a:spcBef>
              <a:spcAft>
                <a:spcPts val="0"/>
              </a:spcAft>
              <a:buSzPts val="1400"/>
              <a:buNone/>
            </a:pPr>
            <a:r>
              <a:rPr b="0" i="0" lang="en-US" sz="1400">
                <a:solidFill>
                  <a:srgbClr val="E3E3E3"/>
                </a:solidFill>
                <a:highlight>
                  <a:srgbClr val="131314"/>
                </a:highlight>
                <a:latin typeface="Arial"/>
                <a:ea typeface="Arial"/>
                <a:cs typeface="Arial"/>
                <a:sym typeface="Arial"/>
              </a:rPr>
              <a:t>Supply Chain Risks in IOT-</a:t>
            </a:r>
            <a:r>
              <a:rPr b="0" i="0" lang="en-US">
                <a:solidFill>
                  <a:srgbClr val="E3E3E3"/>
                </a:solidFill>
                <a:highlight>
                  <a:srgbClr val="131314"/>
                </a:highlight>
                <a:latin typeface="Arial"/>
                <a:ea typeface="Arial"/>
                <a:cs typeface="Arial"/>
                <a:sym typeface="Arial"/>
              </a:rPr>
              <a:t>IoT supply chains often involve multiple vendors and subcontractors, making it challenging to maintain complete visibility and control over security practices throughout the entire process.</a:t>
            </a:r>
            <a:endParaRPr/>
          </a:p>
        </p:txBody>
      </p:sp>
      <p:sp>
        <p:nvSpPr>
          <p:cNvPr id="2458" name="Google Shape;2458;p3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p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1" name="Google Shape;2471;p3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RTOS-</a:t>
            </a:r>
            <a:r>
              <a:rPr b="0" i="0" lang="en-US">
                <a:solidFill>
                  <a:srgbClr val="E3E3E3"/>
                </a:solidFill>
                <a:highlight>
                  <a:srgbClr val="131314"/>
                </a:highlight>
                <a:latin typeface="Arial"/>
                <a:ea typeface="Arial"/>
                <a:cs typeface="Arial"/>
                <a:sym typeface="Arial"/>
              </a:rPr>
              <a:t>a Real-Time Operating System (RTOS) is a specialized operating system designed for </a:t>
            </a:r>
            <a:r>
              <a:rPr b="1" i="0" lang="en-US">
                <a:solidFill>
                  <a:srgbClr val="E3E3E3"/>
                </a:solidFill>
                <a:highlight>
                  <a:srgbClr val="131314"/>
                </a:highlight>
                <a:latin typeface="Arial"/>
                <a:ea typeface="Arial"/>
                <a:cs typeface="Arial"/>
                <a:sym typeface="Arial"/>
              </a:rPr>
              <a:t>tasks that require guaranteed response times</a:t>
            </a:r>
            <a:r>
              <a:rPr b="0" i="0" lang="en-US">
                <a:solidFill>
                  <a:srgbClr val="E3E3E3"/>
                </a:solidFill>
                <a:highlight>
                  <a:srgbClr val="131314"/>
                </a:highlight>
                <a:latin typeface="Arial"/>
                <a:ea typeface="Arial"/>
                <a:cs typeface="Arial"/>
                <a:sym typeface="Arial"/>
              </a:rPr>
              <a:t>. Unlike a general-purpose OS you might find on a desktop computer or phone (like Windows or macOS), an RTOS prioritizes predictable performance over flexibility. Imagine an RTOS as a conductor in an orchestra, ensuring all the instruments (processes) play their parts precisely at the right time to create a flawless performance.</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b="1" sz="1200">
              <a:solidFill>
                <a:srgbClr val="3F3F3F"/>
              </a:solidFill>
              <a:latin typeface="Open Sans"/>
              <a:ea typeface="Open Sans"/>
              <a:cs typeface="Open Sans"/>
              <a:sym typeface="Open Sans"/>
            </a:endParaRPr>
          </a:p>
          <a:p>
            <a:pPr indent="-342891" lvl="0" marL="342891" rtl="0" algn="l">
              <a:lnSpc>
                <a:spcPct val="114000"/>
              </a:lnSpc>
              <a:spcBef>
                <a:spcPts val="0"/>
              </a:spcBef>
              <a:spcAft>
                <a:spcPts val="0"/>
              </a:spcAft>
              <a:buClr>
                <a:srgbClr val="3F3F3F"/>
              </a:buClr>
              <a:buSzPts val="2200"/>
              <a:buFont typeface="Open Sans"/>
              <a:buChar char="•"/>
            </a:pPr>
            <a:r>
              <a:rPr lang="en-US" sz="1200">
                <a:solidFill>
                  <a:srgbClr val="434343"/>
                </a:solidFill>
                <a:latin typeface="Open Sans"/>
                <a:ea typeface="Open Sans"/>
                <a:cs typeface="Open Sans"/>
                <a:sym typeface="Open Sans"/>
              </a:rPr>
              <a:t>RTOS stands for Real-Time Operating System. It's a specialized operating system designed for tasks that require strict deadlines, especially in embedded systems. </a:t>
            </a:r>
            <a:endParaRPr/>
          </a:p>
          <a:p>
            <a:pPr indent="-342891" lvl="0" marL="342891" rtl="0" algn="l">
              <a:lnSpc>
                <a:spcPct val="114000"/>
              </a:lnSpc>
              <a:spcBef>
                <a:spcPts val="0"/>
              </a:spcBef>
              <a:spcAft>
                <a:spcPts val="0"/>
              </a:spcAft>
              <a:buClr>
                <a:srgbClr val="3F3F3F"/>
              </a:buClr>
              <a:buSzPts val="2200"/>
              <a:buFont typeface="Open Sans"/>
              <a:buChar char="•"/>
            </a:pPr>
            <a:r>
              <a:rPr lang="en-US" sz="1200">
                <a:solidFill>
                  <a:srgbClr val="434343"/>
                </a:solidFill>
                <a:latin typeface="Open Sans"/>
                <a:ea typeface="Open Sans"/>
                <a:cs typeface="Open Sans"/>
                <a:sym typeface="Open Sans"/>
              </a:rPr>
              <a:t>Unlike a general-purpose OS like Windows or macOS, an RTOS prioritizes responsiveness and determinism over features or a fancy user interface.</a:t>
            </a:r>
            <a:endParaRPr/>
          </a:p>
          <a:p>
            <a:pPr indent="-342891" lvl="0" marL="342891" rtl="0" algn="l">
              <a:lnSpc>
                <a:spcPct val="114000"/>
              </a:lnSpc>
              <a:spcBef>
                <a:spcPts val="0"/>
              </a:spcBef>
              <a:spcAft>
                <a:spcPts val="0"/>
              </a:spcAft>
              <a:buClr>
                <a:srgbClr val="3F3F3F"/>
              </a:buClr>
              <a:buSzPts val="2200"/>
              <a:buFont typeface="Open Sans"/>
              <a:buChar char="•"/>
            </a:pPr>
            <a:r>
              <a:rPr lang="en-US" sz="1200">
                <a:solidFill>
                  <a:srgbClr val="434343"/>
                </a:solidFill>
                <a:latin typeface="Open Sans"/>
                <a:ea typeface="Open Sans"/>
                <a:cs typeface="Open Sans"/>
                <a:sym typeface="Open Sans"/>
              </a:rPr>
              <a:t> It  is a software component that rapidly switches between tasks, giving the impression that multiple programs are being executed at the same time on a single processing core.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472" name="Google Shape;2472;p3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Explain what is Cloud Computing</a:t>
            </a:r>
            <a:endParaRPr/>
          </a:p>
          <a:p>
            <a:pPr indent="0" lvl="0" marL="0" rtl="0" algn="l">
              <a:lnSpc>
                <a:spcPct val="100000"/>
              </a:lnSpc>
              <a:spcBef>
                <a:spcPts val="0"/>
              </a:spcBef>
              <a:spcAft>
                <a:spcPts val="0"/>
              </a:spcAft>
              <a:buSzPts val="1400"/>
              <a:buNone/>
            </a:pPr>
            <a:r>
              <a:t/>
            </a:r>
            <a:endParaRPr/>
          </a:p>
          <a:p>
            <a:pPr indent="-171450" lvl="0" marL="171450" rtl="0" algn="l">
              <a:lnSpc>
                <a:spcPct val="100000"/>
              </a:lnSpc>
              <a:spcBef>
                <a:spcPts val="0"/>
              </a:spcBef>
              <a:spcAft>
                <a:spcPts val="0"/>
              </a:spcAft>
              <a:buSzPts val="1400"/>
              <a:buFont typeface="Arial"/>
              <a:buChar char="•"/>
            </a:pPr>
            <a:r>
              <a:rPr lang="en-US"/>
              <a:t>Cloud computing is the on-demand delivery of computing resources over the internet. Instead of managing your own physical servers and data centres, you can access a variety of IT services – like storage, computing power, databases, and software – from a cloud provider like Amazon Web Services (AWS), Microsoft Azure, or Google Cloud Platform</a:t>
            </a:r>
            <a:endParaRPr sz="1200">
              <a:solidFill>
                <a:schemeClr val="dk1"/>
              </a:solidFill>
              <a:latin typeface="Calibri"/>
              <a:ea typeface="Calibri"/>
              <a:cs typeface="Calibri"/>
              <a:sym typeface="Calibri"/>
            </a:endParaRPr>
          </a:p>
          <a:p>
            <a:pPr indent="-171450" lvl="0" marL="17145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Cloud computing is a type of computing that depends on sharing computing resources over the internet.</a:t>
            </a:r>
            <a:endParaRPr/>
          </a:p>
          <a:p>
            <a:pPr indent="-171450" lvl="0" marL="171450" rtl="0" algn="l">
              <a:lnSpc>
                <a:spcPct val="100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It uses remote servers on the internet to store, manage, and process your data rather than your local server or computer.</a:t>
            </a:r>
            <a:endParaRPr/>
          </a:p>
          <a:p>
            <a:pPr indent="0" lvl="0" marL="0" rtl="0" algn="l">
              <a:lnSpc>
                <a:spcPct val="100000"/>
              </a:lnSpc>
              <a:spcBef>
                <a:spcPts val="0"/>
              </a:spcBef>
              <a:spcAft>
                <a:spcPts val="0"/>
              </a:spcAft>
              <a:buSzPts val="1400"/>
              <a:buNone/>
            </a:pPr>
            <a:r>
              <a:t/>
            </a:r>
            <a:endParaRPr/>
          </a:p>
        </p:txBody>
      </p:sp>
      <p:sp>
        <p:nvSpPr>
          <p:cNvPr id="210" name="Google Shape;210;p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p3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b="1"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Explain Key Characteristics mentioned in slides</a:t>
            </a:r>
            <a:endParaRPr/>
          </a:p>
          <a:p>
            <a:pPr indent="-228600" lvl="0" marL="457200" marR="0" rtl="0" algn="l">
              <a:lnSpc>
                <a:spcPct val="100000"/>
              </a:lnSpc>
              <a:spcBef>
                <a:spcPts val="0"/>
              </a:spcBef>
              <a:spcAft>
                <a:spcPts val="0"/>
              </a:spcAft>
              <a:buClr>
                <a:srgbClr val="000000"/>
              </a:buClr>
              <a:buSzPts val="1400"/>
              <a:buFont typeface="Arial"/>
              <a:buNone/>
            </a:pPr>
            <a:r>
              <a:t/>
            </a:r>
            <a:endParaRPr b="1"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Deterministic Behavior</a:t>
            </a:r>
            <a:r>
              <a:rPr lang="en-US" sz="1200">
                <a:solidFill>
                  <a:srgbClr val="3F3F3F"/>
                </a:solidFill>
                <a:latin typeface="Open Sans"/>
                <a:ea typeface="Open Sans"/>
                <a:cs typeface="Open Sans"/>
                <a:sym typeface="Open Sans"/>
              </a:rPr>
              <a:t>: An RTOS guarantees a predictable response time to events. You know exactly how long it will take for the system to react to a stimulus, which is crucial for real-time applications.</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Minimal Resource Usage</a:t>
            </a:r>
            <a:r>
              <a:rPr lang="en-US" sz="1200">
                <a:solidFill>
                  <a:srgbClr val="3F3F3F"/>
                </a:solidFill>
                <a:latin typeface="Open Sans"/>
                <a:ea typeface="Open Sans"/>
                <a:cs typeface="Open Sans"/>
                <a:sym typeface="Open Sans"/>
              </a:rPr>
              <a:t>: RTOSes are lightweight and designed to run on devices with limited processing power and memory. This makes them ideal for embedded systems that often have resource constraints</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Task Prioritization</a:t>
            </a:r>
            <a:r>
              <a:rPr lang="en-US" sz="1200">
                <a:solidFill>
                  <a:srgbClr val="3F3F3F"/>
                </a:solidFill>
                <a:latin typeface="Open Sans"/>
                <a:ea typeface="Open Sans"/>
                <a:cs typeface="Open Sans"/>
                <a:sym typeface="Open Sans"/>
              </a:rPr>
              <a:t>: An RTOS efficiently manages multiple tasks running on the system. It prioritizes tasks based on their real-time requirements, ensuring critical tasks are completed within deadlines.</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Event-Driven Architecture</a:t>
            </a:r>
            <a:r>
              <a:rPr lang="en-US" sz="1200">
                <a:solidFill>
                  <a:srgbClr val="3F3F3F"/>
                </a:solidFill>
                <a:latin typeface="Open Sans"/>
                <a:ea typeface="Open Sans"/>
                <a:cs typeface="Open Sans"/>
                <a:sym typeface="Open Sans"/>
              </a:rPr>
              <a:t>: RTOSes often rely on an event-driven architecture. The system responds to events (like sensor readings or external signals) by triggering specific tasks.</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481" name="Google Shape;2481;p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p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5" name="Google Shape;2495;p3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latin typeface="Arial"/>
                <a:ea typeface="Arial"/>
                <a:cs typeface="Arial"/>
                <a:sym typeface="Arial"/>
              </a:rPr>
              <a:t>Trainer Notes: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Explain Application of RTOS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Industrial Automation and Control System-</a:t>
            </a:r>
            <a:r>
              <a:rPr b="0" i="0" lang="en-US">
                <a:solidFill>
                  <a:srgbClr val="E3E3E3"/>
                </a:solidFill>
                <a:highlight>
                  <a:srgbClr val="131314"/>
                </a:highlight>
                <a:latin typeface="Arial"/>
                <a:ea typeface="Arial"/>
                <a:cs typeface="Arial"/>
                <a:sym typeface="Arial"/>
              </a:rPr>
              <a:t>Industrial automation systems often run on devices with limited processing power and memory. RTOSes are designed to be </a:t>
            </a:r>
            <a:r>
              <a:rPr b="1" i="0" lang="en-US">
                <a:solidFill>
                  <a:srgbClr val="E3E3E3"/>
                </a:solidFill>
                <a:highlight>
                  <a:srgbClr val="131314"/>
                </a:highlight>
                <a:latin typeface="Arial"/>
                <a:ea typeface="Arial"/>
                <a:cs typeface="Arial"/>
                <a:sym typeface="Arial"/>
              </a:rPr>
              <a:t>lightweight</a:t>
            </a:r>
            <a:r>
              <a:rPr b="0" i="0" lang="en-US">
                <a:solidFill>
                  <a:srgbClr val="E3E3E3"/>
                </a:solidFill>
                <a:highlight>
                  <a:srgbClr val="131314"/>
                </a:highlight>
                <a:latin typeface="Arial"/>
                <a:ea typeface="Arial"/>
                <a:cs typeface="Arial"/>
                <a:sym typeface="Arial"/>
              </a:rPr>
              <a:t> with a small footprint. This allows them to operate effectively on these resource-constrained devices, enabling them to control complex industrial processes without overloading the system.</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Medical Devices-</a:t>
            </a:r>
            <a:r>
              <a:rPr b="0" i="0" lang="en-US">
                <a:solidFill>
                  <a:srgbClr val="E3E3E3"/>
                </a:solidFill>
                <a:highlight>
                  <a:srgbClr val="131314"/>
                </a:highlight>
                <a:latin typeface="Arial"/>
                <a:ea typeface="Arial"/>
                <a:cs typeface="Arial"/>
                <a:sym typeface="Arial"/>
              </a:rPr>
              <a:t>an RTOS prioritizes </a:t>
            </a:r>
            <a:r>
              <a:rPr b="1" i="0" lang="en-US">
                <a:solidFill>
                  <a:srgbClr val="E3E3E3"/>
                </a:solidFill>
                <a:highlight>
                  <a:srgbClr val="131314"/>
                </a:highlight>
                <a:latin typeface="Arial"/>
                <a:ea typeface="Arial"/>
                <a:cs typeface="Arial"/>
                <a:sym typeface="Arial"/>
              </a:rPr>
              <a:t>predictable</a:t>
            </a:r>
            <a:r>
              <a:rPr b="0" i="0" lang="en-US">
                <a:solidFill>
                  <a:srgbClr val="E3E3E3"/>
                </a:solidFill>
                <a:highlight>
                  <a:srgbClr val="131314"/>
                </a:highlight>
                <a:latin typeface="Arial"/>
                <a:ea typeface="Arial"/>
                <a:cs typeface="Arial"/>
                <a:sym typeface="Arial"/>
              </a:rPr>
              <a:t>, </a:t>
            </a:r>
            <a:r>
              <a:rPr b="1" i="0" lang="en-US">
                <a:solidFill>
                  <a:srgbClr val="E3E3E3"/>
                </a:solidFill>
                <a:highlight>
                  <a:srgbClr val="131314"/>
                </a:highlight>
                <a:latin typeface="Arial"/>
                <a:ea typeface="Arial"/>
                <a:cs typeface="Arial"/>
                <a:sym typeface="Arial"/>
              </a:rPr>
              <a:t>deterministic performance</a:t>
            </a:r>
            <a:r>
              <a:rPr b="0" i="0" lang="en-US">
                <a:solidFill>
                  <a:srgbClr val="E3E3E3"/>
                </a:solidFill>
                <a:highlight>
                  <a:srgbClr val="131314"/>
                </a:highlight>
                <a:latin typeface="Arial"/>
                <a:ea typeface="Arial"/>
                <a:cs typeface="Arial"/>
                <a:sym typeface="Arial"/>
              </a:rPr>
              <a:t>, making it ideal for tasks with strict timing requirements, like those found in medical equipment</a:t>
            </a:r>
            <a:endParaRPr/>
          </a:p>
          <a:p>
            <a:pPr indent="0" lvl="0" marL="0" marR="0" rtl="0" algn="l">
              <a:lnSpc>
                <a:spcPct val="100000"/>
              </a:lnSpc>
              <a:spcBef>
                <a:spcPts val="0"/>
              </a:spcBef>
              <a:spcAft>
                <a:spcPts val="0"/>
              </a:spcAft>
              <a:buClr>
                <a:srgbClr val="000000"/>
              </a:buClr>
              <a:buSzPts val="1400"/>
              <a:buFont typeface="Arial"/>
              <a:buNone/>
            </a:pPr>
            <a:r>
              <a:rPr lang="en-US"/>
              <a:t>Telecommunication Systems-</a:t>
            </a:r>
            <a:r>
              <a:rPr b="0" i="0" lang="en-US">
                <a:solidFill>
                  <a:srgbClr val="E3E3E3"/>
                </a:solidFill>
                <a:highlight>
                  <a:srgbClr val="131314"/>
                </a:highlight>
                <a:latin typeface="Arial"/>
                <a:ea typeface="Arial"/>
                <a:cs typeface="Arial"/>
                <a:sym typeface="Arial"/>
              </a:rPr>
              <a:t>RTOS prioritizes </a:t>
            </a:r>
            <a:r>
              <a:rPr b="1" i="0" lang="en-US">
                <a:solidFill>
                  <a:srgbClr val="E3E3E3"/>
                </a:solidFill>
                <a:highlight>
                  <a:srgbClr val="131314"/>
                </a:highlight>
                <a:latin typeface="Arial"/>
                <a:ea typeface="Arial"/>
                <a:cs typeface="Arial"/>
                <a:sym typeface="Arial"/>
              </a:rPr>
              <a:t>predictable</a:t>
            </a:r>
            <a:r>
              <a:rPr b="0" i="0" lang="en-US">
                <a:solidFill>
                  <a:srgbClr val="E3E3E3"/>
                </a:solidFill>
                <a:highlight>
                  <a:srgbClr val="131314"/>
                </a:highlight>
                <a:latin typeface="Arial"/>
                <a:ea typeface="Arial"/>
                <a:cs typeface="Arial"/>
                <a:sym typeface="Arial"/>
              </a:rPr>
              <a:t>, </a:t>
            </a:r>
            <a:r>
              <a:rPr b="1" i="0" lang="en-US">
                <a:solidFill>
                  <a:srgbClr val="E3E3E3"/>
                </a:solidFill>
                <a:highlight>
                  <a:srgbClr val="131314"/>
                </a:highlight>
                <a:latin typeface="Arial"/>
                <a:ea typeface="Arial"/>
                <a:cs typeface="Arial"/>
                <a:sym typeface="Arial"/>
              </a:rPr>
              <a:t>deterministic performance</a:t>
            </a:r>
            <a:r>
              <a:rPr b="0" i="0" lang="en-US">
                <a:solidFill>
                  <a:srgbClr val="E3E3E3"/>
                </a:solidFill>
                <a:highlight>
                  <a:srgbClr val="131314"/>
                </a:highlight>
                <a:latin typeface="Arial"/>
                <a:ea typeface="Arial"/>
                <a:cs typeface="Arial"/>
                <a:sym typeface="Arial"/>
              </a:rPr>
              <a:t>. This is essential for handling the constant flow of data and ensuring timely delivery of voice calls, video streams, and other communication services. </a:t>
            </a:r>
            <a:endParaRPr/>
          </a:p>
          <a:p>
            <a:pPr indent="0" lvl="0" marL="0" marR="0" rtl="0" algn="l">
              <a:lnSpc>
                <a:spcPct val="100000"/>
              </a:lnSpc>
              <a:spcBef>
                <a:spcPts val="0"/>
              </a:spcBef>
              <a:spcAft>
                <a:spcPts val="0"/>
              </a:spcAft>
              <a:buClr>
                <a:srgbClr val="000000"/>
              </a:buClr>
              <a:buSzPts val="1400"/>
              <a:buFont typeface="Arial"/>
              <a:buNone/>
            </a:pPr>
            <a:r>
              <a:rPr lang="en-US"/>
              <a:t>Consumer Electronics-</a:t>
            </a:r>
            <a:r>
              <a:rPr b="0" i="0" lang="en-US">
                <a:solidFill>
                  <a:srgbClr val="E3E3E3"/>
                </a:solidFill>
                <a:highlight>
                  <a:srgbClr val="131314"/>
                </a:highlight>
                <a:latin typeface="Arial"/>
                <a:ea typeface="Arial"/>
                <a:cs typeface="Arial"/>
                <a:sym typeface="Arial"/>
              </a:rPr>
              <a:t>RTOSes are lightweight and prioritize predictable performance, making them perfect for handling specific tasks within consumer electronics that require precise timing</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p3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Advantages of RTOS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Guaranteed Response Times</a:t>
            </a:r>
            <a:r>
              <a:rPr lang="en-US" sz="1200">
                <a:solidFill>
                  <a:srgbClr val="3F3F3F"/>
                </a:solidFill>
                <a:latin typeface="Open Sans"/>
                <a:ea typeface="Open Sans"/>
                <a:cs typeface="Open Sans"/>
                <a:sym typeface="Open Sans"/>
              </a:rPr>
              <a:t>: Ensures critical tasks are completed within defined deadlines, essential for applications like industrial control systems or medical devices.</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Improved System Reliability</a:t>
            </a:r>
            <a:r>
              <a:rPr lang="en-US" sz="1200">
                <a:solidFill>
                  <a:srgbClr val="3F3F3F"/>
                </a:solidFill>
                <a:latin typeface="Open Sans"/>
                <a:ea typeface="Open Sans"/>
                <a:cs typeface="Open Sans"/>
                <a:sym typeface="Open Sans"/>
              </a:rPr>
              <a:t>: Predictable behavior and minimal resource usage contribute to a more stable and reliable system</a:t>
            </a:r>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3F3F3F"/>
                </a:solidFill>
                <a:latin typeface="Open Sans"/>
                <a:ea typeface="Open Sans"/>
                <a:cs typeface="Open Sans"/>
                <a:sym typeface="Open Sans"/>
              </a:rPr>
              <a:t>Faster Development Time</a:t>
            </a:r>
            <a:r>
              <a:rPr lang="en-US" sz="1200">
                <a:solidFill>
                  <a:srgbClr val="3F3F3F"/>
                </a:solidFill>
                <a:latin typeface="Open Sans"/>
                <a:ea typeface="Open Sans"/>
                <a:cs typeface="Open Sans"/>
                <a:sym typeface="Open Sans"/>
              </a:rPr>
              <a:t>: RTOSes provide a foundation for building real-time applications, streamlining development compared to coding everything from scratch</a:t>
            </a:r>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sz="1200">
              <a:solidFill>
                <a:srgbClr val="3F3F3F"/>
              </a:solidFill>
              <a:latin typeface="Open Sans"/>
              <a:ea typeface="Open Sans"/>
              <a:cs typeface="Open Sans"/>
              <a:sym typeface="Open Sans"/>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2510" name="Google Shape;2510;p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p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3" name="Google Shape;2523;p3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Trainer Notes: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Explain Embedded Systems</a:t>
            </a:r>
            <a:endParaRPr/>
          </a:p>
          <a:p>
            <a:pPr indent="0" lvl="0" marL="0" rtl="0" algn="l">
              <a:lnSpc>
                <a:spcPct val="100000"/>
              </a:lnSpc>
              <a:spcBef>
                <a:spcPts val="0"/>
              </a:spcBef>
              <a:spcAft>
                <a:spcPts val="0"/>
              </a:spcAft>
              <a:buClr>
                <a:schemeClr val="dk1"/>
              </a:buClr>
              <a:buSzPts val="1100"/>
              <a:buFont typeface="Arial"/>
              <a:buNone/>
            </a:pPr>
            <a:r>
              <a:t/>
            </a:r>
            <a:endParaRPr/>
          </a:p>
          <a:p>
            <a:pPr indent="-342891" lvl="0" marL="342891"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An embedded system is a small computer designed to perform a specific task within a larger system. It typically consists of a processor, memory, and input/output (I/O) devices. </a:t>
            </a:r>
            <a:endParaRPr/>
          </a:p>
          <a:p>
            <a:pPr indent="-342891" lvl="0" marL="342891" rtl="0" algn="l">
              <a:lnSpc>
                <a:spcPct val="114000"/>
              </a:lnSpc>
              <a:spcBef>
                <a:spcPts val="0"/>
              </a:spcBef>
              <a:spcAft>
                <a:spcPts val="0"/>
              </a:spcAft>
              <a:buClr>
                <a:srgbClr val="3F3F3F"/>
              </a:buClr>
              <a:buSzPts val="2200"/>
              <a:buFont typeface="Open Sans"/>
              <a:buChar char="•"/>
            </a:pPr>
            <a:r>
              <a:rPr lang="en-US" sz="1200">
                <a:solidFill>
                  <a:srgbClr val="3F3F3F"/>
                </a:solidFill>
                <a:latin typeface="Open Sans"/>
                <a:ea typeface="Open Sans"/>
                <a:cs typeface="Open Sans"/>
                <a:sym typeface="Open Sans"/>
              </a:rPr>
              <a:t>Unlike a general-purpose computer, an embedded system is not designed for multiple tasks but excels at its singular function.</a:t>
            </a:r>
            <a:endParaRPr/>
          </a:p>
          <a:p>
            <a:pPr indent="-342891" lvl="0" marL="342891" rtl="0" algn="l">
              <a:lnSpc>
                <a:spcPct val="114000"/>
              </a:lnSpc>
              <a:spcBef>
                <a:spcPts val="0"/>
              </a:spcBef>
              <a:spcAft>
                <a:spcPts val="0"/>
              </a:spcAft>
              <a:buClr>
                <a:srgbClr val="3F3F3F"/>
              </a:buClr>
              <a:buSzPts val="2200"/>
              <a:buFont typeface="Open Sans"/>
              <a:buChar char="•"/>
            </a:pPr>
            <a:r>
              <a:rPr b="0" i="0" lang="en-US">
                <a:solidFill>
                  <a:srgbClr val="E3E3E3"/>
                </a:solidFill>
                <a:highlight>
                  <a:srgbClr val="131314"/>
                </a:highlight>
                <a:latin typeface="Arial"/>
                <a:ea typeface="Arial"/>
                <a:cs typeface="Arial"/>
                <a:sym typeface="Arial"/>
              </a:rPr>
              <a:t>An embedded system is a little computer system designed to perform a specific task within a larger system. Imagine a tiny computer built into a toaster that controls the heating elements and timing, or a more complex system like a self-driving car that has numerous embedded systems working together to control steering, braking, and other functions.</a:t>
            </a:r>
            <a:endParaRPr/>
          </a:p>
          <a:p>
            <a:pPr indent="0" lvl="0" marL="0" rtl="0" algn="l">
              <a:lnSpc>
                <a:spcPct val="100000"/>
              </a:lnSpc>
              <a:spcBef>
                <a:spcPts val="0"/>
              </a:spcBef>
              <a:spcAft>
                <a:spcPts val="0"/>
              </a:spcAft>
              <a:buSzPts val="1400"/>
              <a:buNone/>
            </a:pPr>
            <a:r>
              <a:t/>
            </a:r>
            <a:endParaRPr/>
          </a:p>
        </p:txBody>
      </p:sp>
      <p:sp>
        <p:nvSpPr>
          <p:cNvPr id="2524" name="Google Shape;2524;p3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p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3" name="Google Shape;2533;p3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latin typeface="Arial"/>
                <a:ea typeface="Arial"/>
                <a:cs typeface="Arial"/>
                <a:sym typeface="Arial"/>
              </a:rPr>
              <a:t>Trainer Notes: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Explain Attributes of Dedicated Functions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Dedicated Function-</a:t>
            </a:r>
            <a:r>
              <a:rPr lang="en-US" sz="1200">
                <a:solidFill>
                  <a:srgbClr val="3F3F3F"/>
                </a:solidFill>
                <a:latin typeface="Open Sans"/>
                <a:ea typeface="Open Sans"/>
                <a:cs typeface="Open Sans"/>
                <a:sym typeface="Open Sans"/>
              </a:rPr>
              <a:t>Embedded systems are designed for a specific task, like controlling a traffic light or processing data from a medical device</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Part of larger system-</a:t>
            </a:r>
            <a:r>
              <a:rPr lang="en-US" sz="1200">
                <a:solidFill>
                  <a:srgbClr val="3F3F3F"/>
                </a:solidFill>
                <a:latin typeface="Open Sans"/>
                <a:ea typeface="Open Sans"/>
                <a:cs typeface="Open Sans"/>
                <a:sym typeface="Open Sans"/>
              </a:rPr>
              <a:t>They are often integrated into a larger mechanical or electronic system, such as a car or a washing machine</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Real time Constraints-</a:t>
            </a:r>
            <a:r>
              <a:rPr lang="en-US" sz="1200">
                <a:solidFill>
                  <a:srgbClr val="3F3F3F"/>
                </a:solidFill>
                <a:latin typeface="Open Sans"/>
                <a:ea typeface="Open Sans"/>
                <a:cs typeface="Open Sans"/>
                <a:sym typeface="Open Sans"/>
              </a:rPr>
              <a:t>Many embedded systems need to respond to events in real-time, meaning they have strict timing requirements</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a:t>Variety in complexity-</a:t>
            </a:r>
            <a:r>
              <a:rPr lang="en-US" sz="1200">
                <a:solidFill>
                  <a:srgbClr val="3F3F3F"/>
                </a:solidFill>
                <a:latin typeface="Open Sans"/>
                <a:ea typeface="Open Sans"/>
                <a:cs typeface="Open Sans"/>
                <a:sym typeface="Open Sans"/>
              </a:rPr>
              <a:t>They can range from very simple devices with minimal components to more complex systems with multiple processors and a user interface</a:t>
            </a:r>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p3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Application of Embedded System.</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Smart Phones-</a:t>
            </a:r>
            <a:r>
              <a:rPr b="0" i="0" lang="en-US">
                <a:solidFill>
                  <a:srgbClr val="E3E3E3"/>
                </a:solidFill>
                <a:highlight>
                  <a:srgbClr val="131314"/>
                </a:highlight>
                <a:latin typeface="Arial"/>
                <a:ea typeface="Arial"/>
                <a:cs typeface="Arial"/>
                <a:sym typeface="Arial"/>
              </a:rPr>
              <a:t> while being miniaturised powerhouses of general-purpose computing, also rely on embedded systems for specific functionalities.</a:t>
            </a:r>
            <a:endParaRPr/>
          </a:p>
          <a:p>
            <a:pPr indent="-228600" lvl="0" marL="457200" marR="0" rtl="0" algn="l">
              <a:lnSpc>
                <a:spcPct val="100000"/>
              </a:lnSpc>
              <a:spcBef>
                <a:spcPts val="0"/>
              </a:spcBef>
              <a:spcAft>
                <a:spcPts val="0"/>
              </a:spcAft>
              <a:buClr>
                <a:srgbClr val="000000"/>
              </a:buClr>
              <a:buSzPts val="1400"/>
              <a:buFont typeface="Arial"/>
              <a:buNone/>
            </a:pPr>
            <a:r>
              <a:rPr lang="en-US"/>
              <a:t>Anti locking braking system -</a:t>
            </a:r>
            <a:r>
              <a:rPr b="0" i="0" lang="en-US">
                <a:solidFill>
                  <a:srgbClr val="E3E3E3"/>
                </a:solidFill>
                <a:highlight>
                  <a:srgbClr val="131314"/>
                </a:highlight>
                <a:latin typeface="Arial"/>
                <a:ea typeface="Arial"/>
                <a:cs typeface="Arial"/>
                <a:sym typeface="Arial"/>
              </a:rPr>
              <a:t>An ABS system is a dedicated embedded system within a car. It's not part of the main engine control unit (ECU) but has its own microcontroller and software specifically designed to manage wheel lock prevention during braking.</a:t>
            </a:r>
            <a:endParaRPr/>
          </a:p>
          <a:p>
            <a:pPr indent="-228600" lvl="0" marL="457200" marR="0" rtl="0" algn="l">
              <a:lnSpc>
                <a:spcPct val="100000"/>
              </a:lnSpc>
              <a:spcBef>
                <a:spcPts val="0"/>
              </a:spcBef>
              <a:spcAft>
                <a:spcPts val="0"/>
              </a:spcAft>
              <a:buClr>
                <a:srgbClr val="000000"/>
              </a:buClr>
              <a:buSzPts val="1400"/>
              <a:buFont typeface="Arial"/>
              <a:buNone/>
            </a:pPr>
            <a:r>
              <a:rPr lang="en-US"/>
              <a:t>Gaming console-</a:t>
            </a:r>
            <a:r>
              <a:rPr b="0" i="0" lang="en-US">
                <a:solidFill>
                  <a:srgbClr val="E3E3E3"/>
                </a:solidFill>
                <a:highlight>
                  <a:srgbClr val="131314"/>
                </a:highlight>
                <a:latin typeface="Arial"/>
                <a:ea typeface="Arial"/>
                <a:cs typeface="Arial"/>
                <a:sym typeface="Arial"/>
              </a:rPr>
              <a:t> a gaming console is designed specifically for playing video games. All its hardware and software components work together to render graphics, process audio, handle user input, and create a seamless gaming experience.</a:t>
            </a:r>
            <a:endParaRPr/>
          </a:p>
          <a:p>
            <a:pPr indent="-228600" lvl="0" marL="457200" marR="0" rtl="0" algn="l">
              <a:lnSpc>
                <a:spcPct val="100000"/>
              </a:lnSpc>
              <a:spcBef>
                <a:spcPts val="0"/>
              </a:spcBef>
              <a:spcAft>
                <a:spcPts val="0"/>
              </a:spcAft>
              <a:buClr>
                <a:srgbClr val="000000"/>
              </a:buClr>
              <a:buSzPts val="1400"/>
              <a:buFont typeface="Arial"/>
              <a:buNone/>
            </a:pPr>
            <a:r>
              <a:rPr lang="en-US"/>
              <a:t>Industrial robots-</a:t>
            </a:r>
            <a:r>
              <a:rPr b="0" i="0" lang="en-US">
                <a:solidFill>
                  <a:srgbClr val="E3E3E3"/>
                </a:solidFill>
                <a:highlight>
                  <a:srgbClr val="131314"/>
                </a:highlight>
                <a:latin typeface="Arial"/>
                <a:ea typeface="Arial"/>
                <a:cs typeface="Arial"/>
                <a:sym typeface="Arial"/>
              </a:rPr>
              <a:t>Embedded systems are the backbone of industrial control systems (ICS) and programmable logic controllers (PLCs). They monitor sensors, analyze data, and make real-time decisions to control actuators, robots, and other automated equipment within factories and production lines</a:t>
            </a:r>
            <a:endParaRPr/>
          </a:p>
          <a:p>
            <a:pPr indent="-228600" lvl="0" marL="45720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Themostats-thermostat is a common household example of an embedded system. modern thermostats are little computers dedicated to controlling your home's temperature efficiently</a:t>
            </a:r>
            <a:endParaRPr/>
          </a:p>
        </p:txBody>
      </p:sp>
      <p:sp>
        <p:nvSpPr>
          <p:cNvPr id="2549" name="Google Shape;2549;p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p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7" name="Google Shape;2567;p3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Trainer Notes: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Explain the difference between RTOS and embedded system. Differences clearly mentioned in slides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Embedded System-</a:t>
            </a:r>
            <a:r>
              <a:rPr b="0" i="0" lang="en-US">
                <a:solidFill>
                  <a:srgbClr val="E3E3E3"/>
                </a:solidFill>
                <a:highlight>
                  <a:srgbClr val="131314"/>
                </a:highlight>
                <a:latin typeface="Arial"/>
                <a:ea typeface="Arial"/>
                <a:cs typeface="Arial"/>
                <a:sym typeface="Arial"/>
              </a:rPr>
              <a:t> An embedded system is a dedicated computer system designed to perform a specific task within a larger system. Imagine a mini-computer in a toaster controlling the heating elements or a more complex system like a self-driving car with numerous embedded systems working together.</a:t>
            </a:r>
            <a:endParaRPr/>
          </a:p>
          <a:p>
            <a:pPr indent="-228600" lvl="0" marL="457200" marR="0" rtl="0" algn="l">
              <a:lnSpc>
                <a:spcPct val="100000"/>
              </a:lnSpc>
              <a:spcBef>
                <a:spcPts val="0"/>
              </a:spcBef>
              <a:spcAft>
                <a:spcPts val="0"/>
              </a:spcAft>
              <a:buClr>
                <a:srgbClr val="000000"/>
              </a:buClr>
              <a:buSzPts val="1400"/>
              <a:buFont typeface="Arial"/>
              <a:buNone/>
            </a:pPr>
            <a:r>
              <a:t/>
            </a:r>
            <a:endParaRPr b="0" i="0">
              <a:solidFill>
                <a:srgbClr val="E3E3E3"/>
              </a:solidFill>
              <a:highlight>
                <a:srgbClr val="131314"/>
              </a:highlight>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rPr b="0" i="0" lang="en-US">
                <a:solidFill>
                  <a:srgbClr val="E3E3E3"/>
                </a:solidFill>
                <a:highlight>
                  <a:srgbClr val="131314"/>
                </a:highlight>
                <a:latin typeface="Arial"/>
                <a:ea typeface="Arial"/>
                <a:cs typeface="Arial"/>
                <a:sym typeface="Arial"/>
              </a:rPr>
              <a:t>RTOS-An RTOS is a specialized operating system designed for embedded systems. It prioritizes </a:t>
            </a:r>
            <a:r>
              <a:rPr b="1" i="0" lang="en-US">
                <a:solidFill>
                  <a:srgbClr val="E3E3E3"/>
                </a:solidFill>
                <a:highlight>
                  <a:srgbClr val="131314"/>
                </a:highlight>
                <a:latin typeface="Arial"/>
                <a:ea typeface="Arial"/>
                <a:cs typeface="Arial"/>
                <a:sym typeface="Arial"/>
              </a:rPr>
              <a:t>predictable</a:t>
            </a:r>
            <a:r>
              <a:rPr b="0" i="0" lang="en-US">
                <a:solidFill>
                  <a:srgbClr val="E3E3E3"/>
                </a:solidFill>
                <a:highlight>
                  <a:srgbClr val="131314"/>
                </a:highlight>
                <a:latin typeface="Arial"/>
                <a:ea typeface="Arial"/>
                <a:cs typeface="Arial"/>
                <a:sym typeface="Arial"/>
              </a:rPr>
              <a:t>, </a:t>
            </a:r>
            <a:r>
              <a:rPr b="1" i="0" lang="en-US">
                <a:solidFill>
                  <a:srgbClr val="E3E3E3"/>
                </a:solidFill>
                <a:highlight>
                  <a:srgbClr val="131314"/>
                </a:highlight>
                <a:latin typeface="Arial"/>
                <a:ea typeface="Arial"/>
                <a:cs typeface="Arial"/>
                <a:sym typeface="Arial"/>
              </a:rPr>
              <a:t>deterministic performance</a:t>
            </a:r>
            <a:r>
              <a:rPr b="0" i="0" lang="en-US">
                <a:solidFill>
                  <a:srgbClr val="E3E3E3"/>
                </a:solidFill>
                <a:highlight>
                  <a:srgbClr val="131314"/>
                </a:highlight>
                <a:latin typeface="Arial"/>
                <a:ea typeface="Arial"/>
                <a:cs typeface="Arial"/>
                <a:sym typeface="Arial"/>
              </a:rPr>
              <a:t>. Imagine an RTOS acting as a conductor in a complex orchestra of data packets in a router, making sure everything arrives at the right destination at the right time</a:t>
            </a:r>
            <a:endParaRPr/>
          </a:p>
        </p:txBody>
      </p:sp>
      <p:sp>
        <p:nvSpPr>
          <p:cNvPr id="2568" name="Google Shape;2568;p3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2700" lvl="0" marL="0" marR="374015" rtl="0" algn="l">
              <a:lnSpc>
                <a:spcPct val="114000"/>
              </a:lnSpc>
              <a:spcBef>
                <a:spcPts val="0"/>
              </a:spcBef>
              <a:spcAft>
                <a:spcPts val="0"/>
              </a:spcAft>
              <a:buSzPts val="1400"/>
              <a:buNone/>
            </a:pPr>
            <a:r>
              <a:rPr b="0" i="0" lang="en-US" sz="1200" u="none" cap="none" strike="noStrike">
                <a:solidFill>
                  <a:srgbClr val="3F3F3F"/>
                </a:solidFill>
                <a:latin typeface="Open Sans"/>
                <a:ea typeface="Open Sans"/>
                <a:cs typeface="Open Sans"/>
                <a:sym typeface="Open Sans"/>
              </a:rPr>
              <a:t>Industrial Control System (ICS) is a general term that encompasses several types of </a:t>
            </a:r>
            <a:endParaRPr/>
          </a:p>
          <a:p>
            <a:pPr indent="12700" lvl="0" marL="0" marR="374015" rtl="0" algn="l">
              <a:lnSpc>
                <a:spcPct val="114000"/>
              </a:lnSpc>
              <a:spcBef>
                <a:spcPts val="0"/>
              </a:spcBef>
              <a:spcAft>
                <a:spcPts val="0"/>
              </a:spcAft>
              <a:buSzPts val="1400"/>
              <a:buNone/>
            </a:pPr>
            <a:r>
              <a:rPr b="0" i="0" lang="en-US" sz="1200" u="none" cap="none" strike="noStrike">
                <a:solidFill>
                  <a:srgbClr val="3F3F3F"/>
                </a:solidFill>
                <a:latin typeface="Open Sans"/>
                <a:ea typeface="Open Sans"/>
                <a:cs typeface="Open Sans"/>
                <a:sym typeface="Open Sans"/>
              </a:rPr>
              <a:t>control systems, including </a:t>
            </a:r>
            <a:r>
              <a:rPr b="1" i="0" lang="en-US" sz="1200" u="none" cap="none" strike="noStrike">
                <a:solidFill>
                  <a:srgbClr val="3F3F3F"/>
                </a:solidFill>
                <a:latin typeface="Open Sans"/>
                <a:ea typeface="Open Sans"/>
                <a:cs typeface="Open Sans"/>
                <a:sym typeface="Open Sans"/>
              </a:rPr>
              <a:t>supervisory control and data acquisition (SCADA) systems, distributed control systems (DCS), </a:t>
            </a:r>
            <a:r>
              <a:rPr b="0" i="0" lang="en-US" sz="1200" u="none" cap="none" strike="noStrike">
                <a:solidFill>
                  <a:srgbClr val="3F3F3F"/>
                </a:solidFill>
                <a:latin typeface="Open Sans"/>
                <a:ea typeface="Open Sans"/>
                <a:cs typeface="Open Sans"/>
                <a:sym typeface="Open Sans"/>
              </a:rPr>
              <a:t>and other control system configurations such as </a:t>
            </a:r>
            <a:r>
              <a:rPr b="1" i="0" lang="en-US" sz="1200" u="none" cap="none" strike="noStrike">
                <a:solidFill>
                  <a:srgbClr val="3F3F3F"/>
                </a:solidFill>
                <a:latin typeface="Open Sans"/>
                <a:ea typeface="Open Sans"/>
                <a:cs typeface="Open Sans"/>
                <a:sym typeface="Open Sans"/>
              </a:rPr>
              <a:t>Programmable Logic Controllers (PLC)</a:t>
            </a:r>
            <a:r>
              <a:rPr b="0" i="0" lang="en-US" sz="1200" u="none" cap="none" strike="noStrike">
                <a:solidFill>
                  <a:srgbClr val="3F3F3F"/>
                </a:solidFill>
                <a:latin typeface="Open Sans"/>
                <a:ea typeface="Open Sans"/>
                <a:cs typeface="Open Sans"/>
                <a:sym typeface="Open Sans"/>
              </a:rPr>
              <a:t> often found in the industrial sectors and critical infrastructures.		</a:t>
            </a:r>
            <a:endParaRPr/>
          </a:p>
          <a:p>
            <a:pPr indent="-171450" lvl="0" marL="171450" marR="374015" rtl="0" algn="l">
              <a:lnSpc>
                <a:spcPct val="114000"/>
              </a:lnSpc>
              <a:spcBef>
                <a:spcPts val="0"/>
              </a:spcBef>
              <a:spcAft>
                <a:spcPts val="0"/>
              </a:spcAft>
              <a:buSzPts val="1400"/>
              <a:buFont typeface="Arial"/>
              <a:buChar char="•"/>
            </a:pPr>
            <a:r>
              <a:rPr lang="en-US" sz="1200">
                <a:solidFill>
                  <a:srgbClr val="FFFFFF"/>
                </a:solidFill>
                <a:latin typeface="Open Sans"/>
                <a:ea typeface="Open Sans"/>
                <a:cs typeface="Open Sans"/>
                <a:sym typeface="Open Sans"/>
              </a:rPr>
              <a:t>Programmable Logic Controllers (PLC)</a:t>
            </a:r>
            <a:endParaRPr/>
          </a:p>
          <a:p>
            <a:pPr indent="-171450" lvl="0" marL="171450" marR="374015" rtl="0" algn="l">
              <a:lnSpc>
                <a:spcPct val="114000"/>
              </a:lnSpc>
              <a:spcBef>
                <a:spcPts val="0"/>
              </a:spcBef>
              <a:spcAft>
                <a:spcPts val="0"/>
              </a:spcAft>
              <a:buSzPts val="1400"/>
              <a:buFont typeface="Arial"/>
              <a:buChar char="•"/>
            </a:pPr>
            <a:r>
              <a:rPr lang="en-US" sz="1200">
                <a:solidFill>
                  <a:srgbClr val="FFFFFF"/>
                </a:solidFill>
                <a:latin typeface="Open Sans"/>
                <a:ea typeface="Open Sans"/>
                <a:cs typeface="Open Sans"/>
                <a:sym typeface="Open Sans"/>
              </a:rPr>
              <a:t>Distributed Control Systems (DCS)</a:t>
            </a:r>
            <a:endParaRPr/>
          </a:p>
          <a:p>
            <a:pPr indent="-171450" lvl="0" marL="171450" marR="374015" rtl="0" algn="l">
              <a:lnSpc>
                <a:spcPct val="114000"/>
              </a:lnSpc>
              <a:spcBef>
                <a:spcPts val="0"/>
              </a:spcBef>
              <a:spcAft>
                <a:spcPts val="0"/>
              </a:spcAft>
              <a:buClr>
                <a:srgbClr val="000000"/>
              </a:buClr>
              <a:buSzPts val="1400"/>
              <a:buFont typeface="Arial"/>
              <a:buChar char="•"/>
            </a:pPr>
            <a:r>
              <a:rPr lang="en-US" sz="1200">
                <a:solidFill>
                  <a:srgbClr val="FFFFFF"/>
                </a:solidFill>
                <a:latin typeface="Open Sans"/>
                <a:ea typeface="Open Sans"/>
                <a:cs typeface="Open Sans"/>
                <a:sym typeface="Open Sans"/>
              </a:rPr>
              <a:t>Supervisory Control and Data Acquisition (SCADA)</a:t>
            </a:r>
            <a:endParaRPr/>
          </a:p>
          <a:p>
            <a:pPr indent="12700" lvl="0" marL="0" marR="374015" rtl="0" algn="l">
              <a:lnSpc>
                <a:spcPct val="114000"/>
              </a:lnSpc>
              <a:spcBef>
                <a:spcPts val="0"/>
              </a:spcBef>
              <a:spcAft>
                <a:spcPts val="0"/>
              </a:spcAft>
              <a:buSzPts val="1400"/>
              <a:buNone/>
            </a:pPr>
            <a:r>
              <a:t/>
            </a:r>
            <a:endParaRPr sz="1200">
              <a:solidFill>
                <a:srgbClr val="FFFFFF"/>
              </a:solidFill>
              <a:latin typeface="Open Sans"/>
              <a:ea typeface="Open Sans"/>
              <a:cs typeface="Open Sans"/>
              <a:sym typeface="Open Sans"/>
            </a:endParaRPr>
          </a:p>
          <a:p>
            <a:pPr indent="12700" lvl="0" marL="0" marR="374015" rtl="0" algn="l">
              <a:lnSpc>
                <a:spcPct val="114000"/>
              </a:lnSpc>
              <a:spcBef>
                <a:spcPts val="0"/>
              </a:spcBef>
              <a:spcAft>
                <a:spcPts val="0"/>
              </a:spcAft>
              <a:buSzPts val="1400"/>
              <a:buNone/>
            </a:pPr>
            <a:r>
              <a:t/>
            </a:r>
            <a:endParaRPr/>
          </a:p>
        </p:txBody>
      </p:sp>
      <p:sp>
        <p:nvSpPr>
          <p:cNvPr id="2575" name="Google Shape;2575;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 programmable logic controller (PLC) is a small industrial computer originally designed for factory automation and industrial process control.</a:t>
            </a:r>
            <a:endParaRPr sz="8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A PLC can be programmed as per the process that needs to be controlled.</a:t>
            </a:r>
            <a:endParaRPr sz="8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PLCs have evolved into controllers with the capability of controlling complex processes, and they are used substantially in SCADA systems and DCS.</a:t>
            </a:r>
            <a:endParaRPr sz="8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PLCs are also used as the primary controller in smaller system configurations.</a:t>
            </a:r>
            <a:endParaRPr sz="800">
              <a:solidFill>
                <a:srgbClr val="3F3F3F"/>
              </a:solidFill>
              <a:latin typeface="Open Sans"/>
              <a:ea typeface="Open Sans"/>
              <a:cs typeface="Open Sans"/>
              <a:sym typeface="Open Sans"/>
            </a:endParaRPr>
          </a:p>
          <a:p>
            <a:pPr indent="-342900" lvl="0" marL="342900" rtl="0" algn="l">
              <a:lnSpc>
                <a:spcPct val="114000"/>
              </a:lnSpc>
              <a:spcBef>
                <a:spcPts val="0"/>
              </a:spcBef>
              <a:spcAft>
                <a:spcPts val="0"/>
              </a:spcAft>
              <a:buSzPts val="1400"/>
              <a:buFont typeface="Arial"/>
              <a:buChar char="•"/>
            </a:pPr>
            <a:r>
              <a:rPr lang="en-US" sz="1200">
                <a:solidFill>
                  <a:srgbClr val="3F3F3F"/>
                </a:solidFill>
                <a:latin typeface="Open Sans"/>
                <a:ea typeface="Open Sans"/>
                <a:cs typeface="Open Sans"/>
                <a:sym typeface="Open Sans"/>
              </a:rPr>
              <a:t>PLCs are used extensively in almost all industrial processes.</a:t>
            </a:r>
            <a:endParaRPr/>
          </a:p>
        </p:txBody>
      </p:sp>
      <p:sp>
        <p:nvSpPr>
          <p:cNvPr id="2591" name="Google Shape;2591;p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p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Trainer Notes:</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A distributed control system (DCS) is a specially designed automated control system used to monitor and control distributed equipment in process plants and industrial processes.</a:t>
            </a:r>
            <a:endParaRPr/>
          </a:p>
          <a:p>
            <a:pPr indent="-171450" lvl="0" marL="171450" marR="0" rtl="0" algn="l">
              <a:lnSpc>
                <a:spcPct val="100000"/>
              </a:lnSpc>
              <a:spcBef>
                <a:spcPts val="0"/>
              </a:spcBef>
              <a:spcAft>
                <a:spcPts val="0"/>
              </a:spcAft>
              <a:buClr>
                <a:srgbClr val="000000"/>
              </a:buClr>
              <a:buSzPts val="1400"/>
              <a:buFont typeface="Arial"/>
              <a:buChar char="•"/>
            </a:pPr>
            <a:r>
              <a:rPr lang="en-US" sz="1200">
                <a:solidFill>
                  <a:srgbClr val="3F3F3F"/>
                </a:solidFill>
                <a:latin typeface="Open Sans"/>
                <a:ea typeface="Open Sans"/>
                <a:cs typeface="Open Sans"/>
                <a:sym typeface="Open Sans"/>
              </a:rPr>
              <a:t>Unlike PLCs, which are generally standalone and perform a particular task, DCS is a system of dividing plant or process control into several areas of responsibility, each managed by its controller, with the whole system connected to form a single entity.</a:t>
            </a:r>
            <a:endParaRPr/>
          </a:p>
          <a:p>
            <a:pPr indent="0" lvl="0" marL="0" rtl="0" algn="l">
              <a:lnSpc>
                <a:spcPct val="100000"/>
              </a:lnSpc>
              <a:spcBef>
                <a:spcPts val="0"/>
              </a:spcBef>
              <a:spcAft>
                <a:spcPts val="0"/>
              </a:spcAft>
              <a:buSzPts val="1400"/>
              <a:buNone/>
            </a:pPr>
            <a:r>
              <a:t/>
            </a:r>
            <a:endParaRPr/>
          </a:p>
        </p:txBody>
      </p:sp>
      <p:sp>
        <p:nvSpPr>
          <p:cNvPr id="2604" name="Google Shape;2604;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Name">
  <p:cSld name="Course Name">
    <p:spTree>
      <p:nvGrpSpPr>
        <p:cNvPr id="15"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7" name="Google Shape;17;p22"/>
          <p:cNvSpPr txBox="1"/>
          <p:nvPr>
            <p:ph idx="1" type="body"/>
          </p:nvPr>
        </p:nvSpPr>
        <p:spPr>
          <a:xfrm>
            <a:off x="7304150" y="4114800"/>
            <a:ext cx="7554850"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64" name="Shape 64"/>
        <p:cNvGrpSpPr/>
        <p:nvPr/>
      </p:nvGrpSpPr>
      <p:grpSpPr>
        <a:xfrm>
          <a:off x="0" y="0"/>
          <a:ext cx="0" cy="0"/>
          <a:chOff x="0" y="0"/>
          <a:chExt cx="0" cy="0"/>
        </a:xfrm>
      </p:grpSpPr>
      <p:sp>
        <p:nvSpPr>
          <p:cNvPr id="65" name="Google Shape;65;p539"/>
          <p:cNvSpPr/>
          <p:nvPr/>
        </p:nvSpPr>
        <p:spPr>
          <a:xfrm>
            <a:off x="16440756" y="259179"/>
            <a:ext cx="640080" cy="640080"/>
          </a:xfrm>
          <a:prstGeom prst="ellipse">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539"/>
          <p:cNvSpPr/>
          <p:nvPr/>
        </p:nvSpPr>
        <p:spPr>
          <a:xfrm>
            <a:off x="16440756" y="1121705"/>
            <a:ext cx="640080" cy="640080"/>
          </a:xfrm>
          <a:prstGeom prst="ellipse">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539"/>
          <p:cNvSpPr/>
          <p:nvPr/>
        </p:nvSpPr>
        <p:spPr>
          <a:xfrm>
            <a:off x="16440756" y="1984231"/>
            <a:ext cx="640080" cy="640080"/>
          </a:xfrm>
          <a:prstGeom prst="ellipse">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 name="Google Shape;68;p539"/>
          <p:cNvSpPr/>
          <p:nvPr/>
        </p:nvSpPr>
        <p:spPr>
          <a:xfrm>
            <a:off x="16440756" y="2846757"/>
            <a:ext cx="640080" cy="640080"/>
          </a:xfrm>
          <a:prstGeom prst="ellipse">
            <a:avLst/>
          </a:prstGeom>
          <a:solidFill>
            <a:srgbClr val="3A40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 name="Google Shape;69;p539"/>
          <p:cNvSpPr/>
          <p:nvPr/>
        </p:nvSpPr>
        <p:spPr>
          <a:xfrm>
            <a:off x="16440756" y="3709283"/>
            <a:ext cx="640080" cy="640080"/>
          </a:xfrm>
          <a:prstGeom prst="ellipse">
            <a:avLst/>
          </a:prstGeom>
          <a:solidFill>
            <a:srgbClr val="F9DE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539"/>
          <p:cNvSpPr/>
          <p:nvPr/>
        </p:nvSpPr>
        <p:spPr>
          <a:xfrm>
            <a:off x="16440756" y="4571809"/>
            <a:ext cx="640080" cy="640080"/>
          </a:xfrm>
          <a:prstGeom prst="ellipse">
            <a:avLst/>
          </a:prstGeom>
          <a:solidFill>
            <a:srgbClr val="E9A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 name="Google Shape;71;p539"/>
          <p:cNvSpPr/>
          <p:nvPr/>
        </p:nvSpPr>
        <p:spPr>
          <a:xfrm>
            <a:off x="16440756" y="5434335"/>
            <a:ext cx="640080" cy="640080"/>
          </a:xfrm>
          <a:prstGeom prst="ellipse">
            <a:avLst/>
          </a:prstGeom>
          <a:solidFill>
            <a:srgbClr val="EF64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 name="Google Shape;72;p539"/>
          <p:cNvSpPr/>
          <p:nvPr/>
        </p:nvSpPr>
        <p:spPr>
          <a:xfrm>
            <a:off x="16440756" y="6296861"/>
            <a:ext cx="640080" cy="640080"/>
          </a:xfrm>
          <a:prstGeom prst="ellipse">
            <a:avLst/>
          </a:prstGeom>
          <a:solidFill>
            <a:srgbClr val="E4B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 name="Google Shape;73;p539"/>
          <p:cNvSpPr/>
          <p:nvPr/>
        </p:nvSpPr>
        <p:spPr>
          <a:xfrm>
            <a:off x="16440756" y="7159387"/>
            <a:ext cx="640080" cy="640080"/>
          </a:xfrm>
          <a:prstGeom prst="ellipse">
            <a:avLst/>
          </a:prstGeom>
          <a:solidFill>
            <a:srgbClr val="0075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539"/>
          <p:cNvSpPr/>
          <p:nvPr/>
        </p:nvSpPr>
        <p:spPr>
          <a:xfrm>
            <a:off x="16440756" y="8021912"/>
            <a:ext cx="640080" cy="640080"/>
          </a:xfrm>
          <a:prstGeom prst="ellipse">
            <a:avLst/>
          </a:prstGeom>
          <a:solidFill>
            <a:srgbClr val="0FCF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 name="Google Shape;75;p539"/>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6" name="Google Shape;76;p539"/>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39"/>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78" name="Shape 78"/>
        <p:cNvGrpSpPr/>
        <p:nvPr/>
      </p:nvGrpSpPr>
      <p:grpSpPr>
        <a:xfrm>
          <a:off x="0" y="0"/>
          <a:ext cx="0" cy="0"/>
          <a:chOff x="0" y="0"/>
          <a:chExt cx="0" cy="0"/>
        </a:xfrm>
      </p:grpSpPr>
      <p:pic>
        <p:nvPicPr>
          <p:cNvPr descr="A close up of a sign&#10;&#10;Description automatically generated" id="79" name="Google Shape;79;p540"/>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80" name="Google Shape;80;p540"/>
          <p:cNvPicPr preferRelativeResize="0"/>
          <p:nvPr/>
        </p:nvPicPr>
        <p:blipFill rotWithShape="1">
          <a:blip r:embed="rId3">
            <a:alphaModFix/>
          </a:blip>
          <a:srcRect b="0" l="0" r="0" t="0"/>
          <a:stretch/>
        </p:blipFill>
        <p:spPr>
          <a:xfrm>
            <a:off x="3302000" y="1186581"/>
            <a:ext cx="3975100" cy="365760"/>
          </a:xfrm>
          <a:prstGeom prst="rect">
            <a:avLst/>
          </a:prstGeom>
          <a:noFill/>
          <a:ln>
            <a:noFill/>
          </a:ln>
        </p:spPr>
      </p:pic>
      <p:sp>
        <p:nvSpPr>
          <p:cNvPr id="81" name="Google Shape;81;p540"/>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800" u="none" cap="none" strike="noStrike">
              <a:solidFill>
                <a:schemeClr val="dk1"/>
              </a:solidFill>
              <a:latin typeface="Arial"/>
              <a:ea typeface="Arial"/>
              <a:cs typeface="Arial"/>
              <a:sym typeface="Arial"/>
            </a:endParaRPr>
          </a:p>
        </p:txBody>
      </p:sp>
      <p:sp>
        <p:nvSpPr>
          <p:cNvPr id="82" name="Google Shape;82;p540"/>
          <p:cNvSpPr txBox="1"/>
          <p:nvPr>
            <p:ph idx="1" type="body"/>
          </p:nvPr>
        </p:nvSpPr>
        <p:spPr>
          <a:xfrm>
            <a:off x="1432121" y="2180141"/>
            <a:ext cx="8099408" cy="586248"/>
          </a:xfrm>
          <a:prstGeom prst="rect">
            <a:avLst/>
          </a:prstGeom>
          <a:noFill/>
          <a:ln>
            <a:noFill/>
          </a:ln>
        </p:spPr>
        <p:txBody>
          <a:bodyPr anchorCtr="0" anchor="t" bIns="0" lIns="91425" spcFirstLastPara="1" rIns="91425" wrap="square" tIns="0">
            <a:normAutofit/>
          </a:bodyPr>
          <a:lstStyle>
            <a:lvl1pPr indent="-406400" lvl="0" marL="4572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3" name="Google Shape;83;p540"/>
          <p:cNvSpPr txBox="1"/>
          <p:nvPr>
            <p:ph idx="2" type="body"/>
          </p:nvPr>
        </p:nvSpPr>
        <p:spPr>
          <a:xfrm>
            <a:off x="1432121" y="3372838"/>
            <a:ext cx="8099408" cy="586248"/>
          </a:xfrm>
          <a:prstGeom prst="rect">
            <a:avLst/>
          </a:prstGeom>
          <a:noFill/>
          <a:ln>
            <a:noFill/>
          </a:ln>
        </p:spPr>
        <p:txBody>
          <a:bodyPr anchorCtr="0" anchor="t" bIns="0" lIns="91425" spcFirstLastPara="1" rIns="91425" wrap="square" tIns="0">
            <a:normAutofit/>
          </a:bodyPr>
          <a:lstStyle>
            <a:lvl1pPr indent="-406400" lvl="0" marL="4572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4" name="Google Shape;84;p540"/>
          <p:cNvSpPr txBox="1"/>
          <p:nvPr>
            <p:ph idx="3" type="body"/>
          </p:nvPr>
        </p:nvSpPr>
        <p:spPr>
          <a:xfrm>
            <a:off x="1432121" y="4565535"/>
            <a:ext cx="8099408" cy="586248"/>
          </a:xfrm>
          <a:prstGeom prst="rect">
            <a:avLst/>
          </a:prstGeom>
          <a:noFill/>
          <a:ln>
            <a:noFill/>
          </a:ln>
        </p:spPr>
        <p:txBody>
          <a:bodyPr anchorCtr="0" anchor="t" bIns="0" lIns="91425" spcFirstLastPara="1" rIns="91425" wrap="square" tIns="0">
            <a:normAutofit/>
          </a:bodyPr>
          <a:lstStyle>
            <a:lvl1pPr indent="-406400" lvl="0" marL="4572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5" name="Google Shape;85;p540"/>
          <p:cNvSpPr txBox="1"/>
          <p:nvPr>
            <p:ph idx="4" type="body"/>
          </p:nvPr>
        </p:nvSpPr>
        <p:spPr>
          <a:xfrm>
            <a:off x="1432121" y="5758233"/>
            <a:ext cx="8099408" cy="586248"/>
          </a:xfrm>
          <a:prstGeom prst="rect">
            <a:avLst/>
          </a:prstGeom>
          <a:noFill/>
          <a:ln>
            <a:noFill/>
          </a:ln>
        </p:spPr>
        <p:txBody>
          <a:bodyPr anchorCtr="0" anchor="t" bIns="0" lIns="91425" spcFirstLastPara="1" rIns="91425" wrap="square" tIns="0">
            <a:normAutofit/>
          </a:bodyPr>
          <a:lstStyle>
            <a:lvl1pPr indent="-406400" lvl="0" marL="4572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86" name="Shape 86"/>
        <p:cNvGrpSpPr/>
        <p:nvPr/>
      </p:nvGrpSpPr>
      <p:grpSpPr>
        <a:xfrm>
          <a:off x="0" y="0"/>
          <a:ext cx="0" cy="0"/>
          <a:chOff x="0" y="0"/>
          <a:chExt cx="0" cy="0"/>
        </a:xfrm>
      </p:grpSpPr>
      <p:pic>
        <p:nvPicPr>
          <p:cNvPr descr="A picture containing water, computer&#10;&#10;Description automatically generated" id="87" name="Google Shape;87;p248"/>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88" name="Google Shape;88;p248"/>
          <p:cNvPicPr preferRelativeResize="0"/>
          <p:nvPr/>
        </p:nvPicPr>
        <p:blipFill rotWithShape="1">
          <a:blip r:embed="rId3">
            <a:alphaModFix/>
          </a:blip>
          <a:srcRect b="87460" l="12857" r="67232" t="2540"/>
          <a:stretch/>
        </p:blipFill>
        <p:spPr>
          <a:xfrm>
            <a:off x="246744" y="232229"/>
            <a:ext cx="3236687" cy="914400"/>
          </a:xfrm>
          <a:prstGeom prst="rect">
            <a:avLst/>
          </a:prstGeom>
          <a:noFill/>
          <a:ln>
            <a:noFill/>
          </a:ln>
        </p:spPr>
      </p:pic>
      <p:sp>
        <p:nvSpPr>
          <p:cNvPr id="89" name="Google Shape;89;p248"/>
          <p:cNvSpPr txBox="1"/>
          <p:nvPr>
            <p:ph idx="1" type="body"/>
          </p:nvPr>
        </p:nvSpPr>
        <p:spPr>
          <a:xfrm>
            <a:off x="3075048"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Name">
  <p:cSld name="Lesson Name">
    <p:spTree>
      <p:nvGrpSpPr>
        <p:cNvPr id="18" name="Shape 18"/>
        <p:cNvGrpSpPr/>
        <p:nvPr/>
      </p:nvGrpSpPr>
      <p:grpSpPr>
        <a:xfrm>
          <a:off x="0" y="0"/>
          <a:ext cx="0" cy="0"/>
          <a:chOff x="0" y="0"/>
          <a:chExt cx="0" cy="0"/>
        </a:xfrm>
      </p:grpSpPr>
      <p:pic>
        <p:nvPicPr>
          <p:cNvPr descr="A picture containing water, computer&#10;&#10;Description automatically generated" id="19" name="Google Shape;19;p23"/>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0" name="Google Shape;20;p23"/>
          <p:cNvPicPr preferRelativeResize="0"/>
          <p:nvPr/>
        </p:nvPicPr>
        <p:blipFill rotWithShape="1">
          <a:blip r:embed="rId3">
            <a:alphaModFix/>
          </a:blip>
          <a:srcRect b="87460" l="12857" r="67232" t="2540"/>
          <a:stretch/>
        </p:blipFill>
        <p:spPr>
          <a:xfrm>
            <a:off x="246744" y="232229"/>
            <a:ext cx="3236687" cy="914400"/>
          </a:xfrm>
          <a:prstGeom prst="rect">
            <a:avLst/>
          </a:prstGeom>
          <a:noFill/>
          <a:ln>
            <a:noFill/>
          </a:ln>
        </p:spPr>
      </p:pic>
      <p:sp>
        <p:nvSpPr>
          <p:cNvPr id="21" name="Google Shape;21;p23"/>
          <p:cNvSpPr txBox="1"/>
          <p:nvPr>
            <p:ph idx="1" type="body"/>
          </p:nvPr>
        </p:nvSpPr>
        <p:spPr>
          <a:xfrm>
            <a:off x="3075048"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Learning Objectives">
    <p:spTree>
      <p:nvGrpSpPr>
        <p:cNvPr id="22" name="Shape 22"/>
        <p:cNvGrpSpPr/>
        <p:nvPr/>
      </p:nvGrpSpPr>
      <p:grpSpPr>
        <a:xfrm>
          <a:off x="0" y="0"/>
          <a:ext cx="0" cy="0"/>
          <a:chOff x="0" y="0"/>
          <a:chExt cx="0" cy="0"/>
        </a:xfrm>
      </p:grpSpPr>
      <p:pic>
        <p:nvPicPr>
          <p:cNvPr descr="A close up of a sign&#10;&#10;Description automatically generated" id="23" name="Google Shape;23;p27"/>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4" name="Google Shape;24;p27"/>
          <p:cNvSpPr/>
          <p:nvPr/>
        </p:nvSpPr>
        <p:spPr>
          <a:xfrm>
            <a:off x="2747395" y="769174"/>
            <a:ext cx="4819800" cy="523200"/>
          </a:xfrm>
          <a:prstGeom prst="rect">
            <a:avLst/>
          </a:prstGeom>
          <a:noFill/>
          <a:ln>
            <a:noFill/>
          </a:ln>
        </p:spPr>
        <p:txBody>
          <a:bodyPr anchorCtr="0" anchor="t" bIns="45700" lIns="91425" spcFirstLastPara="1" rIns="91425" wrap="square" tIns="45700">
            <a:sp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400" u="none" cap="none" strike="noStrike">
              <a:solidFill>
                <a:srgbClr val="000000"/>
              </a:solidFill>
              <a:latin typeface="Arial"/>
              <a:ea typeface="Arial"/>
              <a:cs typeface="Arial"/>
              <a:sym typeface="Arial"/>
            </a:endParaRPr>
          </a:p>
        </p:txBody>
      </p:sp>
      <p:pic>
        <p:nvPicPr>
          <p:cNvPr id="25" name="Google Shape;25;p27"/>
          <p:cNvPicPr preferRelativeResize="0"/>
          <p:nvPr/>
        </p:nvPicPr>
        <p:blipFill rotWithShape="1">
          <a:blip r:embed="rId3">
            <a:alphaModFix/>
          </a:blip>
          <a:srcRect b="0" l="0" r="0" t="0"/>
          <a:stretch/>
        </p:blipFill>
        <p:spPr>
          <a:xfrm>
            <a:off x="2870200" y="1186581"/>
            <a:ext cx="4819923" cy="365760"/>
          </a:xfrm>
          <a:prstGeom prst="rect">
            <a:avLst/>
          </a:prstGeom>
          <a:noFill/>
          <a:ln>
            <a:noFill/>
          </a:ln>
        </p:spPr>
      </p:pic>
      <p:sp>
        <p:nvSpPr>
          <p:cNvPr id="26" name="Google Shape;26;p27"/>
          <p:cNvSpPr txBox="1"/>
          <p:nvPr>
            <p:ph idx="1" type="body"/>
          </p:nvPr>
        </p:nvSpPr>
        <p:spPr>
          <a:xfrm>
            <a:off x="1332874" y="3087441"/>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7" name="Google Shape;27;p27"/>
          <p:cNvSpPr txBox="1"/>
          <p:nvPr>
            <p:ph idx="2" type="body"/>
          </p:nvPr>
        </p:nvSpPr>
        <p:spPr>
          <a:xfrm>
            <a:off x="1332874" y="4260784"/>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8" name="Google Shape;28;p27"/>
          <p:cNvSpPr txBox="1"/>
          <p:nvPr>
            <p:ph idx="3" type="body"/>
          </p:nvPr>
        </p:nvSpPr>
        <p:spPr>
          <a:xfrm>
            <a:off x="1332874" y="5434127"/>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9" name="Google Shape;29;p27"/>
          <p:cNvSpPr txBox="1"/>
          <p:nvPr>
            <p:ph idx="4" type="body"/>
          </p:nvPr>
        </p:nvSpPr>
        <p:spPr>
          <a:xfrm>
            <a:off x="1332874" y="6595283"/>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 name="Google Shape;30;p27"/>
          <p:cNvSpPr/>
          <p:nvPr/>
        </p:nvSpPr>
        <p:spPr>
          <a:xfrm>
            <a:off x="736529" y="1888777"/>
            <a:ext cx="7888027" cy="553212"/>
          </a:xfrm>
          <a:prstGeom prst="rect">
            <a:avLst/>
          </a:prstGeom>
          <a:noFill/>
          <a:ln>
            <a:noFill/>
          </a:ln>
        </p:spPr>
        <p:txBody>
          <a:bodyPr anchorCtr="0" anchor="t" bIns="0" lIns="91425" spcFirstLastPara="1" rIns="91425" wrap="square" tIns="0">
            <a:normAutofit/>
          </a:bodyPr>
          <a:lstStyle/>
          <a:p>
            <a:pPr indent="-342900" lvl="0" marL="342900" marR="0" rtl="0" algn="l">
              <a:lnSpc>
                <a:spcPct val="90000"/>
              </a:lnSpc>
              <a:spcBef>
                <a:spcPts val="1000"/>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By the end of this lesson, you will be able to:</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p:spTree>
      <p:nvGrpSpPr>
        <p:cNvPr id="31" name="Shape 31"/>
        <p:cNvGrpSpPr/>
        <p:nvPr/>
      </p:nvGrpSpPr>
      <p:grpSpPr>
        <a:xfrm>
          <a:off x="0" y="0"/>
          <a:ext cx="0" cy="0"/>
          <a:chOff x="0" y="0"/>
          <a:chExt cx="0" cy="0"/>
        </a:xfrm>
      </p:grpSpPr>
      <p:pic>
        <p:nvPicPr>
          <p:cNvPr descr="A picture containing water, outdoor&#10;&#10;Description automatically generated" id="32" name="Google Shape;32;p251"/>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3" name="Google Shape;33;p251"/>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lvl1pPr indent="-406400" lvl="0" marL="4572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34" name="Shape 34"/>
        <p:cNvGrpSpPr/>
        <p:nvPr/>
      </p:nvGrpSpPr>
      <p:grpSpPr>
        <a:xfrm>
          <a:off x="0" y="0"/>
          <a:ext cx="0" cy="0"/>
          <a:chOff x="0" y="0"/>
          <a:chExt cx="0" cy="0"/>
        </a:xfrm>
      </p:grpSpPr>
      <p:sp>
        <p:nvSpPr>
          <p:cNvPr id="35" name="Google Shape;35;p3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0"/>
          <p:cNvSpPr/>
          <p:nvPr/>
        </p:nvSpPr>
        <p:spPr>
          <a:xfrm>
            <a:off x="16440756" y="259179"/>
            <a:ext cx="640080" cy="640080"/>
          </a:xfrm>
          <a:prstGeom prst="ellipse">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 name="Google Shape;37;p30"/>
          <p:cNvSpPr/>
          <p:nvPr/>
        </p:nvSpPr>
        <p:spPr>
          <a:xfrm>
            <a:off x="16440756" y="1121705"/>
            <a:ext cx="640080" cy="640080"/>
          </a:xfrm>
          <a:prstGeom prst="ellipse">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 name="Google Shape;38;p30"/>
          <p:cNvSpPr/>
          <p:nvPr/>
        </p:nvSpPr>
        <p:spPr>
          <a:xfrm>
            <a:off x="16440756" y="1984231"/>
            <a:ext cx="640080" cy="640080"/>
          </a:xfrm>
          <a:prstGeom prst="ellipse">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 name="Google Shape;39;p30"/>
          <p:cNvSpPr/>
          <p:nvPr/>
        </p:nvSpPr>
        <p:spPr>
          <a:xfrm>
            <a:off x="16440756" y="2846757"/>
            <a:ext cx="640080" cy="640080"/>
          </a:xfrm>
          <a:prstGeom prst="ellipse">
            <a:avLst/>
          </a:prstGeom>
          <a:solidFill>
            <a:srgbClr val="3A40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 name="Google Shape;40;p30"/>
          <p:cNvSpPr/>
          <p:nvPr/>
        </p:nvSpPr>
        <p:spPr>
          <a:xfrm>
            <a:off x="16440756" y="3709283"/>
            <a:ext cx="640080" cy="640080"/>
          </a:xfrm>
          <a:prstGeom prst="ellipse">
            <a:avLst/>
          </a:prstGeom>
          <a:solidFill>
            <a:srgbClr val="F9DE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 name="Google Shape;41;p30"/>
          <p:cNvSpPr/>
          <p:nvPr/>
        </p:nvSpPr>
        <p:spPr>
          <a:xfrm>
            <a:off x="16440756" y="4571809"/>
            <a:ext cx="640080" cy="640080"/>
          </a:xfrm>
          <a:prstGeom prst="ellipse">
            <a:avLst/>
          </a:prstGeom>
          <a:solidFill>
            <a:srgbClr val="E9A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 name="Google Shape;42;p30"/>
          <p:cNvSpPr/>
          <p:nvPr/>
        </p:nvSpPr>
        <p:spPr>
          <a:xfrm>
            <a:off x="16440756" y="5434335"/>
            <a:ext cx="640080" cy="640080"/>
          </a:xfrm>
          <a:prstGeom prst="ellipse">
            <a:avLst/>
          </a:prstGeom>
          <a:solidFill>
            <a:srgbClr val="EF64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 name="Google Shape;43;p30"/>
          <p:cNvSpPr/>
          <p:nvPr/>
        </p:nvSpPr>
        <p:spPr>
          <a:xfrm>
            <a:off x="16440756" y="6296861"/>
            <a:ext cx="640080" cy="640080"/>
          </a:xfrm>
          <a:prstGeom prst="ellipse">
            <a:avLst/>
          </a:prstGeom>
          <a:solidFill>
            <a:srgbClr val="E4B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 name="Google Shape;44;p30"/>
          <p:cNvSpPr/>
          <p:nvPr/>
        </p:nvSpPr>
        <p:spPr>
          <a:xfrm>
            <a:off x="16440756" y="7159387"/>
            <a:ext cx="640080" cy="640080"/>
          </a:xfrm>
          <a:prstGeom prst="ellipse">
            <a:avLst/>
          </a:prstGeom>
          <a:solidFill>
            <a:srgbClr val="0075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 name="Google Shape;45;p30"/>
          <p:cNvSpPr/>
          <p:nvPr/>
        </p:nvSpPr>
        <p:spPr>
          <a:xfrm>
            <a:off x="16440756" y="8021912"/>
            <a:ext cx="640080" cy="640080"/>
          </a:xfrm>
          <a:prstGeom prst="ellipse">
            <a:avLst/>
          </a:prstGeom>
          <a:solidFill>
            <a:srgbClr val="0FCF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 name="Google Shape;46;p30"/>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Slide 1">
  <p:cSld name="Master Slide 1">
    <p:spTree>
      <p:nvGrpSpPr>
        <p:cNvPr id="47" name="Shape 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1_Content Slide">
    <p:spTree>
      <p:nvGrpSpPr>
        <p:cNvPr id="48" name="Shape 48"/>
        <p:cNvGrpSpPr/>
        <p:nvPr/>
      </p:nvGrpSpPr>
      <p:grpSpPr>
        <a:xfrm>
          <a:off x="0" y="0"/>
          <a:ext cx="0" cy="0"/>
          <a:chOff x="0" y="0"/>
          <a:chExt cx="0" cy="0"/>
        </a:xfrm>
      </p:grpSpPr>
      <p:sp>
        <p:nvSpPr>
          <p:cNvPr id="49" name="Google Shape;49;p3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pic>
        <p:nvPicPr>
          <p:cNvPr descr="A picture containing colorfulness, pattern, rectangle, screenshot&#10;&#10;Description automatically generated" id="51" name="Google Shape;51;p250"/>
          <p:cNvPicPr preferRelativeResize="0"/>
          <p:nvPr/>
        </p:nvPicPr>
        <p:blipFill rotWithShape="1">
          <a:blip r:embed="rId2">
            <a:alphaModFix/>
          </a:blip>
          <a:srcRect b="0" l="0" r="0" t="0"/>
          <a:stretch/>
        </p:blipFill>
        <p:spPr>
          <a:xfrm>
            <a:off x="16564404" y="913240"/>
            <a:ext cx="1219360" cy="7290753"/>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s ">
  <p:cSld name="Guides ">
    <p:spTree>
      <p:nvGrpSpPr>
        <p:cNvPr id="52" name="Shape 52"/>
        <p:cNvGrpSpPr/>
        <p:nvPr/>
      </p:nvGrpSpPr>
      <p:grpSpPr>
        <a:xfrm>
          <a:off x="0" y="0"/>
          <a:ext cx="0" cy="0"/>
          <a:chOff x="0" y="0"/>
          <a:chExt cx="0" cy="0"/>
        </a:xfrm>
      </p:grpSpPr>
      <p:sp>
        <p:nvSpPr>
          <p:cNvPr id="53" name="Google Shape;53;p24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49"/>
          <p:cNvSpPr/>
          <p:nvPr/>
        </p:nvSpPr>
        <p:spPr>
          <a:xfrm>
            <a:off x="16375347" y="785880"/>
            <a:ext cx="617100" cy="617100"/>
          </a:xfrm>
          <a:prstGeom prst="ellipse">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 name="Google Shape;55;p249"/>
          <p:cNvSpPr/>
          <p:nvPr/>
        </p:nvSpPr>
        <p:spPr>
          <a:xfrm>
            <a:off x="16375347" y="2367024"/>
            <a:ext cx="617100" cy="617100"/>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249"/>
          <p:cNvSpPr/>
          <p:nvPr/>
        </p:nvSpPr>
        <p:spPr>
          <a:xfrm>
            <a:off x="16375347" y="1576452"/>
            <a:ext cx="617100" cy="617100"/>
          </a:xfrm>
          <a:prstGeom prst="ellipse">
            <a:avLst/>
          </a:prstGeom>
          <a:solidFill>
            <a:srgbClr val="3785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57" name="Google Shape;57;p249"/>
          <p:cNvSpPr/>
          <p:nvPr/>
        </p:nvSpPr>
        <p:spPr>
          <a:xfrm>
            <a:off x="16375347" y="5529312"/>
            <a:ext cx="617100" cy="617100"/>
          </a:xfrm>
          <a:prstGeom prst="ellipse">
            <a:avLst/>
          </a:prstGeom>
          <a:solidFill>
            <a:srgbClr val="EFC8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58" name="Google Shape;58;p249"/>
          <p:cNvSpPr/>
          <p:nvPr/>
        </p:nvSpPr>
        <p:spPr>
          <a:xfrm>
            <a:off x="16375347" y="4738740"/>
            <a:ext cx="617100" cy="617100"/>
          </a:xfrm>
          <a:prstGeom prst="ellipse">
            <a:avLst/>
          </a:prstGeom>
          <a:solidFill>
            <a:srgbClr val="C7D3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249"/>
          <p:cNvSpPr/>
          <p:nvPr/>
        </p:nvSpPr>
        <p:spPr>
          <a:xfrm>
            <a:off x="16375347" y="6319884"/>
            <a:ext cx="617100" cy="617100"/>
          </a:xfrm>
          <a:prstGeom prst="ellipse">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 name="Google Shape;60;p249"/>
          <p:cNvSpPr/>
          <p:nvPr/>
        </p:nvSpPr>
        <p:spPr>
          <a:xfrm>
            <a:off x="16375347" y="3157596"/>
            <a:ext cx="617100" cy="617100"/>
          </a:xfrm>
          <a:prstGeom prst="ellipse">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 name="Google Shape;61;p249"/>
          <p:cNvSpPr/>
          <p:nvPr/>
        </p:nvSpPr>
        <p:spPr>
          <a:xfrm>
            <a:off x="16375347" y="3948168"/>
            <a:ext cx="617100" cy="617100"/>
          </a:xfrm>
          <a:prstGeom prst="ellipse">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 name="Google Shape;62;p249"/>
          <p:cNvSpPr/>
          <p:nvPr/>
        </p:nvSpPr>
        <p:spPr>
          <a:xfrm>
            <a:off x="16375347" y="7110456"/>
            <a:ext cx="617100" cy="617100"/>
          </a:xfrm>
          <a:prstGeom prst="ellipse">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 name="Google Shape;63;p249"/>
          <p:cNvSpPr/>
          <p:nvPr/>
        </p:nvSpPr>
        <p:spPr>
          <a:xfrm>
            <a:off x="16375347" y="7901030"/>
            <a:ext cx="617100" cy="617100"/>
          </a:xfrm>
          <a:prstGeom prst="ellipse">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1117600" y="487363"/>
            <a:ext cx="14020801" cy="176688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1117600" y="2433638"/>
            <a:ext cx="14020801" cy="58023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1117600" y="8475663"/>
            <a:ext cx="3657600" cy="485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5384800" y="8475663"/>
            <a:ext cx="5486400" cy="4857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2.png"/><Relationship Id="rId4" Type="http://schemas.openxmlformats.org/officeDocument/2006/relationships/image" Target="../media/image1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2.png"/><Relationship Id="rId4" Type="http://schemas.openxmlformats.org/officeDocument/2006/relationships/image" Target="../media/image13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11.png"/><Relationship Id="rId4" Type="http://schemas.openxmlformats.org/officeDocument/2006/relationships/image" Target="../media/image121.png"/><Relationship Id="rId9" Type="http://schemas.openxmlformats.org/officeDocument/2006/relationships/image" Target="../media/image130.png"/><Relationship Id="rId5" Type="http://schemas.openxmlformats.org/officeDocument/2006/relationships/image" Target="../media/image119.png"/><Relationship Id="rId6" Type="http://schemas.openxmlformats.org/officeDocument/2006/relationships/image" Target="../media/image123.png"/><Relationship Id="rId7" Type="http://schemas.openxmlformats.org/officeDocument/2006/relationships/image" Target="../media/image133.png"/><Relationship Id="rId8" Type="http://schemas.openxmlformats.org/officeDocument/2006/relationships/image" Target="../media/image129.png"/><Relationship Id="rId11" Type="http://schemas.openxmlformats.org/officeDocument/2006/relationships/image" Target="../media/image125.png"/><Relationship Id="rId10" Type="http://schemas.openxmlformats.org/officeDocument/2006/relationships/image" Target="../media/image126.png"/><Relationship Id="rId12" Type="http://schemas.openxmlformats.org/officeDocument/2006/relationships/image" Target="../media/image1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2.png"/><Relationship Id="rId4" Type="http://schemas.openxmlformats.org/officeDocument/2006/relationships/image" Target="../media/image1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2.png"/><Relationship Id="rId4" Type="http://schemas.openxmlformats.org/officeDocument/2006/relationships/image" Target="../media/image1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3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4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2.png"/><Relationship Id="rId4" Type="http://schemas.openxmlformats.org/officeDocument/2006/relationships/image" Target="../media/image132.png"/><Relationship Id="rId5" Type="http://schemas.openxmlformats.org/officeDocument/2006/relationships/image" Target="../media/image142.png"/><Relationship Id="rId6" Type="http://schemas.openxmlformats.org/officeDocument/2006/relationships/image" Target="../media/image161.png"/><Relationship Id="rId7" Type="http://schemas.openxmlformats.org/officeDocument/2006/relationships/image" Target="../media/image13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2.png"/><Relationship Id="rId4" Type="http://schemas.openxmlformats.org/officeDocument/2006/relationships/image" Target="../media/image144.png"/><Relationship Id="rId5" Type="http://schemas.openxmlformats.org/officeDocument/2006/relationships/image" Target="../media/image148.png"/><Relationship Id="rId6" Type="http://schemas.openxmlformats.org/officeDocument/2006/relationships/image" Target="../media/image140.png"/><Relationship Id="rId7" Type="http://schemas.openxmlformats.org/officeDocument/2006/relationships/image" Target="../media/image1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2.png"/><Relationship Id="rId4" Type="http://schemas.openxmlformats.org/officeDocument/2006/relationships/image" Target="../media/image181.png"/><Relationship Id="rId5" Type="http://schemas.openxmlformats.org/officeDocument/2006/relationships/image" Target="../media/image146.png"/><Relationship Id="rId6" Type="http://schemas.openxmlformats.org/officeDocument/2006/relationships/image" Target="../media/image155.png"/><Relationship Id="rId7" Type="http://schemas.openxmlformats.org/officeDocument/2006/relationships/image" Target="../media/image172.png"/><Relationship Id="rId8" Type="http://schemas.openxmlformats.org/officeDocument/2006/relationships/image" Target="../media/image1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15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18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1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5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4.xml"/><Relationship Id="rId3" Type="http://schemas.openxmlformats.org/officeDocument/2006/relationships/image" Target="../media/image3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 Id="rId3" Type="http://schemas.openxmlformats.org/officeDocument/2006/relationships/image" Target="../media/image3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2.png"/><Relationship Id="rId4" Type="http://schemas.openxmlformats.org/officeDocument/2006/relationships/image" Target="../media/image4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1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8.xml"/><Relationship Id="rId3" Type="http://schemas.openxmlformats.org/officeDocument/2006/relationships/image" Target="../media/image160.png"/><Relationship Id="rId4" Type="http://schemas.openxmlformats.org/officeDocument/2006/relationships/image" Target="../media/image15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 Id="rId3" Type="http://schemas.openxmlformats.org/officeDocument/2006/relationships/image" Target="../media/image1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 Id="rId3" Type="http://schemas.openxmlformats.org/officeDocument/2006/relationships/image" Target="../media/image15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 Id="rId3" Type="http://schemas.openxmlformats.org/officeDocument/2006/relationships/image" Target="../media/image16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2.xml"/><Relationship Id="rId3" Type="http://schemas.openxmlformats.org/officeDocument/2006/relationships/image" Target="../media/image16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 Id="rId3" Type="http://schemas.openxmlformats.org/officeDocument/2006/relationships/image" Target="../media/image16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 Id="rId3" Type="http://schemas.openxmlformats.org/officeDocument/2006/relationships/image" Target="../media/image16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 Id="rId3" Type="http://schemas.openxmlformats.org/officeDocument/2006/relationships/image" Target="../media/image16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1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16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17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7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14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78.png"/><Relationship Id="rId4" Type="http://schemas.openxmlformats.org/officeDocument/2006/relationships/image" Target="../media/image174.png"/><Relationship Id="rId5" Type="http://schemas.openxmlformats.org/officeDocument/2006/relationships/image" Target="../media/image177.png"/><Relationship Id="rId6" Type="http://schemas.openxmlformats.org/officeDocument/2006/relationships/image" Target="../media/image180.png"/><Relationship Id="rId7" Type="http://schemas.openxmlformats.org/officeDocument/2006/relationships/image" Target="../media/image19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7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17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17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19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18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189.png"/><Relationship Id="rId4" Type="http://schemas.openxmlformats.org/officeDocument/2006/relationships/image" Target="../media/image195.png"/><Relationship Id="rId9" Type="http://schemas.openxmlformats.org/officeDocument/2006/relationships/image" Target="../media/image193.png"/><Relationship Id="rId5" Type="http://schemas.openxmlformats.org/officeDocument/2006/relationships/image" Target="../media/image191.png"/><Relationship Id="rId6" Type="http://schemas.openxmlformats.org/officeDocument/2006/relationships/image" Target="../media/image54.png"/><Relationship Id="rId7" Type="http://schemas.openxmlformats.org/officeDocument/2006/relationships/image" Target="../media/image186.png"/><Relationship Id="rId8" Type="http://schemas.openxmlformats.org/officeDocument/2006/relationships/image" Target="../media/image1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20.png"/><Relationship Id="rId4" Type="http://schemas.openxmlformats.org/officeDocument/2006/relationships/image" Target="../media/image241.png"/><Relationship Id="rId5" Type="http://schemas.openxmlformats.org/officeDocument/2006/relationships/image" Target="../media/image188.png"/><Relationship Id="rId6" Type="http://schemas.openxmlformats.org/officeDocument/2006/relationships/image" Target="../media/image204.png"/><Relationship Id="rId7" Type="http://schemas.openxmlformats.org/officeDocument/2006/relationships/image" Target="../media/image19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1.xml"/><Relationship Id="rId3" Type="http://schemas.openxmlformats.org/officeDocument/2006/relationships/image" Target="../media/image198.png"/><Relationship Id="rId4" Type="http://schemas.openxmlformats.org/officeDocument/2006/relationships/image" Target="../media/image196.png"/><Relationship Id="rId5" Type="http://schemas.openxmlformats.org/officeDocument/2006/relationships/image" Target="../media/image209.png"/><Relationship Id="rId6" Type="http://schemas.openxmlformats.org/officeDocument/2006/relationships/image" Target="../media/image19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 Id="rId3" Type="http://schemas.openxmlformats.org/officeDocument/2006/relationships/image" Target="../media/image20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4.xml"/><Relationship Id="rId3" Type="http://schemas.openxmlformats.org/officeDocument/2006/relationships/image" Target="../media/image2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7.xml"/><Relationship Id="rId3" Type="http://schemas.openxmlformats.org/officeDocument/2006/relationships/image" Target="../media/image203.png"/><Relationship Id="rId4" Type="http://schemas.openxmlformats.org/officeDocument/2006/relationships/image" Target="../media/image209.png"/><Relationship Id="rId5" Type="http://schemas.openxmlformats.org/officeDocument/2006/relationships/image" Target="../media/image19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8.xml"/><Relationship Id="rId3" Type="http://schemas.openxmlformats.org/officeDocument/2006/relationships/image" Target="../media/image209.png"/><Relationship Id="rId4" Type="http://schemas.openxmlformats.org/officeDocument/2006/relationships/image" Target="../media/image203.png"/><Relationship Id="rId5" Type="http://schemas.openxmlformats.org/officeDocument/2006/relationships/image" Target="../media/image19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 Id="rId3" Type="http://schemas.openxmlformats.org/officeDocument/2006/relationships/image" Target="../media/image20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205.png"/><Relationship Id="rId4" Type="http://schemas.openxmlformats.org/officeDocument/2006/relationships/image" Target="../media/image210.png"/><Relationship Id="rId5" Type="http://schemas.openxmlformats.org/officeDocument/2006/relationships/image" Target="../media/image226.png"/><Relationship Id="rId6" Type="http://schemas.openxmlformats.org/officeDocument/2006/relationships/image" Target="../media/image21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 Id="rId3" Type="http://schemas.openxmlformats.org/officeDocument/2006/relationships/image" Target="../media/image22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222.png"/><Relationship Id="rId4" Type="http://schemas.openxmlformats.org/officeDocument/2006/relationships/image" Target="../media/image219.png"/><Relationship Id="rId5" Type="http://schemas.openxmlformats.org/officeDocument/2006/relationships/image" Target="../media/image221.png"/><Relationship Id="rId6" Type="http://schemas.openxmlformats.org/officeDocument/2006/relationships/image" Target="../media/image227.png"/><Relationship Id="rId7" Type="http://schemas.openxmlformats.org/officeDocument/2006/relationships/image" Target="../media/image212.png"/><Relationship Id="rId8" Type="http://schemas.openxmlformats.org/officeDocument/2006/relationships/image" Target="../media/image21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 Id="rId3" Type="http://schemas.openxmlformats.org/officeDocument/2006/relationships/image" Target="../media/image217.png"/><Relationship Id="rId4" Type="http://schemas.openxmlformats.org/officeDocument/2006/relationships/image" Target="../media/image220.png"/><Relationship Id="rId9" Type="http://schemas.openxmlformats.org/officeDocument/2006/relationships/image" Target="../media/image216.png"/><Relationship Id="rId5" Type="http://schemas.openxmlformats.org/officeDocument/2006/relationships/image" Target="../media/image210.png"/><Relationship Id="rId6" Type="http://schemas.openxmlformats.org/officeDocument/2006/relationships/image" Target="../media/image227.png"/><Relationship Id="rId7" Type="http://schemas.openxmlformats.org/officeDocument/2006/relationships/image" Target="../media/image232.png"/><Relationship Id="rId8" Type="http://schemas.openxmlformats.org/officeDocument/2006/relationships/image" Target="../media/image22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227.png"/><Relationship Id="rId4" Type="http://schemas.openxmlformats.org/officeDocument/2006/relationships/image" Target="../media/image232.png"/><Relationship Id="rId9" Type="http://schemas.openxmlformats.org/officeDocument/2006/relationships/image" Target="../media/image231.png"/><Relationship Id="rId5" Type="http://schemas.openxmlformats.org/officeDocument/2006/relationships/image" Target="../media/image223.png"/><Relationship Id="rId6" Type="http://schemas.openxmlformats.org/officeDocument/2006/relationships/image" Target="../media/image216.png"/><Relationship Id="rId7" Type="http://schemas.openxmlformats.org/officeDocument/2006/relationships/image" Target="../media/image243.png"/><Relationship Id="rId8" Type="http://schemas.openxmlformats.org/officeDocument/2006/relationships/image" Target="../media/image236.png"/><Relationship Id="rId11" Type="http://schemas.openxmlformats.org/officeDocument/2006/relationships/image" Target="../media/image220.png"/><Relationship Id="rId10" Type="http://schemas.openxmlformats.org/officeDocument/2006/relationships/image" Target="../media/image217.png"/><Relationship Id="rId12" Type="http://schemas.openxmlformats.org/officeDocument/2006/relationships/image" Target="../media/image21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8.xml"/><Relationship Id="rId3" Type="http://schemas.openxmlformats.org/officeDocument/2006/relationships/image" Target="../media/image248.png"/><Relationship Id="rId4" Type="http://schemas.openxmlformats.org/officeDocument/2006/relationships/image" Target="../media/image24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9.xml"/><Relationship Id="rId3" Type="http://schemas.openxmlformats.org/officeDocument/2006/relationships/image" Target="../media/image2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1.xml"/><Relationship Id="rId3" Type="http://schemas.openxmlformats.org/officeDocument/2006/relationships/image" Target="../media/image23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2.xml"/><Relationship Id="rId3" Type="http://schemas.openxmlformats.org/officeDocument/2006/relationships/image" Target="../media/image34.png"/><Relationship Id="rId4" Type="http://schemas.openxmlformats.org/officeDocument/2006/relationships/image" Target="../media/image240.png"/><Relationship Id="rId5" Type="http://schemas.openxmlformats.org/officeDocument/2006/relationships/image" Target="../media/image238.png"/><Relationship Id="rId6" Type="http://schemas.openxmlformats.org/officeDocument/2006/relationships/image" Target="../media/image23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4.xml"/><Relationship Id="rId3" Type="http://schemas.openxmlformats.org/officeDocument/2006/relationships/image" Target="../media/image248.png"/><Relationship Id="rId4" Type="http://schemas.openxmlformats.org/officeDocument/2006/relationships/image" Target="../media/image23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5.xml"/><Relationship Id="rId3" Type="http://schemas.openxmlformats.org/officeDocument/2006/relationships/image" Target="../media/image239.png"/><Relationship Id="rId4" Type="http://schemas.openxmlformats.org/officeDocument/2006/relationships/image" Target="../media/image24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7.xml"/><Relationship Id="rId3" Type="http://schemas.openxmlformats.org/officeDocument/2006/relationships/image" Target="../media/image25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8.xml"/><Relationship Id="rId3" Type="http://schemas.openxmlformats.org/officeDocument/2006/relationships/image" Target="../media/image209.png"/><Relationship Id="rId4" Type="http://schemas.openxmlformats.org/officeDocument/2006/relationships/image" Target="../media/image19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9.xml"/><Relationship Id="rId3" Type="http://schemas.openxmlformats.org/officeDocument/2006/relationships/image" Target="../media/image2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0.xml"/><Relationship Id="rId3" Type="http://schemas.openxmlformats.org/officeDocument/2006/relationships/image" Target="../media/image245.png"/><Relationship Id="rId4" Type="http://schemas.openxmlformats.org/officeDocument/2006/relationships/image" Target="../media/image19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1.xml"/><Relationship Id="rId3" Type="http://schemas.openxmlformats.org/officeDocument/2006/relationships/image" Target="../media/image244.png"/><Relationship Id="rId4" Type="http://schemas.openxmlformats.org/officeDocument/2006/relationships/image" Target="../media/image25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3.xml"/><Relationship Id="rId3" Type="http://schemas.openxmlformats.org/officeDocument/2006/relationships/image" Target="../media/image24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4.xml"/><Relationship Id="rId3" Type="http://schemas.openxmlformats.org/officeDocument/2006/relationships/image" Target="../media/image248.png"/><Relationship Id="rId4" Type="http://schemas.openxmlformats.org/officeDocument/2006/relationships/image" Target="../media/image260.png"/><Relationship Id="rId9" Type="http://schemas.openxmlformats.org/officeDocument/2006/relationships/image" Target="../media/image261.png"/><Relationship Id="rId5" Type="http://schemas.openxmlformats.org/officeDocument/2006/relationships/image" Target="../media/image252.png"/><Relationship Id="rId6" Type="http://schemas.openxmlformats.org/officeDocument/2006/relationships/image" Target="../media/image198.png"/><Relationship Id="rId7" Type="http://schemas.openxmlformats.org/officeDocument/2006/relationships/image" Target="../media/image264.png"/><Relationship Id="rId8" Type="http://schemas.openxmlformats.org/officeDocument/2006/relationships/image" Target="../media/image20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5.xml"/><Relationship Id="rId3" Type="http://schemas.openxmlformats.org/officeDocument/2006/relationships/image" Target="../media/image25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6.xml"/><Relationship Id="rId3" Type="http://schemas.openxmlformats.org/officeDocument/2006/relationships/image" Target="../media/image248.png"/><Relationship Id="rId4" Type="http://schemas.openxmlformats.org/officeDocument/2006/relationships/image" Target="../media/image260.png"/><Relationship Id="rId9" Type="http://schemas.openxmlformats.org/officeDocument/2006/relationships/image" Target="../media/image209.png"/><Relationship Id="rId5" Type="http://schemas.openxmlformats.org/officeDocument/2006/relationships/image" Target="../media/image252.png"/><Relationship Id="rId6" Type="http://schemas.openxmlformats.org/officeDocument/2006/relationships/image" Target="../media/image198.png"/><Relationship Id="rId7" Type="http://schemas.openxmlformats.org/officeDocument/2006/relationships/image" Target="../media/image264.png"/><Relationship Id="rId8" Type="http://schemas.openxmlformats.org/officeDocument/2006/relationships/image" Target="../media/image26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8.xml"/><Relationship Id="rId3" Type="http://schemas.openxmlformats.org/officeDocument/2006/relationships/image" Target="../media/image252.png"/><Relationship Id="rId4" Type="http://schemas.openxmlformats.org/officeDocument/2006/relationships/image" Target="../media/image209.png"/><Relationship Id="rId5" Type="http://schemas.openxmlformats.org/officeDocument/2006/relationships/image" Target="../media/image19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9.xml"/><Relationship Id="rId3" Type="http://schemas.openxmlformats.org/officeDocument/2006/relationships/image" Target="../media/image248.png"/><Relationship Id="rId4" Type="http://schemas.openxmlformats.org/officeDocument/2006/relationships/image" Target="../media/image252.png"/><Relationship Id="rId5" Type="http://schemas.openxmlformats.org/officeDocument/2006/relationships/image" Target="../media/image209.png"/><Relationship Id="rId6" Type="http://schemas.openxmlformats.org/officeDocument/2006/relationships/image" Target="../media/image1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0.xml"/><Relationship Id="rId3" Type="http://schemas.openxmlformats.org/officeDocument/2006/relationships/image" Target="../media/image248.png"/><Relationship Id="rId4" Type="http://schemas.openxmlformats.org/officeDocument/2006/relationships/image" Target="../media/image252.png"/><Relationship Id="rId5" Type="http://schemas.openxmlformats.org/officeDocument/2006/relationships/image" Target="../media/image260.png"/><Relationship Id="rId6" Type="http://schemas.openxmlformats.org/officeDocument/2006/relationships/image" Target="../media/image209.png"/><Relationship Id="rId7" Type="http://schemas.openxmlformats.org/officeDocument/2006/relationships/image" Target="../media/image19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1.xml"/><Relationship Id="rId3" Type="http://schemas.openxmlformats.org/officeDocument/2006/relationships/image" Target="../media/image248.png"/><Relationship Id="rId4" Type="http://schemas.openxmlformats.org/officeDocument/2006/relationships/image" Target="../media/image27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2.xml"/><Relationship Id="rId3" Type="http://schemas.openxmlformats.org/officeDocument/2006/relationships/image" Target="../media/image248.png"/><Relationship Id="rId4" Type="http://schemas.openxmlformats.org/officeDocument/2006/relationships/image" Target="../media/image25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2.png"/><Relationship Id="rId4" Type="http://schemas.openxmlformats.org/officeDocument/2006/relationships/image" Target="../media/image283.png"/><Relationship Id="rId5" Type="http://schemas.openxmlformats.org/officeDocument/2006/relationships/image" Target="../media/image263.png"/><Relationship Id="rId6" Type="http://schemas.openxmlformats.org/officeDocument/2006/relationships/image" Target="../media/image2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5.xml"/><Relationship Id="rId3" Type="http://schemas.openxmlformats.org/officeDocument/2006/relationships/image" Target="../media/image261.png"/><Relationship Id="rId4" Type="http://schemas.openxmlformats.org/officeDocument/2006/relationships/image" Target="../media/image269.png"/><Relationship Id="rId5" Type="http://schemas.openxmlformats.org/officeDocument/2006/relationships/image" Target="../media/image267.png"/><Relationship Id="rId6" Type="http://schemas.openxmlformats.org/officeDocument/2006/relationships/image" Target="../media/image20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 Id="rId3" Type="http://schemas.openxmlformats.org/officeDocument/2006/relationships/image" Target="../media/image284.png"/><Relationship Id="rId4" Type="http://schemas.openxmlformats.org/officeDocument/2006/relationships/image" Target="../media/image248.png"/><Relationship Id="rId5" Type="http://schemas.openxmlformats.org/officeDocument/2006/relationships/image" Target="../media/image307.png"/><Relationship Id="rId6" Type="http://schemas.openxmlformats.org/officeDocument/2006/relationships/image" Target="../media/image282.png"/><Relationship Id="rId7" Type="http://schemas.openxmlformats.org/officeDocument/2006/relationships/image" Target="../media/image27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7.xml"/><Relationship Id="rId3" Type="http://schemas.openxmlformats.org/officeDocument/2006/relationships/image" Target="../media/image27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8.xml"/><Relationship Id="rId3" Type="http://schemas.openxmlformats.org/officeDocument/2006/relationships/image" Target="../media/image274.png"/><Relationship Id="rId4" Type="http://schemas.openxmlformats.org/officeDocument/2006/relationships/image" Target="../media/image290.png"/><Relationship Id="rId5" Type="http://schemas.openxmlformats.org/officeDocument/2006/relationships/image" Target="../media/image27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9.xml"/><Relationship Id="rId3" Type="http://schemas.openxmlformats.org/officeDocument/2006/relationships/image" Target="../media/image281.png"/><Relationship Id="rId4" Type="http://schemas.openxmlformats.org/officeDocument/2006/relationships/image" Target="../media/image2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0.xml"/><Relationship Id="rId3" Type="http://schemas.openxmlformats.org/officeDocument/2006/relationships/image" Target="../media/image248.png"/><Relationship Id="rId4" Type="http://schemas.openxmlformats.org/officeDocument/2006/relationships/image" Target="../media/image279.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1.xml"/><Relationship Id="rId3" Type="http://schemas.openxmlformats.org/officeDocument/2006/relationships/image" Target="../media/image248.png"/><Relationship Id="rId4" Type="http://schemas.openxmlformats.org/officeDocument/2006/relationships/image" Target="../media/image275.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2.xml"/><Relationship Id="rId3" Type="http://schemas.openxmlformats.org/officeDocument/2006/relationships/image" Target="../media/image248.png"/><Relationship Id="rId4" Type="http://schemas.openxmlformats.org/officeDocument/2006/relationships/image" Target="../media/image280.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 Id="rId3" Type="http://schemas.openxmlformats.org/officeDocument/2006/relationships/image" Target="../media/image2.png"/><Relationship Id="rId4" Type="http://schemas.openxmlformats.org/officeDocument/2006/relationships/image" Target="../media/image287.png"/><Relationship Id="rId9" Type="http://schemas.openxmlformats.org/officeDocument/2006/relationships/image" Target="../media/image288.png"/><Relationship Id="rId5" Type="http://schemas.openxmlformats.org/officeDocument/2006/relationships/image" Target="../media/image277.png"/><Relationship Id="rId6" Type="http://schemas.openxmlformats.org/officeDocument/2006/relationships/image" Target="../media/image300.png"/><Relationship Id="rId7" Type="http://schemas.openxmlformats.org/officeDocument/2006/relationships/image" Target="../media/image293.png"/><Relationship Id="rId8" Type="http://schemas.openxmlformats.org/officeDocument/2006/relationships/image" Target="../media/image285.png"/><Relationship Id="rId11" Type="http://schemas.openxmlformats.org/officeDocument/2006/relationships/image" Target="../media/image296.png"/><Relationship Id="rId10" Type="http://schemas.openxmlformats.org/officeDocument/2006/relationships/image" Target="../media/image29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 Id="rId3" Type="http://schemas.openxmlformats.org/officeDocument/2006/relationships/image" Target="../media/image299.png"/><Relationship Id="rId4" Type="http://schemas.openxmlformats.org/officeDocument/2006/relationships/image" Target="../media/image29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 Id="rId3" Type="http://schemas.openxmlformats.org/officeDocument/2006/relationships/image" Target="../media/image299.png"/><Relationship Id="rId4" Type="http://schemas.openxmlformats.org/officeDocument/2006/relationships/image" Target="../media/image2.png"/><Relationship Id="rId5" Type="http://schemas.openxmlformats.org/officeDocument/2006/relationships/image" Target="../media/image29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8.xml"/><Relationship Id="rId3" Type="http://schemas.openxmlformats.org/officeDocument/2006/relationships/image" Target="../media/image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image" Target="../media/image2.png"/><Relationship Id="rId4" Type="http://schemas.openxmlformats.org/officeDocument/2006/relationships/image" Target="../media/image3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0.xml"/><Relationship Id="rId3" Type="http://schemas.openxmlformats.org/officeDocument/2006/relationships/image" Target="../media/image30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image" Target="../media/image309.png"/><Relationship Id="rId4" Type="http://schemas.openxmlformats.org/officeDocument/2006/relationships/image" Target="../media/image30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 Id="rId3" Type="http://schemas.openxmlformats.org/officeDocument/2006/relationships/image" Target="../media/image308.png"/><Relationship Id="rId4" Type="http://schemas.openxmlformats.org/officeDocument/2006/relationships/image" Target="../media/image30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 Id="rId3" Type="http://schemas.openxmlformats.org/officeDocument/2006/relationships/image" Target="../media/image2.png"/><Relationship Id="rId4" Type="http://schemas.openxmlformats.org/officeDocument/2006/relationships/image" Target="../media/image31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 Id="rId3" Type="http://schemas.openxmlformats.org/officeDocument/2006/relationships/image" Target="../media/image3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 Id="rId3" Type="http://schemas.openxmlformats.org/officeDocument/2006/relationships/image" Target="../media/image2.png"/><Relationship Id="rId4" Type="http://schemas.openxmlformats.org/officeDocument/2006/relationships/image" Target="../media/image1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 Id="rId3" Type="http://schemas.openxmlformats.org/officeDocument/2006/relationships/image" Target="../media/image2.png"/><Relationship Id="rId4" Type="http://schemas.openxmlformats.org/officeDocument/2006/relationships/image" Target="../media/image129.png"/><Relationship Id="rId5" Type="http://schemas.openxmlformats.org/officeDocument/2006/relationships/image" Target="../media/image32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 Id="rId3" Type="http://schemas.openxmlformats.org/officeDocument/2006/relationships/image" Target="../media/image2.png"/><Relationship Id="rId4" Type="http://schemas.openxmlformats.org/officeDocument/2006/relationships/image" Target="../media/image318.png"/><Relationship Id="rId9" Type="http://schemas.openxmlformats.org/officeDocument/2006/relationships/image" Target="../media/image129.png"/><Relationship Id="rId5" Type="http://schemas.openxmlformats.org/officeDocument/2006/relationships/image" Target="../media/image326.png"/><Relationship Id="rId6" Type="http://schemas.openxmlformats.org/officeDocument/2006/relationships/image" Target="../media/image314.png"/><Relationship Id="rId7" Type="http://schemas.openxmlformats.org/officeDocument/2006/relationships/image" Target="../media/image332.png"/><Relationship Id="rId8" Type="http://schemas.openxmlformats.org/officeDocument/2006/relationships/image" Target="../media/image31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 Id="rId3" Type="http://schemas.openxmlformats.org/officeDocument/2006/relationships/image" Target="../media/image32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6.xml"/><Relationship Id="rId3" Type="http://schemas.openxmlformats.org/officeDocument/2006/relationships/image" Target="../media/image284.png"/><Relationship Id="rId4" Type="http://schemas.openxmlformats.org/officeDocument/2006/relationships/image" Target="../media/image307.png"/><Relationship Id="rId5" Type="http://schemas.openxmlformats.org/officeDocument/2006/relationships/image" Target="../media/image282.png"/><Relationship Id="rId6" Type="http://schemas.openxmlformats.org/officeDocument/2006/relationships/image" Target="../media/image27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 Id="rId3" Type="http://schemas.openxmlformats.org/officeDocument/2006/relationships/image" Target="../media/image31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 Id="rId3" Type="http://schemas.openxmlformats.org/officeDocument/2006/relationships/image" Target="../media/image6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9.xml"/><Relationship Id="rId3" Type="http://schemas.openxmlformats.org/officeDocument/2006/relationships/image" Target="../media/image284.png"/><Relationship Id="rId4" Type="http://schemas.openxmlformats.org/officeDocument/2006/relationships/image" Target="../media/image307.png"/><Relationship Id="rId5" Type="http://schemas.openxmlformats.org/officeDocument/2006/relationships/image" Target="../media/image282.png"/><Relationship Id="rId6" Type="http://schemas.openxmlformats.org/officeDocument/2006/relationships/image" Target="../media/image2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 Id="rId3" Type="http://schemas.openxmlformats.org/officeDocument/2006/relationships/image" Target="../media/image319.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3.xml"/><Relationship Id="rId3" Type="http://schemas.openxmlformats.org/officeDocument/2006/relationships/image" Target="../media/image160.png"/><Relationship Id="rId4" Type="http://schemas.openxmlformats.org/officeDocument/2006/relationships/image" Target="../media/image15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4.xml"/><Relationship Id="rId3" Type="http://schemas.openxmlformats.org/officeDocument/2006/relationships/image" Target="../media/image284.png"/><Relationship Id="rId4" Type="http://schemas.openxmlformats.org/officeDocument/2006/relationships/image" Target="../media/image307.png"/><Relationship Id="rId5" Type="http://schemas.openxmlformats.org/officeDocument/2006/relationships/image" Target="../media/image282.png"/><Relationship Id="rId6" Type="http://schemas.openxmlformats.org/officeDocument/2006/relationships/image" Target="../media/image27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5.xml"/><Relationship Id="rId3" Type="http://schemas.openxmlformats.org/officeDocument/2006/relationships/image" Target="../media/image284.png"/><Relationship Id="rId4" Type="http://schemas.openxmlformats.org/officeDocument/2006/relationships/image" Target="../media/image307.png"/><Relationship Id="rId5" Type="http://schemas.openxmlformats.org/officeDocument/2006/relationships/image" Target="../media/image282.png"/><Relationship Id="rId6" Type="http://schemas.openxmlformats.org/officeDocument/2006/relationships/image" Target="../media/image27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 Id="rId3" Type="http://schemas.openxmlformats.org/officeDocument/2006/relationships/image" Target="../media/image328.png"/><Relationship Id="rId4" Type="http://schemas.openxmlformats.org/officeDocument/2006/relationships/image" Target="../media/image330.png"/><Relationship Id="rId5" Type="http://schemas.openxmlformats.org/officeDocument/2006/relationships/image" Target="../media/image327.png"/><Relationship Id="rId6" Type="http://schemas.openxmlformats.org/officeDocument/2006/relationships/image" Target="../media/image325.png"/><Relationship Id="rId7" Type="http://schemas.openxmlformats.org/officeDocument/2006/relationships/image" Target="../media/image33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0.xml"/><Relationship Id="rId3" Type="http://schemas.openxmlformats.org/officeDocument/2006/relationships/image" Target="../media/image33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1.xml"/><Relationship Id="rId3" Type="http://schemas.openxmlformats.org/officeDocument/2006/relationships/image" Target="../media/image2.png"/><Relationship Id="rId4" Type="http://schemas.openxmlformats.org/officeDocument/2006/relationships/image" Target="../media/image33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6.xml"/><Relationship Id="rId3" Type="http://schemas.openxmlformats.org/officeDocument/2006/relationships/image" Target="../media/image33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 Id="rId3" Type="http://schemas.openxmlformats.org/officeDocument/2006/relationships/image" Target="../media/image3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 Id="rId3" Type="http://schemas.openxmlformats.org/officeDocument/2006/relationships/image" Target="../media/image34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5.xml"/><Relationship Id="rId3" Type="http://schemas.openxmlformats.org/officeDocument/2006/relationships/image" Target="../media/image333.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8.xml"/><Relationship Id="rId3" Type="http://schemas.openxmlformats.org/officeDocument/2006/relationships/image" Target="../media/image34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9.xml"/><Relationship Id="rId3" Type="http://schemas.openxmlformats.org/officeDocument/2006/relationships/image" Target="../media/image3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2.xml"/><Relationship Id="rId3" Type="http://schemas.openxmlformats.org/officeDocument/2006/relationships/image" Target="../media/image334.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3.xml"/><Relationship Id="rId3" Type="http://schemas.openxmlformats.org/officeDocument/2006/relationships/image" Target="../media/image44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4.xml"/><Relationship Id="rId3" Type="http://schemas.openxmlformats.org/officeDocument/2006/relationships/image" Target="../media/image345.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5.xml"/><Relationship Id="rId3" Type="http://schemas.openxmlformats.org/officeDocument/2006/relationships/image" Target="../media/image336.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9.xml"/><Relationship Id="rId3" Type="http://schemas.openxmlformats.org/officeDocument/2006/relationships/image" Target="../media/image3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0.xml"/><Relationship Id="rId3" Type="http://schemas.openxmlformats.org/officeDocument/2006/relationships/image" Target="../media/image33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1.xml"/><Relationship Id="rId3" Type="http://schemas.openxmlformats.org/officeDocument/2006/relationships/image" Target="../media/image34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2.xml"/><Relationship Id="rId3" Type="http://schemas.openxmlformats.org/officeDocument/2006/relationships/image" Target="../media/image35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5.xml"/><Relationship Id="rId3" Type="http://schemas.openxmlformats.org/officeDocument/2006/relationships/image" Target="../media/image346.jpg"/><Relationship Id="rId4" Type="http://schemas.openxmlformats.org/officeDocument/2006/relationships/image" Target="../media/image355.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6.xml"/><Relationship Id="rId3" Type="http://schemas.openxmlformats.org/officeDocument/2006/relationships/image" Target="../media/image2.png"/><Relationship Id="rId4" Type="http://schemas.openxmlformats.org/officeDocument/2006/relationships/image" Target="../media/image349.png"/><Relationship Id="rId5" Type="http://schemas.openxmlformats.org/officeDocument/2006/relationships/image" Target="../media/image347.png"/><Relationship Id="rId6" Type="http://schemas.openxmlformats.org/officeDocument/2006/relationships/image" Target="../media/image36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7.xml"/><Relationship Id="rId3" Type="http://schemas.openxmlformats.org/officeDocument/2006/relationships/image" Target="../media/image356.png"/><Relationship Id="rId4" Type="http://schemas.openxmlformats.org/officeDocument/2006/relationships/image" Target="../media/image353.png"/><Relationship Id="rId5" Type="http://schemas.openxmlformats.org/officeDocument/2006/relationships/image" Target="../media/image354.png"/><Relationship Id="rId6" Type="http://schemas.openxmlformats.org/officeDocument/2006/relationships/image" Target="../media/image348.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8.xml"/><Relationship Id="rId3" Type="http://schemas.openxmlformats.org/officeDocument/2006/relationships/image" Target="../media/image369.png"/><Relationship Id="rId4" Type="http://schemas.openxmlformats.org/officeDocument/2006/relationships/image" Target="../media/image2.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0.xml"/><Relationship Id="rId3" Type="http://schemas.openxmlformats.org/officeDocument/2006/relationships/image" Target="../media/image35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2.xml"/><Relationship Id="rId3" Type="http://schemas.openxmlformats.org/officeDocument/2006/relationships/image" Target="../media/image359.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4.xml"/><Relationship Id="rId3" Type="http://schemas.openxmlformats.org/officeDocument/2006/relationships/image" Target="../media/image364.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9.xml"/><Relationship Id="rId3" Type="http://schemas.openxmlformats.org/officeDocument/2006/relationships/image" Target="../media/image3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0.xml"/><Relationship Id="rId3" Type="http://schemas.openxmlformats.org/officeDocument/2006/relationships/image" Target="../media/image160.png"/><Relationship Id="rId4" Type="http://schemas.openxmlformats.org/officeDocument/2006/relationships/image" Target="../media/image360.png"/><Relationship Id="rId5" Type="http://schemas.openxmlformats.org/officeDocument/2006/relationships/image" Target="../media/image361.png"/><Relationship Id="rId6" Type="http://schemas.openxmlformats.org/officeDocument/2006/relationships/image" Target="../media/image36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1.xml"/><Relationship Id="rId3" Type="http://schemas.openxmlformats.org/officeDocument/2006/relationships/image" Target="../media/image402.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2.xml"/><Relationship Id="rId3" Type="http://schemas.openxmlformats.org/officeDocument/2006/relationships/image" Target="../media/image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3.xml"/><Relationship Id="rId3" Type="http://schemas.openxmlformats.org/officeDocument/2006/relationships/image" Target="../media/image368.png"/><Relationship Id="rId4" Type="http://schemas.openxmlformats.org/officeDocument/2006/relationships/image" Target="../media/image54.png"/><Relationship Id="rId5" Type="http://schemas.openxmlformats.org/officeDocument/2006/relationships/image" Target="../media/image365.png"/><Relationship Id="rId6" Type="http://schemas.openxmlformats.org/officeDocument/2006/relationships/image" Target="../media/image372.png"/><Relationship Id="rId7" Type="http://schemas.openxmlformats.org/officeDocument/2006/relationships/image" Target="../media/image375.png"/><Relationship Id="rId8" Type="http://schemas.openxmlformats.org/officeDocument/2006/relationships/image" Target="../media/image42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4.xml"/><Relationship Id="rId3" Type="http://schemas.openxmlformats.org/officeDocument/2006/relationships/image" Target="../media/image368.png"/><Relationship Id="rId4" Type="http://schemas.openxmlformats.org/officeDocument/2006/relationships/image" Target="../media/image365.png"/><Relationship Id="rId5" Type="http://schemas.openxmlformats.org/officeDocument/2006/relationships/image" Target="../media/image423.png"/><Relationship Id="rId6" Type="http://schemas.openxmlformats.org/officeDocument/2006/relationships/image" Target="../media/image360.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5.xml"/><Relationship Id="rId3" Type="http://schemas.openxmlformats.org/officeDocument/2006/relationships/image" Target="../media/image389.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7.xml"/><Relationship Id="rId3" Type="http://schemas.openxmlformats.org/officeDocument/2006/relationships/image" Target="../media/image396.png"/><Relationship Id="rId4" Type="http://schemas.openxmlformats.org/officeDocument/2006/relationships/image" Target="../media/image365.png"/><Relationship Id="rId5" Type="http://schemas.openxmlformats.org/officeDocument/2006/relationships/image" Target="../media/image372.png"/><Relationship Id="rId6" Type="http://schemas.openxmlformats.org/officeDocument/2006/relationships/image" Target="../media/image375.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9.xml"/><Relationship Id="rId3" Type="http://schemas.openxmlformats.org/officeDocument/2006/relationships/image" Target="../media/image1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0.xml"/><Relationship Id="rId3" Type="http://schemas.openxmlformats.org/officeDocument/2006/relationships/image" Target="../media/image403.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2.xml"/><Relationship Id="rId3" Type="http://schemas.openxmlformats.org/officeDocument/2006/relationships/image" Target="../media/image39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3.xml"/><Relationship Id="rId3" Type="http://schemas.openxmlformats.org/officeDocument/2006/relationships/image" Target="../media/image39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4.xml"/><Relationship Id="rId3" Type="http://schemas.openxmlformats.org/officeDocument/2006/relationships/image" Target="../media/image393.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5.xml"/><Relationship Id="rId3" Type="http://schemas.openxmlformats.org/officeDocument/2006/relationships/image" Target="../media/image393.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6.xml"/><Relationship Id="rId3" Type="http://schemas.openxmlformats.org/officeDocument/2006/relationships/image" Target="../media/image393.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8.xml"/><Relationship Id="rId3" Type="http://schemas.openxmlformats.org/officeDocument/2006/relationships/image" Target="../media/image400.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9.xml"/><Relationship Id="rId3" Type="http://schemas.openxmlformats.org/officeDocument/2006/relationships/image" Target="../media/image39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5.xml"/><Relationship Id="rId3" Type="http://schemas.openxmlformats.org/officeDocument/2006/relationships/image" Target="../media/image404.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0.xml"/><Relationship Id="rId3" Type="http://schemas.openxmlformats.org/officeDocument/2006/relationships/image" Target="../media/image401.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2.xml"/><Relationship Id="rId3" Type="http://schemas.openxmlformats.org/officeDocument/2006/relationships/image" Target="../media/image409.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8.xml"/><Relationship Id="rId3" Type="http://schemas.openxmlformats.org/officeDocument/2006/relationships/image" Target="../media/image420.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9.xml"/><Relationship Id="rId3" Type="http://schemas.openxmlformats.org/officeDocument/2006/relationships/image" Target="../media/image4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0.xml"/><Relationship Id="rId3" Type="http://schemas.openxmlformats.org/officeDocument/2006/relationships/image" Target="../media/image424.png"/><Relationship Id="rId4" Type="http://schemas.openxmlformats.org/officeDocument/2006/relationships/image" Target="../media/image437.png"/><Relationship Id="rId5" Type="http://schemas.openxmlformats.org/officeDocument/2006/relationships/image" Target="../media/image425.png"/><Relationship Id="rId6" Type="http://schemas.openxmlformats.org/officeDocument/2006/relationships/image" Target="../media/image428.png"/><Relationship Id="rId7" Type="http://schemas.openxmlformats.org/officeDocument/2006/relationships/image" Target="../media/image427.png"/><Relationship Id="rId8" Type="http://schemas.openxmlformats.org/officeDocument/2006/relationships/image" Target="../media/image418.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1.xml"/><Relationship Id="rId3" Type="http://schemas.openxmlformats.org/officeDocument/2006/relationships/image" Target="../media/image419.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2.xml"/><Relationship Id="rId3" Type="http://schemas.openxmlformats.org/officeDocument/2006/relationships/image" Target="../media/image439.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3.xml"/><Relationship Id="rId3" Type="http://schemas.openxmlformats.org/officeDocument/2006/relationships/image" Target="../media/image438.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4.xml"/><Relationship Id="rId3" Type="http://schemas.openxmlformats.org/officeDocument/2006/relationships/image" Target="../media/image426.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5.xml"/><Relationship Id="rId3" Type="http://schemas.openxmlformats.org/officeDocument/2006/relationships/image" Target="../media/image421.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6.xml"/><Relationship Id="rId3" Type="http://schemas.openxmlformats.org/officeDocument/2006/relationships/image" Target="../media/image429.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8.xml"/><Relationship Id="rId3" Type="http://schemas.openxmlformats.org/officeDocument/2006/relationships/image" Target="../media/image430.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1.xml"/><Relationship Id="rId3" Type="http://schemas.openxmlformats.org/officeDocument/2006/relationships/image" Target="../media/image435.png"/><Relationship Id="rId4" Type="http://schemas.openxmlformats.org/officeDocument/2006/relationships/image" Target="../media/image432.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5.xml"/><Relationship Id="rId3" Type="http://schemas.openxmlformats.org/officeDocument/2006/relationships/image" Target="../media/image433.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8.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hackernoon.com/microservices-are-hard-an-invaluable-guide-to-microservices-2d06bd7bcf5d" TargetMode="External"/><Relationship Id="rId4" Type="http://schemas.openxmlformats.org/officeDocument/2006/relationships/hyperlink" Target="https://dzone.com/articles/microservice-architecture-learn-build-and-deploy-a" TargetMode="External"/><Relationship Id="rId5"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hackernoon.com/microservices-are-hard-an-invaluable-guide-to-microservices-2d06bd7bcf5d" TargetMode="External"/><Relationship Id="rId4" Type="http://schemas.openxmlformats.org/officeDocument/2006/relationships/hyperlink" Target="https://dzone.com/articles/microservice-architecture-learn-build-and-deploy-a" TargetMode="External"/><Relationship Id="rId5"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s://hackernoon.com/microservices-are-hard-an-invaluable-guide-to-microservices-2d06bd7bcf5d" TargetMode="External"/><Relationship Id="rId4" Type="http://schemas.openxmlformats.org/officeDocument/2006/relationships/hyperlink" Target="https://dzone.com/articles/microservice-architecture-learn-build-and-deploy-a" TargetMode="External"/><Relationship Id="rId5"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53.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0.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76.png"/><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92.png"/><Relationship Id="rId5" Type="http://schemas.openxmlformats.org/officeDocument/2006/relationships/image" Target="../media/image87.png"/><Relationship Id="rId6" Type="http://schemas.openxmlformats.org/officeDocument/2006/relationships/image" Target="../media/image79.png"/><Relationship Id="rId7" Type="http://schemas.openxmlformats.org/officeDocument/2006/relationships/image" Target="../media/image94.png"/><Relationship Id="rId8"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20" Type="http://schemas.openxmlformats.org/officeDocument/2006/relationships/image" Target="../media/image105.png"/><Relationship Id="rId22" Type="http://schemas.openxmlformats.org/officeDocument/2006/relationships/image" Target="../media/image112.png"/><Relationship Id="rId21" Type="http://schemas.openxmlformats.org/officeDocument/2006/relationships/image" Target="../media/image110.png"/><Relationship Id="rId24" Type="http://schemas.openxmlformats.org/officeDocument/2006/relationships/image" Target="../media/image96.png"/><Relationship Id="rId23" Type="http://schemas.openxmlformats.org/officeDocument/2006/relationships/image" Target="../media/image108.png"/><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image" Target="../media/image82.png"/><Relationship Id="rId9" Type="http://schemas.openxmlformats.org/officeDocument/2006/relationships/image" Target="../media/image89.png"/><Relationship Id="rId26" Type="http://schemas.openxmlformats.org/officeDocument/2006/relationships/image" Target="../media/image106.png"/><Relationship Id="rId25" Type="http://schemas.openxmlformats.org/officeDocument/2006/relationships/image" Target="../media/image120.png"/><Relationship Id="rId5" Type="http://schemas.openxmlformats.org/officeDocument/2006/relationships/image" Target="../media/image78.png"/><Relationship Id="rId6" Type="http://schemas.openxmlformats.org/officeDocument/2006/relationships/image" Target="../media/image99.png"/><Relationship Id="rId7" Type="http://schemas.openxmlformats.org/officeDocument/2006/relationships/image" Target="../media/image95.png"/><Relationship Id="rId8" Type="http://schemas.openxmlformats.org/officeDocument/2006/relationships/image" Target="../media/image77.jpg"/><Relationship Id="rId11" Type="http://schemas.openxmlformats.org/officeDocument/2006/relationships/image" Target="../media/image102.png"/><Relationship Id="rId10" Type="http://schemas.openxmlformats.org/officeDocument/2006/relationships/image" Target="../media/image85.png"/><Relationship Id="rId13" Type="http://schemas.openxmlformats.org/officeDocument/2006/relationships/image" Target="../media/image88.png"/><Relationship Id="rId12" Type="http://schemas.openxmlformats.org/officeDocument/2006/relationships/image" Target="../media/image97.png"/><Relationship Id="rId15" Type="http://schemas.openxmlformats.org/officeDocument/2006/relationships/image" Target="../media/image93.jpg"/><Relationship Id="rId14" Type="http://schemas.openxmlformats.org/officeDocument/2006/relationships/image" Target="../media/image83.png"/><Relationship Id="rId17" Type="http://schemas.openxmlformats.org/officeDocument/2006/relationships/image" Target="../media/image91.png"/><Relationship Id="rId16" Type="http://schemas.openxmlformats.org/officeDocument/2006/relationships/image" Target="../media/image100.jpg"/><Relationship Id="rId19" Type="http://schemas.openxmlformats.org/officeDocument/2006/relationships/image" Target="../media/image86.png"/><Relationship Id="rId18" Type="http://schemas.openxmlformats.org/officeDocument/2006/relationships/image" Target="../media/image9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9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0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104.png"/><Relationship Id="rId5"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0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2.png"/><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2.png"/><Relationship Id="rId4" Type="http://schemas.openxmlformats.org/officeDocument/2006/relationships/image" Target="../media/image107.png"/><Relationship Id="rId5" Type="http://schemas.openxmlformats.org/officeDocument/2006/relationships/image" Target="../media/image1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46"/>
          <p:cNvSpPr txBox="1"/>
          <p:nvPr>
            <p:ph idx="1" type="body"/>
          </p:nvPr>
        </p:nvSpPr>
        <p:spPr>
          <a:xfrm>
            <a:off x="6037855" y="4114800"/>
            <a:ext cx="9734340" cy="87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US"/>
              <a:t>CompTIA Sec +</a:t>
            </a:r>
            <a:endParaRPr/>
          </a:p>
          <a:p>
            <a:pPr indent="0" lvl="0" marL="0" rtl="0" algn="ctr">
              <a:lnSpc>
                <a:spcPct val="90000"/>
              </a:lnSpc>
              <a:spcBef>
                <a:spcPts val="1000"/>
              </a:spcBef>
              <a:spcAft>
                <a:spcPts val="0"/>
              </a:spcAft>
              <a:buSzPts val="2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sz="2976">
                <a:solidFill>
                  <a:srgbClr val="3F3F3F"/>
                </a:solidFill>
                <a:latin typeface="Open Sans"/>
                <a:ea typeface="Open Sans"/>
                <a:cs typeface="Open Sans"/>
                <a:sym typeface="Open Sans"/>
              </a:rPr>
              <a:t>Cloud Computing </a:t>
            </a:r>
            <a:r>
              <a:rPr lang="en-US">
                <a:solidFill>
                  <a:srgbClr val="3F3F3F"/>
                </a:solidFill>
                <a:latin typeface="Open Sans"/>
                <a:ea typeface="Open Sans"/>
                <a:cs typeface="Open Sans"/>
                <a:sym typeface="Open Sans"/>
              </a:rPr>
              <a:t>Models</a:t>
            </a:r>
            <a:endParaRPr>
              <a:solidFill>
                <a:srgbClr val="3F3F3F"/>
              </a:solidFill>
              <a:latin typeface="Open Sans"/>
              <a:ea typeface="Open Sans"/>
              <a:cs typeface="Open Sans"/>
              <a:sym typeface="Open Sans"/>
            </a:endParaRPr>
          </a:p>
        </p:txBody>
      </p:sp>
      <p:sp>
        <p:nvSpPr>
          <p:cNvPr id="225" name="Google Shape;225;p260"/>
          <p:cNvSpPr/>
          <p:nvPr/>
        </p:nvSpPr>
        <p:spPr>
          <a:xfrm>
            <a:off x="5245100" y="902531"/>
            <a:ext cx="57805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26" name="Google Shape;226;p260"/>
          <p:cNvGrpSpPr/>
          <p:nvPr/>
        </p:nvGrpSpPr>
        <p:grpSpPr>
          <a:xfrm>
            <a:off x="1614336" y="3339762"/>
            <a:ext cx="13042091" cy="4901707"/>
            <a:chOff x="829339" y="1980651"/>
            <a:chExt cx="13837829" cy="5200775"/>
          </a:xfrm>
        </p:grpSpPr>
        <p:sp>
          <p:nvSpPr>
            <p:cNvPr id="227" name="Google Shape;227;p260"/>
            <p:cNvSpPr/>
            <p:nvPr/>
          </p:nvSpPr>
          <p:spPr>
            <a:xfrm>
              <a:off x="829339" y="1980651"/>
              <a:ext cx="3109580" cy="914400"/>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Broad network</a:t>
              </a:r>
              <a:endParaRPr/>
            </a:p>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access</a:t>
              </a:r>
              <a:endParaRPr/>
            </a:p>
          </p:txBody>
        </p:sp>
        <p:sp>
          <p:nvSpPr>
            <p:cNvPr id="228" name="Google Shape;228;p260"/>
            <p:cNvSpPr/>
            <p:nvPr/>
          </p:nvSpPr>
          <p:spPr>
            <a:xfrm>
              <a:off x="4405422" y="1980651"/>
              <a:ext cx="3109580" cy="914400"/>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Rapid elasticity</a:t>
              </a:r>
              <a:endParaRPr/>
            </a:p>
          </p:txBody>
        </p:sp>
        <p:sp>
          <p:nvSpPr>
            <p:cNvPr id="229" name="Google Shape;229;p260"/>
            <p:cNvSpPr/>
            <p:nvPr/>
          </p:nvSpPr>
          <p:spPr>
            <a:xfrm>
              <a:off x="7981505" y="1980651"/>
              <a:ext cx="3109580" cy="914400"/>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Measured service</a:t>
              </a:r>
              <a:endParaRPr/>
            </a:p>
          </p:txBody>
        </p:sp>
        <p:sp>
          <p:nvSpPr>
            <p:cNvPr id="230" name="Google Shape;230;p260"/>
            <p:cNvSpPr/>
            <p:nvPr/>
          </p:nvSpPr>
          <p:spPr>
            <a:xfrm>
              <a:off x="11557588" y="1980651"/>
              <a:ext cx="3109580" cy="914400"/>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On-demand</a:t>
              </a:r>
              <a:endParaRPr/>
            </a:p>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self-service</a:t>
              </a:r>
              <a:endParaRPr/>
            </a:p>
          </p:txBody>
        </p:sp>
        <p:sp>
          <p:nvSpPr>
            <p:cNvPr id="231" name="Google Shape;231;p260"/>
            <p:cNvSpPr/>
            <p:nvPr/>
          </p:nvSpPr>
          <p:spPr>
            <a:xfrm>
              <a:off x="829339" y="3301727"/>
              <a:ext cx="6685663" cy="914400"/>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Resource pooling</a:t>
              </a:r>
              <a:endParaRPr/>
            </a:p>
          </p:txBody>
        </p:sp>
        <p:sp>
          <p:nvSpPr>
            <p:cNvPr id="232" name="Google Shape;232;p260"/>
            <p:cNvSpPr/>
            <p:nvPr/>
          </p:nvSpPr>
          <p:spPr>
            <a:xfrm>
              <a:off x="1472532" y="6683779"/>
              <a:ext cx="1537271" cy="4571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Public</a:t>
              </a:r>
              <a:endParaRPr/>
            </a:p>
          </p:txBody>
        </p:sp>
        <p:sp>
          <p:nvSpPr>
            <p:cNvPr id="233" name="Google Shape;233;p260"/>
            <p:cNvSpPr/>
            <p:nvPr/>
          </p:nvSpPr>
          <p:spPr>
            <a:xfrm>
              <a:off x="5069595" y="6724249"/>
              <a:ext cx="1576920" cy="4571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Private</a:t>
              </a:r>
              <a:endParaRPr/>
            </a:p>
          </p:txBody>
        </p:sp>
        <p:sp>
          <p:nvSpPr>
            <p:cNvPr id="234" name="Google Shape;234;p260"/>
            <p:cNvSpPr/>
            <p:nvPr/>
          </p:nvSpPr>
          <p:spPr>
            <a:xfrm>
              <a:off x="8732890" y="6725255"/>
              <a:ext cx="1237756"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Hybrid</a:t>
              </a:r>
              <a:endParaRPr/>
            </a:p>
          </p:txBody>
        </p:sp>
        <p:sp>
          <p:nvSpPr>
            <p:cNvPr id="235" name="Google Shape;235;p260"/>
            <p:cNvSpPr/>
            <p:nvPr/>
          </p:nvSpPr>
          <p:spPr>
            <a:xfrm>
              <a:off x="11929699" y="6750539"/>
              <a:ext cx="201194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Community</a:t>
              </a:r>
              <a:endParaRPr/>
            </a:p>
          </p:txBody>
        </p:sp>
      </p:grpSp>
      <p:sp>
        <p:nvSpPr>
          <p:cNvPr id="236" name="Google Shape;236;p260"/>
          <p:cNvSpPr/>
          <p:nvPr/>
        </p:nvSpPr>
        <p:spPr>
          <a:xfrm>
            <a:off x="3513010" y="1543175"/>
            <a:ext cx="10581186"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NIST 800-145 outlines six essential characteristics of cloud computing:</a:t>
            </a:r>
            <a:endParaRPr/>
          </a:p>
        </p:txBody>
      </p:sp>
      <p:sp>
        <p:nvSpPr>
          <p:cNvPr id="237" name="Google Shape;237;p260"/>
          <p:cNvSpPr/>
          <p:nvPr/>
        </p:nvSpPr>
        <p:spPr>
          <a:xfrm>
            <a:off x="8355220" y="4572000"/>
            <a:ext cx="6301207" cy="861818"/>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Multitenancy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55"/>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sz="2912">
                <a:solidFill>
                  <a:srgbClr val="3F3F3F"/>
                </a:solidFill>
                <a:latin typeface="Open Sans"/>
                <a:ea typeface="Open Sans"/>
                <a:cs typeface="Open Sans"/>
                <a:sym typeface="Open Sans"/>
              </a:rPr>
              <a:t>Supervisory Control </a:t>
            </a:r>
            <a:r>
              <a:rPr lang="en-US">
                <a:solidFill>
                  <a:srgbClr val="3F3F3F"/>
                </a:solidFill>
                <a:latin typeface="Open Sans"/>
                <a:ea typeface="Open Sans"/>
                <a:cs typeface="Open Sans"/>
                <a:sym typeface="Open Sans"/>
              </a:rPr>
              <a:t>and </a:t>
            </a:r>
            <a:r>
              <a:rPr lang="en-US" sz="2912">
                <a:solidFill>
                  <a:srgbClr val="3F3F3F"/>
                </a:solidFill>
                <a:latin typeface="Open Sans"/>
                <a:ea typeface="Open Sans"/>
                <a:cs typeface="Open Sans"/>
                <a:sym typeface="Open Sans"/>
              </a:rPr>
              <a:t>Data Acquisition</a:t>
            </a:r>
            <a:r>
              <a:rPr lang="en-US">
                <a:solidFill>
                  <a:srgbClr val="3F3F3F"/>
                </a:solidFill>
                <a:latin typeface="Open Sans"/>
                <a:ea typeface="Open Sans"/>
                <a:cs typeface="Open Sans"/>
                <a:sym typeface="Open Sans"/>
              </a:rPr>
              <a:t> </a:t>
            </a:r>
            <a:r>
              <a:rPr lang="en-US" sz="2912">
                <a:solidFill>
                  <a:srgbClr val="3F3F3F"/>
                </a:solidFill>
                <a:latin typeface="Open Sans"/>
                <a:ea typeface="Open Sans"/>
                <a:cs typeface="Open Sans"/>
                <a:sym typeface="Open Sans"/>
              </a:rPr>
              <a:t>(SCADA)</a:t>
            </a:r>
            <a:endParaRPr>
              <a:solidFill>
                <a:srgbClr val="3F3F3F"/>
              </a:solidFill>
              <a:latin typeface="Open Sans"/>
              <a:ea typeface="Open Sans"/>
              <a:cs typeface="Open Sans"/>
              <a:sym typeface="Open Sans"/>
            </a:endParaRPr>
          </a:p>
        </p:txBody>
      </p:sp>
      <p:sp>
        <p:nvSpPr>
          <p:cNvPr id="2618" name="Google Shape;2618;p55"/>
          <p:cNvSpPr txBox="1"/>
          <p:nvPr/>
        </p:nvSpPr>
        <p:spPr>
          <a:xfrm>
            <a:off x="1459540" y="1561925"/>
            <a:ext cx="13336920" cy="1157817"/>
          </a:xfrm>
          <a:prstGeom prst="rect">
            <a:avLst/>
          </a:prstGeom>
          <a:noFill/>
          <a:ln>
            <a:noFill/>
          </a:ln>
        </p:spPr>
        <p:txBody>
          <a:bodyPr anchorCtr="0" anchor="t" bIns="0" lIns="0" spcFirstLastPara="1" rIns="0" wrap="square" tIns="0">
            <a:spAutoFit/>
          </a:bodyPr>
          <a:lstStyle/>
          <a:p>
            <a:pPr indent="0" lvl="0" marL="12700" marR="508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These systems monitor and control a plant or equipment in industries such as telecommunications, water, waste control, energy, oil and gas refining, and other public transportation systems (airport, traffic control, and rails).</a:t>
            </a:r>
            <a:endParaRPr b="0" i="0" sz="1400" u="none" cap="none" strike="noStrike">
              <a:solidFill>
                <a:srgbClr val="3F3F3F"/>
              </a:solidFill>
              <a:latin typeface="Open Sans"/>
              <a:ea typeface="Open Sans"/>
              <a:cs typeface="Open Sans"/>
              <a:sym typeface="Open Sans"/>
            </a:endParaRPr>
          </a:p>
        </p:txBody>
      </p:sp>
      <p:pic>
        <p:nvPicPr>
          <p:cNvPr id="2619" name="Google Shape;2619;p55"/>
          <p:cNvPicPr preferRelativeResize="0"/>
          <p:nvPr/>
        </p:nvPicPr>
        <p:blipFill rotWithShape="1">
          <a:blip r:embed="rId3">
            <a:alphaModFix/>
          </a:blip>
          <a:srcRect b="0" l="0" r="0" t="0"/>
          <a:stretch/>
        </p:blipFill>
        <p:spPr>
          <a:xfrm>
            <a:off x="1668130" y="874681"/>
            <a:ext cx="12919740" cy="365760"/>
          </a:xfrm>
          <a:prstGeom prst="rect">
            <a:avLst/>
          </a:prstGeom>
          <a:noFill/>
          <a:ln>
            <a:noFill/>
          </a:ln>
        </p:spPr>
      </p:pic>
      <p:pic>
        <p:nvPicPr>
          <p:cNvPr id="2620" name="Google Shape;2620;p55"/>
          <p:cNvPicPr preferRelativeResize="0"/>
          <p:nvPr/>
        </p:nvPicPr>
        <p:blipFill rotWithShape="1">
          <a:blip r:embed="rId4">
            <a:alphaModFix/>
          </a:blip>
          <a:srcRect b="0" l="0" r="0" t="0"/>
          <a:stretch/>
        </p:blipFill>
        <p:spPr>
          <a:xfrm>
            <a:off x="3484623" y="3461129"/>
            <a:ext cx="9213730" cy="3455149"/>
          </a:xfrm>
          <a:prstGeom prst="roundRect">
            <a:avLst>
              <a:gd fmla="val 6900" name="adj"/>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213"/>
          <p:cNvSpPr/>
          <p:nvPr/>
        </p:nvSpPr>
        <p:spPr>
          <a:xfrm flipH="1" rot="5400000">
            <a:off x="7689863" y="5914973"/>
            <a:ext cx="876274" cy="524794"/>
          </a:xfrm>
          <a:prstGeom prst="leftArrow">
            <a:avLst>
              <a:gd fmla="val 50000" name="adj1"/>
              <a:gd fmla="val 50000" name="adj2"/>
            </a:avLst>
          </a:prstGeom>
          <a:solidFill>
            <a:srgbClr val="007388"/>
          </a:solidFill>
          <a:ln cap="flat" cmpd="sng" w="25400">
            <a:solidFill>
              <a:srgbClr val="0077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26" name="Google Shape;2626;p213"/>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sz="2912">
                <a:solidFill>
                  <a:srgbClr val="3F3F3F"/>
                </a:solidFill>
                <a:latin typeface="Open Sans"/>
                <a:ea typeface="Open Sans"/>
                <a:cs typeface="Open Sans"/>
                <a:sym typeface="Open Sans"/>
              </a:rPr>
              <a:t>Supervisory Control </a:t>
            </a:r>
            <a:r>
              <a:rPr lang="en-US">
                <a:solidFill>
                  <a:srgbClr val="3F3F3F"/>
                </a:solidFill>
                <a:latin typeface="Open Sans"/>
                <a:ea typeface="Open Sans"/>
                <a:cs typeface="Open Sans"/>
                <a:sym typeface="Open Sans"/>
              </a:rPr>
              <a:t>and </a:t>
            </a:r>
            <a:r>
              <a:rPr lang="en-US" sz="2912">
                <a:solidFill>
                  <a:srgbClr val="3F3F3F"/>
                </a:solidFill>
                <a:latin typeface="Open Sans"/>
                <a:ea typeface="Open Sans"/>
                <a:cs typeface="Open Sans"/>
                <a:sym typeface="Open Sans"/>
              </a:rPr>
              <a:t>Data Acquisition</a:t>
            </a:r>
            <a:r>
              <a:rPr lang="en-US">
                <a:solidFill>
                  <a:srgbClr val="3F3F3F"/>
                </a:solidFill>
                <a:latin typeface="Open Sans"/>
                <a:ea typeface="Open Sans"/>
                <a:cs typeface="Open Sans"/>
                <a:sym typeface="Open Sans"/>
              </a:rPr>
              <a:t> </a:t>
            </a:r>
            <a:r>
              <a:rPr lang="en-US" sz="2912">
                <a:solidFill>
                  <a:srgbClr val="3F3F3F"/>
                </a:solidFill>
                <a:latin typeface="Open Sans"/>
                <a:ea typeface="Open Sans"/>
                <a:cs typeface="Open Sans"/>
                <a:sym typeface="Open Sans"/>
              </a:rPr>
              <a:t>(SCADA)</a:t>
            </a:r>
            <a:endParaRPr>
              <a:solidFill>
                <a:srgbClr val="3F3F3F"/>
              </a:solidFill>
              <a:latin typeface="Open Sans"/>
              <a:ea typeface="Open Sans"/>
              <a:cs typeface="Open Sans"/>
              <a:sym typeface="Open Sans"/>
            </a:endParaRPr>
          </a:p>
        </p:txBody>
      </p:sp>
      <p:pic>
        <p:nvPicPr>
          <p:cNvPr id="2627" name="Google Shape;2627;p213"/>
          <p:cNvPicPr preferRelativeResize="0"/>
          <p:nvPr/>
        </p:nvPicPr>
        <p:blipFill rotWithShape="1">
          <a:blip r:embed="rId3">
            <a:alphaModFix/>
          </a:blip>
          <a:srcRect b="0" l="0" r="0" t="0"/>
          <a:stretch/>
        </p:blipFill>
        <p:spPr>
          <a:xfrm>
            <a:off x="1668130" y="874681"/>
            <a:ext cx="12919740" cy="365760"/>
          </a:xfrm>
          <a:prstGeom prst="rect">
            <a:avLst/>
          </a:prstGeom>
          <a:noFill/>
          <a:ln>
            <a:noFill/>
          </a:ln>
        </p:spPr>
      </p:pic>
      <p:sp>
        <p:nvSpPr>
          <p:cNvPr id="2628" name="Google Shape;2628;p213"/>
          <p:cNvSpPr/>
          <p:nvPr/>
        </p:nvSpPr>
        <p:spPr>
          <a:xfrm>
            <a:off x="1594658" y="1681849"/>
            <a:ext cx="5912526" cy="2029140"/>
          </a:xfrm>
          <a:prstGeom prst="roundRect">
            <a:avLst>
              <a:gd fmla="val 8006"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SCADA consists of many remote terminal units spread geographically across for the collection of data and is connected to the master station for centralized data acquisition via any communication system.</a:t>
            </a:r>
            <a:endParaRPr/>
          </a:p>
        </p:txBody>
      </p:sp>
      <p:sp>
        <p:nvSpPr>
          <p:cNvPr id="2629" name="Google Shape;2629;p213"/>
          <p:cNvSpPr/>
          <p:nvPr/>
        </p:nvSpPr>
        <p:spPr>
          <a:xfrm>
            <a:off x="8704368" y="1681849"/>
            <a:ext cx="5912526" cy="2029140"/>
          </a:xfrm>
          <a:prstGeom prst="roundRect">
            <a:avLst>
              <a:gd fmla="val 8006"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SCADA provides management with real-time data on production, improves plant and personnel safety, and reduces costs  of operation.</a:t>
            </a:r>
            <a:endParaRPr/>
          </a:p>
        </p:txBody>
      </p:sp>
      <p:sp>
        <p:nvSpPr>
          <p:cNvPr id="2630" name="Google Shape;2630;p213"/>
          <p:cNvSpPr/>
          <p:nvPr/>
        </p:nvSpPr>
        <p:spPr>
          <a:xfrm>
            <a:off x="4528697" y="6615507"/>
            <a:ext cx="7154157" cy="1844673"/>
          </a:xfrm>
          <a:prstGeom prst="roundRect">
            <a:avLst>
              <a:gd fmla="val 8006"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SCADA systems have increasingly adopted Internet of things technology to significantly improve</a:t>
            </a:r>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interoperability, reduce infrastructure costs, and increase ease of maintenance and integration.</a:t>
            </a:r>
            <a:endParaRPr/>
          </a:p>
        </p:txBody>
      </p:sp>
      <p:sp>
        <p:nvSpPr>
          <p:cNvPr id="2631" name="Google Shape;2631;p213"/>
          <p:cNvSpPr/>
          <p:nvPr/>
        </p:nvSpPr>
        <p:spPr>
          <a:xfrm rot="4902522">
            <a:off x="6637335" y="3896054"/>
            <a:ext cx="876274" cy="524794"/>
          </a:xfrm>
          <a:prstGeom prst="leftArrow">
            <a:avLst>
              <a:gd fmla="val 50000" name="adj1"/>
              <a:gd fmla="val 50000" name="adj2"/>
            </a:avLst>
          </a:prstGeom>
          <a:solidFill>
            <a:srgbClr val="007388"/>
          </a:solidFill>
          <a:ln cap="flat" cmpd="sng" w="25400">
            <a:solidFill>
              <a:srgbClr val="0077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2" name="Google Shape;2632;p213"/>
          <p:cNvSpPr/>
          <p:nvPr/>
        </p:nvSpPr>
        <p:spPr>
          <a:xfrm flipH="1" rot="-4656453">
            <a:off x="8942005" y="3906230"/>
            <a:ext cx="876274" cy="524794"/>
          </a:xfrm>
          <a:prstGeom prst="leftArrow">
            <a:avLst>
              <a:gd fmla="val 50000" name="adj1"/>
              <a:gd fmla="val 50000" name="adj2"/>
            </a:avLst>
          </a:prstGeom>
          <a:solidFill>
            <a:srgbClr val="007388"/>
          </a:solidFill>
          <a:ln cap="flat" cmpd="sng" w="25400">
            <a:solidFill>
              <a:srgbClr val="00778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633" name="Google Shape;2633;p213"/>
          <p:cNvPicPr preferRelativeResize="0"/>
          <p:nvPr/>
        </p:nvPicPr>
        <p:blipFill rotWithShape="1">
          <a:blip r:embed="rId4">
            <a:alphaModFix/>
          </a:blip>
          <a:srcRect b="0" l="0" r="0" t="0"/>
          <a:stretch/>
        </p:blipFill>
        <p:spPr>
          <a:xfrm>
            <a:off x="6051307" y="4351455"/>
            <a:ext cx="4255879" cy="1595955"/>
          </a:xfrm>
          <a:prstGeom prst="roundRect">
            <a:avLst>
              <a:gd fmla="val 6900" name="adj"/>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214"/>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sz="2912"/>
              <a:t>Supervisory Control </a:t>
            </a:r>
            <a:r>
              <a:rPr lang="en-US"/>
              <a:t>and </a:t>
            </a:r>
            <a:r>
              <a:rPr lang="en-US" sz="2912"/>
              <a:t>Data Acquisition (SCADA)</a:t>
            </a:r>
            <a:endParaRPr/>
          </a:p>
        </p:txBody>
      </p:sp>
      <p:grpSp>
        <p:nvGrpSpPr>
          <p:cNvPr id="2639" name="Google Shape;2639;p214"/>
          <p:cNvGrpSpPr/>
          <p:nvPr/>
        </p:nvGrpSpPr>
        <p:grpSpPr>
          <a:xfrm>
            <a:off x="786492" y="1559520"/>
            <a:ext cx="14683017" cy="6903511"/>
            <a:chOff x="988664" y="1559520"/>
            <a:chExt cx="14683017" cy="6903511"/>
          </a:xfrm>
        </p:grpSpPr>
        <p:grpSp>
          <p:nvGrpSpPr>
            <p:cNvPr id="2640" name="Google Shape;2640;p214"/>
            <p:cNvGrpSpPr/>
            <p:nvPr/>
          </p:nvGrpSpPr>
          <p:grpSpPr>
            <a:xfrm>
              <a:off x="988664" y="1559520"/>
              <a:ext cx="14683017" cy="6881609"/>
              <a:chOff x="1371436" y="1559520"/>
              <a:chExt cx="14683017" cy="7280460"/>
            </a:xfrm>
          </p:grpSpPr>
          <p:sp>
            <p:nvSpPr>
              <p:cNvPr id="2641" name="Google Shape;2641;p214"/>
              <p:cNvSpPr/>
              <p:nvPr/>
            </p:nvSpPr>
            <p:spPr>
              <a:xfrm>
                <a:off x="1371436" y="1559521"/>
                <a:ext cx="5316279" cy="7280459"/>
              </a:xfrm>
              <a:prstGeom prst="roundRect">
                <a:avLst>
                  <a:gd fmla="val 4722" name="adj"/>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sp>
            <p:nvSpPr>
              <p:cNvPr id="2642" name="Google Shape;2642;p214"/>
              <p:cNvSpPr/>
              <p:nvPr/>
            </p:nvSpPr>
            <p:spPr>
              <a:xfrm>
                <a:off x="6687715" y="1559521"/>
                <a:ext cx="3371145" cy="7280459"/>
              </a:xfrm>
              <a:prstGeom prst="roundRect">
                <a:avLst>
                  <a:gd fmla="val 4722" name="adj"/>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sp>
            <p:nvSpPr>
              <p:cNvPr id="2643" name="Google Shape;2643;p214"/>
              <p:cNvSpPr/>
              <p:nvPr/>
            </p:nvSpPr>
            <p:spPr>
              <a:xfrm>
                <a:off x="10058861" y="1559520"/>
                <a:ext cx="5995592" cy="7280459"/>
              </a:xfrm>
              <a:prstGeom prst="roundRect">
                <a:avLst>
                  <a:gd fmla="val 4722" name="adj"/>
                </a:avLst>
              </a:prstGeom>
              <a:solidFill>
                <a:srgbClr val="D8D8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grpSp>
        <p:pic>
          <p:nvPicPr>
            <p:cNvPr id="2644" name="Google Shape;2644;p214"/>
            <p:cNvPicPr preferRelativeResize="0"/>
            <p:nvPr/>
          </p:nvPicPr>
          <p:blipFill rotWithShape="1">
            <a:blip r:embed="rId3">
              <a:alphaModFix/>
            </a:blip>
            <a:srcRect b="0" l="0" r="0" t="0"/>
            <a:stretch/>
          </p:blipFill>
          <p:spPr>
            <a:xfrm>
              <a:off x="5994649" y="2891936"/>
              <a:ext cx="620587" cy="1928037"/>
            </a:xfrm>
            <a:prstGeom prst="rect">
              <a:avLst/>
            </a:prstGeom>
            <a:noFill/>
            <a:ln>
              <a:noFill/>
            </a:ln>
          </p:spPr>
        </p:pic>
        <p:pic>
          <p:nvPicPr>
            <p:cNvPr id="2645" name="Google Shape;2645;p214"/>
            <p:cNvPicPr preferRelativeResize="0"/>
            <p:nvPr/>
          </p:nvPicPr>
          <p:blipFill rotWithShape="1">
            <a:blip r:embed="rId3">
              <a:alphaModFix/>
            </a:blip>
            <a:srcRect b="0" l="0" r="0" t="0"/>
            <a:stretch/>
          </p:blipFill>
          <p:spPr>
            <a:xfrm>
              <a:off x="9399181" y="2628465"/>
              <a:ext cx="620587" cy="1928037"/>
            </a:xfrm>
            <a:prstGeom prst="rect">
              <a:avLst/>
            </a:prstGeom>
            <a:noFill/>
            <a:ln>
              <a:noFill/>
            </a:ln>
          </p:spPr>
        </p:pic>
        <p:pic>
          <p:nvPicPr>
            <p:cNvPr id="2646" name="Google Shape;2646;p214"/>
            <p:cNvPicPr preferRelativeResize="0"/>
            <p:nvPr/>
          </p:nvPicPr>
          <p:blipFill rotWithShape="1">
            <a:blip r:embed="rId4">
              <a:alphaModFix/>
            </a:blip>
            <a:srcRect b="0" l="0" r="0" t="0"/>
            <a:stretch/>
          </p:blipFill>
          <p:spPr>
            <a:xfrm>
              <a:off x="1598841" y="3039981"/>
              <a:ext cx="1167408" cy="1167408"/>
            </a:xfrm>
            <a:prstGeom prst="rect">
              <a:avLst/>
            </a:prstGeom>
            <a:noFill/>
            <a:ln>
              <a:noFill/>
            </a:ln>
          </p:spPr>
        </p:pic>
        <p:sp>
          <p:nvSpPr>
            <p:cNvPr id="2647" name="Google Shape;2647;p214"/>
            <p:cNvSpPr txBox="1"/>
            <p:nvPr/>
          </p:nvSpPr>
          <p:spPr>
            <a:xfrm>
              <a:off x="1075481" y="4464477"/>
              <a:ext cx="2320054"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SCADA</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master</a:t>
              </a:r>
              <a:endParaRPr/>
            </a:p>
          </p:txBody>
        </p:sp>
        <p:sp>
          <p:nvSpPr>
            <p:cNvPr id="2648" name="Google Shape;2648;p214"/>
            <p:cNvSpPr/>
            <p:nvPr/>
          </p:nvSpPr>
          <p:spPr>
            <a:xfrm>
              <a:off x="4082902" y="3607980"/>
              <a:ext cx="587201" cy="3707220"/>
            </a:xfrm>
            <a:prstGeom prst="roundRect">
              <a:avLst>
                <a:gd fmla="val 16667" name="adj"/>
              </a:avLst>
            </a:prstGeom>
            <a:solidFill>
              <a:srgbClr val="BFBFBF"/>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pic>
          <p:nvPicPr>
            <p:cNvPr id="2649" name="Google Shape;2649;p214"/>
            <p:cNvPicPr preferRelativeResize="0"/>
            <p:nvPr/>
          </p:nvPicPr>
          <p:blipFill rotWithShape="1">
            <a:blip r:embed="rId5">
              <a:alphaModFix/>
            </a:blip>
            <a:srcRect b="0" l="0" r="0" t="0"/>
            <a:stretch/>
          </p:blipFill>
          <p:spPr>
            <a:xfrm>
              <a:off x="3330486" y="2856753"/>
              <a:ext cx="1912554" cy="1290974"/>
            </a:xfrm>
            <a:prstGeom prst="rect">
              <a:avLst/>
            </a:prstGeom>
            <a:noFill/>
            <a:ln>
              <a:noFill/>
            </a:ln>
          </p:spPr>
        </p:pic>
        <p:sp>
          <p:nvSpPr>
            <p:cNvPr id="2650" name="Google Shape;2650;p214"/>
            <p:cNvSpPr txBox="1"/>
            <p:nvPr/>
          </p:nvSpPr>
          <p:spPr>
            <a:xfrm>
              <a:off x="2866860" y="7407544"/>
              <a:ext cx="3019283"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External control</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points</a:t>
              </a:r>
              <a:endParaRPr/>
            </a:p>
          </p:txBody>
        </p:sp>
        <p:pic>
          <p:nvPicPr>
            <p:cNvPr id="2651" name="Google Shape;2651;p214"/>
            <p:cNvPicPr preferRelativeResize="0"/>
            <p:nvPr/>
          </p:nvPicPr>
          <p:blipFill rotWithShape="1">
            <a:blip r:embed="rId6">
              <a:alphaModFix/>
            </a:blip>
            <a:srcRect b="0" l="0" r="0" t="0"/>
            <a:stretch/>
          </p:blipFill>
          <p:spPr>
            <a:xfrm>
              <a:off x="5819428" y="5405296"/>
              <a:ext cx="918728" cy="614878"/>
            </a:xfrm>
            <a:prstGeom prst="rect">
              <a:avLst/>
            </a:prstGeom>
            <a:noFill/>
            <a:ln>
              <a:noFill/>
            </a:ln>
          </p:spPr>
        </p:pic>
        <p:pic>
          <p:nvPicPr>
            <p:cNvPr id="2652" name="Google Shape;2652;p214"/>
            <p:cNvPicPr preferRelativeResize="0"/>
            <p:nvPr/>
          </p:nvPicPr>
          <p:blipFill rotWithShape="1">
            <a:blip r:embed="rId6">
              <a:alphaModFix/>
            </a:blip>
            <a:srcRect b="0" l="0" r="0" t="0"/>
            <a:stretch/>
          </p:blipFill>
          <p:spPr>
            <a:xfrm>
              <a:off x="9169006" y="5405296"/>
              <a:ext cx="918728" cy="614878"/>
            </a:xfrm>
            <a:prstGeom prst="rect">
              <a:avLst/>
            </a:prstGeom>
            <a:noFill/>
            <a:ln>
              <a:noFill/>
            </a:ln>
          </p:spPr>
        </p:pic>
        <p:cxnSp>
          <p:nvCxnSpPr>
            <p:cNvPr id="2653" name="Google Shape;2653;p214"/>
            <p:cNvCxnSpPr/>
            <p:nvPr/>
          </p:nvCxnSpPr>
          <p:spPr>
            <a:xfrm flipH="1" rot="5400000">
              <a:off x="4634317" y="3959211"/>
              <a:ext cx="1864983" cy="1423969"/>
            </a:xfrm>
            <a:prstGeom prst="bentConnector3">
              <a:avLst>
                <a:gd fmla="val 50000" name="adj1"/>
              </a:avLst>
            </a:prstGeom>
            <a:noFill/>
            <a:ln cap="flat" cmpd="sng" w="38100">
              <a:solidFill>
                <a:srgbClr val="7F7F7F"/>
              </a:solidFill>
              <a:prstDash val="solid"/>
              <a:round/>
              <a:headEnd len="sm" w="sm" type="none"/>
              <a:tailEnd len="sm" w="sm" type="none"/>
            </a:ln>
          </p:spPr>
        </p:cxnSp>
        <p:sp>
          <p:nvSpPr>
            <p:cNvPr id="2654" name="Google Shape;2654;p214"/>
            <p:cNvSpPr txBox="1"/>
            <p:nvPr/>
          </p:nvSpPr>
          <p:spPr>
            <a:xfrm>
              <a:off x="6900608" y="2082788"/>
              <a:ext cx="2320054"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1200 bps +</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(down to 300 bps in actual installation)</a:t>
              </a:r>
              <a:endParaRPr/>
            </a:p>
          </p:txBody>
        </p:sp>
        <p:sp>
          <p:nvSpPr>
            <p:cNvPr id="2655" name="Google Shape;2655;p214"/>
            <p:cNvSpPr txBox="1"/>
            <p:nvPr/>
          </p:nvSpPr>
          <p:spPr>
            <a:xfrm>
              <a:off x="6617318" y="4303369"/>
              <a:ext cx="2886634"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Radio</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Microwave</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Spread-spectrum</a:t>
              </a:r>
              <a:endParaRPr/>
            </a:p>
          </p:txBody>
        </p:sp>
        <p:sp>
          <p:nvSpPr>
            <p:cNvPr id="2656" name="Google Shape;2656;p214"/>
            <p:cNvSpPr txBox="1"/>
            <p:nvPr/>
          </p:nvSpPr>
          <p:spPr>
            <a:xfrm>
              <a:off x="6406099" y="7016481"/>
              <a:ext cx="3440388"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Twisted-pair</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Fiber-optics</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Dial-up</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Leased line</a:t>
              </a:r>
              <a:endParaRPr/>
            </a:p>
          </p:txBody>
        </p:sp>
        <p:pic>
          <p:nvPicPr>
            <p:cNvPr id="2657" name="Google Shape;2657;p214"/>
            <p:cNvPicPr preferRelativeResize="0"/>
            <p:nvPr/>
          </p:nvPicPr>
          <p:blipFill rotWithShape="1">
            <a:blip r:embed="rId7">
              <a:alphaModFix/>
            </a:blip>
            <a:srcRect b="0" l="0" r="0" t="0"/>
            <a:stretch/>
          </p:blipFill>
          <p:spPr>
            <a:xfrm rot="5400000">
              <a:off x="7854445" y="2110244"/>
              <a:ext cx="368611" cy="3222376"/>
            </a:xfrm>
            <a:prstGeom prst="rect">
              <a:avLst/>
            </a:prstGeom>
            <a:noFill/>
            <a:ln>
              <a:noFill/>
            </a:ln>
          </p:spPr>
        </p:pic>
        <p:pic>
          <p:nvPicPr>
            <p:cNvPr id="2658" name="Google Shape;2658;p214"/>
            <p:cNvPicPr preferRelativeResize="0"/>
            <p:nvPr/>
          </p:nvPicPr>
          <p:blipFill rotWithShape="1">
            <a:blip r:embed="rId7">
              <a:alphaModFix/>
            </a:blip>
            <a:srcRect b="0" l="0" r="0" t="0"/>
            <a:stretch/>
          </p:blipFill>
          <p:spPr>
            <a:xfrm rot="5400000">
              <a:off x="7832876" y="4267982"/>
              <a:ext cx="368611" cy="3222376"/>
            </a:xfrm>
            <a:prstGeom prst="rect">
              <a:avLst/>
            </a:prstGeom>
            <a:noFill/>
            <a:ln>
              <a:noFill/>
            </a:ln>
          </p:spPr>
        </p:pic>
        <p:cxnSp>
          <p:nvCxnSpPr>
            <p:cNvPr id="2659" name="Google Shape;2659;p214"/>
            <p:cNvCxnSpPr>
              <a:endCxn id="2660" idx="1"/>
            </p:cNvCxnSpPr>
            <p:nvPr/>
          </p:nvCxnSpPr>
          <p:spPr>
            <a:xfrm>
              <a:off x="9709347" y="3608085"/>
              <a:ext cx="1139700" cy="827700"/>
            </a:xfrm>
            <a:prstGeom prst="bentConnector3">
              <a:avLst>
                <a:gd fmla="val 50000" name="adj1"/>
              </a:avLst>
            </a:prstGeom>
            <a:noFill/>
            <a:ln cap="flat" cmpd="sng" w="38100">
              <a:solidFill>
                <a:srgbClr val="7F7F7F"/>
              </a:solidFill>
              <a:prstDash val="solid"/>
              <a:round/>
              <a:headEnd len="sm" w="sm" type="none"/>
              <a:tailEnd len="sm" w="sm" type="none"/>
            </a:ln>
          </p:spPr>
        </p:cxnSp>
        <p:cxnSp>
          <p:nvCxnSpPr>
            <p:cNvPr id="2661" name="Google Shape;2661;p214"/>
            <p:cNvCxnSpPr/>
            <p:nvPr/>
          </p:nvCxnSpPr>
          <p:spPr>
            <a:xfrm flipH="1" rot="10800000">
              <a:off x="9801190" y="4867059"/>
              <a:ext cx="1139573" cy="827805"/>
            </a:xfrm>
            <a:prstGeom prst="bentConnector3">
              <a:avLst>
                <a:gd fmla="val 50000" name="adj1"/>
              </a:avLst>
            </a:prstGeom>
            <a:noFill/>
            <a:ln cap="flat" cmpd="sng" w="38100">
              <a:solidFill>
                <a:srgbClr val="7F7F7F"/>
              </a:solidFill>
              <a:prstDash val="solid"/>
              <a:round/>
              <a:headEnd len="sm" w="sm" type="none"/>
              <a:tailEnd len="sm" w="sm" type="none"/>
            </a:ln>
          </p:spPr>
        </p:cxnSp>
        <p:sp>
          <p:nvSpPr>
            <p:cNvPr id="2662" name="Google Shape;2662;p214"/>
            <p:cNvSpPr/>
            <p:nvPr/>
          </p:nvSpPr>
          <p:spPr>
            <a:xfrm>
              <a:off x="12022005" y="2210997"/>
              <a:ext cx="3499184" cy="6058321"/>
            </a:xfrm>
            <a:prstGeom prst="roundRect">
              <a:avLst>
                <a:gd fmla="val 4722" name="adj"/>
              </a:avLst>
            </a:prstGeom>
            <a:solidFill>
              <a:srgbClr val="F2F2F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a:ea typeface="Open Sans"/>
                <a:cs typeface="Open Sans"/>
                <a:sym typeface="Open Sans"/>
              </a:endParaRPr>
            </a:p>
          </p:txBody>
        </p:sp>
        <p:pic>
          <p:nvPicPr>
            <p:cNvPr id="2660" name="Google Shape;2660;p214"/>
            <p:cNvPicPr preferRelativeResize="0"/>
            <p:nvPr/>
          </p:nvPicPr>
          <p:blipFill rotWithShape="1">
            <a:blip r:embed="rId8">
              <a:alphaModFix/>
            </a:blip>
            <a:srcRect b="0" l="0" r="0" t="0"/>
            <a:stretch/>
          </p:blipFill>
          <p:spPr>
            <a:xfrm>
              <a:off x="10849047" y="3537127"/>
              <a:ext cx="759211" cy="1797316"/>
            </a:xfrm>
            <a:prstGeom prst="rect">
              <a:avLst/>
            </a:prstGeom>
            <a:noFill/>
            <a:ln>
              <a:noFill/>
            </a:ln>
          </p:spPr>
        </p:pic>
        <p:pic>
          <p:nvPicPr>
            <p:cNvPr id="2663" name="Google Shape;2663;p214"/>
            <p:cNvPicPr preferRelativeResize="0"/>
            <p:nvPr/>
          </p:nvPicPr>
          <p:blipFill rotWithShape="1">
            <a:blip r:embed="rId9">
              <a:alphaModFix/>
            </a:blip>
            <a:srcRect b="0" l="0" r="0" t="0"/>
            <a:stretch/>
          </p:blipFill>
          <p:spPr>
            <a:xfrm>
              <a:off x="12818627" y="2938038"/>
              <a:ext cx="815086" cy="966505"/>
            </a:xfrm>
            <a:prstGeom prst="rect">
              <a:avLst/>
            </a:prstGeom>
            <a:noFill/>
            <a:ln>
              <a:noFill/>
            </a:ln>
          </p:spPr>
        </p:pic>
        <p:sp>
          <p:nvSpPr>
            <p:cNvPr id="2664" name="Google Shape;2664;p214"/>
            <p:cNvSpPr/>
            <p:nvPr/>
          </p:nvSpPr>
          <p:spPr>
            <a:xfrm>
              <a:off x="1055737" y="1619183"/>
              <a:ext cx="5212782" cy="501729"/>
            </a:xfrm>
            <a:prstGeom prst="round2SameRect">
              <a:avLst>
                <a:gd fmla="val 50000" name="adj1"/>
                <a:gd fmla="val 0" name="adj2"/>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SCADA master station/control center</a:t>
              </a:r>
              <a:endParaRPr/>
            </a:p>
          </p:txBody>
        </p:sp>
        <p:sp>
          <p:nvSpPr>
            <p:cNvPr id="2665" name="Google Shape;2665;p214"/>
            <p:cNvSpPr/>
            <p:nvPr/>
          </p:nvSpPr>
          <p:spPr>
            <a:xfrm>
              <a:off x="6369249" y="1623811"/>
              <a:ext cx="3222377" cy="489228"/>
            </a:xfrm>
            <a:prstGeom prst="round2SameRect">
              <a:avLst>
                <a:gd fmla="val 43610" name="adj1"/>
                <a:gd fmla="val 0" name="adj2"/>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Comm. links</a:t>
              </a:r>
              <a:endParaRPr/>
            </a:p>
          </p:txBody>
        </p:sp>
        <p:sp>
          <p:nvSpPr>
            <p:cNvPr id="2666" name="Google Shape;2666;p214"/>
            <p:cNvSpPr/>
            <p:nvPr/>
          </p:nvSpPr>
          <p:spPr>
            <a:xfrm>
              <a:off x="9764086" y="1623691"/>
              <a:ext cx="5850796" cy="501729"/>
            </a:xfrm>
            <a:prstGeom prst="round2SameRect">
              <a:avLst>
                <a:gd fmla="val 50000" name="adj1"/>
                <a:gd fmla="val 0" name="adj2"/>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Remote substation</a:t>
              </a:r>
              <a:endParaRPr/>
            </a:p>
          </p:txBody>
        </p:sp>
        <p:sp>
          <p:nvSpPr>
            <p:cNvPr id="2667" name="Google Shape;2667;p214"/>
            <p:cNvSpPr/>
            <p:nvPr/>
          </p:nvSpPr>
          <p:spPr>
            <a:xfrm>
              <a:off x="12145631" y="2247890"/>
              <a:ext cx="3276685" cy="806648"/>
            </a:xfrm>
            <a:prstGeom prst="round2SameRect">
              <a:avLst>
                <a:gd fmla="val 16156" name="adj1"/>
                <a:gd fmla="val 0" name="adj2"/>
              </a:avLst>
            </a:prstGeom>
            <a:solidFill>
              <a:srgbClr val="D9D9D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Intelligent electronic devices</a:t>
              </a:r>
              <a:endParaRPr/>
            </a:p>
          </p:txBody>
        </p:sp>
        <p:sp>
          <p:nvSpPr>
            <p:cNvPr id="2668" name="Google Shape;2668;p214"/>
            <p:cNvSpPr txBox="1"/>
            <p:nvPr/>
          </p:nvSpPr>
          <p:spPr>
            <a:xfrm>
              <a:off x="13401505" y="3207918"/>
              <a:ext cx="1586676"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Actuator</a:t>
              </a:r>
              <a:endParaRPr/>
            </a:p>
          </p:txBody>
        </p:sp>
        <p:pic>
          <p:nvPicPr>
            <p:cNvPr id="2669" name="Google Shape;2669;p214"/>
            <p:cNvPicPr preferRelativeResize="0"/>
            <p:nvPr/>
          </p:nvPicPr>
          <p:blipFill rotWithShape="1">
            <a:blip r:embed="rId10">
              <a:alphaModFix/>
            </a:blip>
            <a:srcRect b="0" l="0" r="0" t="0"/>
            <a:stretch/>
          </p:blipFill>
          <p:spPr>
            <a:xfrm>
              <a:off x="12795409" y="4495880"/>
              <a:ext cx="815086" cy="815086"/>
            </a:xfrm>
            <a:prstGeom prst="rect">
              <a:avLst/>
            </a:prstGeom>
            <a:noFill/>
            <a:ln>
              <a:noFill/>
            </a:ln>
          </p:spPr>
        </p:pic>
        <p:sp>
          <p:nvSpPr>
            <p:cNvPr id="2670" name="Google Shape;2670;p214"/>
            <p:cNvSpPr txBox="1"/>
            <p:nvPr/>
          </p:nvSpPr>
          <p:spPr>
            <a:xfrm>
              <a:off x="13466398" y="4741693"/>
              <a:ext cx="1586676"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Meter</a:t>
              </a:r>
              <a:endParaRPr/>
            </a:p>
          </p:txBody>
        </p:sp>
        <p:pic>
          <p:nvPicPr>
            <p:cNvPr id="2671" name="Google Shape;2671;p214"/>
            <p:cNvPicPr preferRelativeResize="0"/>
            <p:nvPr/>
          </p:nvPicPr>
          <p:blipFill rotWithShape="1">
            <a:blip r:embed="rId11">
              <a:alphaModFix/>
            </a:blip>
            <a:srcRect b="0" l="0" r="0" t="0"/>
            <a:stretch/>
          </p:blipFill>
          <p:spPr>
            <a:xfrm>
              <a:off x="14414358" y="5630045"/>
              <a:ext cx="852978" cy="619240"/>
            </a:xfrm>
            <a:prstGeom prst="rect">
              <a:avLst/>
            </a:prstGeom>
            <a:noFill/>
            <a:ln>
              <a:noFill/>
            </a:ln>
          </p:spPr>
        </p:pic>
        <p:sp>
          <p:nvSpPr>
            <p:cNvPr id="2672" name="Google Shape;2672;p214"/>
            <p:cNvSpPr txBox="1"/>
            <p:nvPr/>
          </p:nvSpPr>
          <p:spPr>
            <a:xfrm>
              <a:off x="12602458" y="5788851"/>
              <a:ext cx="1952626"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Accumulator</a:t>
              </a:r>
              <a:endParaRPr/>
            </a:p>
          </p:txBody>
        </p:sp>
        <p:pic>
          <p:nvPicPr>
            <p:cNvPr id="2673" name="Google Shape;2673;p214"/>
            <p:cNvPicPr preferRelativeResize="0"/>
            <p:nvPr/>
          </p:nvPicPr>
          <p:blipFill rotWithShape="1">
            <a:blip r:embed="rId12">
              <a:alphaModFix/>
            </a:blip>
            <a:srcRect b="0" l="0" r="0" t="0"/>
            <a:stretch/>
          </p:blipFill>
          <p:spPr>
            <a:xfrm>
              <a:off x="13341865" y="6633596"/>
              <a:ext cx="852978" cy="1039282"/>
            </a:xfrm>
            <a:prstGeom prst="rect">
              <a:avLst/>
            </a:prstGeom>
            <a:noFill/>
            <a:ln>
              <a:noFill/>
            </a:ln>
          </p:spPr>
        </p:pic>
        <p:sp>
          <p:nvSpPr>
            <p:cNvPr id="2674" name="Google Shape;2674;p214"/>
            <p:cNvSpPr txBox="1"/>
            <p:nvPr/>
          </p:nvSpPr>
          <p:spPr>
            <a:xfrm>
              <a:off x="12097251" y="7561432"/>
              <a:ext cx="3499184"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Programmable logic controller (PLC)</a:t>
              </a:r>
              <a:endParaRPr/>
            </a:p>
          </p:txBody>
        </p:sp>
        <p:cxnSp>
          <p:nvCxnSpPr>
            <p:cNvPr id="2675" name="Google Shape;2675;p214"/>
            <p:cNvCxnSpPr/>
            <p:nvPr/>
          </p:nvCxnSpPr>
          <p:spPr>
            <a:xfrm flipH="1" rot="10800000">
              <a:off x="11608258" y="3463004"/>
              <a:ext cx="1210369" cy="716784"/>
            </a:xfrm>
            <a:prstGeom prst="bentConnector3">
              <a:avLst>
                <a:gd fmla="val 50000" name="adj1"/>
              </a:avLst>
            </a:prstGeom>
            <a:noFill/>
            <a:ln cap="flat" cmpd="sng" w="38100">
              <a:solidFill>
                <a:srgbClr val="7F7F7F"/>
              </a:solidFill>
              <a:prstDash val="solid"/>
              <a:round/>
              <a:headEnd len="sm" w="sm" type="none"/>
              <a:tailEnd len="sm" w="sm" type="none"/>
            </a:ln>
          </p:spPr>
        </p:cxnSp>
        <p:cxnSp>
          <p:nvCxnSpPr>
            <p:cNvPr id="2676" name="Google Shape;2676;p214"/>
            <p:cNvCxnSpPr/>
            <p:nvPr/>
          </p:nvCxnSpPr>
          <p:spPr>
            <a:xfrm flipH="1" rot="10800000">
              <a:off x="11631476" y="4413728"/>
              <a:ext cx="1594694" cy="175315"/>
            </a:xfrm>
            <a:prstGeom prst="bentConnector4">
              <a:avLst>
                <a:gd fmla="val 49900" name="adj1"/>
                <a:gd fmla="val 230394" name="adj2"/>
              </a:avLst>
            </a:prstGeom>
            <a:noFill/>
            <a:ln cap="flat" cmpd="sng" w="38100">
              <a:solidFill>
                <a:srgbClr val="7F7F7F"/>
              </a:solidFill>
              <a:prstDash val="solid"/>
              <a:round/>
              <a:headEnd len="sm" w="sm" type="none"/>
              <a:tailEnd len="sm" w="sm" type="none"/>
            </a:ln>
          </p:spPr>
        </p:cxnSp>
        <p:cxnSp>
          <p:nvCxnSpPr>
            <p:cNvPr id="2677" name="Google Shape;2677;p214"/>
            <p:cNvCxnSpPr>
              <a:endCxn id="2671" idx="2"/>
            </p:cNvCxnSpPr>
            <p:nvPr/>
          </p:nvCxnSpPr>
          <p:spPr>
            <a:xfrm>
              <a:off x="11541447" y="4896585"/>
              <a:ext cx="3299400" cy="1352700"/>
            </a:xfrm>
            <a:prstGeom prst="bentConnector4">
              <a:avLst>
                <a:gd fmla="val 27751" name="adj1"/>
                <a:gd fmla="val 116900" name="adj2"/>
              </a:avLst>
            </a:prstGeom>
            <a:noFill/>
            <a:ln cap="flat" cmpd="sng" w="38100">
              <a:solidFill>
                <a:srgbClr val="7F7F7F"/>
              </a:solidFill>
              <a:prstDash val="solid"/>
              <a:round/>
              <a:headEnd len="sm" w="sm" type="none"/>
              <a:tailEnd len="sm" w="sm" type="none"/>
            </a:ln>
          </p:spPr>
        </p:cxnSp>
        <p:cxnSp>
          <p:nvCxnSpPr>
            <p:cNvPr id="2678" name="Google Shape;2678;p214"/>
            <p:cNvCxnSpPr/>
            <p:nvPr/>
          </p:nvCxnSpPr>
          <p:spPr>
            <a:xfrm flipH="1" rot="-5400000">
              <a:off x="11461102" y="5272474"/>
              <a:ext cx="2011434" cy="1750093"/>
            </a:xfrm>
            <a:prstGeom prst="bentConnector2">
              <a:avLst/>
            </a:prstGeom>
            <a:noFill/>
            <a:ln cap="flat" cmpd="sng" w="38100">
              <a:solidFill>
                <a:srgbClr val="7F7F7F"/>
              </a:solidFill>
              <a:prstDash val="solid"/>
              <a:round/>
              <a:headEnd len="sm" w="sm" type="none"/>
              <a:tailEnd len="sm" w="sm" type="none"/>
            </a:ln>
          </p:spPr>
        </p:cxnSp>
        <p:sp>
          <p:nvSpPr>
            <p:cNvPr id="2679" name="Google Shape;2679;p214"/>
            <p:cNvSpPr txBox="1"/>
            <p:nvPr/>
          </p:nvSpPr>
          <p:spPr>
            <a:xfrm>
              <a:off x="9753811" y="2577108"/>
              <a:ext cx="2320054"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Remote terminal</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Unit (RTU)</a:t>
              </a:r>
              <a:endParaRPr/>
            </a:p>
          </p:txBody>
        </p:sp>
      </p:grpSp>
      <p:sp>
        <p:nvSpPr>
          <p:cNvPr id="2680" name="Google Shape;2680;p214"/>
          <p:cNvSpPr/>
          <p:nvPr/>
        </p:nvSpPr>
        <p:spPr>
          <a:xfrm>
            <a:off x="-1208868" y="2577108"/>
            <a:ext cx="45719" cy="51357"/>
          </a:xfrm>
          <a:prstGeom prst="rect">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1" name="Google Shape;2681;p214"/>
          <p:cNvSpPr/>
          <p:nvPr/>
        </p:nvSpPr>
        <p:spPr>
          <a:xfrm>
            <a:off x="2413000" y="898149"/>
            <a:ext cx="11428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sp>
        <p:nvSpPr>
          <p:cNvPr id="2686" name="Google Shape;2686;p215"/>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302" lvl="0" marL="0" rtl="0" algn="ctr">
              <a:lnSpc>
                <a:spcPct val="90000"/>
              </a:lnSpc>
              <a:spcBef>
                <a:spcPts val="0"/>
              </a:spcBef>
              <a:spcAft>
                <a:spcPts val="0"/>
              </a:spcAft>
              <a:buSzPts val="4400"/>
              <a:buNone/>
            </a:pPr>
            <a:r>
              <a:rPr lang="en-US" sz="2848">
                <a:solidFill>
                  <a:srgbClr val="3F3F3F"/>
                </a:solidFill>
              </a:rPr>
              <a:t>Difference Between </a:t>
            </a:r>
            <a:r>
              <a:rPr lang="en-US">
                <a:solidFill>
                  <a:srgbClr val="3F3F3F"/>
                </a:solidFill>
              </a:rPr>
              <a:t>PLC, DCS, </a:t>
            </a:r>
            <a:r>
              <a:rPr lang="en-US" sz="2848">
                <a:solidFill>
                  <a:srgbClr val="3F3F3F"/>
                </a:solidFill>
              </a:rPr>
              <a:t>and</a:t>
            </a:r>
            <a:r>
              <a:rPr lang="en-US">
                <a:solidFill>
                  <a:srgbClr val="3F3F3F"/>
                </a:solidFill>
              </a:rPr>
              <a:t> SCADA</a:t>
            </a:r>
            <a:endParaRPr>
              <a:solidFill>
                <a:srgbClr val="3F3F3F"/>
              </a:solidFill>
            </a:endParaRPr>
          </a:p>
        </p:txBody>
      </p:sp>
      <p:pic>
        <p:nvPicPr>
          <p:cNvPr id="2687" name="Google Shape;2687;p215"/>
          <p:cNvPicPr preferRelativeResize="0"/>
          <p:nvPr/>
        </p:nvPicPr>
        <p:blipFill rotWithShape="1">
          <a:blip r:embed="rId3">
            <a:alphaModFix/>
          </a:blip>
          <a:srcRect b="0" l="0" r="0" t="0"/>
          <a:stretch/>
        </p:blipFill>
        <p:spPr>
          <a:xfrm>
            <a:off x="2799976" y="874681"/>
            <a:ext cx="10656048" cy="365760"/>
          </a:xfrm>
          <a:prstGeom prst="rect">
            <a:avLst/>
          </a:prstGeom>
          <a:noFill/>
          <a:ln>
            <a:noFill/>
          </a:ln>
        </p:spPr>
      </p:pic>
      <p:graphicFrame>
        <p:nvGraphicFramePr>
          <p:cNvPr id="2688" name="Google Shape;2688;p215"/>
          <p:cNvGraphicFramePr/>
          <p:nvPr/>
        </p:nvGraphicFramePr>
        <p:xfrm>
          <a:off x="1270000" y="2391428"/>
          <a:ext cx="3000000" cy="3000000"/>
        </p:xfrm>
        <a:graphic>
          <a:graphicData uri="http://schemas.openxmlformats.org/drawingml/2006/table">
            <a:tbl>
              <a:tblPr>
                <a:noFill/>
                <a:tableStyleId>{968ED6C1-C02C-49E0-B6CE-7A1554D6257D}</a:tableStyleId>
              </a:tblPr>
              <a:tblGrid>
                <a:gridCol w="2852550"/>
                <a:gridCol w="3270150"/>
                <a:gridCol w="3316625"/>
                <a:gridCol w="3857575"/>
              </a:tblGrid>
              <a:tr h="543025">
                <a:tc>
                  <a:txBody>
                    <a:bodyPr/>
                    <a:lstStyle/>
                    <a:p>
                      <a:pPr indent="0" lvl="0" marL="0" marR="0" rtl="0" algn="ctr">
                        <a:lnSpc>
                          <a:spcPct val="114000"/>
                        </a:lnSpc>
                        <a:spcBef>
                          <a:spcPts val="0"/>
                        </a:spcBef>
                        <a:spcAft>
                          <a:spcPts val="0"/>
                        </a:spcAft>
                        <a:buClr>
                          <a:srgbClr val="000000"/>
                        </a:buClr>
                        <a:buSzPts val="2200"/>
                        <a:buFont typeface="Arial"/>
                        <a:buNone/>
                      </a:pPr>
                      <a:r>
                        <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b="1" lang="en-US" sz="2200" u="none" cap="none" strike="noStrike">
                          <a:solidFill>
                            <a:schemeClr val="lt1"/>
                          </a:solidFill>
                          <a:latin typeface="Open Sans"/>
                          <a:ea typeface="Open Sans"/>
                          <a:cs typeface="Open Sans"/>
                          <a:sym typeface="Open Sans"/>
                        </a:rPr>
                        <a:t>PLC</a:t>
                      </a:r>
                      <a:endParaRPr sz="1400" u="none" cap="none" strike="noStrike">
                        <a:solidFill>
                          <a:schemeClr val="lt1"/>
                        </a:solidFill>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b="1" lang="en-US" sz="2200" u="none" cap="none" strike="noStrike">
                          <a:solidFill>
                            <a:schemeClr val="lt1"/>
                          </a:solidFill>
                          <a:latin typeface="Open Sans"/>
                          <a:ea typeface="Open Sans"/>
                          <a:cs typeface="Open Sans"/>
                          <a:sym typeface="Open Sans"/>
                        </a:rPr>
                        <a:t>DCS</a:t>
                      </a:r>
                      <a:endParaRPr sz="1400" u="none" cap="none" strike="noStrike">
                        <a:solidFill>
                          <a:schemeClr val="lt1"/>
                        </a:solidFill>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b="1" lang="en-US" sz="2200" u="none" cap="none" strike="noStrike">
                          <a:solidFill>
                            <a:schemeClr val="lt1"/>
                          </a:solidFill>
                          <a:latin typeface="Open Sans"/>
                          <a:ea typeface="Open Sans"/>
                          <a:cs typeface="Open Sans"/>
                          <a:sym typeface="Open Sans"/>
                        </a:rPr>
                        <a:t>SCADA</a:t>
                      </a:r>
                      <a:endParaRPr sz="1400" u="none" cap="none" strike="noStrike">
                        <a:solidFill>
                          <a:schemeClr val="lt1"/>
                        </a:solidFill>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5B9BD5"/>
                    </a:solidFill>
                  </a:tcPr>
                </a:tc>
              </a:tr>
              <a:tr h="1651350">
                <a:tc>
                  <a:txBody>
                    <a:bodyPr/>
                    <a:lstStyle/>
                    <a:p>
                      <a:pPr indent="91439" lvl="0" marL="0" marR="0" rtl="0" algn="ctr">
                        <a:lnSpc>
                          <a:spcPct val="114000"/>
                        </a:lnSpc>
                        <a:spcBef>
                          <a:spcPts val="0"/>
                        </a:spcBef>
                        <a:spcAft>
                          <a:spcPts val="0"/>
                        </a:spcAft>
                        <a:buClr>
                          <a:srgbClr val="000000"/>
                        </a:buClr>
                        <a:buSzPts val="2200"/>
                        <a:buFont typeface="Arial"/>
                        <a:buNone/>
                      </a:pPr>
                      <a:r>
                        <a:rPr b="1" lang="en-US" sz="2200" u="none" cap="none" strike="noStrike">
                          <a:solidFill>
                            <a:srgbClr val="3F3F3F"/>
                          </a:solidFill>
                          <a:latin typeface="Open Sans"/>
                          <a:ea typeface="Open Sans"/>
                          <a:cs typeface="Open Sans"/>
                          <a:sym typeface="Open Sans"/>
                        </a:rPr>
                        <a:t>Usage</a:t>
                      </a:r>
                      <a:endParaRPr b="1"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Used for controlling the medium or large-scale applications</a:t>
                      </a:r>
                      <a:endParaRPr b="0"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0" i="0" lang="en-US" sz="2200" u="none" cap="none" strike="noStrike">
                          <a:solidFill>
                            <a:schemeClr val="dk1"/>
                          </a:solidFill>
                          <a:latin typeface="Open Sans"/>
                          <a:ea typeface="Open Sans"/>
                          <a:cs typeface="Open Sans"/>
                          <a:sym typeface="Open Sans"/>
                        </a:rPr>
                        <a:t>Used for controlling</a:t>
                      </a:r>
                      <a:endParaRPr b="0" sz="2200" u="none" cap="none" strike="noStrike">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chemeClr val="dk1"/>
                          </a:solidFill>
                          <a:latin typeface="Open Sans"/>
                          <a:ea typeface="Open Sans"/>
                          <a:cs typeface="Open Sans"/>
                          <a:sym typeface="Open Sans"/>
                        </a:rPr>
                        <a:t>   the entire plant</a:t>
                      </a:r>
                      <a:endParaRPr b="0" sz="2200" u="none" cap="none" strike="noStrike">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240665" rtl="0" algn="ctr">
                        <a:lnSpc>
                          <a:spcPct val="114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Used for supervising and acquiring data from remote plants</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811875">
                <a:tc>
                  <a:txBody>
                    <a:bodyPr/>
                    <a:lstStyle/>
                    <a:p>
                      <a:pPr indent="0" lvl="0" marL="0" marR="0" rtl="0" algn="ctr">
                        <a:lnSpc>
                          <a:spcPct val="114000"/>
                        </a:lnSpc>
                        <a:spcBef>
                          <a:spcPts val="0"/>
                        </a:spcBef>
                        <a:spcAft>
                          <a:spcPts val="0"/>
                        </a:spcAft>
                        <a:buClr>
                          <a:srgbClr val="000000"/>
                        </a:buClr>
                        <a:buSzPts val="2200"/>
                        <a:buFont typeface="Arial"/>
                        <a:buNone/>
                      </a:pPr>
                      <a:r>
                        <a:rPr b="1" lang="en-US" sz="2200" u="none" cap="none" strike="noStrike">
                          <a:solidFill>
                            <a:srgbClr val="3F3F3F"/>
                          </a:solidFill>
                          <a:latin typeface="Open Sans"/>
                          <a:ea typeface="Open Sans"/>
                          <a:cs typeface="Open Sans"/>
                          <a:sym typeface="Open Sans"/>
                        </a:rPr>
                        <a:t>Location</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Local</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Local</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92075" lvl="0" marL="0" marR="0" rtl="0" algn="ctr">
                        <a:lnSpc>
                          <a:spcPct val="114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Geographically dispersed</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811875">
                <a:tc>
                  <a:txBody>
                    <a:bodyPr/>
                    <a:lstStyle/>
                    <a:p>
                      <a:pPr indent="91439" lvl="0" marL="0" marR="0" rtl="0" algn="ctr">
                        <a:lnSpc>
                          <a:spcPct val="114000"/>
                        </a:lnSpc>
                        <a:spcBef>
                          <a:spcPts val="0"/>
                        </a:spcBef>
                        <a:spcAft>
                          <a:spcPts val="0"/>
                        </a:spcAft>
                        <a:buClr>
                          <a:srgbClr val="000000"/>
                        </a:buClr>
                        <a:buSzPts val="2200"/>
                        <a:buFont typeface="Arial"/>
                        <a:buNone/>
                      </a:pPr>
                      <a:r>
                        <a:rPr b="1" lang="en-US" sz="2200" u="none" cap="none" strike="noStrike">
                          <a:solidFill>
                            <a:srgbClr val="3F3F3F"/>
                          </a:solidFill>
                          <a:latin typeface="Open Sans"/>
                          <a:ea typeface="Open Sans"/>
                          <a:cs typeface="Open Sans"/>
                          <a:sym typeface="Open Sans"/>
                        </a:rPr>
                        <a:t>Communication</a:t>
                      </a:r>
                      <a:endParaRPr b="1"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91439" lvl="0" marL="0" marR="0" rtl="0" algn="ctr">
                        <a:lnSpc>
                          <a:spcPct val="114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LAN</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92075" lvl="0" marL="0" marR="0" rtl="0" algn="ctr">
                        <a:lnSpc>
                          <a:spcPct val="114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LAN</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92075" lvl="0" marL="0" marR="0" rtl="0" algn="ctr">
                        <a:lnSpc>
                          <a:spcPct val="114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Any communication system</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543025">
                <a:tc>
                  <a:txBody>
                    <a:bodyPr/>
                    <a:lstStyle/>
                    <a:p>
                      <a:pPr indent="0" lvl="0" marL="0" marR="0" rtl="0" algn="ctr">
                        <a:lnSpc>
                          <a:spcPct val="114000"/>
                        </a:lnSpc>
                        <a:spcBef>
                          <a:spcPts val="0"/>
                        </a:spcBef>
                        <a:spcAft>
                          <a:spcPts val="0"/>
                        </a:spcAft>
                        <a:buClr>
                          <a:srgbClr val="000000"/>
                        </a:buClr>
                        <a:buSzPts val="2200"/>
                        <a:buFont typeface="Arial"/>
                        <a:buNone/>
                      </a:pPr>
                      <a:r>
                        <a:rPr b="1" lang="en-US" sz="2200" u="none" cap="none" strike="noStrike">
                          <a:solidFill>
                            <a:srgbClr val="3F3F3F"/>
                          </a:solidFill>
                          <a:latin typeface="Open Sans"/>
                          <a:ea typeface="Open Sans"/>
                          <a:cs typeface="Open Sans"/>
                          <a:sym typeface="Open Sans"/>
                        </a:rPr>
                        <a:t>Performance</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High</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Medium</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lang="en-US" sz="2200" u="none" cap="none" strike="noStrike">
                          <a:solidFill>
                            <a:srgbClr val="3F3F3F"/>
                          </a:solidFill>
                          <a:latin typeface="Open Sans"/>
                          <a:ea typeface="Open Sans"/>
                          <a:cs typeface="Open Sans"/>
                          <a:sym typeface="Open Sans"/>
                        </a:rPr>
                        <a:t>Slow</a:t>
                      </a:r>
                      <a:endParaRPr sz="2200" u="none" cap="none" strike="noStrike">
                        <a:solidFill>
                          <a:srgbClr val="3F3F3F"/>
                        </a:solidFill>
                        <a:latin typeface="Open Sans"/>
                        <a:ea typeface="Open Sans"/>
                        <a:cs typeface="Open Sans"/>
                        <a:sym typeface="Open Sans"/>
                      </a:endParaRPr>
                    </a:p>
                  </a:txBody>
                  <a:tcPr marT="0" marB="0" marR="0" marL="0"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216"/>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sz="2816">
                <a:solidFill>
                  <a:srgbClr val="3F3F3F"/>
                </a:solidFill>
                <a:latin typeface="Open Sans"/>
                <a:ea typeface="Open Sans"/>
                <a:cs typeface="Open Sans"/>
                <a:sym typeface="Open Sans"/>
              </a:rPr>
              <a:t>Security </a:t>
            </a:r>
            <a:r>
              <a:rPr lang="en-US">
                <a:solidFill>
                  <a:srgbClr val="3F3F3F"/>
                </a:solidFill>
                <a:latin typeface="Open Sans"/>
                <a:ea typeface="Open Sans"/>
                <a:cs typeface="Open Sans"/>
                <a:sym typeface="Open Sans"/>
              </a:rPr>
              <a:t>Concerns with</a:t>
            </a:r>
            <a:r>
              <a:rPr lang="en-US" sz="2816">
                <a:solidFill>
                  <a:srgbClr val="3F3F3F"/>
                </a:solidFill>
                <a:latin typeface="Open Sans"/>
                <a:ea typeface="Open Sans"/>
                <a:cs typeface="Open Sans"/>
                <a:sym typeface="Open Sans"/>
              </a:rPr>
              <a:t> ICS</a:t>
            </a:r>
            <a:endParaRPr>
              <a:solidFill>
                <a:srgbClr val="3F3F3F"/>
              </a:solidFill>
              <a:latin typeface="Open Sans"/>
              <a:ea typeface="Open Sans"/>
              <a:cs typeface="Open Sans"/>
              <a:sym typeface="Open Sans"/>
            </a:endParaRPr>
          </a:p>
        </p:txBody>
      </p:sp>
      <p:pic>
        <p:nvPicPr>
          <p:cNvPr id="2694" name="Google Shape;2694;p216"/>
          <p:cNvPicPr preferRelativeResize="0"/>
          <p:nvPr/>
        </p:nvPicPr>
        <p:blipFill rotWithShape="1">
          <a:blip r:embed="rId3">
            <a:alphaModFix/>
          </a:blip>
          <a:srcRect b="0" l="0" r="0" t="0"/>
          <a:stretch/>
        </p:blipFill>
        <p:spPr>
          <a:xfrm>
            <a:off x="4815367" y="874681"/>
            <a:ext cx="6625266" cy="365760"/>
          </a:xfrm>
          <a:prstGeom prst="rect">
            <a:avLst/>
          </a:prstGeom>
          <a:noFill/>
          <a:ln>
            <a:noFill/>
          </a:ln>
        </p:spPr>
      </p:pic>
      <p:sp>
        <p:nvSpPr>
          <p:cNvPr id="2695" name="Google Shape;2695;p216"/>
          <p:cNvSpPr txBox="1"/>
          <p:nvPr/>
        </p:nvSpPr>
        <p:spPr>
          <a:xfrm>
            <a:off x="3317650" y="1276425"/>
            <a:ext cx="9490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ICS poses the following security concerns:</a:t>
            </a:r>
            <a:endParaRPr b="0" i="0" sz="2200" u="none" cap="none" strike="noStrike">
              <a:solidFill>
                <a:srgbClr val="3F3F3F"/>
              </a:solidFill>
              <a:latin typeface="Open Sans"/>
              <a:ea typeface="Open Sans"/>
              <a:cs typeface="Open Sans"/>
              <a:sym typeface="Open Sans"/>
            </a:endParaRPr>
          </a:p>
        </p:txBody>
      </p:sp>
      <p:sp>
        <p:nvSpPr>
          <p:cNvPr id="2696" name="Google Shape;2696;p216"/>
          <p:cNvSpPr/>
          <p:nvPr/>
        </p:nvSpPr>
        <p:spPr>
          <a:xfrm>
            <a:off x="1265512" y="2002054"/>
            <a:ext cx="7723505" cy="6744937"/>
          </a:xfrm>
          <a:prstGeom prst="roundRect">
            <a:avLst>
              <a:gd fmla="val 3086"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556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Control system protocols with little or no security</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Migration to TCP/IP networks with its inherent vulnerabilities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Interconnection with enterprise networks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Old operating systems and applications with poor patching practices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Little monitoring of control systems to detect and prevent attacks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Poor security practices followed by vendors resulting in insecure products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Increased risk of insider attacks by outsourced IT services</a:t>
            </a:r>
            <a:endParaRPr/>
          </a:p>
          <a:p>
            <a:pPr indent="-342900" lvl="0" marL="355600" marR="0" rtl="0" algn="l">
              <a:lnSpc>
                <a:spcPct val="114000"/>
              </a:lnSpc>
              <a:spcBef>
                <a:spcPts val="13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Increased attacks on ICS by terrorists and foreign governments</a:t>
            </a:r>
            <a:r>
              <a:rPr b="0" i="0" lang="en-US" sz="2200" u="none" cap="none" strike="noStrike">
                <a:solidFill>
                  <a:srgbClr val="FFFFFF"/>
                </a:solidFill>
                <a:latin typeface="Open Sans"/>
                <a:ea typeface="Open Sans"/>
                <a:cs typeface="Open Sans"/>
                <a:sym typeface="Open Sans"/>
              </a:rPr>
              <a:t>                  </a:t>
            </a:r>
            <a:endParaRPr b="0" i="0" sz="2200" u="none" cap="none" strike="noStrike">
              <a:solidFill>
                <a:srgbClr val="000000"/>
              </a:solidFill>
              <a:latin typeface="Open Sans"/>
              <a:ea typeface="Open Sans"/>
              <a:cs typeface="Open Sans"/>
              <a:sym typeface="Open Sans"/>
            </a:endParaRPr>
          </a:p>
        </p:txBody>
      </p:sp>
      <p:pic>
        <p:nvPicPr>
          <p:cNvPr id="2697" name="Google Shape;2697;p216"/>
          <p:cNvPicPr preferRelativeResize="0"/>
          <p:nvPr/>
        </p:nvPicPr>
        <p:blipFill rotWithShape="1">
          <a:blip r:embed="rId4">
            <a:alphaModFix/>
          </a:blip>
          <a:srcRect b="0" l="0" r="0" t="0"/>
          <a:stretch/>
        </p:blipFill>
        <p:spPr>
          <a:xfrm flipH="1">
            <a:off x="9456804" y="2844187"/>
            <a:ext cx="5275098" cy="436356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219"/>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sz="2880">
                <a:solidFill>
                  <a:srgbClr val="3F3F3F"/>
                </a:solidFill>
                <a:latin typeface="Open Sans"/>
                <a:ea typeface="Open Sans"/>
                <a:cs typeface="Open Sans"/>
                <a:sym typeface="Open Sans"/>
              </a:rPr>
              <a:t>Case Study: Scenario</a:t>
            </a:r>
            <a:endParaRPr>
              <a:solidFill>
                <a:srgbClr val="3F3F3F"/>
              </a:solidFill>
              <a:latin typeface="Open Sans"/>
              <a:ea typeface="Open Sans"/>
              <a:cs typeface="Open Sans"/>
              <a:sym typeface="Open Sans"/>
            </a:endParaRPr>
          </a:p>
        </p:txBody>
      </p:sp>
      <p:sp>
        <p:nvSpPr>
          <p:cNvPr id="2703" name="Google Shape;2703;p219"/>
          <p:cNvSpPr/>
          <p:nvPr/>
        </p:nvSpPr>
        <p:spPr>
          <a:xfrm>
            <a:off x="4766344" y="1474471"/>
            <a:ext cx="6723315" cy="457176"/>
          </a:xfrm>
          <a:prstGeom prst="rect">
            <a:avLst/>
          </a:prstGeom>
          <a:noFill/>
          <a:ln>
            <a:noFill/>
          </a:ln>
        </p:spPr>
        <p:txBody>
          <a:bodyPr anchorCtr="0" anchor="ctr" bIns="45700" lIns="91425" spcFirstLastPara="1" rIns="91425" wrap="square" tIns="45700">
            <a:spAutoFit/>
          </a:bodyPr>
          <a:lstStyle/>
          <a:p>
            <a:pPr indent="1270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ICS malware targets European energy companies:</a:t>
            </a:r>
            <a:endParaRPr/>
          </a:p>
        </p:txBody>
      </p:sp>
      <p:pic>
        <p:nvPicPr>
          <p:cNvPr id="2704" name="Google Shape;2704;p219"/>
          <p:cNvPicPr preferRelativeResize="0"/>
          <p:nvPr/>
        </p:nvPicPr>
        <p:blipFill rotWithShape="1">
          <a:blip r:embed="rId3">
            <a:alphaModFix/>
          </a:blip>
          <a:srcRect b="0" l="0" r="0" t="0"/>
          <a:stretch/>
        </p:blipFill>
        <p:spPr>
          <a:xfrm>
            <a:off x="6292112" y="3428758"/>
            <a:ext cx="3708289" cy="3708289"/>
          </a:xfrm>
          <a:prstGeom prst="ellipse">
            <a:avLst/>
          </a:prstGeom>
          <a:noFill/>
          <a:ln>
            <a:noFill/>
          </a:ln>
        </p:spPr>
      </p:pic>
      <p:sp>
        <p:nvSpPr>
          <p:cNvPr id="2705" name="Google Shape;2705;p219"/>
          <p:cNvSpPr/>
          <p:nvPr/>
        </p:nvSpPr>
        <p:spPr>
          <a:xfrm>
            <a:off x="1117455" y="3890227"/>
            <a:ext cx="4495622" cy="2785350"/>
          </a:xfrm>
          <a:prstGeom prst="round2SameRect">
            <a:avLst>
              <a:gd fmla="val 3653" name="adj1"/>
              <a:gd fmla="val 0" name="adj2"/>
            </a:avLst>
          </a:prstGeom>
          <a:no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SFG malware, discovered in June 2016 on the networks of a European energy company, created a backdoor on targeted industrial control systems. </a:t>
            </a:r>
            <a:endParaRPr/>
          </a:p>
        </p:txBody>
      </p:sp>
      <p:sp>
        <p:nvSpPr>
          <p:cNvPr id="2706" name="Google Shape;2706;p219"/>
          <p:cNvSpPr/>
          <p:nvPr/>
        </p:nvSpPr>
        <p:spPr>
          <a:xfrm>
            <a:off x="10679436" y="3909504"/>
            <a:ext cx="4495622" cy="2785350"/>
          </a:xfrm>
          <a:prstGeom prst="round2SameRect">
            <a:avLst>
              <a:gd fmla="val 3653" name="adj1"/>
              <a:gd fmla="val 0" name="adj2"/>
            </a:avLst>
          </a:prstGeom>
          <a:no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backdoor delivered a payload that was used to extract data from or potentially shut down the energy grid, according to security researchers at endpoint security firm SentinelOne.</a:t>
            </a:r>
            <a:endParaRPr/>
          </a:p>
        </p:txBody>
      </p:sp>
      <p:cxnSp>
        <p:nvCxnSpPr>
          <p:cNvPr id="2707" name="Google Shape;2707;p219"/>
          <p:cNvCxnSpPr/>
          <p:nvPr/>
        </p:nvCxnSpPr>
        <p:spPr>
          <a:xfrm>
            <a:off x="6021091" y="3909504"/>
            <a:ext cx="0" cy="2746797"/>
          </a:xfrm>
          <a:prstGeom prst="straightConnector1">
            <a:avLst/>
          </a:prstGeom>
          <a:noFill/>
          <a:ln cap="flat" cmpd="sng" w="38100">
            <a:solidFill>
              <a:srgbClr val="7F7F7F"/>
            </a:solidFill>
            <a:prstDash val="solid"/>
            <a:round/>
            <a:headEnd len="med" w="med" type="oval"/>
            <a:tailEnd len="med" w="med" type="oval"/>
          </a:ln>
        </p:spPr>
      </p:cxnSp>
      <p:cxnSp>
        <p:nvCxnSpPr>
          <p:cNvPr id="2708" name="Google Shape;2708;p219"/>
          <p:cNvCxnSpPr/>
          <p:nvPr/>
        </p:nvCxnSpPr>
        <p:spPr>
          <a:xfrm>
            <a:off x="10282976" y="3909504"/>
            <a:ext cx="0" cy="2746797"/>
          </a:xfrm>
          <a:prstGeom prst="straightConnector1">
            <a:avLst/>
          </a:prstGeom>
          <a:noFill/>
          <a:ln cap="flat" cmpd="sng" w="38100">
            <a:solidFill>
              <a:srgbClr val="7F7F7F"/>
            </a:solidFill>
            <a:prstDash val="solid"/>
            <a:round/>
            <a:headEnd len="med" w="med" type="oval"/>
            <a:tailEnd len="med" w="med" type="oval"/>
          </a:ln>
        </p:spPr>
      </p:cxnSp>
      <p:sp>
        <p:nvSpPr>
          <p:cNvPr id="2709" name="Google Shape;2709;p219"/>
          <p:cNvSpPr/>
          <p:nvPr/>
        </p:nvSpPr>
        <p:spPr>
          <a:xfrm>
            <a:off x="5778500" y="895959"/>
            <a:ext cx="4712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22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sz="2880">
                <a:solidFill>
                  <a:srgbClr val="3F3F3F"/>
                </a:solidFill>
                <a:latin typeface="Open Sans"/>
                <a:ea typeface="Open Sans"/>
                <a:cs typeface="Open Sans"/>
                <a:sym typeface="Open Sans"/>
              </a:rPr>
              <a:t>Case Study: Impact</a:t>
            </a:r>
            <a:endParaRPr>
              <a:solidFill>
                <a:srgbClr val="3F3F3F"/>
              </a:solidFill>
              <a:latin typeface="Open Sans"/>
              <a:ea typeface="Open Sans"/>
              <a:cs typeface="Open Sans"/>
              <a:sym typeface="Open Sans"/>
            </a:endParaRPr>
          </a:p>
        </p:txBody>
      </p:sp>
      <p:sp>
        <p:nvSpPr>
          <p:cNvPr id="2715" name="Google Shape;2715;p220"/>
          <p:cNvSpPr/>
          <p:nvPr/>
        </p:nvSpPr>
        <p:spPr>
          <a:xfrm>
            <a:off x="2105531" y="2092271"/>
            <a:ext cx="12058843" cy="5395924"/>
          </a:xfrm>
          <a:prstGeom prst="roundRect">
            <a:avLst>
              <a:gd fmla="val 2359"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The Windows-based SFG malware is designed to bypass next-generation antivirus software and firewalls. </a:t>
            </a:r>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It also encrypts key features of its code so that it cannot be discovered and analyzed.</a:t>
            </a:r>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The malware even skips features such as facial recognition, fingerprint scanners, and other advanced biometric access control systems running inside target organizations.</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The malware shuts down when put into a sandboxed environment or a virtual machine to escape the notice of security teams.</a:t>
            </a:r>
            <a:endParaRPr/>
          </a:p>
        </p:txBody>
      </p:sp>
      <p:sp>
        <p:nvSpPr>
          <p:cNvPr id="2716" name="Google Shape;2716;p220"/>
          <p:cNvSpPr/>
          <p:nvPr/>
        </p:nvSpPr>
        <p:spPr>
          <a:xfrm>
            <a:off x="5969000" y="895959"/>
            <a:ext cx="4331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221"/>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429" lvl="0" marL="0" rtl="0" algn="ctr">
              <a:lnSpc>
                <a:spcPct val="90000"/>
              </a:lnSpc>
              <a:spcBef>
                <a:spcPts val="0"/>
              </a:spcBef>
              <a:spcAft>
                <a:spcPts val="0"/>
              </a:spcAft>
              <a:buSzPts val="4400"/>
              <a:buNone/>
            </a:pPr>
            <a:r>
              <a:rPr lang="en-US" sz="2880">
                <a:solidFill>
                  <a:srgbClr val="3F3F3F"/>
                </a:solidFill>
                <a:latin typeface="Open Sans"/>
                <a:ea typeface="Open Sans"/>
                <a:cs typeface="Open Sans"/>
                <a:sym typeface="Open Sans"/>
              </a:rPr>
              <a:t>Case Study</a:t>
            </a:r>
            <a:endParaRPr>
              <a:solidFill>
                <a:srgbClr val="3F3F3F"/>
              </a:solidFill>
              <a:latin typeface="Open Sans"/>
              <a:ea typeface="Open Sans"/>
              <a:cs typeface="Open Sans"/>
              <a:sym typeface="Open Sans"/>
            </a:endParaRPr>
          </a:p>
        </p:txBody>
      </p:sp>
      <p:pic>
        <p:nvPicPr>
          <p:cNvPr id="2722" name="Google Shape;2722;p221"/>
          <p:cNvPicPr preferRelativeResize="0"/>
          <p:nvPr/>
        </p:nvPicPr>
        <p:blipFill rotWithShape="1">
          <a:blip r:embed="rId3">
            <a:alphaModFix/>
          </a:blip>
          <a:srcRect b="0" l="0" r="0" t="0"/>
          <a:stretch/>
        </p:blipFill>
        <p:spPr>
          <a:xfrm>
            <a:off x="6684818" y="874681"/>
            <a:ext cx="2886364" cy="365760"/>
          </a:xfrm>
          <a:prstGeom prst="rect">
            <a:avLst/>
          </a:prstGeom>
          <a:noFill/>
          <a:ln>
            <a:noFill/>
          </a:ln>
        </p:spPr>
      </p:pic>
      <p:grpSp>
        <p:nvGrpSpPr>
          <p:cNvPr id="2723" name="Google Shape;2723;p221"/>
          <p:cNvGrpSpPr/>
          <p:nvPr/>
        </p:nvGrpSpPr>
        <p:grpSpPr>
          <a:xfrm>
            <a:off x="4663394" y="3830714"/>
            <a:ext cx="413618" cy="1543418"/>
            <a:chOff x="3689291" y="5292399"/>
            <a:chExt cx="413618" cy="1543418"/>
          </a:xfrm>
        </p:grpSpPr>
        <p:sp>
          <p:nvSpPr>
            <p:cNvPr id="2724" name="Google Shape;2724;p221"/>
            <p:cNvSpPr/>
            <p:nvPr/>
          </p:nvSpPr>
          <p:spPr>
            <a:xfrm>
              <a:off x="4001308" y="5292399"/>
              <a:ext cx="101600" cy="1543418"/>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725" name="Google Shape;2725;p221"/>
            <p:cNvSpPr/>
            <p:nvPr/>
          </p:nvSpPr>
          <p:spPr>
            <a:xfrm rot="-5400000">
              <a:off x="3663567" y="5903336"/>
              <a:ext cx="372991" cy="321544"/>
            </a:xfrm>
            <a:prstGeom prst="triangle">
              <a:avLst>
                <a:gd fmla="val 50000" name="adj"/>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grpSp>
        <p:nvGrpSpPr>
          <p:cNvPr id="2726" name="Google Shape;2726;p221"/>
          <p:cNvGrpSpPr/>
          <p:nvPr/>
        </p:nvGrpSpPr>
        <p:grpSpPr>
          <a:xfrm flipH="1">
            <a:off x="10763978" y="3830714"/>
            <a:ext cx="413618" cy="1543418"/>
            <a:chOff x="3689291" y="5292399"/>
            <a:chExt cx="413618" cy="1543418"/>
          </a:xfrm>
        </p:grpSpPr>
        <p:sp>
          <p:nvSpPr>
            <p:cNvPr id="2727" name="Google Shape;2727;p221"/>
            <p:cNvSpPr/>
            <p:nvPr/>
          </p:nvSpPr>
          <p:spPr>
            <a:xfrm>
              <a:off x="4001308" y="5292399"/>
              <a:ext cx="101600" cy="1543418"/>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728" name="Google Shape;2728;p221"/>
            <p:cNvSpPr/>
            <p:nvPr/>
          </p:nvSpPr>
          <p:spPr>
            <a:xfrm rot="-5400000">
              <a:off x="3663567" y="5903336"/>
              <a:ext cx="372991" cy="321544"/>
            </a:xfrm>
            <a:prstGeom prst="triangle">
              <a:avLst>
                <a:gd fmla="val 50000" name="adj"/>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2729" name="Google Shape;2729;p221"/>
          <p:cNvSpPr/>
          <p:nvPr/>
        </p:nvSpPr>
        <p:spPr>
          <a:xfrm>
            <a:off x="5072218" y="2612221"/>
            <a:ext cx="5677611" cy="3980405"/>
          </a:xfrm>
          <a:prstGeom prst="roundRect">
            <a:avLst>
              <a:gd fmla="val 4703" name="adj"/>
            </a:avLst>
          </a:prstGeom>
          <a:solidFill>
            <a:schemeClr val="lt1"/>
          </a:solidFill>
          <a:ln cap="flat" cmpd="sng" w="25400">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730" name="Google Shape;2730;p221"/>
          <p:cNvSpPr txBox="1"/>
          <p:nvPr/>
        </p:nvSpPr>
        <p:spPr>
          <a:xfrm>
            <a:off x="726700" y="3260492"/>
            <a:ext cx="3855410" cy="2793866"/>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Cyber-criminals are shifting their focus to industrial facilities as a lucrative target, where they can blackmail facilities through techniques such as ransomware. </a:t>
            </a:r>
            <a:endParaRPr/>
          </a:p>
        </p:txBody>
      </p:sp>
      <p:sp>
        <p:nvSpPr>
          <p:cNvPr id="2731" name="Google Shape;2731;p221"/>
          <p:cNvSpPr txBox="1"/>
          <p:nvPr/>
        </p:nvSpPr>
        <p:spPr>
          <a:xfrm>
            <a:off x="11333889" y="2821071"/>
            <a:ext cx="3890611" cy="395168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For nation-states, identifying weaknesses in critical infrastructures of adversaries can be used strategically in case of conflicts, where cyber-attacks can be launched to paralyze a nation's key sectors, such as power, water, and transportation.</a:t>
            </a:r>
            <a:endParaRPr/>
          </a:p>
        </p:txBody>
      </p:sp>
      <p:pic>
        <p:nvPicPr>
          <p:cNvPr id="2732" name="Google Shape;2732;p221"/>
          <p:cNvPicPr preferRelativeResize="0"/>
          <p:nvPr/>
        </p:nvPicPr>
        <p:blipFill rotWithShape="1">
          <a:blip r:embed="rId4">
            <a:alphaModFix/>
          </a:blip>
          <a:srcRect b="0" l="0" r="0" t="0"/>
          <a:stretch/>
        </p:blipFill>
        <p:spPr>
          <a:xfrm>
            <a:off x="5203966" y="2763209"/>
            <a:ext cx="5388219" cy="3678429"/>
          </a:xfrm>
          <a:prstGeom prst="roundRect">
            <a:avLst>
              <a:gd fmla="val 7600" name="adj"/>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33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High Availability (HA)</a:t>
            </a:r>
            <a:endParaRPr>
              <a:latin typeface="Open Sans"/>
              <a:ea typeface="Open Sans"/>
              <a:cs typeface="Open Sans"/>
              <a:sym typeface="Open Sans"/>
            </a:endParaRPr>
          </a:p>
        </p:txBody>
      </p:sp>
      <p:sp>
        <p:nvSpPr>
          <p:cNvPr id="2739" name="Google Shape;2739;p339"/>
          <p:cNvSpPr/>
          <p:nvPr/>
        </p:nvSpPr>
        <p:spPr>
          <a:xfrm>
            <a:off x="1361313" y="3639857"/>
            <a:ext cx="7782816" cy="3651070"/>
          </a:xfrm>
          <a:prstGeom prst="roundRect">
            <a:avLst>
              <a:gd fmla="val 6299"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This is a characteristic of a system that aims to ensure an agreed-upon level of operational performance usually uptime for a higher-than-normal period.</a:t>
            </a:r>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It is about ensuring a system functions at a high level for an extended period, often measured by a specific uptime target.</a:t>
            </a:r>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pic>
        <p:nvPicPr>
          <p:cNvPr id="2740" name="Google Shape;2740;p339"/>
          <p:cNvPicPr preferRelativeResize="0"/>
          <p:nvPr/>
        </p:nvPicPr>
        <p:blipFill rotWithShape="1">
          <a:blip r:embed="rId3">
            <a:alphaModFix/>
          </a:blip>
          <a:srcRect b="0" l="0" r="0" t="0"/>
          <a:stretch/>
        </p:blipFill>
        <p:spPr>
          <a:xfrm>
            <a:off x="11003280" y="4221480"/>
            <a:ext cx="4165600" cy="4053840"/>
          </a:xfrm>
          <a:prstGeom prst="rect">
            <a:avLst/>
          </a:prstGeom>
          <a:noFill/>
          <a:ln>
            <a:noFill/>
          </a:ln>
        </p:spPr>
      </p:pic>
      <p:sp>
        <p:nvSpPr>
          <p:cNvPr id="2741" name="Google Shape;2741;p339"/>
          <p:cNvSpPr/>
          <p:nvPr/>
        </p:nvSpPr>
        <p:spPr>
          <a:xfrm>
            <a:off x="5778500" y="816352"/>
            <a:ext cx="46931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2" name="Google Shape;2742;p339"/>
          <p:cNvSpPr txBox="1"/>
          <p:nvPr/>
        </p:nvSpPr>
        <p:spPr>
          <a:xfrm>
            <a:off x="2618308" y="1235676"/>
            <a:ext cx="11019385"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HA refers to a system’s ability to remain operational and accessible even in the face of hardware failures, software issues, or other unexpected disruptions.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34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Principles of High Availability</a:t>
            </a:r>
            <a:endParaRPr/>
          </a:p>
        </p:txBody>
      </p:sp>
      <p:grpSp>
        <p:nvGrpSpPr>
          <p:cNvPr id="2748" name="Google Shape;2748;p340"/>
          <p:cNvGrpSpPr/>
          <p:nvPr/>
        </p:nvGrpSpPr>
        <p:grpSpPr>
          <a:xfrm>
            <a:off x="5261240" y="2182788"/>
            <a:ext cx="8911961" cy="6178928"/>
            <a:chOff x="5448894" y="2940427"/>
            <a:chExt cx="5458120" cy="2821040"/>
          </a:xfrm>
        </p:grpSpPr>
        <p:grpSp>
          <p:nvGrpSpPr>
            <p:cNvPr id="2749" name="Google Shape;2749;p340"/>
            <p:cNvGrpSpPr/>
            <p:nvPr/>
          </p:nvGrpSpPr>
          <p:grpSpPr>
            <a:xfrm>
              <a:off x="5456388" y="2994136"/>
              <a:ext cx="1030675" cy="710704"/>
              <a:chOff x="5135316" y="1329109"/>
              <a:chExt cx="1030675" cy="710704"/>
            </a:xfrm>
          </p:grpSpPr>
          <p:sp>
            <p:nvSpPr>
              <p:cNvPr id="2750" name="Google Shape;2750;p340"/>
              <p:cNvSpPr/>
              <p:nvPr/>
            </p:nvSpPr>
            <p:spPr>
              <a:xfrm>
                <a:off x="5562487" y="1329109"/>
                <a:ext cx="603504" cy="5333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01</a:t>
                </a:r>
                <a:endParaRPr b="0" i="0" sz="1400" u="none" cap="none" strike="noStrike">
                  <a:solidFill>
                    <a:srgbClr val="000000"/>
                  </a:solidFill>
                  <a:latin typeface="Arial"/>
                  <a:ea typeface="Arial"/>
                  <a:cs typeface="Arial"/>
                  <a:sym typeface="Arial"/>
                </a:endParaRPr>
              </a:p>
            </p:txBody>
          </p:sp>
          <p:sp>
            <p:nvSpPr>
              <p:cNvPr id="2751" name="Google Shape;2751;p340"/>
              <p:cNvSpPr/>
              <p:nvPr/>
            </p:nvSpPr>
            <p:spPr>
              <a:xfrm>
                <a:off x="5135316" y="1329109"/>
                <a:ext cx="427171" cy="710704"/>
              </a:xfrm>
              <a:custGeom>
                <a:rect b="b" l="l" r="r" t="t"/>
                <a:pathLst>
                  <a:path extrusionOk="0" h="569" w="342">
                    <a:moveTo>
                      <a:pt x="342" y="0"/>
                    </a:moveTo>
                    <a:lnTo>
                      <a:pt x="0" y="528"/>
                    </a:lnTo>
                    <a:lnTo>
                      <a:pt x="45" y="569"/>
                    </a:lnTo>
                    <a:lnTo>
                      <a:pt x="342" y="427"/>
                    </a:lnTo>
                    <a:lnTo>
                      <a:pt x="342" y="0"/>
                    </a:lnTo>
                    <a:close/>
                  </a:path>
                </a:pathLst>
              </a:custGeom>
              <a:solidFill>
                <a:srgbClr val="2E75B5"/>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nvGrpSpPr>
            <p:cNvPr id="2752" name="Google Shape;2752;p340"/>
            <p:cNvGrpSpPr/>
            <p:nvPr/>
          </p:nvGrpSpPr>
          <p:grpSpPr>
            <a:xfrm>
              <a:off x="5448894" y="4897673"/>
              <a:ext cx="1030675" cy="710704"/>
              <a:chOff x="5127822" y="3232646"/>
              <a:chExt cx="1030675" cy="710704"/>
            </a:xfrm>
          </p:grpSpPr>
          <p:sp>
            <p:nvSpPr>
              <p:cNvPr id="2753" name="Google Shape;2753;p340"/>
              <p:cNvSpPr/>
              <p:nvPr/>
            </p:nvSpPr>
            <p:spPr>
              <a:xfrm>
                <a:off x="5554993" y="3411259"/>
                <a:ext cx="603504" cy="532091"/>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03</a:t>
                </a:r>
                <a:endParaRPr b="0" i="0" sz="1400" u="none" cap="none" strike="noStrike">
                  <a:solidFill>
                    <a:srgbClr val="000000"/>
                  </a:solidFill>
                  <a:latin typeface="Arial"/>
                  <a:ea typeface="Arial"/>
                  <a:cs typeface="Arial"/>
                  <a:sym typeface="Arial"/>
                </a:endParaRPr>
              </a:p>
            </p:txBody>
          </p:sp>
          <p:sp>
            <p:nvSpPr>
              <p:cNvPr id="2754" name="Google Shape;2754;p340"/>
              <p:cNvSpPr/>
              <p:nvPr/>
            </p:nvSpPr>
            <p:spPr>
              <a:xfrm>
                <a:off x="5127822" y="3232646"/>
                <a:ext cx="427171" cy="710704"/>
              </a:xfrm>
              <a:custGeom>
                <a:rect b="b" l="l" r="r" t="t"/>
                <a:pathLst>
                  <a:path extrusionOk="0" h="569" w="342">
                    <a:moveTo>
                      <a:pt x="342" y="569"/>
                    </a:moveTo>
                    <a:lnTo>
                      <a:pt x="0" y="42"/>
                    </a:lnTo>
                    <a:lnTo>
                      <a:pt x="45" y="0"/>
                    </a:lnTo>
                    <a:lnTo>
                      <a:pt x="342" y="143"/>
                    </a:lnTo>
                    <a:lnTo>
                      <a:pt x="342" y="569"/>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nvGrpSpPr>
            <p:cNvPr id="2755" name="Google Shape;2755;p340"/>
            <p:cNvGrpSpPr/>
            <p:nvPr/>
          </p:nvGrpSpPr>
          <p:grpSpPr>
            <a:xfrm>
              <a:off x="5747414" y="4010855"/>
              <a:ext cx="805988" cy="533340"/>
              <a:chOff x="5426342" y="2345828"/>
              <a:chExt cx="805988" cy="533340"/>
            </a:xfrm>
          </p:grpSpPr>
          <p:sp>
            <p:nvSpPr>
              <p:cNvPr id="2756" name="Google Shape;2756;p340"/>
              <p:cNvSpPr/>
              <p:nvPr/>
            </p:nvSpPr>
            <p:spPr>
              <a:xfrm>
                <a:off x="5711122" y="2345828"/>
                <a:ext cx="521208" cy="5333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02</a:t>
                </a:r>
                <a:endParaRPr b="0" i="0" sz="1400" u="none" cap="none" strike="noStrike">
                  <a:solidFill>
                    <a:srgbClr val="000000"/>
                  </a:solidFill>
                  <a:latin typeface="Arial"/>
                  <a:ea typeface="Arial"/>
                  <a:cs typeface="Arial"/>
                  <a:sym typeface="Arial"/>
                </a:endParaRPr>
              </a:p>
            </p:txBody>
          </p:sp>
          <p:sp>
            <p:nvSpPr>
              <p:cNvPr id="2757" name="Google Shape;2757;p340"/>
              <p:cNvSpPr/>
              <p:nvPr/>
            </p:nvSpPr>
            <p:spPr>
              <a:xfrm>
                <a:off x="5426342" y="2345828"/>
                <a:ext cx="284781" cy="533340"/>
              </a:xfrm>
              <a:custGeom>
                <a:rect b="b" l="l" r="r" t="t"/>
                <a:pathLst>
                  <a:path extrusionOk="0" h="427" w="228">
                    <a:moveTo>
                      <a:pt x="228" y="0"/>
                    </a:moveTo>
                    <a:lnTo>
                      <a:pt x="0" y="185"/>
                    </a:lnTo>
                    <a:lnTo>
                      <a:pt x="0" y="266"/>
                    </a:lnTo>
                    <a:lnTo>
                      <a:pt x="228" y="427"/>
                    </a:lnTo>
                    <a:lnTo>
                      <a:pt x="228" y="0"/>
                    </a:lnTo>
                    <a:close/>
                  </a:path>
                </a:pathLst>
              </a:custGeom>
              <a:solidFill>
                <a:srgbClr val="7B7B7B"/>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sp>
          <p:nvSpPr>
            <p:cNvPr id="2758" name="Google Shape;2758;p340"/>
            <p:cNvSpPr txBox="1"/>
            <p:nvPr/>
          </p:nvSpPr>
          <p:spPr>
            <a:xfrm>
              <a:off x="6684031" y="2940427"/>
              <a:ext cx="4222983" cy="6604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Elimination of single points of failure</a:t>
              </a:r>
              <a:r>
                <a:rPr b="0" i="0" lang="en-US" sz="2200" u="none" cap="none" strike="noStrike">
                  <a:solidFill>
                    <a:srgbClr val="3F3F3F"/>
                  </a:solidFill>
                  <a:latin typeface="Open Sans"/>
                  <a:ea typeface="Open Sans"/>
                  <a:cs typeface="Open Sans"/>
                  <a:sym typeface="Open Sans"/>
                </a:rPr>
                <a:t>: This means adding or building redundancy into a system so that failure of a component does not mean failure of the entire system.</a:t>
              </a:r>
              <a:endParaRPr/>
            </a:p>
          </p:txBody>
        </p:sp>
        <p:sp>
          <p:nvSpPr>
            <p:cNvPr id="2759" name="Google Shape;2759;p340"/>
            <p:cNvSpPr txBox="1"/>
            <p:nvPr/>
          </p:nvSpPr>
          <p:spPr>
            <a:xfrm>
              <a:off x="6684031" y="3934203"/>
              <a:ext cx="3958528" cy="746951"/>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Reliable crossover</a:t>
              </a:r>
              <a:r>
                <a:rPr b="0" i="0" lang="en-US" sz="2200" u="none" cap="none" strike="noStrike">
                  <a:solidFill>
                    <a:srgbClr val="3F3F3F"/>
                  </a:solidFill>
                  <a:latin typeface="Open Sans"/>
                  <a:ea typeface="Open Sans"/>
                  <a:cs typeface="Open Sans"/>
                  <a:sym typeface="Open Sans"/>
                </a:rPr>
                <a:t>: In redundant systems, the crossover point tends to become a single point of failure. Reliable systems must provide for reliable crossover.</a:t>
              </a:r>
              <a:endParaRPr b="0" i="0" sz="2200" u="none" cap="none" strike="noStrike">
                <a:solidFill>
                  <a:srgbClr val="3F3F3F"/>
                </a:solidFill>
                <a:latin typeface="Open Sans"/>
                <a:ea typeface="Open Sans"/>
                <a:cs typeface="Open Sans"/>
                <a:sym typeface="Open Sans"/>
              </a:endParaRPr>
            </a:p>
          </p:txBody>
        </p:sp>
        <p:sp>
          <p:nvSpPr>
            <p:cNvPr id="2760" name="Google Shape;2760;p340"/>
            <p:cNvSpPr txBox="1"/>
            <p:nvPr/>
          </p:nvSpPr>
          <p:spPr>
            <a:xfrm>
              <a:off x="6684031" y="5014515"/>
              <a:ext cx="4098534" cy="746952"/>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Detection of failures as they occur</a:t>
              </a:r>
              <a:r>
                <a:rPr b="0" i="0" lang="en-US" sz="2200" u="none" cap="none" strike="noStrike">
                  <a:solidFill>
                    <a:srgbClr val="3F3F3F"/>
                  </a:solidFill>
                  <a:latin typeface="Open Sans"/>
                  <a:ea typeface="Open Sans"/>
                  <a:cs typeface="Open Sans"/>
                  <a:sym typeface="Open Sans"/>
                </a:rPr>
                <a:t>: If the preceding two principles are observed, a user may never see a failure, but the maintenance activity is a must.</a:t>
              </a:r>
              <a:endParaRPr b="0" i="0" sz="2200" u="none" cap="none" strike="noStrike">
                <a:solidFill>
                  <a:srgbClr val="3F3F3F"/>
                </a:solidFill>
                <a:latin typeface="Open Sans"/>
                <a:ea typeface="Open Sans"/>
                <a:cs typeface="Open Sans"/>
                <a:sym typeface="Open Sans"/>
              </a:endParaRPr>
            </a:p>
          </p:txBody>
        </p:sp>
      </p:grpSp>
      <p:pic>
        <p:nvPicPr>
          <p:cNvPr id="2761" name="Google Shape;2761;p340"/>
          <p:cNvPicPr preferRelativeResize="0"/>
          <p:nvPr/>
        </p:nvPicPr>
        <p:blipFill rotWithShape="1">
          <a:blip r:embed="rId3">
            <a:alphaModFix/>
          </a:blip>
          <a:srcRect b="0" l="0" r="0" t="0"/>
          <a:stretch/>
        </p:blipFill>
        <p:spPr>
          <a:xfrm>
            <a:off x="733180" y="2674253"/>
            <a:ext cx="4876800" cy="4876800"/>
          </a:xfrm>
          <a:prstGeom prst="rect">
            <a:avLst/>
          </a:prstGeom>
          <a:noFill/>
          <a:ln>
            <a:noFill/>
          </a:ln>
        </p:spPr>
      </p:pic>
      <p:sp>
        <p:nvSpPr>
          <p:cNvPr id="2762" name="Google Shape;2762;p340"/>
          <p:cNvSpPr/>
          <p:nvPr/>
        </p:nvSpPr>
        <p:spPr>
          <a:xfrm>
            <a:off x="4889500" y="816324"/>
            <a:ext cx="64790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24"/>
          <p:cNvSpPr/>
          <p:nvPr/>
        </p:nvSpPr>
        <p:spPr>
          <a:xfrm>
            <a:off x="797695" y="3417857"/>
            <a:ext cx="7335158" cy="3838367"/>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provider abstracts resources and collects them in a pool, portions of which can be allocated to different consumers based on policies.</a:t>
            </a:r>
            <a:br>
              <a:rPr b="0" i="0" lang="en-US" sz="2200" u="none" cap="none" strike="noStrike">
                <a:solidFill>
                  <a:srgbClr val="3F3F3F"/>
                </a:solidFill>
                <a:latin typeface="Open Sans"/>
                <a:ea typeface="Open Sans"/>
                <a:cs typeface="Open Sans"/>
                <a:sym typeface="Open Sans"/>
              </a:rPr>
            </a:br>
            <a:br>
              <a:rPr b="0" i="0" lang="en-US" sz="2200" u="none" cap="none" strike="noStrike">
                <a:solidFill>
                  <a:srgbClr val="3F3F3F"/>
                </a:solidFill>
                <a:latin typeface="Open Sans"/>
                <a:ea typeface="Open Sans"/>
                <a:cs typeface="Open Sans"/>
                <a:sym typeface="Open Sans"/>
              </a:rPr>
            </a:br>
            <a:r>
              <a:rPr b="1" i="0" lang="en-US" sz="2200" u="none" cap="none" strike="noStrike">
                <a:solidFill>
                  <a:srgbClr val="3F3F3F"/>
                </a:solidFill>
                <a:latin typeface="Open Sans"/>
                <a:ea typeface="Open Sans"/>
                <a:cs typeface="Open Sans"/>
                <a:sym typeface="Open Sans"/>
              </a:rPr>
              <a:t>Key benefits include:</a:t>
            </a:r>
            <a:br>
              <a:rPr b="0" i="0" lang="en-US" sz="2200" u="none" cap="none" strike="noStrike">
                <a:solidFill>
                  <a:srgbClr val="3F3F3F"/>
                </a:solidFill>
                <a:latin typeface="Open Sans"/>
                <a:ea typeface="Open Sans"/>
                <a:cs typeface="Open Sans"/>
                <a:sym typeface="Open Sans"/>
              </a:rPr>
            </a:br>
            <a:r>
              <a:rPr b="0" i="0" lang="en-US" sz="2200" u="none" cap="none" strike="noStrike">
                <a:solidFill>
                  <a:srgbClr val="3F3F3F"/>
                </a:solidFill>
                <a:latin typeface="Open Sans"/>
                <a:ea typeface="Open Sans"/>
                <a:cs typeface="Open Sans"/>
                <a:sym typeface="Open Sans"/>
              </a:rPr>
              <a:t>Optimized resource usage</a:t>
            </a:r>
            <a:endParaRPr/>
          </a:p>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Flexibility in resource allocation</a:t>
            </a:r>
            <a:endParaRPr/>
          </a:p>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Cost savings through shared resources</a:t>
            </a:r>
            <a:endParaRPr/>
          </a:p>
        </p:txBody>
      </p:sp>
      <p:sp>
        <p:nvSpPr>
          <p:cNvPr id="243" name="Google Shape;243;p224"/>
          <p:cNvSpPr txBox="1"/>
          <p:nvPr>
            <p:ph type="title"/>
          </p:nvPr>
        </p:nvSpPr>
        <p:spPr>
          <a:xfrm>
            <a:off x="-10160" y="345584"/>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sz="2976">
                <a:solidFill>
                  <a:srgbClr val="3F3F3F"/>
                </a:solidFill>
                <a:latin typeface="Open Sans"/>
                <a:ea typeface="Open Sans"/>
                <a:cs typeface="Open Sans"/>
                <a:sym typeface="Open Sans"/>
              </a:rPr>
              <a:t>Cloud Computing:</a:t>
            </a:r>
            <a:r>
              <a:rPr lang="en-US">
                <a:solidFill>
                  <a:srgbClr val="3F3F3F"/>
                </a:solidFill>
                <a:latin typeface="Open Sans"/>
                <a:ea typeface="Open Sans"/>
                <a:cs typeface="Open Sans"/>
                <a:sym typeface="Open Sans"/>
              </a:rPr>
              <a:t> </a:t>
            </a:r>
            <a:r>
              <a:rPr lang="en-US" sz="2976">
                <a:solidFill>
                  <a:srgbClr val="3F3F3F"/>
                </a:solidFill>
                <a:latin typeface="Open Sans"/>
                <a:ea typeface="Open Sans"/>
                <a:cs typeface="Open Sans"/>
                <a:sym typeface="Open Sans"/>
              </a:rPr>
              <a:t>Characteristics</a:t>
            </a:r>
            <a:endParaRPr>
              <a:solidFill>
                <a:srgbClr val="3F3F3F"/>
              </a:solidFill>
              <a:latin typeface="Open Sans"/>
              <a:ea typeface="Open Sans"/>
              <a:cs typeface="Open Sans"/>
              <a:sym typeface="Open Sans"/>
            </a:endParaRPr>
          </a:p>
        </p:txBody>
      </p:sp>
      <p:sp>
        <p:nvSpPr>
          <p:cNvPr id="244" name="Google Shape;244;p224"/>
          <p:cNvSpPr/>
          <p:nvPr/>
        </p:nvSpPr>
        <p:spPr>
          <a:xfrm>
            <a:off x="10224297" y="3263550"/>
            <a:ext cx="3980203" cy="3838366"/>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245" name="Google Shape;245;p224"/>
          <p:cNvSpPr/>
          <p:nvPr/>
        </p:nvSpPr>
        <p:spPr>
          <a:xfrm>
            <a:off x="11301370" y="3012831"/>
            <a:ext cx="182605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On-demand</a:t>
            </a:r>
            <a:endParaRPr b="0" i="0" sz="2200" u="none" cap="none" strike="noStrike">
              <a:solidFill>
                <a:srgbClr val="000000"/>
              </a:solidFill>
              <a:latin typeface="Arial"/>
              <a:ea typeface="Arial"/>
              <a:cs typeface="Arial"/>
              <a:sym typeface="Arial"/>
            </a:endParaRPr>
          </a:p>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access</a:t>
            </a:r>
            <a:endParaRPr b="0" i="0" sz="2200" u="none" cap="none" strike="noStrike">
              <a:solidFill>
                <a:srgbClr val="3F3F3F"/>
              </a:solidFill>
              <a:latin typeface="Open Sans"/>
              <a:ea typeface="Open Sans"/>
              <a:cs typeface="Open Sans"/>
              <a:sym typeface="Open Sans"/>
            </a:endParaRPr>
          </a:p>
        </p:txBody>
      </p:sp>
      <p:sp>
        <p:nvSpPr>
          <p:cNvPr id="246" name="Google Shape;246;p224"/>
          <p:cNvSpPr/>
          <p:nvPr/>
        </p:nvSpPr>
        <p:spPr>
          <a:xfrm>
            <a:off x="13373414" y="3999011"/>
            <a:ext cx="1662172" cy="810053"/>
          </a:xfrm>
          <a:prstGeom prst="rect">
            <a:avLst/>
          </a:prstGeom>
          <a:solidFill>
            <a:srgbClr val="6FBA4A"/>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Resource pooling</a:t>
            </a:r>
            <a:endParaRPr b="1" i="0" sz="2200" u="none" cap="none" strike="noStrike">
              <a:solidFill>
                <a:schemeClr val="lt1"/>
              </a:solidFill>
              <a:latin typeface="Open Sans"/>
              <a:ea typeface="Open Sans"/>
              <a:cs typeface="Open Sans"/>
              <a:sym typeface="Open Sans"/>
            </a:endParaRPr>
          </a:p>
        </p:txBody>
      </p:sp>
      <p:sp>
        <p:nvSpPr>
          <p:cNvPr id="247" name="Google Shape;247;p224"/>
          <p:cNvSpPr/>
          <p:nvPr/>
        </p:nvSpPr>
        <p:spPr>
          <a:xfrm>
            <a:off x="13127425" y="5706217"/>
            <a:ext cx="1582975" cy="81005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Rapid elasticity</a:t>
            </a:r>
            <a:endParaRPr b="0" i="0" sz="2200" u="none" cap="none" strike="noStrike">
              <a:solidFill>
                <a:srgbClr val="3F3F3F"/>
              </a:solidFill>
              <a:latin typeface="Open Sans"/>
              <a:ea typeface="Open Sans"/>
              <a:cs typeface="Open Sans"/>
              <a:sym typeface="Open Sans"/>
            </a:endParaRPr>
          </a:p>
        </p:txBody>
      </p:sp>
      <p:sp>
        <p:nvSpPr>
          <p:cNvPr id="248" name="Google Shape;248;p224"/>
          <p:cNvSpPr/>
          <p:nvPr/>
        </p:nvSpPr>
        <p:spPr>
          <a:xfrm>
            <a:off x="9584417" y="5803990"/>
            <a:ext cx="1659187"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Measured services</a:t>
            </a:r>
            <a:endParaRPr b="0" i="0" sz="2200" u="none" cap="none" strike="noStrike">
              <a:solidFill>
                <a:srgbClr val="3F3F3F"/>
              </a:solidFill>
              <a:latin typeface="Open Sans"/>
              <a:ea typeface="Open Sans"/>
              <a:cs typeface="Open Sans"/>
              <a:sym typeface="Open Sans"/>
            </a:endParaRPr>
          </a:p>
        </p:txBody>
      </p:sp>
      <p:sp>
        <p:nvSpPr>
          <p:cNvPr id="249" name="Google Shape;249;p224"/>
          <p:cNvSpPr/>
          <p:nvPr/>
        </p:nvSpPr>
        <p:spPr>
          <a:xfrm>
            <a:off x="9460762" y="4275484"/>
            <a:ext cx="2036317" cy="430847"/>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Multitenancy</a:t>
            </a:r>
            <a:endParaRPr b="0" i="0" sz="2200" u="none" cap="none" strike="noStrike">
              <a:solidFill>
                <a:srgbClr val="3F3F3F"/>
              </a:solidFill>
              <a:latin typeface="Open Sans"/>
              <a:ea typeface="Open Sans"/>
              <a:cs typeface="Open Sans"/>
              <a:sym typeface="Open Sans"/>
            </a:endParaRPr>
          </a:p>
        </p:txBody>
      </p:sp>
      <p:sp>
        <p:nvSpPr>
          <p:cNvPr id="250" name="Google Shape;250;p224"/>
          <p:cNvSpPr/>
          <p:nvPr/>
        </p:nvSpPr>
        <p:spPr>
          <a:xfrm>
            <a:off x="4267200" y="944095"/>
            <a:ext cx="77212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224"/>
          <p:cNvSpPr/>
          <p:nvPr/>
        </p:nvSpPr>
        <p:spPr>
          <a:xfrm>
            <a:off x="1199413" y="1433166"/>
            <a:ext cx="13814698" cy="1021134"/>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Cloud computing offers several key characteristics that enhance its functionality and efficiency. </a:t>
            </a:r>
            <a:endParaRPr b="0" i="0" sz="2200" u="none" cap="none" strike="noStrike">
              <a:solidFill>
                <a:srgbClr val="FFFFFF"/>
              </a:solidFill>
              <a:latin typeface="Open Sans"/>
              <a:ea typeface="Open Sans"/>
              <a:cs typeface="Open Sans"/>
              <a:sym typeface="Open Sans"/>
            </a:endParaRPr>
          </a:p>
        </p:txBody>
      </p:sp>
      <p:sp>
        <p:nvSpPr>
          <p:cNvPr id="252" name="Google Shape;252;p224"/>
          <p:cNvSpPr/>
          <p:nvPr/>
        </p:nvSpPr>
        <p:spPr>
          <a:xfrm>
            <a:off x="11154733" y="6888989"/>
            <a:ext cx="2310207" cy="81005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Broad network access</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341"/>
          <p:cNvSpPr txBox="1"/>
          <p:nvPr>
            <p:ph type="title"/>
          </p:nvPr>
        </p:nvSpPr>
        <p:spPr>
          <a:xfrm>
            <a:off x="-14475" y="129509"/>
            <a:ext cx="16276320" cy="687244"/>
          </a:xfrm>
          <a:prstGeom prst="rect">
            <a:avLst/>
          </a:prstGeom>
          <a:noFill/>
          <a:ln>
            <a:noFill/>
          </a:ln>
        </p:spPr>
        <p:txBody>
          <a:bodyPr anchorCtr="0" anchor="ctr" bIns="45700" lIns="91425" spcFirstLastPara="1" rIns="91425" wrap="square" tIns="45700">
            <a:normAutofit/>
          </a:bodyPr>
          <a:lstStyle/>
          <a:p>
            <a:pPr indent="12700" lvl="0" marL="0" rtl="0" algn="ctr">
              <a:lnSpc>
                <a:spcPct val="100000"/>
              </a:lnSpc>
              <a:spcBef>
                <a:spcPts val="0"/>
              </a:spcBef>
              <a:spcAft>
                <a:spcPts val="0"/>
              </a:spcAft>
              <a:buClr>
                <a:schemeClr val="dk1"/>
              </a:buClr>
              <a:buSzPts val="2200"/>
              <a:buFont typeface="Arial"/>
              <a:buNone/>
            </a:pPr>
            <a:r>
              <a:rPr lang="en-US">
                <a:solidFill>
                  <a:srgbClr val="3F3F3F"/>
                </a:solidFill>
              </a:rPr>
              <a:t>High Availability Techniques</a:t>
            </a:r>
            <a:endParaRPr>
              <a:solidFill>
                <a:srgbClr val="3F3F3F"/>
              </a:solidFill>
            </a:endParaRPr>
          </a:p>
        </p:txBody>
      </p:sp>
      <p:grpSp>
        <p:nvGrpSpPr>
          <p:cNvPr id="2768" name="Google Shape;2768;p341"/>
          <p:cNvGrpSpPr/>
          <p:nvPr/>
        </p:nvGrpSpPr>
        <p:grpSpPr>
          <a:xfrm rot="5400000">
            <a:off x="1661843" y="4039318"/>
            <a:ext cx="4104512" cy="4226743"/>
            <a:chOff x="2340286" y="3705932"/>
            <a:chExt cx="10804144" cy="2645653"/>
          </a:xfrm>
        </p:grpSpPr>
        <p:grpSp>
          <p:nvGrpSpPr>
            <p:cNvPr id="2769" name="Google Shape;2769;p341"/>
            <p:cNvGrpSpPr/>
            <p:nvPr/>
          </p:nvGrpSpPr>
          <p:grpSpPr>
            <a:xfrm>
              <a:off x="2340286" y="3754690"/>
              <a:ext cx="10804144" cy="2596895"/>
              <a:chOff x="990497" y="1599941"/>
              <a:chExt cx="10804144" cy="3005586"/>
            </a:xfrm>
          </p:grpSpPr>
          <p:grpSp>
            <p:nvGrpSpPr>
              <p:cNvPr id="2770" name="Google Shape;2770;p341"/>
              <p:cNvGrpSpPr/>
              <p:nvPr/>
            </p:nvGrpSpPr>
            <p:grpSpPr>
              <a:xfrm>
                <a:off x="990497" y="1599941"/>
                <a:ext cx="10804144" cy="3005586"/>
                <a:chOff x="1562534" y="4707250"/>
                <a:chExt cx="10804144" cy="3095793"/>
              </a:xfrm>
            </p:grpSpPr>
            <p:sp>
              <p:nvSpPr>
                <p:cNvPr id="2771" name="Google Shape;2771;p341"/>
                <p:cNvSpPr/>
                <p:nvPr/>
              </p:nvSpPr>
              <p:spPr>
                <a:xfrm>
                  <a:off x="1562534" y="4707250"/>
                  <a:ext cx="10804144" cy="3095793"/>
                </a:xfrm>
                <a:prstGeom prst="roundRect">
                  <a:avLst>
                    <a:gd fmla="val 8753" name="adj"/>
                  </a:avLst>
                </a:prstGeom>
                <a:solidFill>
                  <a:srgbClr val="33B3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72" name="Google Shape;2772;p341"/>
                <p:cNvSpPr txBox="1"/>
                <p:nvPr/>
              </p:nvSpPr>
              <p:spPr>
                <a:xfrm rot="-5400000">
                  <a:off x="2082675" y="5447981"/>
                  <a:ext cx="1932172" cy="1721861"/>
                </a:xfrm>
                <a:prstGeom prst="rect">
                  <a:avLst/>
                </a:prstGeom>
                <a:noFill/>
                <a:ln>
                  <a:noFill/>
                </a:ln>
              </p:spPr>
              <p:txBody>
                <a:bodyPr anchorCtr="0" anchor="t"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Clustering</a:t>
                  </a:r>
                  <a:endParaRPr/>
                </a:p>
              </p:txBody>
            </p:sp>
          </p:grpSp>
          <p:sp>
            <p:nvSpPr>
              <p:cNvPr id="2773" name="Google Shape;2773;p341"/>
              <p:cNvSpPr/>
              <p:nvPr/>
            </p:nvSpPr>
            <p:spPr>
              <a:xfrm>
                <a:off x="3172798" y="1703732"/>
                <a:ext cx="8290459" cy="2798064"/>
              </a:xfrm>
              <a:prstGeom prst="roundRect">
                <a:avLst>
                  <a:gd fmla="val 8118" name="adj"/>
                </a:avLst>
              </a:prstGeom>
              <a:solidFill>
                <a:schemeClr val="lt1"/>
              </a:solidFill>
              <a:ln cap="flat" cmpd="sng" w="38100">
                <a:solidFill>
                  <a:srgbClr val="2992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774" name="Google Shape;2774;p341"/>
            <p:cNvSpPr txBox="1"/>
            <p:nvPr/>
          </p:nvSpPr>
          <p:spPr>
            <a:xfrm rot="-5400000">
              <a:off x="4550907" y="3996756"/>
              <a:ext cx="2499379" cy="1917731"/>
            </a:xfrm>
            <a:prstGeom prst="rect">
              <a:avLst/>
            </a:prstGeom>
            <a:noFill/>
            <a:ln>
              <a:noFill/>
            </a:ln>
          </p:spPr>
          <p:txBody>
            <a:bodyPr anchorCtr="0" anchor="t" bIns="457200" lIns="91425" spcFirstLastPara="1" rIns="365750" wrap="square" tIns="0">
              <a:noAutofit/>
            </a:bodyPr>
            <a:lstStyle/>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Multiple servers work together, with one acting as primary and others as backups.</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If the primary fails, a secondary server takes over.</a:t>
              </a:r>
              <a:endParaRPr b="0" i="0" sz="2200" u="none" cap="none" strike="noStrike">
                <a:solidFill>
                  <a:srgbClr val="404040"/>
                </a:solidFill>
                <a:latin typeface="Open Sans"/>
                <a:ea typeface="Open Sans"/>
                <a:cs typeface="Open Sans"/>
                <a:sym typeface="Open Sans"/>
              </a:endParaRPr>
            </a:p>
          </p:txBody>
        </p:sp>
      </p:grpSp>
      <p:grpSp>
        <p:nvGrpSpPr>
          <p:cNvPr id="2775" name="Google Shape;2775;p341"/>
          <p:cNvGrpSpPr/>
          <p:nvPr/>
        </p:nvGrpSpPr>
        <p:grpSpPr>
          <a:xfrm rot="5400000">
            <a:off x="6071471" y="4100943"/>
            <a:ext cx="4104512" cy="4148846"/>
            <a:chOff x="2340286" y="3754690"/>
            <a:chExt cx="10804144" cy="2596895"/>
          </a:xfrm>
        </p:grpSpPr>
        <p:grpSp>
          <p:nvGrpSpPr>
            <p:cNvPr id="2776" name="Google Shape;2776;p341"/>
            <p:cNvGrpSpPr/>
            <p:nvPr/>
          </p:nvGrpSpPr>
          <p:grpSpPr>
            <a:xfrm>
              <a:off x="2340286" y="3754690"/>
              <a:ext cx="10804144" cy="2596895"/>
              <a:chOff x="990497" y="1599941"/>
              <a:chExt cx="10804144" cy="3005586"/>
            </a:xfrm>
          </p:grpSpPr>
          <p:grpSp>
            <p:nvGrpSpPr>
              <p:cNvPr id="2777" name="Google Shape;2777;p341"/>
              <p:cNvGrpSpPr/>
              <p:nvPr/>
            </p:nvGrpSpPr>
            <p:grpSpPr>
              <a:xfrm>
                <a:off x="990497" y="1599941"/>
                <a:ext cx="10804144" cy="3005586"/>
                <a:chOff x="1562534" y="4707250"/>
                <a:chExt cx="10804144" cy="3095793"/>
              </a:xfrm>
            </p:grpSpPr>
            <p:sp>
              <p:nvSpPr>
                <p:cNvPr id="2778" name="Google Shape;2778;p341"/>
                <p:cNvSpPr/>
                <p:nvPr/>
              </p:nvSpPr>
              <p:spPr>
                <a:xfrm>
                  <a:off x="1562534" y="4707250"/>
                  <a:ext cx="10804144" cy="3095793"/>
                </a:xfrm>
                <a:prstGeom prst="roundRect">
                  <a:avLst>
                    <a:gd fmla="val 8753" name="adj"/>
                  </a:avLst>
                </a:prstGeom>
                <a:solidFill>
                  <a:srgbClr val="E36F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79" name="Google Shape;2779;p341"/>
                <p:cNvSpPr txBox="1"/>
                <p:nvPr/>
              </p:nvSpPr>
              <p:spPr>
                <a:xfrm rot="-5400000">
                  <a:off x="2082675" y="5447981"/>
                  <a:ext cx="1932172" cy="172186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n-US" sz="2200" u="none" cap="none" strike="noStrike">
                      <a:solidFill>
                        <a:schemeClr val="lt1"/>
                      </a:solidFill>
                      <a:latin typeface="Open Sans SemiBold"/>
                      <a:ea typeface="Open Sans SemiBold"/>
                      <a:cs typeface="Open Sans SemiBold"/>
                      <a:sym typeface="Open Sans SemiBold"/>
                    </a:rPr>
                    <a:t>Load balancing</a:t>
                  </a:r>
                  <a:endParaRPr b="1" i="0" sz="2200" u="none" cap="none" strike="noStrike">
                    <a:solidFill>
                      <a:schemeClr val="lt1"/>
                    </a:solidFill>
                    <a:latin typeface="Open Sans SemiBold"/>
                    <a:ea typeface="Open Sans SemiBold"/>
                    <a:cs typeface="Open Sans SemiBold"/>
                    <a:sym typeface="Open Sans SemiBold"/>
                  </a:endParaRPr>
                </a:p>
              </p:txBody>
            </p:sp>
          </p:grpSp>
          <p:sp>
            <p:nvSpPr>
              <p:cNvPr id="2780" name="Google Shape;2780;p341"/>
              <p:cNvSpPr/>
              <p:nvPr/>
            </p:nvSpPr>
            <p:spPr>
              <a:xfrm>
                <a:off x="3172798" y="1703732"/>
                <a:ext cx="8290459" cy="2798064"/>
              </a:xfrm>
              <a:prstGeom prst="roundRect">
                <a:avLst>
                  <a:gd fmla="val 8118" name="adj"/>
                </a:avLst>
              </a:prstGeom>
              <a:solidFill>
                <a:schemeClr val="lt1"/>
              </a:solidFill>
              <a:ln cap="flat" cmpd="sng" w="38100">
                <a:solidFill>
                  <a:srgbClr val="DC4C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781" name="Google Shape;2781;p341"/>
            <p:cNvSpPr txBox="1"/>
            <p:nvPr/>
          </p:nvSpPr>
          <p:spPr>
            <a:xfrm rot="-5400000">
              <a:off x="4635805" y="4050294"/>
              <a:ext cx="2329583" cy="1917731"/>
            </a:xfrm>
            <a:prstGeom prst="rect">
              <a:avLst/>
            </a:prstGeom>
            <a:noFill/>
            <a:ln>
              <a:noFill/>
            </a:ln>
          </p:spPr>
          <p:txBody>
            <a:bodyPr anchorCtr="0" anchor="t" bIns="457200" lIns="91425" spcFirstLastPara="1" rIns="365750" wrap="square" tIns="0">
              <a:noAutofit/>
            </a:bodyPr>
            <a:lstStyle/>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Distributes incoming traffic across multiple servers to prevent overloading any single server</a:t>
              </a:r>
              <a:endParaRPr b="0" i="0" sz="2200" u="none" cap="none" strike="noStrike">
                <a:solidFill>
                  <a:srgbClr val="404040"/>
                </a:solidFill>
                <a:latin typeface="Open Sans"/>
                <a:ea typeface="Open Sans"/>
                <a:cs typeface="Open Sans"/>
                <a:sym typeface="Open Sans"/>
              </a:endParaRPr>
            </a:p>
          </p:txBody>
        </p:sp>
      </p:grpSp>
      <p:grpSp>
        <p:nvGrpSpPr>
          <p:cNvPr id="2782" name="Google Shape;2782;p341"/>
          <p:cNvGrpSpPr/>
          <p:nvPr/>
        </p:nvGrpSpPr>
        <p:grpSpPr>
          <a:xfrm rot="5400000">
            <a:off x="10707927" y="4100943"/>
            <a:ext cx="4104512" cy="4148846"/>
            <a:chOff x="2340286" y="3754690"/>
            <a:chExt cx="10804144" cy="2596895"/>
          </a:xfrm>
        </p:grpSpPr>
        <p:grpSp>
          <p:nvGrpSpPr>
            <p:cNvPr id="2783" name="Google Shape;2783;p341"/>
            <p:cNvGrpSpPr/>
            <p:nvPr/>
          </p:nvGrpSpPr>
          <p:grpSpPr>
            <a:xfrm>
              <a:off x="2340286" y="3754690"/>
              <a:ext cx="10804144" cy="2596895"/>
              <a:chOff x="990497" y="1599941"/>
              <a:chExt cx="10804144" cy="3005586"/>
            </a:xfrm>
          </p:grpSpPr>
          <p:grpSp>
            <p:nvGrpSpPr>
              <p:cNvPr id="2784" name="Google Shape;2784;p341"/>
              <p:cNvGrpSpPr/>
              <p:nvPr/>
            </p:nvGrpSpPr>
            <p:grpSpPr>
              <a:xfrm>
                <a:off x="990497" y="1599941"/>
                <a:ext cx="10804144" cy="3005586"/>
                <a:chOff x="1562534" y="4707250"/>
                <a:chExt cx="10804144" cy="3095793"/>
              </a:xfrm>
            </p:grpSpPr>
            <p:sp>
              <p:nvSpPr>
                <p:cNvPr id="2785" name="Google Shape;2785;p341"/>
                <p:cNvSpPr/>
                <p:nvPr/>
              </p:nvSpPr>
              <p:spPr>
                <a:xfrm>
                  <a:off x="1562534" y="4707250"/>
                  <a:ext cx="10804144" cy="3095793"/>
                </a:xfrm>
                <a:prstGeom prst="roundRect">
                  <a:avLst>
                    <a:gd fmla="val 8753" name="adj"/>
                  </a:avLst>
                </a:prstGeom>
                <a:solidFill>
                  <a:srgbClr val="E78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86" name="Google Shape;2786;p341"/>
                <p:cNvSpPr txBox="1"/>
                <p:nvPr/>
              </p:nvSpPr>
              <p:spPr>
                <a:xfrm rot="-5400000">
                  <a:off x="2082675" y="5447981"/>
                  <a:ext cx="1932172" cy="172186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n-US" sz="2200" u="none" cap="none" strike="noStrike">
                      <a:solidFill>
                        <a:schemeClr val="lt1"/>
                      </a:solidFill>
                      <a:latin typeface="Open Sans SemiBold"/>
                      <a:ea typeface="Open Sans SemiBold"/>
                      <a:cs typeface="Open Sans SemiBold"/>
                      <a:sym typeface="Open Sans SemiBold"/>
                    </a:rPr>
                    <a:t>Redundancy</a:t>
                  </a:r>
                  <a:endParaRPr b="1" i="0" sz="2200" u="none" cap="none" strike="noStrike">
                    <a:solidFill>
                      <a:schemeClr val="lt1"/>
                    </a:solidFill>
                    <a:latin typeface="Open Sans SemiBold"/>
                    <a:ea typeface="Open Sans SemiBold"/>
                    <a:cs typeface="Open Sans SemiBold"/>
                    <a:sym typeface="Open Sans SemiBold"/>
                  </a:endParaRPr>
                </a:p>
              </p:txBody>
            </p:sp>
          </p:grpSp>
          <p:sp>
            <p:nvSpPr>
              <p:cNvPr id="2787" name="Google Shape;2787;p341"/>
              <p:cNvSpPr/>
              <p:nvPr/>
            </p:nvSpPr>
            <p:spPr>
              <a:xfrm>
                <a:off x="3172798" y="1703732"/>
                <a:ext cx="8290459" cy="2798064"/>
              </a:xfrm>
              <a:prstGeom prst="roundRect">
                <a:avLst>
                  <a:gd fmla="val 8118" name="adj"/>
                </a:avLst>
              </a:prstGeom>
              <a:solidFill>
                <a:schemeClr val="lt1"/>
              </a:solidFill>
              <a:ln cap="flat" cmpd="sng" w="38100">
                <a:solidFill>
                  <a:srgbClr val="D26A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788" name="Google Shape;2788;p341"/>
            <p:cNvSpPr txBox="1"/>
            <p:nvPr/>
          </p:nvSpPr>
          <p:spPr>
            <a:xfrm rot="-5400000">
              <a:off x="4658225" y="4072714"/>
              <a:ext cx="2284743" cy="1917731"/>
            </a:xfrm>
            <a:prstGeom prst="rect">
              <a:avLst/>
            </a:prstGeom>
            <a:noFill/>
            <a:ln>
              <a:noFill/>
            </a:ln>
          </p:spPr>
          <p:txBody>
            <a:bodyPr anchorCtr="0" anchor="t" bIns="457200" lIns="91425" spcFirstLastPara="1" rIns="365750" wrap="square" tIns="0">
              <a:noAutofit/>
            </a:bodyPr>
            <a:lstStyle/>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Duplicates critical components like hardware, storage, and network connections to have backups in case of failure</a:t>
              </a:r>
              <a:endParaRPr b="0" i="0" sz="2200" u="none" cap="none" strike="noStrike">
                <a:solidFill>
                  <a:srgbClr val="404040"/>
                </a:solidFill>
                <a:latin typeface="Open Sans"/>
                <a:ea typeface="Open Sans"/>
                <a:cs typeface="Open Sans"/>
                <a:sym typeface="Open Sans"/>
              </a:endParaRPr>
            </a:p>
          </p:txBody>
        </p:sp>
      </p:grpSp>
      <p:pic>
        <p:nvPicPr>
          <p:cNvPr id="2789" name="Google Shape;2789;p341"/>
          <p:cNvPicPr preferRelativeResize="0"/>
          <p:nvPr/>
        </p:nvPicPr>
        <p:blipFill rotWithShape="1">
          <a:blip r:embed="rId3">
            <a:alphaModFix/>
          </a:blip>
          <a:srcRect b="0" l="0" r="0" t="0"/>
          <a:stretch/>
        </p:blipFill>
        <p:spPr>
          <a:xfrm>
            <a:off x="6464237" y="854775"/>
            <a:ext cx="3327527" cy="3327527"/>
          </a:xfrm>
          <a:prstGeom prst="rect">
            <a:avLst/>
          </a:prstGeom>
          <a:noFill/>
          <a:ln>
            <a:noFill/>
          </a:ln>
        </p:spPr>
      </p:pic>
      <p:sp>
        <p:nvSpPr>
          <p:cNvPr id="2790" name="Google Shape;2790;p341"/>
          <p:cNvSpPr/>
          <p:nvPr/>
        </p:nvSpPr>
        <p:spPr>
          <a:xfrm>
            <a:off x="5003800" y="737291"/>
            <a:ext cx="626673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p8"/>
          <p:cNvSpPr/>
          <p:nvPr/>
        </p:nvSpPr>
        <p:spPr>
          <a:xfrm>
            <a:off x="5775900" y="1881150"/>
            <a:ext cx="9723600" cy="5686500"/>
          </a:xfrm>
          <a:prstGeom prst="roundRect">
            <a:avLst>
              <a:gd fmla="val 4982"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chemeClr val="dk1"/>
              </a:buClr>
              <a:buSzPts val="1100"/>
              <a:buFont typeface="Arial"/>
              <a:buChar char="•"/>
            </a:pPr>
            <a:r>
              <a:rPr b="0" i="0" lang="en-US" sz="2200" u="none" cap="none" strike="noStrike">
                <a:solidFill>
                  <a:srgbClr val="404040"/>
                </a:solidFill>
                <a:latin typeface="Open Sans"/>
                <a:ea typeface="Open Sans"/>
                <a:cs typeface="Open Sans"/>
                <a:sym typeface="Open Sans"/>
              </a:rPr>
              <a:t>Securing an enterprise infrastructure demands a multifaceted approach. </a:t>
            </a:r>
            <a:endParaRPr/>
          </a:p>
          <a:p>
            <a:pPr indent="0" lvl="0" marL="0" marR="0" rtl="0" algn="l">
              <a:lnSpc>
                <a:spcPct val="115000"/>
              </a:lnSpc>
              <a:spcBef>
                <a:spcPts val="0"/>
              </a:spcBef>
              <a:spcAft>
                <a:spcPts val="0"/>
              </a:spcAft>
              <a:buClr>
                <a:schemeClr val="dk1"/>
              </a:buClr>
              <a:buSzPts val="11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chemeClr val="dk1"/>
              </a:buClr>
              <a:buSzPts val="1100"/>
              <a:buFont typeface="Arial"/>
              <a:buChar char="•"/>
            </a:pPr>
            <a:r>
              <a:rPr b="0" i="0" lang="en-US" sz="2200" u="none" cap="none" strike="noStrike">
                <a:solidFill>
                  <a:srgbClr val="404040"/>
                </a:solidFill>
                <a:latin typeface="Open Sans"/>
                <a:ea typeface="Open Sans"/>
                <a:cs typeface="Open Sans"/>
                <a:sym typeface="Open Sans"/>
              </a:rPr>
              <a:t>Assess the organization’s unique risk profile, understand the ever-evolving threat landscape, and align security measures with business objectives. </a:t>
            </a:r>
            <a:endParaRPr/>
          </a:p>
          <a:p>
            <a:pPr indent="0" lvl="0" marL="0" marR="0" rtl="0" algn="l">
              <a:lnSpc>
                <a:spcPct val="115000"/>
              </a:lnSpc>
              <a:spcBef>
                <a:spcPts val="0"/>
              </a:spcBef>
              <a:spcAft>
                <a:spcPts val="0"/>
              </a:spcAft>
              <a:buClr>
                <a:schemeClr val="dk1"/>
              </a:buClr>
              <a:buSzPts val="11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chemeClr val="dk1"/>
              </a:buClr>
              <a:buSzPts val="1100"/>
              <a:buFont typeface="Arial"/>
              <a:buChar char="•"/>
            </a:pPr>
            <a:r>
              <a:rPr b="0" i="0" lang="en-US" sz="2200" u="none" cap="none" strike="noStrike">
                <a:solidFill>
                  <a:srgbClr val="404040"/>
                </a:solidFill>
                <a:latin typeface="Open Sans"/>
                <a:ea typeface="Open Sans"/>
                <a:cs typeface="Open Sans"/>
                <a:sym typeface="Open Sans"/>
              </a:rPr>
              <a:t>Set up security zones, organize device placement, implement preventative and detective controls, protect access points, and ensure the enterprise infrastructure maintains adaptability in the face of emerging trends, such as cloud computing, remote workforces, and IoT proliferation.</a:t>
            </a:r>
            <a:endParaRPr/>
          </a:p>
        </p:txBody>
      </p:sp>
      <p:sp>
        <p:nvSpPr>
          <p:cNvPr id="2797" name="Google Shape;2797;p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Secure Infrastructure Considerations</a:t>
            </a:r>
            <a:endParaRPr>
              <a:latin typeface="Open Sans"/>
              <a:ea typeface="Open Sans"/>
              <a:cs typeface="Open Sans"/>
              <a:sym typeface="Open Sans"/>
            </a:endParaRPr>
          </a:p>
        </p:txBody>
      </p:sp>
      <p:pic>
        <p:nvPicPr>
          <p:cNvPr id="2798" name="Google Shape;2798;p8"/>
          <p:cNvPicPr preferRelativeResize="0"/>
          <p:nvPr/>
        </p:nvPicPr>
        <p:blipFill rotWithShape="1">
          <a:blip r:embed="rId3">
            <a:alphaModFix/>
          </a:blip>
          <a:srcRect b="-14338" l="0" r="0" t="-4751"/>
          <a:stretch/>
        </p:blipFill>
        <p:spPr>
          <a:xfrm flipH="1">
            <a:off x="1054700" y="2235850"/>
            <a:ext cx="4260644" cy="5331800"/>
          </a:xfrm>
          <a:prstGeom prst="rect">
            <a:avLst/>
          </a:prstGeom>
          <a:noFill/>
          <a:ln>
            <a:noFill/>
          </a:ln>
        </p:spPr>
      </p:pic>
      <p:sp>
        <p:nvSpPr>
          <p:cNvPr id="2799" name="Google Shape;2799;p8"/>
          <p:cNvSpPr/>
          <p:nvPr/>
        </p:nvSpPr>
        <p:spPr>
          <a:xfrm>
            <a:off x="4025900" y="816352"/>
            <a:ext cx="82213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34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Considerations for Infrastructure</a:t>
            </a:r>
            <a:endParaRPr/>
          </a:p>
        </p:txBody>
      </p:sp>
      <p:pic>
        <p:nvPicPr>
          <p:cNvPr id="2805" name="Google Shape;2805;p342"/>
          <p:cNvPicPr preferRelativeResize="0"/>
          <p:nvPr/>
        </p:nvPicPr>
        <p:blipFill rotWithShape="1">
          <a:blip r:embed="rId3">
            <a:alphaModFix/>
          </a:blip>
          <a:srcRect b="0" l="0" r="0" t="0"/>
          <a:stretch/>
        </p:blipFill>
        <p:spPr>
          <a:xfrm>
            <a:off x="5323522" y="731142"/>
            <a:ext cx="5508000" cy="365760"/>
          </a:xfrm>
          <a:prstGeom prst="rect">
            <a:avLst/>
          </a:prstGeom>
          <a:noFill/>
          <a:ln>
            <a:noFill/>
          </a:ln>
        </p:spPr>
      </p:pic>
      <p:sp>
        <p:nvSpPr>
          <p:cNvPr id="2806" name="Google Shape;2806;p342"/>
          <p:cNvSpPr/>
          <p:nvPr/>
        </p:nvSpPr>
        <p:spPr>
          <a:xfrm>
            <a:off x="3156423" y="5056568"/>
            <a:ext cx="10821166" cy="126898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Cost</a:t>
            </a:r>
            <a:r>
              <a:rPr b="0" i="0" lang="en-US" sz="2200" u="none" cap="none" strike="noStrike">
                <a:solidFill>
                  <a:srgbClr val="404040"/>
                </a:solidFill>
                <a:latin typeface="Open Sans"/>
                <a:ea typeface="Open Sans"/>
                <a:cs typeface="Open Sans"/>
                <a:sym typeface="Open Sans"/>
              </a:rPr>
              <a:t>: When we invest in new architecture, we consider not only the purchase cost but also the total cost of ownership, maintenance, and any third-party service-level agreements (SLAs).</a:t>
            </a:r>
            <a:endParaRPr/>
          </a:p>
          <a:p>
            <a:pPr indent="0" lvl="0" marL="0" marR="0" rtl="0" algn="l">
              <a:lnSpc>
                <a:spcPct val="100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p:txBody>
      </p:sp>
      <p:sp>
        <p:nvSpPr>
          <p:cNvPr id="2807" name="Google Shape;2807;p342"/>
          <p:cNvSpPr/>
          <p:nvPr/>
        </p:nvSpPr>
        <p:spPr>
          <a:xfrm>
            <a:off x="3124892" y="6745448"/>
            <a:ext cx="10821166" cy="126898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Responsiveness: </a:t>
            </a:r>
            <a:r>
              <a:rPr b="0" i="0" lang="en-US" sz="2200" u="none" cap="none" strike="noStrike">
                <a:solidFill>
                  <a:srgbClr val="404040"/>
                </a:solidFill>
                <a:latin typeface="Open Sans"/>
                <a:ea typeface="Open Sans"/>
                <a:cs typeface="Open Sans"/>
                <a:sym typeface="Open Sans"/>
              </a:rPr>
              <a:t>Responsiveness ensures timely and efficient interactions, enhancing user satisfaction and engagement.</a:t>
            </a:r>
            <a:endParaRPr b="1" i="0" sz="2200" u="none" cap="none" strike="noStrike">
              <a:solidFill>
                <a:srgbClr val="404040"/>
              </a:solidFill>
              <a:latin typeface="Open Sans"/>
              <a:ea typeface="Open Sans"/>
              <a:cs typeface="Open Sans"/>
              <a:sym typeface="Open Sans"/>
            </a:endParaRPr>
          </a:p>
        </p:txBody>
      </p:sp>
      <p:sp>
        <p:nvSpPr>
          <p:cNvPr id="2808" name="Google Shape;2808;p342"/>
          <p:cNvSpPr/>
          <p:nvPr/>
        </p:nvSpPr>
        <p:spPr>
          <a:xfrm>
            <a:off x="3092669" y="1640469"/>
            <a:ext cx="10853389" cy="1262672"/>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Availability: </a:t>
            </a:r>
            <a:r>
              <a:rPr b="0" i="0" lang="en-US" sz="2200" u="none" cap="none" strike="noStrike">
                <a:solidFill>
                  <a:srgbClr val="404040"/>
                </a:solidFill>
                <a:latin typeface="Open Sans"/>
                <a:ea typeface="Open Sans"/>
                <a:cs typeface="Open Sans"/>
                <a:sym typeface="Open Sans"/>
              </a:rPr>
              <a:t>You must ensure that data is always available. This may involve building another data center or using geographically dispersed cloud regions.</a:t>
            </a:r>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a:t>
            </a:r>
            <a:endParaRPr/>
          </a:p>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a:t>
            </a:r>
            <a:endParaRPr/>
          </a:p>
        </p:txBody>
      </p:sp>
      <p:sp>
        <p:nvSpPr>
          <p:cNvPr id="2809" name="Google Shape;2809;p342"/>
          <p:cNvSpPr/>
          <p:nvPr/>
        </p:nvSpPr>
        <p:spPr>
          <a:xfrm>
            <a:off x="3156423" y="3296366"/>
            <a:ext cx="10853389" cy="1262672"/>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Resilience</a:t>
            </a:r>
            <a:r>
              <a:rPr b="0" i="0" lang="en-US" sz="2200" u="none" cap="none" strike="noStrike">
                <a:solidFill>
                  <a:srgbClr val="404040"/>
                </a:solidFill>
                <a:latin typeface="Open Sans"/>
                <a:ea typeface="Open Sans"/>
                <a:cs typeface="Open Sans"/>
                <a:sym typeface="Open Sans"/>
              </a:rPr>
              <a:t>: Resiliency is measured by the time it takes for an organization to recover from a critical failure. A load balancer can enhance a web server's resiliency by distributing the load.</a:t>
            </a:r>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p:txBody>
      </p:sp>
      <p:pic>
        <p:nvPicPr>
          <p:cNvPr id="2810" name="Google Shape;2810;p342"/>
          <p:cNvPicPr preferRelativeResize="0"/>
          <p:nvPr/>
        </p:nvPicPr>
        <p:blipFill rotWithShape="1">
          <a:blip r:embed="rId4">
            <a:alphaModFix/>
          </a:blip>
          <a:srcRect b="0" l="0" r="0" t="0"/>
          <a:stretch/>
        </p:blipFill>
        <p:spPr>
          <a:xfrm>
            <a:off x="1678606" y="1640469"/>
            <a:ext cx="1262672" cy="1262672"/>
          </a:xfrm>
          <a:prstGeom prst="rect">
            <a:avLst/>
          </a:prstGeom>
          <a:noFill/>
          <a:ln>
            <a:noFill/>
          </a:ln>
        </p:spPr>
      </p:pic>
      <p:pic>
        <p:nvPicPr>
          <p:cNvPr id="2811" name="Google Shape;2811;p342"/>
          <p:cNvPicPr preferRelativeResize="0"/>
          <p:nvPr/>
        </p:nvPicPr>
        <p:blipFill rotWithShape="1">
          <a:blip r:embed="rId5">
            <a:alphaModFix/>
          </a:blip>
          <a:srcRect b="0" l="0" r="0" t="0"/>
          <a:stretch/>
        </p:blipFill>
        <p:spPr>
          <a:xfrm>
            <a:off x="1614852" y="3296366"/>
            <a:ext cx="1262672" cy="1262672"/>
          </a:xfrm>
          <a:prstGeom prst="rect">
            <a:avLst/>
          </a:prstGeom>
          <a:noFill/>
          <a:ln>
            <a:noFill/>
          </a:ln>
        </p:spPr>
      </p:pic>
      <p:pic>
        <p:nvPicPr>
          <p:cNvPr id="2812" name="Google Shape;2812;p342"/>
          <p:cNvPicPr preferRelativeResize="0"/>
          <p:nvPr/>
        </p:nvPicPr>
        <p:blipFill rotWithShape="1">
          <a:blip r:embed="rId6">
            <a:alphaModFix/>
          </a:blip>
          <a:srcRect b="0" l="0" r="0" t="0"/>
          <a:stretch/>
        </p:blipFill>
        <p:spPr>
          <a:xfrm>
            <a:off x="1690691" y="4952263"/>
            <a:ext cx="1262672" cy="1262672"/>
          </a:xfrm>
          <a:prstGeom prst="rect">
            <a:avLst/>
          </a:prstGeom>
          <a:noFill/>
          <a:ln>
            <a:noFill/>
          </a:ln>
        </p:spPr>
      </p:pic>
      <p:pic>
        <p:nvPicPr>
          <p:cNvPr id="2813" name="Google Shape;2813;p342"/>
          <p:cNvPicPr preferRelativeResize="0"/>
          <p:nvPr/>
        </p:nvPicPr>
        <p:blipFill rotWithShape="1">
          <a:blip r:embed="rId7">
            <a:alphaModFix/>
          </a:blip>
          <a:srcRect b="0" l="0" r="0" t="0"/>
          <a:stretch/>
        </p:blipFill>
        <p:spPr>
          <a:xfrm>
            <a:off x="1614852" y="6745448"/>
            <a:ext cx="1262672" cy="126267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34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Considerations for Infrastructure</a:t>
            </a:r>
            <a:endParaRPr/>
          </a:p>
        </p:txBody>
      </p:sp>
      <p:pic>
        <p:nvPicPr>
          <p:cNvPr id="2819" name="Google Shape;2819;p343"/>
          <p:cNvPicPr preferRelativeResize="0"/>
          <p:nvPr/>
        </p:nvPicPr>
        <p:blipFill rotWithShape="1">
          <a:blip r:embed="rId3">
            <a:alphaModFix/>
          </a:blip>
          <a:srcRect b="0" l="0" r="0" t="0"/>
          <a:stretch/>
        </p:blipFill>
        <p:spPr>
          <a:xfrm>
            <a:off x="5323522" y="731142"/>
            <a:ext cx="5508000" cy="365760"/>
          </a:xfrm>
          <a:prstGeom prst="rect">
            <a:avLst/>
          </a:prstGeom>
          <a:noFill/>
          <a:ln>
            <a:noFill/>
          </a:ln>
        </p:spPr>
      </p:pic>
      <p:sp>
        <p:nvSpPr>
          <p:cNvPr id="2820" name="Google Shape;2820;p343"/>
          <p:cNvSpPr/>
          <p:nvPr/>
        </p:nvSpPr>
        <p:spPr>
          <a:xfrm>
            <a:off x="3156423" y="5056568"/>
            <a:ext cx="10821166" cy="126898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Risk transference: </a:t>
            </a:r>
            <a:r>
              <a:rPr b="0" i="0" lang="en-US" sz="2200" u="none" cap="none" strike="noStrike">
                <a:solidFill>
                  <a:srgbClr val="3F3F3F"/>
                </a:solidFill>
                <a:latin typeface="Open Sans"/>
                <a:ea typeface="Open Sans"/>
                <a:cs typeface="Open Sans"/>
                <a:sym typeface="Open Sans"/>
              </a:rPr>
              <a:t>Setting up an SLA for your infrastructure is a case of risk transference, as you are transferring the risk to a third party.</a:t>
            </a:r>
            <a:endParaRPr b="1" i="0" sz="2200" u="none" cap="none" strike="noStrike">
              <a:solidFill>
                <a:srgbClr val="3F3F3F"/>
              </a:solidFill>
              <a:latin typeface="Open Sans"/>
              <a:ea typeface="Open Sans"/>
              <a:cs typeface="Open Sans"/>
              <a:sym typeface="Open Sans"/>
            </a:endParaRPr>
          </a:p>
        </p:txBody>
      </p:sp>
      <p:sp>
        <p:nvSpPr>
          <p:cNvPr id="2821" name="Google Shape;2821;p343"/>
          <p:cNvSpPr/>
          <p:nvPr/>
        </p:nvSpPr>
        <p:spPr>
          <a:xfrm>
            <a:off x="2999476" y="6779334"/>
            <a:ext cx="10821166" cy="126898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4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Ease of recovery: </a:t>
            </a:r>
            <a:r>
              <a:rPr b="0" i="0" lang="en-US" sz="2200" u="none" cap="none" strike="noStrike">
                <a:solidFill>
                  <a:srgbClr val="3F3F3F"/>
                </a:solidFill>
                <a:latin typeface="Open Sans"/>
                <a:ea typeface="Open Sans"/>
                <a:cs typeface="Open Sans"/>
                <a:sym typeface="Open Sans"/>
              </a:rPr>
              <a:t>Cloud provider use geographically distributed regions, each holding three or four copies of the data. This ensures that if any data centers go offline, customers can still access other copies of the data.</a:t>
            </a:r>
            <a:endParaRPr/>
          </a:p>
          <a:p>
            <a:pPr indent="0" lvl="0" marL="0" marR="0" rtl="0" algn="l">
              <a:lnSpc>
                <a:spcPct val="114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2822" name="Google Shape;2822;p343"/>
          <p:cNvSpPr/>
          <p:nvPr/>
        </p:nvSpPr>
        <p:spPr>
          <a:xfrm>
            <a:off x="3156423" y="1511666"/>
            <a:ext cx="10853389" cy="1262672"/>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Scalability: </a:t>
            </a:r>
            <a:r>
              <a:rPr b="0" i="0" lang="en-US" sz="2200" u="none" cap="none" strike="noStrike">
                <a:solidFill>
                  <a:srgbClr val="3F3F3F"/>
                </a:solidFill>
                <a:latin typeface="Open Sans"/>
                <a:ea typeface="Open Sans"/>
                <a:cs typeface="Open Sans"/>
                <a:sym typeface="Open Sans"/>
              </a:rPr>
              <a:t>This is the ability of the cloud to increase the resources needed.</a:t>
            </a:r>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a:t>
            </a:r>
            <a:endParaRPr/>
          </a:p>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a:t>
            </a:r>
            <a:endParaRPr/>
          </a:p>
        </p:txBody>
      </p:sp>
      <p:sp>
        <p:nvSpPr>
          <p:cNvPr id="2823" name="Google Shape;2823;p343"/>
          <p:cNvSpPr/>
          <p:nvPr/>
        </p:nvSpPr>
        <p:spPr>
          <a:xfrm>
            <a:off x="3156423" y="3296366"/>
            <a:ext cx="10853389" cy="1262672"/>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Ease of deployment: </a:t>
            </a:r>
            <a:r>
              <a:rPr b="0" i="0" lang="en-US" sz="2200" u="none" cap="none" strike="noStrike">
                <a:solidFill>
                  <a:srgbClr val="3F3F3F"/>
                </a:solidFill>
                <a:latin typeface="Open Sans"/>
                <a:ea typeface="Open Sans"/>
                <a:cs typeface="Open Sans"/>
                <a:sym typeface="Open Sans"/>
              </a:rPr>
              <a:t>In a cloud infrastructure, we can use automation tools such as IaC, VDI, and machine templates to roll out virtual machines, or containerization to deploy applications seamlessly.</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pic>
        <p:nvPicPr>
          <p:cNvPr id="2824" name="Google Shape;2824;p343"/>
          <p:cNvPicPr preferRelativeResize="0"/>
          <p:nvPr/>
        </p:nvPicPr>
        <p:blipFill rotWithShape="1">
          <a:blip r:embed="rId4">
            <a:alphaModFix/>
          </a:blip>
          <a:srcRect b="0" l="0" r="0" t="0"/>
          <a:stretch/>
        </p:blipFill>
        <p:spPr>
          <a:xfrm>
            <a:off x="1721320" y="1511666"/>
            <a:ext cx="1049736" cy="1049736"/>
          </a:xfrm>
          <a:prstGeom prst="rect">
            <a:avLst/>
          </a:prstGeom>
          <a:noFill/>
          <a:ln>
            <a:noFill/>
          </a:ln>
        </p:spPr>
      </p:pic>
      <p:pic>
        <p:nvPicPr>
          <p:cNvPr id="2825" name="Google Shape;2825;p343"/>
          <p:cNvPicPr preferRelativeResize="0"/>
          <p:nvPr/>
        </p:nvPicPr>
        <p:blipFill rotWithShape="1">
          <a:blip r:embed="rId5">
            <a:alphaModFix/>
          </a:blip>
          <a:srcRect b="0" l="0" r="0" t="0"/>
          <a:stretch/>
        </p:blipFill>
        <p:spPr>
          <a:xfrm>
            <a:off x="1721320" y="3205446"/>
            <a:ext cx="1314853" cy="1314853"/>
          </a:xfrm>
          <a:prstGeom prst="rect">
            <a:avLst/>
          </a:prstGeom>
          <a:noFill/>
          <a:ln>
            <a:noFill/>
          </a:ln>
        </p:spPr>
      </p:pic>
      <p:pic>
        <p:nvPicPr>
          <p:cNvPr id="2826" name="Google Shape;2826;p343"/>
          <p:cNvPicPr preferRelativeResize="0"/>
          <p:nvPr/>
        </p:nvPicPr>
        <p:blipFill rotWithShape="1">
          <a:blip r:embed="rId6">
            <a:alphaModFix/>
          </a:blip>
          <a:srcRect b="0" l="0" r="0" t="0"/>
          <a:stretch/>
        </p:blipFill>
        <p:spPr>
          <a:xfrm>
            <a:off x="1721320" y="4974082"/>
            <a:ext cx="1314853" cy="1314853"/>
          </a:xfrm>
          <a:prstGeom prst="rect">
            <a:avLst/>
          </a:prstGeom>
          <a:noFill/>
          <a:ln>
            <a:noFill/>
          </a:ln>
        </p:spPr>
      </p:pic>
      <p:pic>
        <p:nvPicPr>
          <p:cNvPr id="2827" name="Google Shape;2827;p343"/>
          <p:cNvPicPr preferRelativeResize="0"/>
          <p:nvPr/>
        </p:nvPicPr>
        <p:blipFill rotWithShape="1">
          <a:blip r:embed="rId7">
            <a:alphaModFix/>
          </a:blip>
          <a:srcRect b="0" l="0" r="0" t="0"/>
          <a:stretch/>
        </p:blipFill>
        <p:spPr>
          <a:xfrm>
            <a:off x="1721320" y="6740595"/>
            <a:ext cx="1268983" cy="126898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34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Considerations for Infrastructure</a:t>
            </a:r>
            <a:endParaRPr/>
          </a:p>
        </p:txBody>
      </p:sp>
      <p:pic>
        <p:nvPicPr>
          <p:cNvPr id="2833" name="Google Shape;2833;p344"/>
          <p:cNvPicPr preferRelativeResize="0"/>
          <p:nvPr/>
        </p:nvPicPr>
        <p:blipFill rotWithShape="1">
          <a:blip r:embed="rId3">
            <a:alphaModFix/>
          </a:blip>
          <a:srcRect b="0" l="0" r="0" t="0"/>
          <a:stretch/>
        </p:blipFill>
        <p:spPr>
          <a:xfrm>
            <a:off x="5323522" y="731142"/>
            <a:ext cx="5508000" cy="365760"/>
          </a:xfrm>
          <a:prstGeom prst="rect">
            <a:avLst/>
          </a:prstGeom>
          <a:noFill/>
          <a:ln>
            <a:noFill/>
          </a:ln>
        </p:spPr>
      </p:pic>
      <p:sp>
        <p:nvSpPr>
          <p:cNvPr id="2834" name="Google Shape;2834;p344"/>
          <p:cNvSpPr/>
          <p:nvPr/>
        </p:nvSpPr>
        <p:spPr>
          <a:xfrm>
            <a:off x="3156423" y="5056568"/>
            <a:ext cx="10821166" cy="126898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Power: </a:t>
            </a:r>
            <a:r>
              <a:rPr b="0" i="0" lang="en-US" sz="2200" u="none" cap="none" strike="noStrike">
                <a:solidFill>
                  <a:srgbClr val="3F3F3F"/>
                </a:solidFill>
                <a:latin typeface="Open Sans"/>
                <a:ea typeface="Open Sans"/>
                <a:cs typeface="Open Sans"/>
                <a:sym typeface="Open Sans"/>
              </a:rPr>
              <a:t>A CSP needs to ensure it can meet the energy demands of its devices and workloads. Power usage from higher compute resources increases costs.</a:t>
            </a:r>
            <a:endParaRPr/>
          </a:p>
          <a:p>
            <a:pPr indent="0" lvl="0" marL="0" marR="0" rtl="0" algn="l">
              <a:lnSpc>
                <a:spcPct val="100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p:txBody>
      </p:sp>
      <p:sp>
        <p:nvSpPr>
          <p:cNvPr id="2835" name="Google Shape;2835;p344"/>
          <p:cNvSpPr/>
          <p:nvPr/>
        </p:nvSpPr>
        <p:spPr>
          <a:xfrm>
            <a:off x="3124892" y="6745448"/>
            <a:ext cx="10821166" cy="126898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4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Compute: </a:t>
            </a:r>
            <a:r>
              <a:rPr b="0" i="0" lang="en-US" sz="2200" u="none" cap="none" strike="noStrike">
                <a:solidFill>
                  <a:srgbClr val="3F3F3F"/>
                </a:solidFill>
                <a:latin typeface="Open Sans"/>
                <a:ea typeface="Open Sans"/>
                <a:cs typeface="Open Sans"/>
                <a:sym typeface="Open Sans"/>
              </a:rPr>
              <a:t>Compute capabilities in the cloud allow a CSP to provide additional resources immediately on demand.</a:t>
            </a:r>
            <a:endParaRPr/>
          </a:p>
          <a:p>
            <a:pPr indent="0" lvl="0" marL="0" marR="0" rtl="0" algn="l">
              <a:lnSpc>
                <a:spcPct val="114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p:txBody>
      </p:sp>
      <p:sp>
        <p:nvSpPr>
          <p:cNvPr id="2836" name="Google Shape;2836;p344"/>
          <p:cNvSpPr/>
          <p:nvPr/>
        </p:nvSpPr>
        <p:spPr>
          <a:xfrm>
            <a:off x="3092669" y="1640469"/>
            <a:ext cx="10853389" cy="1262672"/>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Patch availability: </a:t>
            </a:r>
            <a:r>
              <a:rPr b="0" i="0" lang="en-US" sz="2200" u="none" cap="none" strike="noStrike">
                <a:solidFill>
                  <a:srgbClr val="3F3F3F"/>
                </a:solidFill>
                <a:latin typeface="Open Sans"/>
                <a:ea typeface="Open Sans"/>
                <a:cs typeface="Open Sans"/>
                <a:sym typeface="Open Sans"/>
              </a:rPr>
              <a:t>CSPs must maintain the most recent copies of patches to ensure that devices are updated with security updates and feature releases.</a:t>
            </a:r>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 attempt (p. 317). Packt Publishing. Kindle Edition. . </a:t>
            </a:r>
            <a:r>
              <a:rPr b="0" i="0" lang="en-US" sz="2200" u="none" cap="none" strike="noStrike">
                <a:solidFill>
                  <a:srgbClr val="3F3F3F"/>
                </a:solidFill>
                <a:latin typeface="Open Sans"/>
                <a:ea typeface="Open Sans"/>
                <a:cs typeface="Open Sans"/>
                <a:sym typeface="Open Sans"/>
              </a:rPr>
              <a:t>.</a:t>
            </a:r>
            <a:endParaRPr/>
          </a:p>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a:t>
            </a:r>
            <a:endParaRPr/>
          </a:p>
        </p:txBody>
      </p:sp>
      <p:sp>
        <p:nvSpPr>
          <p:cNvPr id="2837" name="Google Shape;2837;p344"/>
          <p:cNvSpPr/>
          <p:nvPr/>
        </p:nvSpPr>
        <p:spPr>
          <a:xfrm>
            <a:off x="3156423" y="3296366"/>
            <a:ext cx="10853389" cy="1262672"/>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Inability to patch: </a:t>
            </a:r>
            <a:r>
              <a:rPr b="0" i="0" lang="en-US" sz="2200" u="none" cap="none" strike="noStrike">
                <a:solidFill>
                  <a:srgbClr val="3F3F3F"/>
                </a:solidFill>
                <a:latin typeface="Open Sans"/>
                <a:ea typeface="Open Sans"/>
                <a:cs typeface="Open Sans"/>
                <a:sym typeface="Open Sans"/>
              </a:rPr>
              <a:t>A CSP might host clients with critical applications in the cloud. These applications are the responsibility of the customer, and the CSP might be contractually prevented from applying patches.</a:t>
            </a:r>
            <a:endParaRPr/>
          </a:p>
          <a:p>
            <a:pPr indent="0" lvl="0" marL="0" marR="0" rtl="0" algn="l">
              <a:lnSpc>
                <a:spcPct val="114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p:txBody>
      </p:sp>
      <p:pic>
        <p:nvPicPr>
          <p:cNvPr id="2838" name="Google Shape;2838;p344"/>
          <p:cNvPicPr preferRelativeResize="0"/>
          <p:nvPr/>
        </p:nvPicPr>
        <p:blipFill rotWithShape="1">
          <a:blip r:embed="rId4">
            <a:alphaModFix/>
          </a:blip>
          <a:srcRect b="0" l="0" r="0" t="0"/>
          <a:stretch/>
        </p:blipFill>
        <p:spPr>
          <a:xfrm>
            <a:off x="1666099" y="1640469"/>
            <a:ext cx="1287686" cy="1287686"/>
          </a:xfrm>
          <a:prstGeom prst="rect">
            <a:avLst/>
          </a:prstGeom>
          <a:noFill/>
          <a:ln>
            <a:noFill/>
          </a:ln>
        </p:spPr>
      </p:pic>
      <p:grpSp>
        <p:nvGrpSpPr>
          <p:cNvPr id="2839" name="Google Shape;2839;p344"/>
          <p:cNvGrpSpPr/>
          <p:nvPr/>
        </p:nvGrpSpPr>
        <p:grpSpPr>
          <a:xfrm>
            <a:off x="1358777" y="2995709"/>
            <a:ext cx="1866249" cy="1697059"/>
            <a:chOff x="737627" y="6193189"/>
            <a:chExt cx="3050206" cy="2773681"/>
          </a:xfrm>
        </p:grpSpPr>
        <p:pic>
          <p:nvPicPr>
            <p:cNvPr id="2840" name="Google Shape;2840;p344"/>
            <p:cNvPicPr preferRelativeResize="0"/>
            <p:nvPr/>
          </p:nvPicPr>
          <p:blipFill rotWithShape="1">
            <a:blip r:embed="rId5">
              <a:alphaModFix/>
            </a:blip>
            <a:srcRect b="0" l="0" r="0" t="0"/>
            <a:stretch/>
          </p:blipFill>
          <p:spPr>
            <a:xfrm>
              <a:off x="737627" y="6193189"/>
              <a:ext cx="3050206" cy="2773681"/>
            </a:xfrm>
            <a:prstGeom prst="rect">
              <a:avLst/>
            </a:prstGeom>
            <a:noFill/>
            <a:ln>
              <a:noFill/>
            </a:ln>
          </p:spPr>
        </p:pic>
        <p:pic>
          <p:nvPicPr>
            <p:cNvPr id="2841" name="Google Shape;2841;p344"/>
            <p:cNvPicPr preferRelativeResize="0"/>
            <p:nvPr/>
          </p:nvPicPr>
          <p:blipFill rotWithShape="1">
            <a:blip r:embed="rId6">
              <a:alphaModFix/>
            </a:blip>
            <a:srcRect b="0" l="0" r="0" t="0"/>
            <a:stretch/>
          </p:blipFill>
          <p:spPr>
            <a:xfrm>
              <a:off x="1313296" y="6790334"/>
              <a:ext cx="1575377" cy="1575377"/>
            </a:xfrm>
            <a:prstGeom prst="rect">
              <a:avLst/>
            </a:prstGeom>
            <a:noFill/>
            <a:ln>
              <a:noFill/>
            </a:ln>
          </p:spPr>
        </p:pic>
      </p:grpSp>
      <p:pic>
        <p:nvPicPr>
          <p:cNvPr id="2842" name="Google Shape;2842;p344"/>
          <p:cNvPicPr preferRelativeResize="0"/>
          <p:nvPr/>
        </p:nvPicPr>
        <p:blipFill rotWithShape="1">
          <a:blip r:embed="rId7">
            <a:alphaModFix/>
          </a:blip>
          <a:srcRect b="0" l="0" r="0" t="0"/>
          <a:stretch/>
        </p:blipFill>
        <p:spPr>
          <a:xfrm>
            <a:off x="1744774" y="5032761"/>
            <a:ext cx="1316596" cy="1316596"/>
          </a:xfrm>
          <a:prstGeom prst="rect">
            <a:avLst/>
          </a:prstGeom>
          <a:noFill/>
          <a:ln>
            <a:noFill/>
          </a:ln>
        </p:spPr>
      </p:pic>
      <p:pic>
        <p:nvPicPr>
          <p:cNvPr id="2843" name="Google Shape;2843;p344"/>
          <p:cNvPicPr preferRelativeResize="0"/>
          <p:nvPr/>
        </p:nvPicPr>
        <p:blipFill rotWithShape="1">
          <a:blip r:embed="rId8">
            <a:alphaModFix/>
          </a:blip>
          <a:srcRect b="0" l="0" r="0" t="0"/>
          <a:stretch/>
        </p:blipFill>
        <p:spPr>
          <a:xfrm>
            <a:off x="1514148" y="6601831"/>
            <a:ext cx="1556215" cy="155621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sp>
        <p:nvSpPr>
          <p:cNvPr id="2848" name="Google Shape;2848;p345"/>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114000"/>
              </a:lnSpc>
              <a:spcBef>
                <a:spcPts val="1000"/>
              </a:spcBef>
              <a:spcAft>
                <a:spcPts val="0"/>
              </a:spcAft>
              <a:buSzPts val="2800"/>
              <a:buNone/>
            </a:pPr>
            <a:r>
              <a:rPr lang="en-US"/>
              <a:t>Security Principles to Secure Enterprise Infrastructure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34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Device Placement</a:t>
            </a:r>
            <a:endParaRPr>
              <a:latin typeface="Open Sans"/>
              <a:ea typeface="Open Sans"/>
              <a:cs typeface="Open Sans"/>
              <a:sym typeface="Open Sans"/>
            </a:endParaRPr>
          </a:p>
        </p:txBody>
      </p:sp>
      <p:sp>
        <p:nvSpPr>
          <p:cNvPr id="2855" name="Google Shape;2855;p346"/>
          <p:cNvSpPr/>
          <p:nvPr/>
        </p:nvSpPr>
        <p:spPr>
          <a:xfrm>
            <a:off x="2056996" y="1300666"/>
            <a:ext cx="12142008" cy="840615"/>
          </a:xfrm>
          <a:prstGeom prst="rect">
            <a:avLst/>
          </a:prstGeom>
          <a:noFill/>
          <a:ln>
            <a:noFill/>
          </a:ln>
        </p:spPr>
        <p:txBody>
          <a:bodyPr anchorCtr="0" anchor="ctr"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determines the strategic positioning of security, connectivity, and traffic management elements, serving as the blueprint for a network’s functionality and security. </a:t>
            </a:r>
            <a:endParaRPr/>
          </a:p>
        </p:txBody>
      </p:sp>
      <p:pic>
        <p:nvPicPr>
          <p:cNvPr id="2856" name="Google Shape;2856;p346"/>
          <p:cNvPicPr preferRelativeResize="0"/>
          <p:nvPr/>
        </p:nvPicPr>
        <p:blipFill rotWithShape="1">
          <a:blip r:embed="rId3">
            <a:alphaModFix/>
          </a:blip>
          <a:srcRect b="0" l="0" r="0" t="0"/>
          <a:stretch/>
        </p:blipFill>
        <p:spPr>
          <a:xfrm>
            <a:off x="6109940" y="2507640"/>
            <a:ext cx="4128719" cy="4128719"/>
          </a:xfrm>
          <a:prstGeom prst="rect">
            <a:avLst/>
          </a:prstGeom>
          <a:noFill/>
          <a:ln>
            <a:noFill/>
          </a:ln>
        </p:spPr>
      </p:pic>
      <p:sp>
        <p:nvSpPr>
          <p:cNvPr id="2857" name="Google Shape;2857;p346"/>
          <p:cNvSpPr txBox="1"/>
          <p:nvPr/>
        </p:nvSpPr>
        <p:spPr>
          <a:xfrm>
            <a:off x="1849665" y="7103451"/>
            <a:ext cx="12556671"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This architectural decision defines how a network will defend, communicate, and operate in the digital landscape, making it the foundation of network design and cybersecurity.</a:t>
            </a:r>
            <a:endParaRPr/>
          </a:p>
        </p:txBody>
      </p:sp>
      <p:sp>
        <p:nvSpPr>
          <p:cNvPr id="2858" name="Google Shape;2858;p346"/>
          <p:cNvSpPr/>
          <p:nvPr/>
        </p:nvSpPr>
        <p:spPr>
          <a:xfrm>
            <a:off x="6159500" y="816352"/>
            <a:ext cx="39390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3" name="Shape 2863"/>
        <p:cNvGrpSpPr/>
        <p:nvPr/>
      </p:nvGrpSpPr>
      <p:grpSpPr>
        <a:xfrm>
          <a:off x="0" y="0"/>
          <a:ext cx="0" cy="0"/>
          <a:chOff x="0" y="0"/>
          <a:chExt cx="0" cy="0"/>
        </a:xfrm>
      </p:grpSpPr>
      <p:sp>
        <p:nvSpPr>
          <p:cNvPr id="2864" name="Google Shape;2864;p34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Security Zones</a:t>
            </a:r>
            <a:endParaRPr>
              <a:latin typeface="Open Sans"/>
              <a:ea typeface="Open Sans"/>
              <a:cs typeface="Open Sans"/>
              <a:sym typeface="Open Sans"/>
            </a:endParaRPr>
          </a:p>
        </p:txBody>
      </p:sp>
      <p:sp>
        <p:nvSpPr>
          <p:cNvPr id="2865" name="Google Shape;2865;p347"/>
          <p:cNvSpPr/>
          <p:nvPr/>
        </p:nvSpPr>
        <p:spPr>
          <a:xfrm>
            <a:off x="2056996" y="1297717"/>
            <a:ext cx="12142008" cy="846514"/>
          </a:xfrm>
          <a:prstGeom prst="rect">
            <a:avLst/>
          </a:prstGeom>
          <a:noFill/>
          <a:ln>
            <a:noFill/>
          </a:ln>
        </p:spPr>
        <p:txBody>
          <a:bodyPr anchorCtr="0" anchor="ctr" bIns="45700" lIns="91425" spcFirstLastPara="1" rIns="91425" wrap="square" tIns="45700">
            <a:spAutoFit/>
          </a:bodyPr>
          <a:lstStyle/>
          <a:p>
            <a:pPr indent="1270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are distinct segments or partitions within a network.</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Each zone has its own security policies, access controls, and trust levels.  </a:t>
            </a:r>
            <a:endParaRPr/>
          </a:p>
        </p:txBody>
      </p:sp>
      <p:pic>
        <p:nvPicPr>
          <p:cNvPr id="2866" name="Google Shape;2866;p347"/>
          <p:cNvPicPr preferRelativeResize="0"/>
          <p:nvPr/>
        </p:nvPicPr>
        <p:blipFill rotWithShape="1">
          <a:blip r:embed="rId3">
            <a:alphaModFix/>
          </a:blip>
          <a:srcRect b="0" l="0" r="0" t="0"/>
          <a:stretch/>
        </p:blipFill>
        <p:spPr>
          <a:xfrm>
            <a:off x="6115473" y="2559534"/>
            <a:ext cx="4024932" cy="4024932"/>
          </a:xfrm>
          <a:prstGeom prst="rect">
            <a:avLst/>
          </a:prstGeom>
          <a:noFill/>
          <a:ln>
            <a:noFill/>
          </a:ln>
        </p:spPr>
      </p:pic>
      <p:sp>
        <p:nvSpPr>
          <p:cNvPr id="2867" name="Google Shape;2867;p347"/>
          <p:cNvSpPr txBox="1"/>
          <p:nvPr/>
        </p:nvSpPr>
        <p:spPr>
          <a:xfrm>
            <a:off x="2136260" y="6999769"/>
            <a:ext cx="11983357"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zones compartmentalize a network, dividing it into manageable segments and limiting access and privileges granted to users, devices, and systems.</a:t>
            </a:r>
            <a:endParaRPr/>
          </a:p>
        </p:txBody>
      </p:sp>
      <p:sp>
        <p:nvSpPr>
          <p:cNvPr id="2868" name="Google Shape;2868;p347"/>
          <p:cNvSpPr/>
          <p:nvPr/>
        </p:nvSpPr>
        <p:spPr>
          <a:xfrm>
            <a:off x="6515100" y="816352"/>
            <a:ext cx="32306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151"/>
          <p:cNvSpPr txBox="1"/>
          <p:nvPr>
            <p:ph type="title"/>
          </p:nvPr>
        </p:nvSpPr>
        <p:spPr>
          <a:xfrm>
            <a:off x="-10160" y="229878"/>
            <a:ext cx="16276320" cy="687244"/>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404040"/>
              </a:buClr>
              <a:buSzPts val="3200"/>
              <a:buFont typeface="Open Sans ExtraBold"/>
              <a:buNone/>
            </a:pPr>
            <a:r>
              <a:rPr b="1" lang="en-US">
                <a:solidFill>
                  <a:srgbClr val="404040"/>
                </a:solidFill>
                <a:latin typeface="Open Sans"/>
                <a:ea typeface="Open Sans"/>
                <a:cs typeface="Open Sans"/>
                <a:sym typeface="Open Sans"/>
              </a:rPr>
              <a:t>Types of Network Zone</a:t>
            </a:r>
            <a:endParaRPr>
              <a:latin typeface="Open Sans"/>
              <a:ea typeface="Open Sans"/>
              <a:cs typeface="Open Sans"/>
              <a:sym typeface="Open Sans"/>
            </a:endParaRPr>
          </a:p>
        </p:txBody>
      </p:sp>
      <p:sp>
        <p:nvSpPr>
          <p:cNvPr id="2874" name="Google Shape;2874;p151"/>
          <p:cNvSpPr txBox="1"/>
          <p:nvPr/>
        </p:nvSpPr>
        <p:spPr>
          <a:xfrm>
            <a:off x="1685109" y="1148637"/>
            <a:ext cx="13284925" cy="840615"/>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 campus network or data center divided into zones implies that each zone has a different security configuration. The main zones are as follows:</a:t>
            </a:r>
            <a:endParaRPr/>
          </a:p>
        </p:txBody>
      </p:sp>
      <p:grpSp>
        <p:nvGrpSpPr>
          <p:cNvPr id="2875" name="Google Shape;2875;p151"/>
          <p:cNvGrpSpPr/>
          <p:nvPr/>
        </p:nvGrpSpPr>
        <p:grpSpPr>
          <a:xfrm>
            <a:off x="614052" y="2480403"/>
            <a:ext cx="15027896" cy="5514960"/>
            <a:chOff x="892765" y="2857500"/>
            <a:chExt cx="15027896" cy="5514960"/>
          </a:xfrm>
        </p:grpSpPr>
        <p:sp>
          <p:nvSpPr>
            <p:cNvPr id="2876" name="Google Shape;2876;p151"/>
            <p:cNvSpPr/>
            <p:nvPr/>
          </p:nvSpPr>
          <p:spPr>
            <a:xfrm>
              <a:off x="7590361" y="3800470"/>
              <a:ext cx="220350" cy="220350"/>
            </a:xfrm>
            <a:custGeom>
              <a:rect b="b" l="l" r="r" t="t"/>
              <a:pathLst>
                <a:path extrusionOk="0" h="239207" w="239207">
                  <a:moveTo>
                    <a:pt x="239207" y="119604"/>
                  </a:moveTo>
                  <a:cubicBezTo>
                    <a:pt x="239207" y="185659"/>
                    <a:pt x="185659" y="239207"/>
                    <a:pt x="119604" y="239207"/>
                  </a:cubicBezTo>
                  <a:cubicBezTo>
                    <a:pt x="53548" y="239207"/>
                    <a:pt x="0" y="185659"/>
                    <a:pt x="0" y="119604"/>
                  </a:cubicBezTo>
                  <a:cubicBezTo>
                    <a:pt x="0" y="53548"/>
                    <a:pt x="53548" y="0"/>
                    <a:pt x="119604" y="0"/>
                  </a:cubicBezTo>
                  <a:cubicBezTo>
                    <a:pt x="185659" y="0"/>
                    <a:pt x="239207" y="53548"/>
                    <a:pt x="239207" y="119604"/>
                  </a:cubicBezTo>
                  <a:close/>
                </a:path>
              </a:pathLst>
            </a:custGeom>
            <a:solidFill>
              <a:srgbClr val="427AA1"/>
            </a:solidFill>
            <a:ln cap="flat" cmpd="sng" w="17225">
              <a:solidFill>
                <a:srgbClr val="427AA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7" name="Google Shape;2877;p151"/>
            <p:cNvSpPr/>
            <p:nvPr/>
          </p:nvSpPr>
          <p:spPr>
            <a:xfrm>
              <a:off x="2189025" y="4020649"/>
              <a:ext cx="5534237" cy="2255491"/>
            </a:xfrm>
            <a:custGeom>
              <a:rect b="b" l="l" r="r" t="t"/>
              <a:pathLst>
                <a:path extrusionOk="0" h="1899871" w="4886170">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cap="flat" cmpd="sng" w="17225">
              <a:solidFill>
                <a:srgbClr val="A5A5A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8" name="Google Shape;2878;p151"/>
            <p:cNvSpPr/>
            <p:nvPr/>
          </p:nvSpPr>
          <p:spPr>
            <a:xfrm>
              <a:off x="5247725" y="4020649"/>
              <a:ext cx="2816941" cy="2255491"/>
            </a:xfrm>
            <a:custGeom>
              <a:rect b="b" l="l" r="r" t="t"/>
              <a:pathLst>
                <a:path extrusionOk="0" h="1899871" w="2456010">
                  <a:moveTo>
                    <a:pt x="25851" y="1899871"/>
                  </a:moveTo>
                  <a:lnTo>
                    <a:pt x="0" y="1899871"/>
                  </a:lnTo>
                  <a:lnTo>
                    <a:pt x="0" y="893753"/>
                  </a:lnTo>
                  <a:lnTo>
                    <a:pt x="2430160" y="893753"/>
                  </a:lnTo>
                  <a:lnTo>
                    <a:pt x="2430160" y="0"/>
                  </a:lnTo>
                  <a:lnTo>
                    <a:pt x="2456011" y="0"/>
                  </a:lnTo>
                  <a:lnTo>
                    <a:pt x="2456011" y="919604"/>
                  </a:lnTo>
                  <a:lnTo>
                    <a:pt x="25851" y="919604"/>
                  </a:lnTo>
                  <a:close/>
                </a:path>
              </a:pathLst>
            </a:custGeom>
            <a:solidFill>
              <a:srgbClr val="757575"/>
            </a:solidFill>
            <a:ln cap="flat" cmpd="sng" w="17225">
              <a:solidFill>
                <a:srgbClr val="A5A5A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9" name="Google Shape;2879;p151"/>
            <p:cNvSpPr/>
            <p:nvPr/>
          </p:nvSpPr>
          <p:spPr>
            <a:xfrm>
              <a:off x="7932139" y="3800471"/>
              <a:ext cx="220350" cy="220350"/>
            </a:xfrm>
            <a:custGeom>
              <a:rect b="b" l="l" r="r" t="t"/>
              <a:pathLst>
                <a:path extrusionOk="0" h="239207" w="239207">
                  <a:moveTo>
                    <a:pt x="239207" y="119604"/>
                  </a:moveTo>
                  <a:cubicBezTo>
                    <a:pt x="239207" y="185659"/>
                    <a:pt x="185659" y="239207"/>
                    <a:pt x="119604" y="239207"/>
                  </a:cubicBezTo>
                  <a:cubicBezTo>
                    <a:pt x="53548" y="239207"/>
                    <a:pt x="0" y="185659"/>
                    <a:pt x="0" y="119604"/>
                  </a:cubicBezTo>
                  <a:cubicBezTo>
                    <a:pt x="0" y="53548"/>
                    <a:pt x="53548" y="0"/>
                    <a:pt x="119604" y="0"/>
                  </a:cubicBezTo>
                  <a:cubicBezTo>
                    <a:pt x="185659" y="0"/>
                    <a:pt x="239207" y="53548"/>
                    <a:pt x="239207" y="119604"/>
                  </a:cubicBezTo>
                  <a:close/>
                </a:path>
              </a:pathLst>
            </a:custGeom>
            <a:solidFill>
              <a:srgbClr val="F9DEC9"/>
            </a:solidFill>
            <a:ln cap="flat" cmpd="sng" w="25400">
              <a:solidFill>
                <a:srgbClr val="F9DEC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2880" name="Google Shape;2880;p151"/>
            <p:cNvSpPr/>
            <p:nvPr/>
          </p:nvSpPr>
          <p:spPr>
            <a:xfrm flipH="1">
              <a:off x="8381954" y="4020648"/>
              <a:ext cx="27432" cy="2255491"/>
            </a:xfrm>
            <a:custGeom>
              <a:rect b="b" l="l" r="r" t="t"/>
              <a:pathLst>
                <a:path extrusionOk="0" h="1899698" w="25850">
                  <a:moveTo>
                    <a:pt x="0" y="0"/>
                  </a:moveTo>
                  <a:lnTo>
                    <a:pt x="25851" y="0"/>
                  </a:lnTo>
                  <a:lnTo>
                    <a:pt x="25851" y="1899699"/>
                  </a:lnTo>
                  <a:lnTo>
                    <a:pt x="0" y="1899699"/>
                  </a:lnTo>
                  <a:close/>
                </a:path>
              </a:pathLst>
            </a:custGeom>
            <a:solidFill>
              <a:srgbClr val="757575"/>
            </a:solidFill>
            <a:ln cap="flat" cmpd="sng" w="17225">
              <a:solidFill>
                <a:srgbClr val="A5A5A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881" name="Google Shape;2881;p151"/>
            <p:cNvGrpSpPr/>
            <p:nvPr/>
          </p:nvGrpSpPr>
          <p:grpSpPr>
            <a:xfrm>
              <a:off x="8273371" y="3800471"/>
              <a:ext cx="220350" cy="220350"/>
              <a:chOff x="7901663" y="2104904"/>
              <a:chExt cx="239207" cy="239207"/>
            </a:xfrm>
          </p:grpSpPr>
          <p:sp>
            <p:nvSpPr>
              <p:cNvPr id="2882" name="Google Shape;2882;p151"/>
              <p:cNvSpPr/>
              <p:nvPr/>
            </p:nvSpPr>
            <p:spPr>
              <a:xfrm>
                <a:off x="7901663"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chemeClr val="accent6"/>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2883" name="Google Shape;2883;p151"/>
              <p:cNvSpPr/>
              <p:nvPr/>
            </p:nvSpPr>
            <p:spPr>
              <a:xfrm>
                <a:off x="7901663"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chemeClr val="accent6"/>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sp>
          <p:nvSpPr>
            <p:cNvPr id="2884" name="Google Shape;2884;p151"/>
            <p:cNvSpPr/>
            <p:nvPr/>
          </p:nvSpPr>
          <p:spPr>
            <a:xfrm>
              <a:off x="8721452" y="4020649"/>
              <a:ext cx="2816941" cy="2255491"/>
            </a:xfrm>
            <a:custGeom>
              <a:rect b="b" l="l" r="r" t="t"/>
              <a:pathLst>
                <a:path extrusionOk="0" h="1899871" w="2456010">
                  <a:moveTo>
                    <a:pt x="2456011" y="1899871"/>
                  </a:moveTo>
                  <a:lnTo>
                    <a:pt x="2430160" y="1899871"/>
                  </a:lnTo>
                  <a:lnTo>
                    <a:pt x="2430160" y="919604"/>
                  </a:lnTo>
                  <a:lnTo>
                    <a:pt x="0" y="919604"/>
                  </a:lnTo>
                  <a:lnTo>
                    <a:pt x="0" y="0"/>
                  </a:lnTo>
                  <a:lnTo>
                    <a:pt x="25851" y="0"/>
                  </a:lnTo>
                  <a:lnTo>
                    <a:pt x="25851" y="893753"/>
                  </a:lnTo>
                  <a:lnTo>
                    <a:pt x="2456011" y="893753"/>
                  </a:lnTo>
                  <a:close/>
                </a:path>
              </a:pathLst>
            </a:custGeom>
            <a:solidFill>
              <a:srgbClr val="757575"/>
            </a:solidFill>
            <a:ln cap="flat" cmpd="sng" w="17225">
              <a:solidFill>
                <a:srgbClr val="A5A5A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885" name="Google Shape;2885;p151"/>
            <p:cNvGrpSpPr/>
            <p:nvPr/>
          </p:nvGrpSpPr>
          <p:grpSpPr>
            <a:xfrm>
              <a:off x="8614776" y="3800471"/>
              <a:ext cx="220350" cy="220350"/>
              <a:chOff x="8243068" y="2104904"/>
              <a:chExt cx="239207" cy="239207"/>
            </a:xfrm>
          </p:grpSpPr>
          <p:sp>
            <p:nvSpPr>
              <p:cNvPr id="2886" name="Google Shape;2886;p151"/>
              <p:cNvSpPr/>
              <p:nvPr/>
            </p:nvSpPr>
            <p:spPr>
              <a:xfrm>
                <a:off x="8243068"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E4B363"/>
              </a:solidFill>
              <a:ln cap="flat" cmpd="sng" w="25400">
                <a:solidFill>
                  <a:srgbClr val="E4B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2887" name="Google Shape;2887;p151"/>
              <p:cNvSpPr/>
              <p:nvPr/>
            </p:nvSpPr>
            <p:spPr>
              <a:xfrm>
                <a:off x="8243068" y="2104904"/>
                <a:ext cx="239207" cy="239207"/>
              </a:xfrm>
              <a:custGeom>
                <a:rect b="b" l="l" r="r" t="t"/>
                <a:pathLst>
                  <a:path extrusionOk="0" h="239207" w="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solidFill>
                <a:srgbClr val="E4B363"/>
              </a:solidFill>
              <a:ln cap="flat" cmpd="sng" w="25400">
                <a:solidFill>
                  <a:srgbClr val="E4B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sp>
          <p:nvSpPr>
            <p:cNvPr id="2888" name="Google Shape;2888;p151"/>
            <p:cNvSpPr/>
            <p:nvPr/>
          </p:nvSpPr>
          <p:spPr>
            <a:xfrm>
              <a:off x="9062858" y="4020649"/>
              <a:ext cx="5586022" cy="2255491"/>
            </a:xfrm>
            <a:custGeom>
              <a:rect b="b" l="l" r="r" t="t"/>
              <a:pathLst>
                <a:path extrusionOk="0" h="1899871" w="4886170">
                  <a:moveTo>
                    <a:pt x="4886171" y="1899871"/>
                  </a:moveTo>
                  <a:lnTo>
                    <a:pt x="4860320" y="1899871"/>
                  </a:lnTo>
                  <a:lnTo>
                    <a:pt x="4860320" y="602327"/>
                  </a:lnTo>
                  <a:lnTo>
                    <a:pt x="0" y="602327"/>
                  </a:lnTo>
                  <a:lnTo>
                    <a:pt x="0" y="0"/>
                  </a:lnTo>
                  <a:lnTo>
                    <a:pt x="25851" y="0"/>
                  </a:lnTo>
                  <a:lnTo>
                    <a:pt x="25851" y="576476"/>
                  </a:lnTo>
                  <a:lnTo>
                    <a:pt x="4886171" y="576476"/>
                  </a:lnTo>
                  <a:close/>
                </a:path>
              </a:pathLst>
            </a:custGeom>
            <a:solidFill>
              <a:srgbClr val="757575"/>
            </a:solidFill>
            <a:ln cap="flat" cmpd="sng" w="17225">
              <a:solidFill>
                <a:srgbClr val="A5A5A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889" name="Google Shape;2889;p151"/>
            <p:cNvGrpSpPr/>
            <p:nvPr/>
          </p:nvGrpSpPr>
          <p:grpSpPr>
            <a:xfrm>
              <a:off x="8956180" y="3800471"/>
              <a:ext cx="220350" cy="220350"/>
              <a:chOff x="8584472" y="2104904"/>
              <a:chExt cx="239207" cy="239207"/>
            </a:xfrm>
          </p:grpSpPr>
          <p:sp>
            <p:nvSpPr>
              <p:cNvPr id="2890" name="Google Shape;2890;p151"/>
              <p:cNvSpPr/>
              <p:nvPr/>
            </p:nvSpPr>
            <p:spPr>
              <a:xfrm>
                <a:off x="8584472" y="2104904"/>
                <a:ext cx="239207" cy="239207"/>
              </a:xfrm>
              <a:custGeom>
                <a:rect b="b" l="l" r="r" t="t"/>
                <a:pathLst>
                  <a:path extrusionOk="0" h="239207" w="239207">
                    <a:moveTo>
                      <a:pt x="239208" y="119604"/>
                    </a:moveTo>
                    <a:cubicBezTo>
                      <a:pt x="239208" y="185659"/>
                      <a:pt x="185659" y="239207"/>
                      <a:pt x="119604" y="239207"/>
                    </a:cubicBezTo>
                    <a:cubicBezTo>
                      <a:pt x="53549" y="239207"/>
                      <a:pt x="0" y="185659"/>
                      <a:pt x="0" y="119604"/>
                    </a:cubicBezTo>
                    <a:cubicBezTo>
                      <a:pt x="0" y="53548"/>
                      <a:pt x="53549" y="0"/>
                      <a:pt x="119604" y="0"/>
                    </a:cubicBezTo>
                    <a:cubicBezTo>
                      <a:pt x="185659" y="0"/>
                      <a:pt x="239208" y="53548"/>
                      <a:pt x="239208" y="119604"/>
                    </a:cubicBezTo>
                    <a:close/>
                  </a:path>
                </a:pathLst>
              </a:custGeom>
              <a:solidFill>
                <a:srgbClr val="EF6461"/>
              </a:solidFill>
              <a:ln cap="flat" cmpd="sng" w="25400">
                <a:solidFill>
                  <a:srgbClr val="EF64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2891" name="Google Shape;2891;p151"/>
              <p:cNvSpPr/>
              <p:nvPr/>
            </p:nvSpPr>
            <p:spPr>
              <a:xfrm>
                <a:off x="8584472" y="2104904"/>
                <a:ext cx="239207" cy="239207"/>
              </a:xfrm>
              <a:custGeom>
                <a:rect b="b" l="l" r="r" t="t"/>
                <a:pathLst>
                  <a:path extrusionOk="0" h="239207" w="239207">
                    <a:moveTo>
                      <a:pt x="239208" y="119604"/>
                    </a:moveTo>
                    <a:cubicBezTo>
                      <a:pt x="239208" y="185659"/>
                      <a:pt x="185659" y="239207"/>
                      <a:pt x="119604" y="239207"/>
                    </a:cubicBezTo>
                    <a:cubicBezTo>
                      <a:pt x="53549" y="239207"/>
                      <a:pt x="0" y="185659"/>
                      <a:pt x="0" y="119604"/>
                    </a:cubicBezTo>
                    <a:cubicBezTo>
                      <a:pt x="0" y="53548"/>
                      <a:pt x="53549" y="0"/>
                      <a:pt x="119604" y="0"/>
                    </a:cubicBezTo>
                    <a:cubicBezTo>
                      <a:pt x="185659" y="0"/>
                      <a:pt x="239208" y="53548"/>
                      <a:pt x="239208" y="119604"/>
                    </a:cubicBezTo>
                    <a:close/>
                  </a:path>
                </a:pathLst>
              </a:custGeom>
              <a:solidFill>
                <a:srgbClr val="EF6461"/>
              </a:solidFill>
              <a:ln cap="flat" cmpd="sng" w="25400">
                <a:solidFill>
                  <a:srgbClr val="EF64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sp>
          <p:nvSpPr>
            <p:cNvPr id="2892" name="Google Shape;2892;p151"/>
            <p:cNvSpPr/>
            <p:nvPr/>
          </p:nvSpPr>
          <p:spPr>
            <a:xfrm>
              <a:off x="7093327" y="5680387"/>
              <a:ext cx="2626774" cy="2692073"/>
            </a:xfrm>
            <a:prstGeom prst="roundRect">
              <a:avLst>
                <a:gd fmla="val 6743" name="adj"/>
              </a:avLst>
            </a:prstGeom>
            <a:solidFill>
              <a:srgbClr val="C4E0B2"/>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Demilitarized zones</a:t>
              </a:r>
              <a:endParaRPr b="0" i="0" sz="2200" u="none" cap="none" strike="noStrike">
                <a:solidFill>
                  <a:schemeClr val="lt1"/>
                </a:solidFill>
                <a:latin typeface="Arial"/>
                <a:ea typeface="Arial"/>
                <a:cs typeface="Arial"/>
                <a:sym typeface="Arial"/>
              </a:endParaRPr>
            </a:p>
          </p:txBody>
        </p:sp>
        <p:sp>
          <p:nvSpPr>
            <p:cNvPr id="2893" name="Google Shape;2893;p151"/>
            <p:cNvSpPr/>
            <p:nvPr/>
          </p:nvSpPr>
          <p:spPr>
            <a:xfrm>
              <a:off x="10193608" y="5680387"/>
              <a:ext cx="2626774" cy="2692073"/>
            </a:xfrm>
            <a:prstGeom prst="roundRect">
              <a:avLst>
                <a:gd fmla="val 5575" name="adj"/>
              </a:avLst>
            </a:prstGeom>
            <a:solidFill>
              <a:srgbClr val="F0D4A6"/>
            </a:solidFill>
            <a:ln cap="flat" cmpd="sng" w="25400">
              <a:solidFill>
                <a:srgbClr val="E4B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Wireless zones</a:t>
              </a:r>
              <a:endParaRPr b="0" i="0" sz="500" u="none" cap="none" strike="noStrike">
                <a:solidFill>
                  <a:srgbClr val="3F3F3F"/>
                </a:solidFill>
                <a:latin typeface="Open Sans"/>
                <a:ea typeface="Open Sans"/>
                <a:cs typeface="Open Sans"/>
                <a:sym typeface="Open Sans"/>
              </a:endParaRPr>
            </a:p>
          </p:txBody>
        </p:sp>
        <p:sp>
          <p:nvSpPr>
            <p:cNvPr id="2894" name="Google Shape;2894;p151"/>
            <p:cNvSpPr/>
            <p:nvPr/>
          </p:nvSpPr>
          <p:spPr>
            <a:xfrm>
              <a:off x="892765" y="5680387"/>
              <a:ext cx="2626774" cy="2692073"/>
            </a:xfrm>
            <a:prstGeom prst="roundRect">
              <a:avLst>
                <a:gd fmla="val 6159" name="adj"/>
              </a:avLst>
            </a:prstGeom>
            <a:solidFill>
              <a:srgbClr val="ABC9DD"/>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Internal zones</a:t>
              </a:r>
              <a:endParaRPr/>
            </a:p>
          </p:txBody>
        </p:sp>
        <p:sp>
          <p:nvSpPr>
            <p:cNvPr id="2895" name="Google Shape;2895;p151"/>
            <p:cNvSpPr/>
            <p:nvPr/>
          </p:nvSpPr>
          <p:spPr>
            <a:xfrm>
              <a:off x="3993046" y="5680387"/>
              <a:ext cx="2626774" cy="2692073"/>
            </a:xfrm>
            <a:prstGeom prst="roundRect">
              <a:avLst>
                <a:gd fmla="val 6743" name="adj"/>
              </a:avLst>
            </a:prstGeom>
            <a:solidFill>
              <a:srgbClr val="FBE8D9"/>
            </a:solidFill>
            <a:ln cap="flat" cmpd="sng" w="25400">
              <a:solidFill>
                <a:srgbClr val="F5C7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External zones</a:t>
              </a:r>
              <a:endParaRPr/>
            </a:p>
          </p:txBody>
        </p:sp>
        <p:sp>
          <p:nvSpPr>
            <p:cNvPr id="2896" name="Google Shape;2896;p151"/>
            <p:cNvSpPr/>
            <p:nvPr/>
          </p:nvSpPr>
          <p:spPr>
            <a:xfrm>
              <a:off x="13293887" y="5680387"/>
              <a:ext cx="2626774" cy="2692073"/>
            </a:xfrm>
            <a:prstGeom prst="roundRect">
              <a:avLst>
                <a:gd fmla="val 4992" name="adj"/>
              </a:avLst>
            </a:prstGeom>
            <a:solidFill>
              <a:srgbClr val="F9C0BF"/>
            </a:solidFill>
            <a:ln cap="flat" cmpd="sng" w="25400">
              <a:solidFill>
                <a:srgbClr val="EF64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Specialized zones</a:t>
              </a:r>
              <a:endParaRPr b="0" i="0" sz="2200" u="none" cap="none" strike="noStrike">
                <a:solidFill>
                  <a:schemeClr val="lt1"/>
                </a:solidFill>
                <a:latin typeface="Arial"/>
                <a:ea typeface="Arial"/>
                <a:cs typeface="Arial"/>
                <a:sym typeface="Arial"/>
              </a:endParaRPr>
            </a:p>
          </p:txBody>
        </p:sp>
        <p:sp>
          <p:nvSpPr>
            <p:cNvPr id="2897" name="Google Shape;2897;p151"/>
            <p:cNvSpPr/>
            <p:nvPr/>
          </p:nvSpPr>
          <p:spPr>
            <a:xfrm>
              <a:off x="6407440" y="2857500"/>
              <a:ext cx="3998548" cy="919558"/>
            </a:xfrm>
            <a:prstGeom prst="roundRect">
              <a:avLst>
                <a:gd fmla="val 16667" name="adj"/>
              </a:avLst>
            </a:prstGeom>
            <a:solidFill>
              <a:srgbClr val="FFEDB3"/>
            </a:solidFill>
            <a:ln cap="flat" cmpd="sng" w="25400">
              <a:solidFill>
                <a:srgbClr val="FFD9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Network zone</a:t>
              </a:r>
              <a:endParaRPr b="0" i="0" sz="2200" u="none" cap="none" strike="noStrike">
                <a:solidFill>
                  <a:srgbClr val="404040"/>
                </a:solidFill>
                <a:latin typeface="Open Sans"/>
                <a:ea typeface="Open Sans"/>
                <a:cs typeface="Open Sans"/>
                <a:sym typeface="Open Sans"/>
              </a:endParaRPr>
            </a:p>
          </p:txBody>
        </p:sp>
      </p:grpSp>
      <p:sp>
        <p:nvSpPr>
          <p:cNvPr id="2898" name="Google Shape;2898;p151"/>
          <p:cNvSpPr/>
          <p:nvPr/>
        </p:nvSpPr>
        <p:spPr>
          <a:xfrm>
            <a:off x="5575300" y="816324"/>
            <a:ext cx="510587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34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Types of Zones</a:t>
            </a:r>
            <a:endParaRPr/>
          </a:p>
        </p:txBody>
      </p:sp>
      <p:sp>
        <p:nvSpPr>
          <p:cNvPr id="2905" name="Google Shape;2905;p348"/>
          <p:cNvSpPr/>
          <p:nvPr/>
        </p:nvSpPr>
        <p:spPr>
          <a:xfrm>
            <a:off x="5733950" y="1924092"/>
            <a:ext cx="9989700" cy="2647908"/>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4000"/>
              </a:lnSpc>
              <a:spcBef>
                <a:spcPts val="1000"/>
              </a:spcBef>
              <a:spcAft>
                <a:spcPts val="0"/>
              </a:spcAft>
              <a:buClr>
                <a:schemeClr val="dk1"/>
              </a:buClr>
              <a:buSzPts val="2200"/>
              <a:buFont typeface="Arial"/>
              <a:buChar char="•"/>
            </a:pPr>
            <a:r>
              <a:rPr b="0" i="0" lang="en-US" sz="2200" u="none" cap="none" strike="noStrike">
                <a:solidFill>
                  <a:srgbClr val="3F3F3F"/>
                </a:solidFill>
                <a:latin typeface="Open Sans"/>
                <a:ea typeface="Open Sans"/>
                <a:cs typeface="Open Sans"/>
                <a:sym typeface="Open Sans"/>
              </a:rPr>
              <a:t>Referred to as trusted zones, internal zones include segments where sensitive or internal data is processed. </a:t>
            </a:r>
            <a:endParaRPr/>
          </a:p>
          <a:p>
            <a:pPr indent="-342900" lvl="0" marL="342900" marR="0" rtl="0" algn="l">
              <a:lnSpc>
                <a:spcPct val="114000"/>
              </a:lnSpc>
              <a:spcBef>
                <a:spcPts val="1000"/>
              </a:spcBef>
              <a:spcAft>
                <a:spcPts val="0"/>
              </a:spcAft>
              <a:buClr>
                <a:schemeClr val="dk1"/>
              </a:buClr>
              <a:buSzPts val="2200"/>
              <a:buFont typeface="Arial"/>
              <a:buChar char="•"/>
            </a:pPr>
            <a:r>
              <a:rPr b="0" i="0" lang="en-US" sz="2200" u="none" cap="none" strike="noStrike">
                <a:solidFill>
                  <a:srgbClr val="3F3F3F"/>
                </a:solidFill>
                <a:latin typeface="Open Sans"/>
                <a:ea typeface="Open Sans"/>
                <a:cs typeface="Open Sans"/>
                <a:sym typeface="Open Sans"/>
              </a:rPr>
              <a:t>They often have more relaxed security policies than external, or untrusted, zones, but access is limited to authorized personnel.</a:t>
            </a:r>
            <a:endParaRPr b="0" i="0" sz="2200" u="none" cap="none" strike="noStrike">
              <a:solidFill>
                <a:srgbClr val="3F3F3F"/>
              </a:solidFill>
              <a:latin typeface="Open Sans"/>
              <a:ea typeface="Open Sans"/>
              <a:cs typeface="Open Sans"/>
              <a:sym typeface="Open Sans"/>
            </a:endParaRPr>
          </a:p>
        </p:txBody>
      </p:sp>
      <p:grpSp>
        <p:nvGrpSpPr>
          <p:cNvPr id="2906" name="Google Shape;2906;p348"/>
          <p:cNvGrpSpPr/>
          <p:nvPr/>
        </p:nvGrpSpPr>
        <p:grpSpPr>
          <a:xfrm>
            <a:off x="883920" y="1924092"/>
            <a:ext cx="4267200" cy="6434311"/>
            <a:chOff x="2469700" y="3980100"/>
            <a:chExt cx="3510600" cy="3955381"/>
          </a:xfrm>
        </p:grpSpPr>
        <p:sp>
          <p:nvSpPr>
            <p:cNvPr id="2907" name="Google Shape;2907;p348"/>
            <p:cNvSpPr/>
            <p:nvPr/>
          </p:nvSpPr>
          <p:spPr>
            <a:xfrm>
              <a:off x="2469700" y="3980100"/>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Internal Zones</a:t>
              </a:r>
              <a:endParaRPr b="1" i="0" sz="2200" u="none" cap="none" strike="noStrike">
                <a:solidFill>
                  <a:srgbClr val="3F3F3F"/>
                </a:solidFill>
                <a:latin typeface="Open Sans"/>
                <a:ea typeface="Open Sans"/>
                <a:cs typeface="Open Sans"/>
                <a:sym typeface="Open Sans"/>
              </a:endParaRPr>
            </a:p>
          </p:txBody>
        </p:sp>
        <p:sp>
          <p:nvSpPr>
            <p:cNvPr id="2908" name="Google Shape;2908;p348"/>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External or Untrusted Zones</a:t>
              </a:r>
              <a:endParaRPr b="0" i="0" sz="2200" u="none" cap="none" strike="noStrike">
                <a:solidFill>
                  <a:srgbClr val="3F3F3F"/>
                </a:solidFill>
                <a:latin typeface="Open Sans"/>
                <a:ea typeface="Open Sans"/>
                <a:cs typeface="Open Sans"/>
                <a:sym typeface="Open Sans"/>
              </a:endParaRPr>
            </a:p>
          </p:txBody>
        </p:sp>
        <p:sp>
          <p:nvSpPr>
            <p:cNvPr id="2909" name="Google Shape;2909;p348"/>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Specialized Zones</a:t>
              </a:r>
              <a:endParaRPr b="0" i="0" sz="2200" u="none" cap="none" strike="noStrike">
                <a:solidFill>
                  <a:srgbClr val="3F3F3F"/>
                </a:solidFill>
                <a:latin typeface="Open Sans"/>
                <a:ea typeface="Open Sans"/>
                <a:cs typeface="Open Sans"/>
                <a:sym typeface="Open Sans"/>
              </a:endParaRPr>
            </a:p>
          </p:txBody>
        </p:sp>
        <p:sp>
          <p:nvSpPr>
            <p:cNvPr id="2910" name="Google Shape;2910;p348"/>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Wireless Zones</a:t>
              </a:r>
              <a:endParaRPr b="0" i="0" sz="2200" u="none" cap="none" strike="noStrike">
                <a:solidFill>
                  <a:srgbClr val="3F3F3F"/>
                </a:solidFill>
                <a:latin typeface="Open Sans"/>
                <a:ea typeface="Open Sans"/>
                <a:cs typeface="Open Sans"/>
                <a:sym typeface="Open Sans"/>
              </a:endParaRPr>
            </a:p>
          </p:txBody>
        </p:sp>
        <p:sp>
          <p:nvSpPr>
            <p:cNvPr id="2911" name="Google Shape;2911;p348"/>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Demilitarized zones or Screened subnets</a:t>
              </a:r>
              <a:endParaRPr b="0" i="0" sz="2200" u="none" cap="none" strike="noStrike">
                <a:solidFill>
                  <a:srgbClr val="3F3F3F"/>
                </a:solidFill>
                <a:latin typeface="Open Sans"/>
                <a:ea typeface="Open Sans"/>
                <a:cs typeface="Open Sans"/>
                <a:sym typeface="Open Sans"/>
              </a:endParaRPr>
            </a:p>
          </p:txBody>
        </p:sp>
      </p:grpSp>
      <p:pic>
        <p:nvPicPr>
          <p:cNvPr id="2912" name="Google Shape;2912;p348"/>
          <p:cNvPicPr preferRelativeResize="0"/>
          <p:nvPr/>
        </p:nvPicPr>
        <p:blipFill rotWithShape="1">
          <a:blip r:embed="rId3">
            <a:alphaModFix/>
          </a:blip>
          <a:srcRect b="0" l="0" r="0" t="0"/>
          <a:stretch/>
        </p:blipFill>
        <p:spPr>
          <a:xfrm>
            <a:off x="9060145" y="5129545"/>
            <a:ext cx="3307149" cy="3242915"/>
          </a:xfrm>
          <a:prstGeom prst="rect">
            <a:avLst/>
          </a:prstGeom>
          <a:noFill/>
          <a:ln>
            <a:noFill/>
          </a:ln>
        </p:spPr>
      </p:pic>
      <p:sp>
        <p:nvSpPr>
          <p:cNvPr id="2913" name="Google Shape;2913;p348"/>
          <p:cNvSpPr/>
          <p:nvPr/>
        </p:nvSpPr>
        <p:spPr>
          <a:xfrm>
            <a:off x="6502400" y="816324"/>
            <a:ext cx="32604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61"/>
          <p:cNvSpPr/>
          <p:nvPr/>
        </p:nvSpPr>
        <p:spPr>
          <a:xfrm>
            <a:off x="677991" y="4054582"/>
            <a:ext cx="7335158" cy="3370041"/>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Scalability: </a:t>
            </a:r>
            <a:r>
              <a:rPr b="0" i="0" lang="en-US" sz="2200" u="none" cap="none" strike="noStrike">
                <a:solidFill>
                  <a:srgbClr val="3F3F3F"/>
                </a:solidFill>
                <a:latin typeface="Open Sans"/>
                <a:ea typeface="Open Sans"/>
                <a:cs typeface="Open Sans"/>
                <a:sym typeface="Open Sans"/>
              </a:rPr>
              <a:t>Scale resources up or down as needed</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Efficiency:</a:t>
            </a:r>
            <a:r>
              <a:rPr b="0" i="0" lang="en-US" sz="2200" u="none" cap="none" strike="noStrike">
                <a:solidFill>
                  <a:srgbClr val="3F3F3F"/>
                </a:solidFill>
                <a:latin typeface="Open Sans"/>
                <a:ea typeface="Open Sans"/>
                <a:cs typeface="Open Sans"/>
                <a:sym typeface="Open Sans"/>
              </a:rPr>
              <a:t> Optimize resource utilization</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Automation: </a:t>
            </a:r>
            <a:r>
              <a:rPr b="0" i="0" lang="en-US" sz="2200" u="none" cap="none" strike="noStrike">
                <a:solidFill>
                  <a:srgbClr val="3F3F3F"/>
                </a:solidFill>
                <a:latin typeface="Open Sans"/>
                <a:ea typeface="Open Sans"/>
                <a:cs typeface="Open Sans"/>
                <a:sym typeface="Open Sans"/>
              </a:rPr>
              <a:t>Automate provisioning and de-provisioning</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Cost-effectiveness: </a:t>
            </a:r>
            <a:r>
              <a:rPr b="0" i="0" lang="en-US" sz="2200" u="none" cap="none" strike="noStrike">
                <a:solidFill>
                  <a:srgbClr val="3F3F3F"/>
                </a:solidFill>
                <a:latin typeface="Open Sans"/>
                <a:ea typeface="Open Sans"/>
                <a:cs typeface="Open Sans"/>
                <a:sym typeface="Open Sans"/>
              </a:rPr>
              <a:t>Minimize costs by using resources only when needed</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Performance: </a:t>
            </a:r>
            <a:r>
              <a:rPr b="0" i="0" lang="en-US" sz="2200" u="none" cap="none" strike="noStrike">
                <a:solidFill>
                  <a:srgbClr val="3F3F3F"/>
                </a:solidFill>
                <a:latin typeface="Open Sans"/>
                <a:ea typeface="Open Sans"/>
                <a:cs typeface="Open Sans"/>
                <a:sym typeface="Open Sans"/>
              </a:rPr>
              <a:t>Ensure consistent performance with dynamic adjustments</a:t>
            </a:r>
            <a:endParaRPr/>
          </a:p>
        </p:txBody>
      </p:sp>
      <p:sp>
        <p:nvSpPr>
          <p:cNvPr id="258" name="Google Shape;258;p261"/>
          <p:cNvSpPr txBox="1"/>
          <p:nvPr>
            <p:ph type="title"/>
          </p:nvPr>
        </p:nvSpPr>
        <p:spPr>
          <a:xfrm>
            <a:off x="-10160" y="345584"/>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sz="2976">
                <a:solidFill>
                  <a:srgbClr val="3F3F3F"/>
                </a:solidFill>
                <a:latin typeface="Open Sans"/>
                <a:ea typeface="Open Sans"/>
                <a:cs typeface="Open Sans"/>
                <a:sym typeface="Open Sans"/>
              </a:rPr>
              <a:t>Cloud Computing:</a:t>
            </a:r>
            <a:r>
              <a:rPr lang="en-US">
                <a:solidFill>
                  <a:srgbClr val="3F3F3F"/>
                </a:solidFill>
                <a:latin typeface="Open Sans"/>
                <a:ea typeface="Open Sans"/>
                <a:cs typeface="Open Sans"/>
                <a:sym typeface="Open Sans"/>
              </a:rPr>
              <a:t> </a:t>
            </a:r>
            <a:r>
              <a:rPr lang="en-US" sz="2976">
                <a:solidFill>
                  <a:srgbClr val="3F3F3F"/>
                </a:solidFill>
                <a:latin typeface="Open Sans"/>
                <a:ea typeface="Open Sans"/>
                <a:cs typeface="Open Sans"/>
                <a:sym typeface="Open Sans"/>
              </a:rPr>
              <a:t>Characteristics</a:t>
            </a:r>
            <a:endParaRPr>
              <a:solidFill>
                <a:srgbClr val="3F3F3F"/>
              </a:solidFill>
              <a:latin typeface="Open Sans"/>
              <a:ea typeface="Open Sans"/>
              <a:cs typeface="Open Sans"/>
              <a:sym typeface="Open Sans"/>
            </a:endParaRPr>
          </a:p>
        </p:txBody>
      </p:sp>
      <p:sp>
        <p:nvSpPr>
          <p:cNvPr id="259" name="Google Shape;259;p261"/>
          <p:cNvSpPr/>
          <p:nvPr/>
        </p:nvSpPr>
        <p:spPr>
          <a:xfrm>
            <a:off x="10224297" y="3263550"/>
            <a:ext cx="3980203" cy="3838366"/>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260" name="Google Shape;260;p261"/>
          <p:cNvSpPr/>
          <p:nvPr/>
        </p:nvSpPr>
        <p:spPr>
          <a:xfrm>
            <a:off x="11301370" y="3012831"/>
            <a:ext cx="182605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On-demand</a:t>
            </a:r>
            <a:endParaRPr b="0" i="0" sz="2200" u="none" cap="none" strike="noStrike">
              <a:solidFill>
                <a:srgbClr val="000000"/>
              </a:solidFill>
              <a:latin typeface="Arial"/>
              <a:ea typeface="Arial"/>
              <a:cs typeface="Arial"/>
              <a:sym typeface="Arial"/>
            </a:endParaRPr>
          </a:p>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access</a:t>
            </a:r>
            <a:endParaRPr b="0" i="0" sz="2200" u="none" cap="none" strike="noStrike">
              <a:solidFill>
                <a:srgbClr val="3F3F3F"/>
              </a:solidFill>
              <a:latin typeface="Open Sans"/>
              <a:ea typeface="Open Sans"/>
              <a:cs typeface="Open Sans"/>
              <a:sym typeface="Open Sans"/>
            </a:endParaRPr>
          </a:p>
        </p:txBody>
      </p:sp>
      <p:sp>
        <p:nvSpPr>
          <p:cNvPr id="261" name="Google Shape;261;p261"/>
          <p:cNvSpPr/>
          <p:nvPr/>
        </p:nvSpPr>
        <p:spPr>
          <a:xfrm>
            <a:off x="13373414" y="3999011"/>
            <a:ext cx="1662172" cy="81005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Resource pooling</a:t>
            </a:r>
            <a:endParaRPr/>
          </a:p>
        </p:txBody>
      </p:sp>
      <p:sp>
        <p:nvSpPr>
          <p:cNvPr id="262" name="Google Shape;262;p261"/>
          <p:cNvSpPr/>
          <p:nvPr/>
        </p:nvSpPr>
        <p:spPr>
          <a:xfrm>
            <a:off x="13127425" y="5706217"/>
            <a:ext cx="1582975" cy="810053"/>
          </a:xfrm>
          <a:prstGeom prst="rect">
            <a:avLst/>
          </a:prstGeom>
          <a:solidFill>
            <a:srgbClr val="F9DEC9"/>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Rapid elasticity</a:t>
            </a:r>
            <a:endParaRPr/>
          </a:p>
        </p:txBody>
      </p:sp>
      <p:sp>
        <p:nvSpPr>
          <p:cNvPr id="263" name="Google Shape;263;p261"/>
          <p:cNvSpPr/>
          <p:nvPr/>
        </p:nvSpPr>
        <p:spPr>
          <a:xfrm>
            <a:off x="9584417" y="5803990"/>
            <a:ext cx="1659187"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Measured services</a:t>
            </a:r>
            <a:endParaRPr b="0" i="0" sz="2200" u="none" cap="none" strike="noStrike">
              <a:solidFill>
                <a:srgbClr val="3F3F3F"/>
              </a:solidFill>
              <a:latin typeface="Open Sans"/>
              <a:ea typeface="Open Sans"/>
              <a:cs typeface="Open Sans"/>
              <a:sym typeface="Open Sans"/>
            </a:endParaRPr>
          </a:p>
        </p:txBody>
      </p:sp>
      <p:sp>
        <p:nvSpPr>
          <p:cNvPr id="264" name="Google Shape;264;p261"/>
          <p:cNvSpPr/>
          <p:nvPr/>
        </p:nvSpPr>
        <p:spPr>
          <a:xfrm>
            <a:off x="9460762" y="4275484"/>
            <a:ext cx="2036317" cy="430847"/>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Multitenancy</a:t>
            </a:r>
            <a:endParaRPr b="0" i="0" sz="2200" u="none" cap="none" strike="noStrike">
              <a:solidFill>
                <a:srgbClr val="3F3F3F"/>
              </a:solidFill>
              <a:latin typeface="Open Sans"/>
              <a:ea typeface="Open Sans"/>
              <a:cs typeface="Open Sans"/>
              <a:sym typeface="Open Sans"/>
            </a:endParaRPr>
          </a:p>
        </p:txBody>
      </p:sp>
      <p:sp>
        <p:nvSpPr>
          <p:cNvPr id="265" name="Google Shape;265;p261"/>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Rapid elasticity refers to the ability of a cloud service to scale resources quickly and easily to meet fluctuating demands.</a:t>
            </a:r>
            <a:endParaRPr/>
          </a:p>
        </p:txBody>
      </p:sp>
      <p:sp>
        <p:nvSpPr>
          <p:cNvPr id="266" name="Google Shape;266;p261"/>
          <p:cNvSpPr/>
          <p:nvPr/>
        </p:nvSpPr>
        <p:spPr>
          <a:xfrm>
            <a:off x="1025582" y="3413362"/>
            <a:ext cx="2342781" cy="746991"/>
          </a:xfrm>
          <a:prstGeom prst="roundRect">
            <a:avLst>
              <a:gd fmla="val 16667" name="adj"/>
            </a:avLst>
          </a:prstGeom>
          <a:solidFill>
            <a:srgbClr val="F9DEC9"/>
          </a:solidFill>
          <a:ln>
            <a:noFill/>
          </a:ln>
          <a:effectLst>
            <a:outerShdw blurRad="50800" rotWithShape="0" dir="2700012" dist="38615">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Key benefits:</a:t>
            </a:r>
            <a:endParaRPr b="1" i="0" sz="2200" u="none" cap="none" strike="noStrike">
              <a:solidFill>
                <a:srgbClr val="3F3F3F"/>
              </a:solidFill>
              <a:latin typeface="Open Sans"/>
              <a:ea typeface="Open Sans"/>
              <a:cs typeface="Open Sans"/>
              <a:sym typeface="Open Sans"/>
            </a:endParaRPr>
          </a:p>
        </p:txBody>
      </p:sp>
      <p:sp>
        <p:nvSpPr>
          <p:cNvPr id="267" name="Google Shape;267;p261"/>
          <p:cNvSpPr/>
          <p:nvPr/>
        </p:nvSpPr>
        <p:spPr>
          <a:xfrm>
            <a:off x="11154733" y="6888989"/>
            <a:ext cx="2310207" cy="81005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Broad network access</a:t>
            </a:r>
            <a:endParaRPr b="0" i="0" sz="2200" u="none" cap="none" strike="noStrike">
              <a:solidFill>
                <a:srgbClr val="3F3F3F"/>
              </a:solidFill>
              <a:latin typeface="Open Sans"/>
              <a:ea typeface="Open Sans"/>
              <a:cs typeface="Open Sans"/>
              <a:sym typeface="Open Sans"/>
            </a:endParaRPr>
          </a:p>
        </p:txBody>
      </p:sp>
      <p:sp>
        <p:nvSpPr>
          <p:cNvPr id="268" name="Google Shape;268;p261"/>
          <p:cNvSpPr/>
          <p:nvPr/>
        </p:nvSpPr>
        <p:spPr>
          <a:xfrm>
            <a:off x="4267200" y="944095"/>
            <a:ext cx="77212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p34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Types of Zones</a:t>
            </a:r>
            <a:endParaRPr/>
          </a:p>
        </p:txBody>
      </p:sp>
      <p:sp>
        <p:nvSpPr>
          <p:cNvPr id="2920" name="Google Shape;2920;p349"/>
          <p:cNvSpPr/>
          <p:nvPr/>
        </p:nvSpPr>
        <p:spPr>
          <a:xfrm>
            <a:off x="5733950" y="1924092"/>
            <a:ext cx="9989700" cy="2647908"/>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361950" lvl="0" marL="361950" marR="0" rtl="0" algn="l">
              <a:lnSpc>
                <a:spcPct val="114000"/>
              </a:lnSpc>
              <a:spcBef>
                <a:spcPts val="1000"/>
              </a:spcBef>
              <a:spcAft>
                <a:spcPts val="0"/>
              </a:spcAft>
              <a:buClr>
                <a:schemeClr val="dk1"/>
              </a:buClr>
              <a:buSzPts val="2200"/>
              <a:buFont typeface="Arial"/>
              <a:buChar char="•"/>
            </a:pPr>
            <a:r>
              <a:rPr b="0" i="0" lang="en-US" sz="2200" u="none" cap="none" strike="noStrike">
                <a:solidFill>
                  <a:srgbClr val="3F3F3F"/>
                </a:solidFill>
                <a:latin typeface="Open Sans"/>
                <a:ea typeface="Open Sans"/>
                <a:cs typeface="Open Sans"/>
                <a:sym typeface="Open Sans"/>
              </a:rPr>
              <a:t>External zones are areas where connections from the public Internet or other untrusted networks are permitted. </a:t>
            </a:r>
            <a:endParaRPr/>
          </a:p>
          <a:p>
            <a:pPr indent="-342900" lvl="0" marL="342900" marR="0" rtl="0" algn="l">
              <a:lnSpc>
                <a:spcPct val="114000"/>
              </a:lnSpc>
              <a:spcBef>
                <a:spcPts val="1000"/>
              </a:spcBef>
              <a:spcAft>
                <a:spcPts val="0"/>
              </a:spcAft>
              <a:buClr>
                <a:schemeClr val="dk1"/>
              </a:buClr>
              <a:buSzPts val="2200"/>
              <a:buFont typeface="Arial"/>
              <a:buChar char="•"/>
            </a:pPr>
            <a:r>
              <a:rPr b="0" i="0" lang="en-US" sz="2200" u="none" cap="none" strike="noStrike">
                <a:solidFill>
                  <a:srgbClr val="3F3F3F"/>
                </a:solidFill>
                <a:latin typeface="Open Sans"/>
                <a:ea typeface="Open Sans"/>
                <a:cs typeface="Open Sans"/>
                <a:sym typeface="Open Sans"/>
              </a:rPr>
              <a:t>Rigorous security measures are implemented in these zones to prevent unauthorized access to internal resources.</a:t>
            </a:r>
            <a:endParaRPr b="0" i="0" sz="2200" u="none" cap="none" strike="noStrike">
              <a:solidFill>
                <a:srgbClr val="3F3F3F"/>
              </a:solidFill>
              <a:latin typeface="Open Sans"/>
              <a:ea typeface="Open Sans"/>
              <a:cs typeface="Open Sans"/>
              <a:sym typeface="Open Sans"/>
            </a:endParaRPr>
          </a:p>
        </p:txBody>
      </p:sp>
      <p:grpSp>
        <p:nvGrpSpPr>
          <p:cNvPr id="2921" name="Google Shape;2921;p349"/>
          <p:cNvGrpSpPr/>
          <p:nvPr/>
        </p:nvGrpSpPr>
        <p:grpSpPr>
          <a:xfrm>
            <a:off x="883920" y="1924092"/>
            <a:ext cx="4267200" cy="6434311"/>
            <a:chOff x="2469700" y="3980100"/>
            <a:chExt cx="3510600" cy="3955381"/>
          </a:xfrm>
        </p:grpSpPr>
        <p:sp>
          <p:nvSpPr>
            <p:cNvPr id="2922" name="Google Shape;2922;p349"/>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Internal Zones</a:t>
              </a:r>
              <a:endParaRPr b="0" i="0" sz="2200" u="none" cap="none" strike="noStrike">
                <a:solidFill>
                  <a:srgbClr val="3F3F3F"/>
                </a:solidFill>
                <a:latin typeface="Open Sans"/>
                <a:ea typeface="Open Sans"/>
                <a:cs typeface="Open Sans"/>
                <a:sym typeface="Open Sans"/>
              </a:endParaRPr>
            </a:p>
          </p:txBody>
        </p:sp>
        <p:sp>
          <p:nvSpPr>
            <p:cNvPr id="2923" name="Google Shape;2923;p349"/>
            <p:cNvSpPr/>
            <p:nvPr/>
          </p:nvSpPr>
          <p:spPr>
            <a:xfrm>
              <a:off x="2469700" y="4776000"/>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External or Untrusted Zones</a:t>
              </a:r>
              <a:endParaRPr b="1" i="0" sz="2200" u="none" cap="none" strike="noStrike">
                <a:solidFill>
                  <a:srgbClr val="3F3F3F"/>
                </a:solidFill>
                <a:latin typeface="Open Sans"/>
                <a:ea typeface="Open Sans"/>
                <a:cs typeface="Open Sans"/>
                <a:sym typeface="Open Sans"/>
              </a:endParaRPr>
            </a:p>
          </p:txBody>
        </p:sp>
        <p:sp>
          <p:nvSpPr>
            <p:cNvPr id="2924" name="Google Shape;2924;p349"/>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Specialized Zones</a:t>
              </a:r>
              <a:endParaRPr b="0" i="0" sz="2200" u="none" cap="none" strike="noStrike">
                <a:solidFill>
                  <a:srgbClr val="3F3F3F"/>
                </a:solidFill>
                <a:latin typeface="Open Sans"/>
                <a:ea typeface="Open Sans"/>
                <a:cs typeface="Open Sans"/>
                <a:sym typeface="Open Sans"/>
              </a:endParaRPr>
            </a:p>
          </p:txBody>
        </p:sp>
        <p:sp>
          <p:nvSpPr>
            <p:cNvPr id="2925" name="Google Shape;2925;p349"/>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Wireless Zones</a:t>
              </a:r>
              <a:endParaRPr b="0" i="0" sz="2200" u="none" cap="none" strike="noStrike">
                <a:solidFill>
                  <a:srgbClr val="3F3F3F"/>
                </a:solidFill>
                <a:latin typeface="Open Sans"/>
                <a:ea typeface="Open Sans"/>
                <a:cs typeface="Open Sans"/>
                <a:sym typeface="Open Sans"/>
              </a:endParaRPr>
            </a:p>
          </p:txBody>
        </p:sp>
        <p:sp>
          <p:nvSpPr>
            <p:cNvPr id="2926" name="Google Shape;2926;p349"/>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Demilitarized zones or Screened subnets</a:t>
              </a:r>
              <a:endParaRPr b="0" i="0" sz="2200" u="none" cap="none" strike="noStrike">
                <a:solidFill>
                  <a:srgbClr val="3F3F3F"/>
                </a:solidFill>
                <a:latin typeface="Open Sans"/>
                <a:ea typeface="Open Sans"/>
                <a:cs typeface="Open Sans"/>
                <a:sym typeface="Open Sans"/>
              </a:endParaRPr>
            </a:p>
          </p:txBody>
        </p:sp>
      </p:grpSp>
      <p:pic>
        <p:nvPicPr>
          <p:cNvPr id="2927" name="Google Shape;2927;p349"/>
          <p:cNvPicPr preferRelativeResize="0"/>
          <p:nvPr/>
        </p:nvPicPr>
        <p:blipFill rotWithShape="1">
          <a:blip r:embed="rId3">
            <a:alphaModFix/>
          </a:blip>
          <a:srcRect b="0" l="0" r="0" t="0"/>
          <a:stretch/>
        </p:blipFill>
        <p:spPr>
          <a:xfrm>
            <a:off x="8901350" y="5030054"/>
            <a:ext cx="3624740" cy="3276600"/>
          </a:xfrm>
          <a:prstGeom prst="rect">
            <a:avLst/>
          </a:prstGeom>
          <a:noFill/>
          <a:ln>
            <a:noFill/>
          </a:ln>
        </p:spPr>
      </p:pic>
      <p:sp>
        <p:nvSpPr>
          <p:cNvPr id="2928" name="Google Shape;2928;p349"/>
          <p:cNvSpPr/>
          <p:nvPr/>
        </p:nvSpPr>
        <p:spPr>
          <a:xfrm>
            <a:off x="6502400" y="816324"/>
            <a:ext cx="32604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35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Types of Zones</a:t>
            </a:r>
            <a:endParaRPr/>
          </a:p>
        </p:txBody>
      </p:sp>
      <p:sp>
        <p:nvSpPr>
          <p:cNvPr id="2935" name="Google Shape;2935;p350"/>
          <p:cNvSpPr/>
          <p:nvPr/>
        </p:nvSpPr>
        <p:spPr>
          <a:xfrm>
            <a:off x="5733950" y="1924092"/>
            <a:ext cx="9989700" cy="2647908"/>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4000"/>
              </a:lnSpc>
              <a:spcBef>
                <a:spcPts val="1000"/>
              </a:spcBef>
              <a:spcAft>
                <a:spcPts val="0"/>
              </a:spcAft>
              <a:buClr>
                <a:schemeClr val="dk1"/>
              </a:buClr>
              <a:buSzPts val="2200"/>
              <a:buFont typeface="Arial"/>
              <a:buChar char="•"/>
            </a:pPr>
            <a:r>
              <a:rPr b="0" i="0" lang="en-US" sz="2200" u="none" cap="none" strike="noStrike">
                <a:solidFill>
                  <a:srgbClr val="3F3F3F"/>
                </a:solidFill>
                <a:latin typeface="Open Sans"/>
                <a:ea typeface="Open Sans"/>
                <a:cs typeface="Open Sans"/>
                <a:sym typeface="Open Sans"/>
              </a:rPr>
              <a:t>This is a specialized external zone where public-facing services like web or mail servers. </a:t>
            </a:r>
            <a:endParaRPr/>
          </a:p>
          <a:p>
            <a:pPr indent="-342900" lvl="0" marL="342900" marR="0" rtl="0" algn="l">
              <a:lnSpc>
                <a:spcPct val="114000"/>
              </a:lnSpc>
              <a:spcBef>
                <a:spcPts val="1000"/>
              </a:spcBef>
              <a:spcAft>
                <a:spcPts val="0"/>
              </a:spcAft>
              <a:buClr>
                <a:schemeClr val="dk1"/>
              </a:buClr>
              <a:buSzPts val="2200"/>
              <a:buFont typeface="Arial"/>
              <a:buChar char="•"/>
            </a:pPr>
            <a:r>
              <a:rPr b="0" i="0" lang="en-US" sz="2200" u="none" cap="none" strike="noStrike">
                <a:solidFill>
                  <a:srgbClr val="3F3F3F"/>
                </a:solidFill>
                <a:latin typeface="Open Sans"/>
                <a:ea typeface="Open Sans"/>
                <a:cs typeface="Open Sans"/>
                <a:sym typeface="Open Sans"/>
              </a:rPr>
              <a:t>A DMZ is isolated from the Internet and the internal trusted zones to provide additional protection for the internal network.</a:t>
            </a:r>
            <a:endParaRPr b="0" i="0" sz="2200" u="none" cap="none" strike="noStrike">
              <a:solidFill>
                <a:srgbClr val="3F3F3F"/>
              </a:solidFill>
              <a:latin typeface="Open Sans"/>
              <a:ea typeface="Open Sans"/>
              <a:cs typeface="Open Sans"/>
              <a:sym typeface="Open Sans"/>
            </a:endParaRPr>
          </a:p>
        </p:txBody>
      </p:sp>
      <p:pic>
        <p:nvPicPr>
          <p:cNvPr id="2936" name="Google Shape;2936;p350"/>
          <p:cNvPicPr preferRelativeResize="0"/>
          <p:nvPr/>
        </p:nvPicPr>
        <p:blipFill rotWithShape="1">
          <a:blip r:embed="rId3">
            <a:alphaModFix/>
          </a:blip>
          <a:srcRect b="0" l="0" r="0" t="0"/>
          <a:stretch/>
        </p:blipFill>
        <p:spPr>
          <a:xfrm>
            <a:off x="9102575" y="5074695"/>
            <a:ext cx="3089425" cy="2860396"/>
          </a:xfrm>
          <a:prstGeom prst="rect">
            <a:avLst/>
          </a:prstGeom>
          <a:noFill/>
          <a:ln>
            <a:noFill/>
          </a:ln>
        </p:spPr>
      </p:pic>
      <p:grpSp>
        <p:nvGrpSpPr>
          <p:cNvPr id="2937" name="Google Shape;2937;p350"/>
          <p:cNvGrpSpPr/>
          <p:nvPr/>
        </p:nvGrpSpPr>
        <p:grpSpPr>
          <a:xfrm>
            <a:off x="883920" y="1924092"/>
            <a:ext cx="4267200" cy="6434311"/>
            <a:chOff x="2469700" y="3980100"/>
            <a:chExt cx="3510600" cy="3955381"/>
          </a:xfrm>
        </p:grpSpPr>
        <p:sp>
          <p:nvSpPr>
            <p:cNvPr id="2938" name="Google Shape;2938;p350"/>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Internal Zones</a:t>
              </a:r>
              <a:endParaRPr b="0" i="0" sz="2200" u="none" cap="none" strike="noStrike">
                <a:solidFill>
                  <a:srgbClr val="3F3F3F"/>
                </a:solidFill>
                <a:latin typeface="Open Sans"/>
                <a:ea typeface="Open Sans"/>
                <a:cs typeface="Open Sans"/>
                <a:sym typeface="Open Sans"/>
              </a:endParaRPr>
            </a:p>
          </p:txBody>
        </p:sp>
        <p:sp>
          <p:nvSpPr>
            <p:cNvPr id="2939" name="Google Shape;2939;p350"/>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External or Untrusted Zones</a:t>
              </a:r>
              <a:endParaRPr b="0" i="0" sz="2200" u="none" cap="none" strike="noStrike">
                <a:solidFill>
                  <a:srgbClr val="3F3F3F"/>
                </a:solidFill>
                <a:latin typeface="Open Sans"/>
                <a:ea typeface="Open Sans"/>
                <a:cs typeface="Open Sans"/>
                <a:sym typeface="Open Sans"/>
              </a:endParaRPr>
            </a:p>
          </p:txBody>
        </p:sp>
        <p:sp>
          <p:nvSpPr>
            <p:cNvPr id="2940" name="Google Shape;2940;p350"/>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Specialized Zones</a:t>
              </a:r>
              <a:endParaRPr b="0" i="0" sz="2200" u="none" cap="none" strike="noStrike">
                <a:solidFill>
                  <a:srgbClr val="3F3F3F"/>
                </a:solidFill>
                <a:latin typeface="Open Sans"/>
                <a:ea typeface="Open Sans"/>
                <a:cs typeface="Open Sans"/>
                <a:sym typeface="Open Sans"/>
              </a:endParaRPr>
            </a:p>
          </p:txBody>
        </p:sp>
        <p:sp>
          <p:nvSpPr>
            <p:cNvPr id="2941" name="Google Shape;2941;p350"/>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Wireless  Zones</a:t>
              </a:r>
              <a:endParaRPr b="0" i="0" sz="2200" u="none" cap="none" strike="noStrike">
                <a:solidFill>
                  <a:srgbClr val="3F3F3F"/>
                </a:solidFill>
                <a:latin typeface="Open Sans"/>
                <a:ea typeface="Open Sans"/>
                <a:cs typeface="Open Sans"/>
                <a:sym typeface="Open Sans"/>
              </a:endParaRPr>
            </a:p>
          </p:txBody>
        </p:sp>
        <p:sp>
          <p:nvSpPr>
            <p:cNvPr id="2942" name="Google Shape;2942;p350"/>
            <p:cNvSpPr/>
            <p:nvPr/>
          </p:nvSpPr>
          <p:spPr>
            <a:xfrm>
              <a:off x="2469700" y="5555813"/>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Demilitarized zones or Screened subnets</a:t>
              </a:r>
              <a:endParaRPr b="1" i="0" sz="2200" u="none" cap="none" strike="noStrike">
                <a:solidFill>
                  <a:srgbClr val="3F3F3F"/>
                </a:solidFill>
                <a:latin typeface="Open Sans"/>
                <a:ea typeface="Open Sans"/>
                <a:cs typeface="Open Sans"/>
                <a:sym typeface="Open Sans"/>
              </a:endParaRPr>
            </a:p>
          </p:txBody>
        </p:sp>
      </p:grpSp>
      <p:sp>
        <p:nvSpPr>
          <p:cNvPr id="2943" name="Google Shape;2943;p350"/>
          <p:cNvSpPr/>
          <p:nvPr/>
        </p:nvSpPr>
        <p:spPr>
          <a:xfrm>
            <a:off x="6502400" y="816324"/>
            <a:ext cx="32604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sp>
        <p:nvSpPr>
          <p:cNvPr id="2949" name="Google Shape;2949;p351"/>
          <p:cNvSpPr txBox="1"/>
          <p:nvPr>
            <p:ph type="title"/>
          </p:nvPr>
        </p:nvSpPr>
        <p:spPr>
          <a:xfrm>
            <a:off x="-10160" y="15929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Types of Zones</a:t>
            </a:r>
            <a:endParaRPr/>
          </a:p>
        </p:txBody>
      </p:sp>
      <p:sp>
        <p:nvSpPr>
          <p:cNvPr id="2950" name="Google Shape;2950;p351"/>
          <p:cNvSpPr/>
          <p:nvPr/>
        </p:nvSpPr>
        <p:spPr>
          <a:xfrm>
            <a:off x="5733950" y="1924092"/>
            <a:ext cx="9989700" cy="2647908"/>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wireless network uses radio waves instead of cables to connect devices to each other. </a:t>
            </a:r>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This allows you to connect to the internet or other devices on the network without being tethered to a physical location.</a:t>
            </a:r>
            <a:endParaRPr/>
          </a:p>
        </p:txBody>
      </p:sp>
      <p:pic>
        <p:nvPicPr>
          <p:cNvPr id="2951" name="Google Shape;2951;p351"/>
          <p:cNvPicPr preferRelativeResize="0"/>
          <p:nvPr/>
        </p:nvPicPr>
        <p:blipFill rotWithShape="1">
          <a:blip r:embed="rId3">
            <a:alphaModFix/>
          </a:blip>
          <a:srcRect b="0" l="0" r="0" t="0"/>
          <a:stretch/>
        </p:blipFill>
        <p:spPr>
          <a:xfrm>
            <a:off x="9244593" y="5105470"/>
            <a:ext cx="2938254" cy="2647908"/>
          </a:xfrm>
          <a:prstGeom prst="rect">
            <a:avLst/>
          </a:prstGeom>
          <a:noFill/>
          <a:ln>
            <a:noFill/>
          </a:ln>
        </p:spPr>
      </p:pic>
      <p:grpSp>
        <p:nvGrpSpPr>
          <p:cNvPr id="2952" name="Google Shape;2952;p351"/>
          <p:cNvGrpSpPr/>
          <p:nvPr/>
        </p:nvGrpSpPr>
        <p:grpSpPr>
          <a:xfrm>
            <a:off x="883920" y="1924092"/>
            <a:ext cx="4267200" cy="6434311"/>
            <a:chOff x="2469700" y="3980100"/>
            <a:chExt cx="3510600" cy="3955381"/>
          </a:xfrm>
        </p:grpSpPr>
        <p:sp>
          <p:nvSpPr>
            <p:cNvPr id="2953" name="Google Shape;2953;p351"/>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Internal Zones</a:t>
              </a:r>
              <a:endParaRPr b="0" i="0" sz="2200" u="none" cap="none" strike="noStrike">
                <a:solidFill>
                  <a:srgbClr val="3F3F3F"/>
                </a:solidFill>
                <a:latin typeface="Open Sans"/>
                <a:ea typeface="Open Sans"/>
                <a:cs typeface="Open Sans"/>
                <a:sym typeface="Open Sans"/>
              </a:endParaRPr>
            </a:p>
          </p:txBody>
        </p:sp>
        <p:sp>
          <p:nvSpPr>
            <p:cNvPr id="2954" name="Google Shape;2954;p351"/>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External or Untrusted Zones</a:t>
              </a:r>
              <a:endParaRPr b="0" i="0" sz="2200" u="none" cap="none" strike="noStrike">
                <a:solidFill>
                  <a:srgbClr val="3F3F3F"/>
                </a:solidFill>
                <a:latin typeface="Open Sans"/>
                <a:ea typeface="Open Sans"/>
                <a:cs typeface="Open Sans"/>
                <a:sym typeface="Open Sans"/>
              </a:endParaRPr>
            </a:p>
          </p:txBody>
        </p:sp>
        <p:sp>
          <p:nvSpPr>
            <p:cNvPr id="2955" name="Google Shape;2955;p351"/>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Specialized Zones</a:t>
              </a:r>
              <a:endParaRPr b="0" i="0" sz="2200" u="none" cap="none" strike="noStrike">
                <a:solidFill>
                  <a:srgbClr val="3F3F3F"/>
                </a:solidFill>
                <a:latin typeface="Open Sans"/>
                <a:ea typeface="Open Sans"/>
                <a:cs typeface="Open Sans"/>
                <a:sym typeface="Open Sans"/>
              </a:endParaRPr>
            </a:p>
          </p:txBody>
        </p:sp>
        <p:sp>
          <p:nvSpPr>
            <p:cNvPr id="2956" name="Google Shape;2956;p351"/>
            <p:cNvSpPr/>
            <p:nvPr/>
          </p:nvSpPr>
          <p:spPr>
            <a:xfrm>
              <a:off x="2469700" y="6351725"/>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Wireless Zones</a:t>
              </a:r>
              <a:endParaRPr b="1" i="0" sz="2200" u="none" cap="none" strike="noStrike">
                <a:solidFill>
                  <a:srgbClr val="3F3F3F"/>
                </a:solidFill>
                <a:latin typeface="Open Sans"/>
                <a:ea typeface="Open Sans"/>
                <a:cs typeface="Open Sans"/>
                <a:sym typeface="Open Sans"/>
              </a:endParaRPr>
            </a:p>
          </p:txBody>
        </p:sp>
        <p:sp>
          <p:nvSpPr>
            <p:cNvPr id="2957" name="Google Shape;2957;p351"/>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Demilitarized zones or Screened subnets</a:t>
              </a:r>
              <a:endParaRPr b="0" i="0" sz="2200" u="none" cap="none" strike="noStrike">
                <a:solidFill>
                  <a:srgbClr val="3F3F3F"/>
                </a:solidFill>
                <a:latin typeface="Open Sans"/>
                <a:ea typeface="Open Sans"/>
                <a:cs typeface="Open Sans"/>
                <a:sym typeface="Open Sans"/>
              </a:endParaRPr>
            </a:p>
          </p:txBody>
        </p:sp>
      </p:grpSp>
      <p:sp>
        <p:nvSpPr>
          <p:cNvPr id="2958" name="Google Shape;2958;p351"/>
          <p:cNvSpPr/>
          <p:nvPr/>
        </p:nvSpPr>
        <p:spPr>
          <a:xfrm>
            <a:off x="6502400" y="745738"/>
            <a:ext cx="32604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sp>
        <p:nvSpPr>
          <p:cNvPr id="2964" name="Google Shape;2964;p352"/>
          <p:cNvSpPr txBox="1"/>
          <p:nvPr>
            <p:ph type="title"/>
          </p:nvPr>
        </p:nvSpPr>
        <p:spPr>
          <a:xfrm>
            <a:off x="0" y="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Types of Zones</a:t>
            </a:r>
            <a:endParaRPr/>
          </a:p>
        </p:txBody>
      </p:sp>
      <p:sp>
        <p:nvSpPr>
          <p:cNvPr id="2965" name="Google Shape;2965;p352"/>
          <p:cNvSpPr/>
          <p:nvPr/>
        </p:nvSpPr>
        <p:spPr>
          <a:xfrm>
            <a:off x="5733950" y="1924092"/>
            <a:ext cx="9985021" cy="2647908"/>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4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Specialized zones are required  to meet regulatory compliance requirements such as a PCI zone for handling credit card data. They are also used to isolate environments with different security requirements, for example, separating a development zone separated from a production zone.</a:t>
            </a:r>
            <a:endParaRPr b="0" i="0" sz="2200" u="none" cap="none" strike="noStrike">
              <a:solidFill>
                <a:srgbClr val="3F3F3F"/>
              </a:solidFill>
              <a:latin typeface="Open Sans"/>
              <a:ea typeface="Open Sans"/>
              <a:cs typeface="Open Sans"/>
              <a:sym typeface="Open Sans"/>
            </a:endParaRPr>
          </a:p>
        </p:txBody>
      </p:sp>
      <p:grpSp>
        <p:nvGrpSpPr>
          <p:cNvPr id="2966" name="Google Shape;2966;p352"/>
          <p:cNvGrpSpPr/>
          <p:nvPr/>
        </p:nvGrpSpPr>
        <p:grpSpPr>
          <a:xfrm>
            <a:off x="883920" y="1924092"/>
            <a:ext cx="4267200" cy="6434311"/>
            <a:chOff x="2469700" y="3980100"/>
            <a:chExt cx="3510600" cy="3955381"/>
          </a:xfrm>
        </p:grpSpPr>
        <p:sp>
          <p:nvSpPr>
            <p:cNvPr id="2967" name="Google Shape;2967;p352"/>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Internal Zones</a:t>
              </a:r>
              <a:endParaRPr b="0" i="0" sz="2200" u="none" cap="none" strike="noStrike">
                <a:solidFill>
                  <a:srgbClr val="3F3F3F"/>
                </a:solidFill>
                <a:latin typeface="Open Sans"/>
                <a:ea typeface="Open Sans"/>
                <a:cs typeface="Open Sans"/>
                <a:sym typeface="Open Sans"/>
              </a:endParaRPr>
            </a:p>
          </p:txBody>
        </p:sp>
        <p:sp>
          <p:nvSpPr>
            <p:cNvPr id="2968" name="Google Shape;2968;p352"/>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External or Untrusted Zones</a:t>
              </a:r>
              <a:endParaRPr b="0" i="0" sz="2200" u="none" cap="none" strike="noStrike">
                <a:solidFill>
                  <a:srgbClr val="3F3F3F"/>
                </a:solidFill>
                <a:latin typeface="Open Sans"/>
                <a:ea typeface="Open Sans"/>
                <a:cs typeface="Open Sans"/>
                <a:sym typeface="Open Sans"/>
              </a:endParaRPr>
            </a:p>
          </p:txBody>
        </p:sp>
        <p:sp>
          <p:nvSpPr>
            <p:cNvPr id="2969" name="Google Shape;2969;p352"/>
            <p:cNvSpPr/>
            <p:nvPr/>
          </p:nvSpPr>
          <p:spPr>
            <a:xfrm>
              <a:off x="2469700" y="7139581"/>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Specialized zones</a:t>
              </a:r>
              <a:endParaRPr b="1" i="0" sz="2200" u="none" cap="none" strike="noStrike">
                <a:solidFill>
                  <a:srgbClr val="3F3F3F"/>
                </a:solidFill>
                <a:latin typeface="Open Sans"/>
                <a:ea typeface="Open Sans"/>
                <a:cs typeface="Open Sans"/>
                <a:sym typeface="Open Sans"/>
              </a:endParaRPr>
            </a:p>
          </p:txBody>
        </p:sp>
        <p:sp>
          <p:nvSpPr>
            <p:cNvPr id="2970" name="Google Shape;2970;p352"/>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Wireless Zones</a:t>
              </a:r>
              <a:endParaRPr b="0" i="0" sz="2200" u="none" cap="none" strike="noStrike">
                <a:solidFill>
                  <a:srgbClr val="3F3F3F"/>
                </a:solidFill>
                <a:latin typeface="Open Sans"/>
                <a:ea typeface="Open Sans"/>
                <a:cs typeface="Open Sans"/>
                <a:sym typeface="Open Sans"/>
              </a:endParaRPr>
            </a:p>
          </p:txBody>
        </p:sp>
        <p:sp>
          <p:nvSpPr>
            <p:cNvPr id="2971" name="Google Shape;2971;p352"/>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Demilitarized zones or Screened subnets</a:t>
              </a:r>
              <a:endParaRPr b="0" i="0" sz="2200" u="none" cap="none" strike="noStrike">
                <a:solidFill>
                  <a:srgbClr val="3F3F3F"/>
                </a:solidFill>
                <a:latin typeface="Open Sans"/>
                <a:ea typeface="Open Sans"/>
                <a:cs typeface="Open Sans"/>
                <a:sym typeface="Open Sans"/>
              </a:endParaRPr>
            </a:p>
          </p:txBody>
        </p:sp>
      </p:grpSp>
      <p:pic>
        <p:nvPicPr>
          <p:cNvPr id="2972" name="Google Shape;2972;p352"/>
          <p:cNvPicPr preferRelativeResize="0"/>
          <p:nvPr/>
        </p:nvPicPr>
        <p:blipFill rotWithShape="1">
          <a:blip r:embed="rId3">
            <a:alphaModFix/>
          </a:blip>
          <a:srcRect b="0" l="0" r="0" t="0"/>
          <a:stretch/>
        </p:blipFill>
        <p:spPr>
          <a:xfrm>
            <a:off x="8874761" y="5044855"/>
            <a:ext cx="3677918" cy="3313548"/>
          </a:xfrm>
          <a:prstGeom prst="rect">
            <a:avLst/>
          </a:prstGeom>
          <a:noFill/>
          <a:ln>
            <a:noFill/>
          </a:ln>
        </p:spPr>
      </p:pic>
      <p:sp>
        <p:nvSpPr>
          <p:cNvPr id="2973" name="Google Shape;2973;p352"/>
          <p:cNvSpPr/>
          <p:nvPr/>
        </p:nvSpPr>
        <p:spPr>
          <a:xfrm>
            <a:off x="6502400" y="586446"/>
            <a:ext cx="32604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8" name="Shape 2978"/>
        <p:cNvGrpSpPr/>
        <p:nvPr/>
      </p:nvGrpSpPr>
      <p:grpSpPr>
        <a:xfrm>
          <a:off x="0" y="0"/>
          <a:ext cx="0" cy="0"/>
          <a:chOff x="0" y="0"/>
          <a:chExt cx="0" cy="0"/>
        </a:xfrm>
      </p:grpSpPr>
      <p:sp>
        <p:nvSpPr>
          <p:cNvPr id="2979" name="Google Shape;2979;p35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Features of Security Zones</a:t>
            </a:r>
            <a:endParaRPr/>
          </a:p>
        </p:txBody>
      </p:sp>
      <p:pic>
        <p:nvPicPr>
          <p:cNvPr id="2980" name="Google Shape;2980;p353"/>
          <p:cNvPicPr preferRelativeResize="0"/>
          <p:nvPr/>
        </p:nvPicPr>
        <p:blipFill rotWithShape="1">
          <a:blip r:embed="rId3">
            <a:alphaModFix/>
          </a:blip>
          <a:srcRect b="0" l="0" r="0" t="0"/>
          <a:stretch/>
        </p:blipFill>
        <p:spPr>
          <a:xfrm>
            <a:off x="1783080" y="1300150"/>
            <a:ext cx="13456920" cy="7613972"/>
          </a:xfrm>
          <a:prstGeom prst="rect">
            <a:avLst/>
          </a:prstGeom>
          <a:solidFill>
            <a:srgbClr val="000000"/>
          </a:solidFill>
          <a:ln>
            <a:noFill/>
          </a:ln>
        </p:spPr>
      </p:pic>
      <p:sp>
        <p:nvSpPr>
          <p:cNvPr id="2981" name="Google Shape;2981;p353"/>
          <p:cNvSpPr txBox="1"/>
          <p:nvPr/>
        </p:nvSpPr>
        <p:spPr>
          <a:xfrm>
            <a:off x="5497371" y="2426298"/>
            <a:ext cx="9489600" cy="120060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They segregate the network into logical or physical segments.</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These segments can be based on various criteria, such as user roles, device types, or data sensitivity.</a:t>
            </a:r>
            <a:endParaRPr/>
          </a:p>
          <a:p>
            <a:pPr indent="0" lvl="0" marL="0" marR="0" rtl="0" algn="l">
              <a:lnSpc>
                <a:spcPct val="115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34343"/>
              </a:solidFill>
              <a:latin typeface="Open Sans"/>
              <a:ea typeface="Open Sans"/>
              <a:cs typeface="Open Sans"/>
              <a:sym typeface="Open Sans"/>
            </a:endParaRPr>
          </a:p>
        </p:txBody>
      </p:sp>
      <p:sp>
        <p:nvSpPr>
          <p:cNvPr id="2982" name="Google Shape;2982;p353"/>
          <p:cNvSpPr txBox="1"/>
          <p:nvPr/>
        </p:nvSpPr>
        <p:spPr>
          <a:xfrm>
            <a:off x="5440221" y="4328160"/>
            <a:ext cx="9603900" cy="1981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a:p>
            <a:pPr indent="-26035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Granular access control policies can be applied to the data in the  zones.</a:t>
            </a:r>
            <a:endParaRPr/>
          </a:p>
          <a:p>
            <a:pPr indent="0" lvl="0" marL="0" marR="0" rtl="0" algn="l">
              <a:lnSpc>
                <a:spcPct val="115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p:txBody>
      </p:sp>
      <p:sp>
        <p:nvSpPr>
          <p:cNvPr id="2983" name="Google Shape;2983;p353"/>
          <p:cNvSpPr txBox="1"/>
          <p:nvPr/>
        </p:nvSpPr>
        <p:spPr>
          <a:xfrm>
            <a:off x="5440221" y="7417630"/>
            <a:ext cx="8709794" cy="1200600"/>
          </a:xfrm>
          <a:prstGeom prst="rect">
            <a:avLst/>
          </a:prstGeom>
          <a:noFill/>
          <a:ln>
            <a:noFill/>
          </a:ln>
        </p:spPr>
        <p:txBody>
          <a:bodyPr anchorCtr="0" anchor="ctr" bIns="91425" lIns="91425" spcFirstLastPara="1" rIns="91425" wrap="square" tIns="91425">
            <a:noAutofit/>
          </a:bodyPr>
          <a:lstStyle/>
          <a:p>
            <a:pPr indent="-26035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They isolate potential breaches or cyberattacks, preventing them from spreading laterally across the network and reducing their threat.</a:t>
            </a:r>
            <a:endParaRPr/>
          </a:p>
          <a:p>
            <a:pPr indent="0" lvl="0" marL="0" marR="0" rtl="0" algn="l">
              <a:lnSpc>
                <a:spcPct val="115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p:txBody>
      </p:sp>
      <p:sp>
        <p:nvSpPr>
          <p:cNvPr id="2984" name="Google Shape;2984;p353"/>
          <p:cNvSpPr txBox="1"/>
          <p:nvPr/>
        </p:nvSpPr>
        <p:spPr>
          <a:xfrm>
            <a:off x="1956369" y="2426298"/>
            <a:ext cx="3056406"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Segmentation</a:t>
            </a:r>
            <a:endParaRPr/>
          </a:p>
        </p:txBody>
      </p:sp>
      <p:sp>
        <p:nvSpPr>
          <p:cNvPr id="2985" name="Google Shape;2985;p353"/>
          <p:cNvSpPr txBox="1"/>
          <p:nvPr/>
        </p:nvSpPr>
        <p:spPr>
          <a:xfrm>
            <a:off x="2240051" y="5030494"/>
            <a:ext cx="2743200"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Access Control</a:t>
            </a:r>
            <a:endParaRPr/>
          </a:p>
        </p:txBody>
      </p:sp>
      <p:sp>
        <p:nvSpPr>
          <p:cNvPr id="2986" name="Google Shape;2986;p353"/>
          <p:cNvSpPr txBox="1"/>
          <p:nvPr/>
        </p:nvSpPr>
        <p:spPr>
          <a:xfrm>
            <a:off x="1910158" y="7560754"/>
            <a:ext cx="3402985"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Isolations</a:t>
            </a:r>
            <a:endParaRPr/>
          </a:p>
        </p:txBody>
      </p:sp>
      <p:sp>
        <p:nvSpPr>
          <p:cNvPr id="2987" name="Google Shape;2987;p353"/>
          <p:cNvSpPr/>
          <p:nvPr/>
        </p:nvSpPr>
        <p:spPr>
          <a:xfrm>
            <a:off x="5207000" y="816324"/>
            <a:ext cx="5852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35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Features of Security Zones</a:t>
            </a:r>
            <a:endParaRPr/>
          </a:p>
        </p:txBody>
      </p:sp>
      <p:pic>
        <p:nvPicPr>
          <p:cNvPr id="2994" name="Google Shape;2994;p354"/>
          <p:cNvPicPr preferRelativeResize="0"/>
          <p:nvPr/>
        </p:nvPicPr>
        <p:blipFill rotWithShape="1">
          <a:blip r:embed="rId3">
            <a:alphaModFix/>
          </a:blip>
          <a:srcRect b="0" l="0" r="0" t="0"/>
          <a:stretch/>
        </p:blipFill>
        <p:spPr>
          <a:xfrm>
            <a:off x="1783080" y="1300150"/>
            <a:ext cx="13456920" cy="7613972"/>
          </a:xfrm>
          <a:prstGeom prst="rect">
            <a:avLst/>
          </a:prstGeom>
          <a:noFill/>
          <a:ln>
            <a:noFill/>
          </a:ln>
        </p:spPr>
      </p:pic>
      <p:sp>
        <p:nvSpPr>
          <p:cNvPr id="2995" name="Google Shape;2995;p354"/>
          <p:cNvSpPr txBox="1"/>
          <p:nvPr/>
        </p:nvSpPr>
        <p:spPr>
          <a:xfrm>
            <a:off x="5529171" y="1915436"/>
            <a:ext cx="9222058" cy="1495542"/>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In the event of a breach or cyberattack, security zones limit the lateral movement of attackers, contain the impact, and facilitate effective incident response.</a:t>
            </a:r>
            <a:endParaRPr/>
          </a:p>
        </p:txBody>
      </p:sp>
      <p:sp>
        <p:nvSpPr>
          <p:cNvPr id="2996" name="Google Shape;2996;p354"/>
          <p:cNvSpPr txBox="1"/>
          <p:nvPr/>
        </p:nvSpPr>
        <p:spPr>
          <a:xfrm>
            <a:off x="5529171" y="4493930"/>
            <a:ext cx="9222059" cy="1630680"/>
          </a:xfrm>
          <a:prstGeom prst="rect">
            <a:avLst/>
          </a:prstGeom>
          <a:noFill/>
          <a:ln>
            <a:noFill/>
          </a:ln>
        </p:spPr>
        <p:txBody>
          <a:bodyPr anchorCtr="0" anchor="ctr" bIns="91425" lIns="91425" spcFirstLastPara="1" rIns="91425" wrap="square" tIns="91425">
            <a:noAutofit/>
          </a:bodyPr>
          <a:lstStyle/>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34343"/>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Many regulatory frameworks, such as HIPAA and PCI DSS, mandate the use of security zones to protect sensitive data. Compliance is critical for organizations in various industries.</a:t>
            </a:r>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34343"/>
              </a:solidFill>
              <a:latin typeface="Open Sans"/>
              <a:ea typeface="Open Sans"/>
              <a:cs typeface="Open Sans"/>
              <a:sym typeface="Open Sans"/>
            </a:endParaRPr>
          </a:p>
        </p:txBody>
      </p:sp>
      <p:sp>
        <p:nvSpPr>
          <p:cNvPr id="2997" name="Google Shape;2997;p354"/>
          <p:cNvSpPr txBox="1"/>
          <p:nvPr/>
        </p:nvSpPr>
        <p:spPr>
          <a:xfrm>
            <a:off x="5539688" y="7243550"/>
            <a:ext cx="8625567" cy="120060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They streamline network management, allowing IT administrators can focus on specific zones, making it easier to monitor, configure, and respond to security events.</a:t>
            </a:r>
            <a:endParaRPr/>
          </a:p>
        </p:txBody>
      </p:sp>
      <p:sp>
        <p:nvSpPr>
          <p:cNvPr id="2998" name="Google Shape;2998;p354"/>
          <p:cNvSpPr txBox="1"/>
          <p:nvPr/>
        </p:nvSpPr>
        <p:spPr>
          <a:xfrm>
            <a:off x="1995782" y="2239950"/>
            <a:ext cx="3095320"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Incident Containment</a:t>
            </a:r>
            <a:endParaRPr/>
          </a:p>
        </p:txBody>
      </p:sp>
      <p:sp>
        <p:nvSpPr>
          <p:cNvPr id="2999" name="Google Shape;2999;p354"/>
          <p:cNvSpPr txBox="1"/>
          <p:nvPr/>
        </p:nvSpPr>
        <p:spPr>
          <a:xfrm>
            <a:off x="2266805" y="5019756"/>
            <a:ext cx="2743200"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Compliance</a:t>
            </a:r>
            <a:endParaRPr/>
          </a:p>
        </p:txBody>
      </p:sp>
      <p:sp>
        <p:nvSpPr>
          <p:cNvPr id="3000" name="Google Shape;3000;p354"/>
          <p:cNvSpPr txBox="1"/>
          <p:nvPr/>
        </p:nvSpPr>
        <p:spPr>
          <a:xfrm>
            <a:off x="2090745" y="7410224"/>
            <a:ext cx="3095320"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Operational efficiency</a:t>
            </a:r>
            <a:endParaRPr/>
          </a:p>
        </p:txBody>
      </p:sp>
      <p:sp>
        <p:nvSpPr>
          <p:cNvPr id="3001" name="Google Shape;3001;p354"/>
          <p:cNvSpPr/>
          <p:nvPr/>
        </p:nvSpPr>
        <p:spPr>
          <a:xfrm>
            <a:off x="5207000" y="816352"/>
            <a:ext cx="58520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35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Attack Surface</a:t>
            </a:r>
            <a:endParaRPr>
              <a:latin typeface="Open Sans"/>
              <a:ea typeface="Open Sans"/>
              <a:cs typeface="Open Sans"/>
              <a:sym typeface="Open Sans"/>
            </a:endParaRPr>
          </a:p>
        </p:txBody>
      </p:sp>
      <p:pic>
        <p:nvPicPr>
          <p:cNvPr id="3008" name="Google Shape;3008;p355"/>
          <p:cNvPicPr preferRelativeResize="0"/>
          <p:nvPr/>
        </p:nvPicPr>
        <p:blipFill rotWithShape="1">
          <a:blip r:embed="rId3">
            <a:alphaModFix/>
          </a:blip>
          <a:srcRect b="0" l="0" r="0" t="0"/>
          <a:stretch/>
        </p:blipFill>
        <p:spPr>
          <a:xfrm>
            <a:off x="6273500" y="760650"/>
            <a:ext cx="3801601" cy="365750"/>
          </a:xfrm>
          <a:prstGeom prst="rect">
            <a:avLst/>
          </a:prstGeom>
          <a:noFill/>
          <a:ln>
            <a:noFill/>
          </a:ln>
        </p:spPr>
      </p:pic>
      <p:sp>
        <p:nvSpPr>
          <p:cNvPr id="3009" name="Google Shape;3009;p355"/>
          <p:cNvSpPr txBox="1"/>
          <p:nvPr/>
        </p:nvSpPr>
        <p:spPr>
          <a:xfrm>
            <a:off x="2022022" y="1233915"/>
            <a:ext cx="12211956"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encompasses all of an organization’s or system's exposed points that malicious actors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could exploit to gain unauthorized access, steal data, or disrupt operations. </a:t>
            </a:r>
            <a:endParaRPr/>
          </a:p>
        </p:txBody>
      </p:sp>
      <p:sp>
        <p:nvSpPr>
          <p:cNvPr id="3010" name="Google Shape;3010;p355"/>
          <p:cNvSpPr txBox="1"/>
          <p:nvPr/>
        </p:nvSpPr>
        <p:spPr>
          <a:xfrm>
            <a:off x="2022022" y="7316707"/>
            <a:ext cx="12211956"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To minimize potential vulnerabilities, a key strategy in cybersecurity is to reduce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the attack surface.</a:t>
            </a:r>
            <a:endParaRPr/>
          </a:p>
        </p:txBody>
      </p:sp>
      <p:pic>
        <p:nvPicPr>
          <p:cNvPr descr="A cloud computing network with a lock&#10;&#10;Description automatically generated with medium confidence" id="3011" name="Google Shape;3011;p355"/>
          <p:cNvPicPr preferRelativeResize="0"/>
          <p:nvPr/>
        </p:nvPicPr>
        <p:blipFill rotWithShape="1">
          <a:blip r:embed="rId4">
            <a:alphaModFix/>
          </a:blip>
          <a:srcRect b="0" l="0" r="0" t="0"/>
          <a:stretch/>
        </p:blipFill>
        <p:spPr>
          <a:xfrm>
            <a:off x="4706938" y="2704536"/>
            <a:ext cx="6925501" cy="382826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35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Attack Surface Encompasses</a:t>
            </a:r>
            <a:endParaRPr/>
          </a:p>
        </p:txBody>
      </p:sp>
      <p:grpSp>
        <p:nvGrpSpPr>
          <p:cNvPr id="3017" name="Google Shape;3017;p356"/>
          <p:cNvGrpSpPr/>
          <p:nvPr/>
        </p:nvGrpSpPr>
        <p:grpSpPr>
          <a:xfrm>
            <a:off x="3453877" y="2633671"/>
            <a:ext cx="9057302" cy="4524707"/>
            <a:chOff x="1350550" y="2633671"/>
            <a:chExt cx="9057302" cy="4524707"/>
          </a:xfrm>
        </p:grpSpPr>
        <p:grpSp>
          <p:nvGrpSpPr>
            <p:cNvPr id="3018" name="Google Shape;3018;p356"/>
            <p:cNvGrpSpPr/>
            <p:nvPr/>
          </p:nvGrpSpPr>
          <p:grpSpPr>
            <a:xfrm>
              <a:off x="5417584" y="2633671"/>
              <a:ext cx="1685145" cy="1279226"/>
              <a:chOff x="5135316" y="1329109"/>
              <a:chExt cx="1030675" cy="710704"/>
            </a:xfrm>
          </p:grpSpPr>
          <p:sp>
            <p:nvSpPr>
              <p:cNvPr id="3019" name="Google Shape;3019;p356"/>
              <p:cNvSpPr/>
              <p:nvPr/>
            </p:nvSpPr>
            <p:spPr>
              <a:xfrm>
                <a:off x="5562487" y="1329109"/>
                <a:ext cx="603504" cy="5333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01</a:t>
                </a:r>
                <a:endParaRPr b="0" i="0" sz="1400" u="none" cap="none" strike="noStrike">
                  <a:solidFill>
                    <a:srgbClr val="000000"/>
                  </a:solidFill>
                  <a:latin typeface="Arial"/>
                  <a:ea typeface="Arial"/>
                  <a:cs typeface="Arial"/>
                  <a:sym typeface="Arial"/>
                </a:endParaRPr>
              </a:p>
            </p:txBody>
          </p:sp>
          <p:sp>
            <p:nvSpPr>
              <p:cNvPr id="3020" name="Google Shape;3020;p356"/>
              <p:cNvSpPr/>
              <p:nvPr/>
            </p:nvSpPr>
            <p:spPr>
              <a:xfrm>
                <a:off x="5135316" y="1329109"/>
                <a:ext cx="427171" cy="710704"/>
              </a:xfrm>
              <a:custGeom>
                <a:rect b="b" l="l" r="r" t="t"/>
                <a:pathLst>
                  <a:path extrusionOk="0" h="569" w="342">
                    <a:moveTo>
                      <a:pt x="342" y="0"/>
                    </a:moveTo>
                    <a:lnTo>
                      <a:pt x="0" y="528"/>
                    </a:lnTo>
                    <a:lnTo>
                      <a:pt x="45" y="569"/>
                    </a:lnTo>
                    <a:lnTo>
                      <a:pt x="342" y="427"/>
                    </a:lnTo>
                    <a:lnTo>
                      <a:pt x="342" y="0"/>
                    </a:lnTo>
                    <a:close/>
                  </a:path>
                </a:pathLst>
              </a:custGeom>
              <a:solidFill>
                <a:srgbClr val="2E75B5"/>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nvGrpSpPr>
            <p:cNvPr id="3021" name="Google Shape;3021;p356"/>
            <p:cNvGrpSpPr/>
            <p:nvPr/>
          </p:nvGrpSpPr>
          <p:grpSpPr>
            <a:xfrm>
              <a:off x="5417584" y="5879152"/>
              <a:ext cx="1685145" cy="1279226"/>
              <a:chOff x="5127822" y="3232646"/>
              <a:chExt cx="1030675" cy="710704"/>
            </a:xfrm>
          </p:grpSpPr>
          <p:sp>
            <p:nvSpPr>
              <p:cNvPr id="3022" name="Google Shape;3022;p356"/>
              <p:cNvSpPr/>
              <p:nvPr/>
            </p:nvSpPr>
            <p:spPr>
              <a:xfrm>
                <a:off x="5554993" y="3411259"/>
                <a:ext cx="603504" cy="532091"/>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03</a:t>
                </a:r>
                <a:endParaRPr b="0" i="0" sz="1400" u="none" cap="none" strike="noStrike">
                  <a:solidFill>
                    <a:srgbClr val="000000"/>
                  </a:solidFill>
                  <a:latin typeface="Arial"/>
                  <a:ea typeface="Arial"/>
                  <a:cs typeface="Arial"/>
                  <a:sym typeface="Arial"/>
                </a:endParaRPr>
              </a:p>
            </p:txBody>
          </p:sp>
          <p:sp>
            <p:nvSpPr>
              <p:cNvPr id="3023" name="Google Shape;3023;p356"/>
              <p:cNvSpPr/>
              <p:nvPr/>
            </p:nvSpPr>
            <p:spPr>
              <a:xfrm>
                <a:off x="5127822" y="3232646"/>
                <a:ext cx="427171" cy="710704"/>
              </a:xfrm>
              <a:custGeom>
                <a:rect b="b" l="l" r="r" t="t"/>
                <a:pathLst>
                  <a:path extrusionOk="0" h="569" w="342">
                    <a:moveTo>
                      <a:pt x="342" y="569"/>
                    </a:moveTo>
                    <a:lnTo>
                      <a:pt x="0" y="42"/>
                    </a:lnTo>
                    <a:lnTo>
                      <a:pt x="45" y="0"/>
                    </a:lnTo>
                    <a:lnTo>
                      <a:pt x="342" y="143"/>
                    </a:lnTo>
                    <a:lnTo>
                      <a:pt x="342" y="569"/>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nvGrpSpPr>
            <p:cNvPr id="3024" name="Google Shape;3024;p356"/>
            <p:cNvGrpSpPr/>
            <p:nvPr/>
          </p:nvGrpSpPr>
          <p:grpSpPr>
            <a:xfrm>
              <a:off x="5784946" y="4416034"/>
              <a:ext cx="1317783" cy="959981"/>
              <a:chOff x="5426342" y="2345828"/>
              <a:chExt cx="805988" cy="533340"/>
            </a:xfrm>
          </p:grpSpPr>
          <p:sp>
            <p:nvSpPr>
              <p:cNvPr id="3025" name="Google Shape;3025;p356"/>
              <p:cNvSpPr/>
              <p:nvPr/>
            </p:nvSpPr>
            <p:spPr>
              <a:xfrm>
                <a:off x="5711122" y="2345828"/>
                <a:ext cx="521208" cy="5333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02</a:t>
                </a:r>
                <a:endParaRPr b="0" i="0" sz="1400" u="none" cap="none" strike="noStrike">
                  <a:solidFill>
                    <a:srgbClr val="000000"/>
                  </a:solidFill>
                  <a:latin typeface="Arial"/>
                  <a:ea typeface="Arial"/>
                  <a:cs typeface="Arial"/>
                  <a:sym typeface="Arial"/>
                </a:endParaRPr>
              </a:p>
            </p:txBody>
          </p:sp>
          <p:sp>
            <p:nvSpPr>
              <p:cNvPr id="3026" name="Google Shape;3026;p356"/>
              <p:cNvSpPr/>
              <p:nvPr/>
            </p:nvSpPr>
            <p:spPr>
              <a:xfrm>
                <a:off x="5426342" y="2345828"/>
                <a:ext cx="284781" cy="533340"/>
              </a:xfrm>
              <a:custGeom>
                <a:rect b="b" l="l" r="r" t="t"/>
                <a:pathLst>
                  <a:path extrusionOk="0" h="427" w="228">
                    <a:moveTo>
                      <a:pt x="228" y="0"/>
                    </a:moveTo>
                    <a:lnTo>
                      <a:pt x="0" y="185"/>
                    </a:lnTo>
                    <a:lnTo>
                      <a:pt x="0" y="266"/>
                    </a:lnTo>
                    <a:lnTo>
                      <a:pt x="228" y="427"/>
                    </a:lnTo>
                    <a:lnTo>
                      <a:pt x="228" y="0"/>
                    </a:lnTo>
                    <a:close/>
                  </a:path>
                </a:pathLst>
              </a:custGeom>
              <a:solidFill>
                <a:srgbClr val="7B7B7B"/>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sp>
          <p:nvSpPr>
            <p:cNvPr id="3027" name="Google Shape;3027;p356"/>
            <p:cNvSpPr txBox="1"/>
            <p:nvPr/>
          </p:nvSpPr>
          <p:spPr>
            <a:xfrm>
              <a:off x="7326647" y="2952261"/>
              <a:ext cx="2684649"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Vulnerabilities</a:t>
              </a:r>
              <a:endParaRPr/>
            </a:p>
          </p:txBody>
        </p:sp>
        <p:sp>
          <p:nvSpPr>
            <p:cNvPr id="3028" name="Google Shape;3028;p356"/>
            <p:cNvSpPr txBox="1"/>
            <p:nvPr/>
          </p:nvSpPr>
          <p:spPr>
            <a:xfrm>
              <a:off x="7316803" y="4705018"/>
              <a:ext cx="3091049" cy="490060"/>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Attack vectors</a:t>
              </a:r>
              <a:endParaRPr b="0" i="0" sz="2200" u="none" cap="none" strike="noStrike">
                <a:solidFill>
                  <a:srgbClr val="3F3F3F"/>
                </a:solidFill>
                <a:latin typeface="Open Sans"/>
                <a:ea typeface="Open Sans"/>
                <a:cs typeface="Open Sans"/>
                <a:sym typeface="Open Sans"/>
              </a:endParaRPr>
            </a:p>
          </p:txBody>
        </p:sp>
        <p:sp>
          <p:nvSpPr>
            <p:cNvPr id="3029" name="Google Shape;3029;p356"/>
            <p:cNvSpPr txBox="1"/>
            <p:nvPr/>
          </p:nvSpPr>
          <p:spPr>
            <a:xfrm>
              <a:off x="7316803" y="6488505"/>
              <a:ext cx="2449582" cy="490060"/>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Access points</a:t>
              </a:r>
              <a:endParaRPr b="0" i="0" sz="2200" u="none" cap="none" strike="noStrike">
                <a:solidFill>
                  <a:srgbClr val="3F3F3F"/>
                </a:solidFill>
                <a:latin typeface="Open Sans"/>
                <a:ea typeface="Open Sans"/>
                <a:cs typeface="Open Sans"/>
                <a:sym typeface="Open Sans"/>
              </a:endParaRPr>
            </a:p>
          </p:txBody>
        </p:sp>
        <p:pic>
          <p:nvPicPr>
            <p:cNvPr id="3030" name="Google Shape;3030;p356"/>
            <p:cNvPicPr preferRelativeResize="0"/>
            <p:nvPr/>
          </p:nvPicPr>
          <p:blipFill rotWithShape="1">
            <a:blip r:embed="rId3">
              <a:alphaModFix/>
            </a:blip>
            <a:srcRect b="0" l="0" r="0" t="0"/>
            <a:stretch/>
          </p:blipFill>
          <p:spPr>
            <a:xfrm>
              <a:off x="1350550" y="3133727"/>
              <a:ext cx="3780742" cy="3354778"/>
            </a:xfrm>
            <a:prstGeom prst="rect">
              <a:avLst/>
            </a:prstGeom>
            <a:noFill/>
            <a:ln>
              <a:noFill/>
            </a:ln>
          </p:spPr>
        </p:pic>
      </p:grpSp>
      <p:sp>
        <p:nvSpPr>
          <p:cNvPr id="3031" name="Google Shape;3031;p356"/>
          <p:cNvSpPr/>
          <p:nvPr/>
        </p:nvSpPr>
        <p:spPr>
          <a:xfrm>
            <a:off x="4978400" y="816324"/>
            <a:ext cx="6316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357"/>
          <p:cNvSpPr txBox="1"/>
          <p:nvPr/>
        </p:nvSpPr>
        <p:spPr>
          <a:xfrm>
            <a:off x="188894" y="89885"/>
            <a:ext cx="16276199" cy="6873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1" i="0" lang="en-US" sz="2800" u="none" cap="none" strike="noStrike">
                <a:solidFill>
                  <a:srgbClr val="3F3F3F"/>
                </a:solidFill>
                <a:latin typeface="Open Sans"/>
                <a:ea typeface="Open Sans"/>
                <a:cs typeface="Open Sans"/>
                <a:sym typeface="Open Sans"/>
              </a:rPr>
              <a:t>Types of Attack Surfaces</a:t>
            </a:r>
            <a:endParaRPr b="0" i="0" sz="1400" u="none" cap="none" strike="noStrike">
              <a:solidFill>
                <a:schemeClr val="dk1"/>
              </a:solidFill>
              <a:latin typeface="Open Sans"/>
              <a:ea typeface="Open Sans"/>
              <a:cs typeface="Open Sans"/>
              <a:sym typeface="Open Sans"/>
            </a:endParaRPr>
          </a:p>
        </p:txBody>
      </p:sp>
      <p:pic>
        <p:nvPicPr>
          <p:cNvPr id="3038" name="Google Shape;3038;p357"/>
          <p:cNvPicPr preferRelativeResize="0"/>
          <p:nvPr/>
        </p:nvPicPr>
        <p:blipFill rotWithShape="1">
          <a:blip r:embed="rId3">
            <a:alphaModFix/>
          </a:blip>
          <a:srcRect b="0" l="0" r="0" t="0"/>
          <a:stretch/>
        </p:blipFill>
        <p:spPr>
          <a:xfrm>
            <a:off x="4851789" y="2616200"/>
            <a:ext cx="6552423" cy="4840315"/>
          </a:xfrm>
          <a:prstGeom prst="rect">
            <a:avLst/>
          </a:prstGeom>
          <a:noFill/>
          <a:ln>
            <a:noFill/>
          </a:ln>
        </p:spPr>
      </p:pic>
      <p:sp>
        <p:nvSpPr>
          <p:cNvPr id="3039" name="Google Shape;3039;p357"/>
          <p:cNvSpPr/>
          <p:nvPr/>
        </p:nvSpPr>
        <p:spPr>
          <a:xfrm>
            <a:off x="609600" y="2108200"/>
            <a:ext cx="4242185" cy="3886200"/>
          </a:xfrm>
          <a:prstGeom prst="roundRect">
            <a:avLst>
              <a:gd fmla="val 16667" name="adj"/>
            </a:avLst>
          </a:prstGeom>
          <a:solidFill>
            <a:srgbClr val="D6E1F2"/>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dk1"/>
                </a:solidFill>
                <a:latin typeface="Open Sans"/>
                <a:ea typeface="Open Sans"/>
                <a:cs typeface="Open Sans"/>
                <a:sym typeface="Open Sans"/>
              </a:rPr>
              <a:t>Digital Attack </a:t>
            </a:r>
            <a:br>
              <a:rPr b="1" i="0" lang="en-US" sz="2400" u="none" cap="none" strike="noStrike">
                <a:solidFill>
                  <a:schemeClr val="dk1"/>
                </a:solidFill>
                <a:latin typeface="Open Sans"/>
                <a:ea typeface="Open Sans"/>
                <a:cs typeface="Open Sans"/>
                <a:sym typeface="Open Sans"/>
              </a:rPr>
            </a:br>
            <a:r>
              <a:rPr b="1" i="0" lang="en-US" sz="2400" u="none" cap="none" strike="noStrike">
                <a:solidFill>
                  <a:schemeClr val="dk1"/>
                </a:solidFill>
                <a:latin typeface="Open Sans"/>
                <a:ea typeface="Open Sans"/>
                <a:cs typeface="Open Sans"/>
                <a:sym typeface="Open Sans"/>
              </a:rPr>
              <a:t>Surface</a:t>
            </a:r>
            <a:r>
              <a:rPr b="0" i="0" lang="en-US" sz="2200" u="none" cap="none" strike="noStrike">
                <a:solidFill>
                  <a:schemeClr val="dk1"/>
                </a:solidFill>
                <a:latin typeface="Open Sans"/>
                <a:ea typeface="Open Sans"/>
                <a:cs typeface="Open Sans"/>
                <a:sym typeface="Open Sans"/>
              </a:rPr>
              <a:t>: </a:t>
            </a:r>
            <a:endParaRPr/>
          </a:p>
          <a:p>
            <a:pPr indent="0" lvl="0" marL="0" marR="0" rtl="0" algn="ctr">
              <a:lnSpc>
                <a:spcPct val="100000"/>
              </a:lnSpc>
              <a:spcBef>
                <a:spcPts val="0"/>
              </a:spcBef>
              <a:spcAft>
                <a:spcPts val="0"/>
              </a:spcAft>
              <a:buNone/>
            </a:pPr>
            <a:r>
              <a:t/>
            </a:r>
            <a:endParaRPr b="0" i="0" sz="2200"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chemeClr val="dk1"/>
                </a:solidFill>
                <a:latin typeface="Open Sans"/>
                <a:ea typeface="Open Sans"/>
                <a:cs typeface="Open Sans"/>
                <a:sym typeface="Open Sans"/>
              </a:rPr>
              <a:t>This encompasses vulnerabilities in software, hardware, firmware, and configurations of </a:t>
            </a:r>
            <a:br>
              <a:rPr b="0" i="0" lang="en-US" sz="2200" u="none" cap="none" strike="noStrike">
                <a:solidFill>
                  <a:schemeClr val="dk1"/>
                </a:solidFill>
                <a:latin typeface="Open Sans"/>
                <a:ea typeface="Open Sans"/>
                <a:cs typeface="Open Sans"/>
                <a:sym typeface="Open Sans"/>
              </a:rPr>
            </a:br>
            <a:r>
              <a:rPr b="0" i="0" lang="en-US" sz="2200" u="none" cap="none" strike="noStrike">
                <a:solidFill>
                  <a:schemeClr val="dk1"/>
                </a:solidFill>
                <a:latin typeface="Open Sans"/>
                <a:ea typeface="Open Sans"/>
                <a:cs typeface="Open Sans"/>
                <a:sym typeface="Open Sans"/>
              </a:rPr>
              <a:t>IT systems. </a:t>
            </a:r>
            <a:endParaRPr/>
          </a:p>
        </p:txBody>
      </p:sp>
      <p:sp>
        <p:nvSpPr>
          <p:cNvPr id="3040" name="Google Shape;3040;p357"/>
          <p:cNvSpPr/>
          <p:nvPr/>
        </p:nvSpPr>
        <p:spPr>
          <a:xfrm>
            <a:off x="11409295" y="4078315"/>
            <a:ext cx="4242185" cy="3886200"/>
          </a:xfrm>
          <a:prstGeom prst="roundRect">
            <a:avLst>
              <a:gd fmla="val 16667" name="adj"/>
            </a:avLst>
          </a:prstGeom>
          <a:solidFill>
            <a:srgbClr val="D6E1F2"/>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dk1"/>
                </a:solidFill>
                <a:latin typeface="Open Sans"/>
                <a:ea typeface="Open Sans"/>
                <a:cs typeface="Open Sans"/>
                <a:sym typeface="Open Sans"/>
              </a:rPr>
              <a:t>Physical Attack Surface: </a:t>
            </a:r>
            <a:endParaRPr/>
          </a:p>
          <a:p>
            <a:pPr indent="0" lvl="0" marL="0" marR="0" rtl="0" algn="ctr">
              <a:lnSpc>
                <a:spcPct val="100000"/>
              </a:lnSpc>
              <a:spcBef>
                <a:spcPts val="0"/>
              </a:spcBef>
              <a:spcAft>
                <a:spcPts val="0"/>
              </a:spcAft>
              <a:buNone/>
            </a:pPr>
            <a:r>
              <a:t/>
            </a:r>
            <a:endParaRPr b="1" i="0" sz="2400"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chemeClr val="dk1"/>
                </a:solidFill>
                <a:latin typeface="Open Sans"/>
                <a:ea typeface="Open Sans"/>
                <a:cs typeface="Open Sans"/>
                <a:sym typeface="Open Sans"/>
              </a:rPr>
              <a:t>This refers to physical access points that could be exploited to enter a system, such as unauthorized </a:t>
            </a:r>
            <a:br>
              <a:rPr b="0" i="0" lang="en-US" sz="2200" u="none" cap="none" strike="noStrike">
                <a:solidFill>
                  <a:schemeClr val="dk1"/>
                </a:solidFill>
                <a:latin typeface="Open Sans"/>
                <a:ea typeface="Open Sans"/>
                <a:cs typeface="Open Sans"/>
                <a:sym typeface="Open Sans"/>
              </a:rPr>
            </a:br>
            <a:r>
              <a:rPr b="0" i="0" lang="en-US" sz="2200" u="none" cap="none" strike="noStrike">
                <a:solidFill>
                  <a:schemeClr val="dk1"/>
                </a:solidFill>
                <a:latin typeface="Open Sans"/>
                <a:ea typeface="Open Sans"/>
                <a:cs typeface="Open Sans"/>
                <a:sym typeface="Open Sans"/>
              </a:rPr>
              <a:t>USB devices.</a:t>
            </a:r>
            <a:endParaRPr/>
          </a:p>
        </p:txBody>
      </p:sp>
      <p:pic>
        <p:nvPicPr>
          <p:cNvPr id="3041" name="Google Shape;3041;p357"/>
          <p:cNvPicPr preferRelativeResize="0"/>
          <p:nvPr/>
        </p:nvPicPr>
        <p:blipFill rotWithShape="1">
          <a:blip r:embed="rId4">
            <a:alphaModFix/>
          </a:blip>
          <a:srcRect b="0" l="0" r="0" t="0"/>
          <a:stretch/>
        </p:blipFill>
        <p:spPr>
          <a:xfrm>
            <a:off x="6309360" y="3570314"/>
            <a:ext cx="3637280" cy="2932085"/>
          </a:xfrm>
          <a:prstGeom prst="rect">
            <a:avLst/>
          </a:prstGeom>
          <a:noFill/>
          <a:ln>
            <a:noFill/>
          </a:ln>
        </p:spPr>
      </p:pic>
      <p:sp>
        <p:nvSpPr>
          <p:cNvPr id="3042" name="Google Shape;3042;p357"/>
          <p:cNvSpPr/>
          <p:nvPr/>
        </p:nvSpPr>
        <p:spPr>
          <a:xfrm>
            <a:off x="5422900" y="676359"/>
            <a:ext cx="5412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6" name="Shape 3046"/>
        <p:cNvGrpSpPr/>
        <p:nvPr/>
      </p:nvGrpSpPr>
      <p:grpSpPr>
        <a:xfrm>
          <a:off x="0" y="0"/>
          <a:ext cx="0" cy="0"/>
          <a:chOff x="0" y="0"/>
          <a:chExt cx="0" cy="0"/>
        </a:xfrm>
      </p:grpSpPr>
      <p:sp>
        <p:nvSpPr>
          <p:cNvPr id="3047" name="Google Shape;3047;p12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Attack Surfaces</a:t>
            </a:r>
            <a:endParaRPr/>
          </a:p>
        </p:txBody>
      </p:sp>
      <p:sp>
        <p:nvSpPr>
          <p:cNvPr id="3048" name="Google Shape;3048;p120"/>
          <p:cNvSpPr/>
          <p:nvPr/>
        </p:nvSpPr>
        <p:spPr>
          <a:xfrm>
            <a:off x="4590950" y="1761778"/>
            <a:ext cx="9989700" cy="3191222"/>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An endpoint is any device that connects to and communicates with a computer network. It is the final point where data converges before entering or exiting a network.</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Devices like computers, smartphones, and IoT devices that connect to the network are primary targets.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nvGrpSpPr>
          <p:cNvPr id="3049" name="Google Shape;3049;p120"/>
          <p:cNvGrpSpPr/>
          <p:nvPr/>
        </p:nvGrpSpPr>
        <p:grpSpPr>
          <a:xfrm>
            <a:off x="655320" y="1761778"/>
            <a:ext cx="3552392" cy="6589742"/>
            <a:chOff x="1898200" y="2633000"/>
            <a:chExt cx="3510600" cy="5539150"/>
          </a:xfrm>
        </p:grpSpPr>
        <p:sp>
          <p:nvSpPr>
            <p:cNvPr id="3050" name="Google Shape;3050;p120"/>
            <p:cNvSpPr/>
            <p:nvPr/>
          </p:nvSpPr>
          <p:spPr>
            <a:xfrm>
              <a:off x="1898200" y="73762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Human Factor</a:t>
              </a:r>
              <a:endParaRPr b="0" i="0" sz="2200" u="none" cap="none" strike="noStrike">
                <a:solidFill>
                  <a:srgbClr val="3F3F3F"/>
                </a:solidFill>
                <a:latin typeface="Open Sans"/>
                <a:ea typeface="Open Sans"/>
                <a:cs typeface="Open Sans"/>
                <a:sym typeface="Open Sans"/>
              </a:endParaRPr>
            </a:p>
          </p:txBody>
        </p:sp>
        <p:grpSp>
          <p:nvGrpSpPr>
            <p:cNvPr id="3051" name="Google Shape;3051;p120"/>
            <p:cNvGrpSpPr/>
            <p:nvPr/>
          </p:nvGrpSpPr>
          <p:grpSpPr>
            <a:xfrm>
              <a:off x="1898200" y="2633000"/>
              <a:ext cx="3510600" cy="4743250"/>
              <a:chOff x="2469700" y="3980100"/>
              <a:chExt cx="3510600" cy="4743250"/>
            </a:xfrm>
          </p:grpSpPr>
          <p:sp>
            <p:nvSpPr>
              <p:cNvPr id="3052" name="Google Shape;3052;p120"/>
              <p:cNvSpPr/>
              <p:nvPr/>
            </p:nvSpPr>
            <p:spPr>
              <a:xfrm>
                <a:off x="2469700" y="3980100"/>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End Points</a:t>
                </a:r>
                <a:endParaRPr b="1" i="0" sz="2200" u="none" cap="none" strike="noStrike">
                  <a:solidFill>
                    <a:srgbClr val="3F3F3F"/>
                  </a:solidFill>
                  <a:latin typeface="Open Sans"/>
                  <a:ea typeface="Open Sans"/>
                  <a:cs typeface="Open Sans"/>
                  <a:sym typeface="Open Sans"/>
                </a:endParaRPr>
              </a:p>
            </p:txBody>
          </p:sp>
          <p:sp>
            <p:nvSpPr>
              <p:cNvPr id="3053" name="Google Shape;3053;p120"/>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Network Services</a:t>
                </a:r>
                <a:endParaRPr b="0" i="0" sz="2200" u="none" cap="none" strike="noStrike">
                  <a:solidFill>
                    <a:srgbClr val="3F3F3F"/>
                  </a:solidFill>
                  <a:latin typeface="Open Sans"/>
                  <a:ea typeface="Open Sans"/>
                  <a:cs typeface="Open Sans"/>
                  <a:sym typeface="Open Sans"/>
                </a:endParaRPr>
              </a:p>
            </p:txBody>
          </p:sp>
          <p:sp>
            <p:nvSpPr>
              <p:cNvPr id="3054" name="Google Shape;3054;p120"/>
              <p:cNvSpPr/>
              <p:nvPr/>
            </p:nvSpPr>
            <p:spPr>
              <a:xfrm>
                <a:off x="2469700" y="79274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Cloud Services</a:t>
                </a:r>
                <a:endParaRPr b="0" i="0" sz="2200" u="none" cap="none" strike="noStrike">
                  <a:solidFill>
                    <a:srgbClr val="3F3F3F"/>
                  </a:solidFill>
                  <a:latin typeface="Open Sans"/>
                  <a:ea typeface="Open Sans"/>
                  <a:cs typeface="Open Sans"/>
                  <a:sym typeface="Open Sans"/>
                </a:endParaRPr>
              </a:p>
            </p:txBody>
          </p:sp>
          <p:sp>
            <p:nvSpPr>
              <p:cNvPr id="3055" name="Google Shape;3055;p120"/>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Third-party integrations</a:t>
                </a:r>
                <a:endParaRPr b="0" i="0" sz="2200" u="none" cap="none" strike="noStrike">
                  <a:solidFill>
                    <a:srgbClr val="3F3F3F"/>
                  </a:solidFill>
                  <a:latin typeface="Open Sans"/>
                  <a:ea typeface="Open Sans"/>
                  <a:cs typeface="Open Sans"/>
                  <a:sym typeface="Open Sans"/>
                </a:endParaRPr>
              </a:p>
            </p:txBody>
          </p:sp>
          <p:sp>
            <p:nvSpPr>
              <p:cNvPr id="3056" name="Google Shape;3056;p120"/>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accounts and credentials</a:t>
                </a:r>
                <a:endParaRPr b="0" i="0" sz="2200" u="none" cap="none" strike="noStrike">
                  <a:solidFill>
                    <a:srgbClr val="3F3F3F"/>
                  </a:solidFill>
                  <a:latin typeface="Open Sans"/>
                  <a:ea typeface="Open Sans"/>
                  <a:cs typeface="Open Sans"/>
                  <a:sym typeface="Open Sans"/>
                </a:endParaRPr>
              </a:p>
            </p:txBody>
          </p:sp>
          <p:sp>
            <p:nvSpPr>
              <p:cNvPr id="3057" name="Google Shape;3057;p120"/>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Ports and Protocols</a:t>
                </a:r>
                <a:endParaRPr b="0" i="0" sz="2200" u="none" cap="none" strike="noStrike">
                  <a:solidFill>
                    <a:srgbClr val="3F3F3F"/>
                  </a:solidFill>
                  <a:latin typeface="Open Sans"/>
                  <a:ea typeface="Open Sans"/>
                  <a:cs typeface="Open Sans"/>
                  <a:sym typeface="Open Sans"/>
                </a:endParaRPr>
              </a:p>
            </p:txBody>
          </p:sp>
        </p:grpSp>
      </p:grpSp>
      <p:pic>
        <p:nvPicPr>
          <p:cNvPr id="3058" name="Google Shape;3058;p120"/>
          <p:cNvPicPr preferRelativeResize="0"/>
          <p:nvPr/>
        </p:nvPicPr>
        <p:blipFill rotWithShape="1">
          <a:blip r:embed="rId3">
            <a:alphaModFix/>
          </a:blip>
          <a:srcRect b="0" l="0" r="0" t="0"/>
          <a:stretch/>
        </p:blipFill>
        <p:spPr>
          <a:xfrm>
            <a:off x="7809604" y="5231737"/>
            <a:ext cx="3552392" cy="3135088"/>
          </a:xfrm>
          <a:prstGeom prst="rect">
            <a:avLst/>
          </a:prstGeom>
          <a:noFill/>
          <a:ln>
            <a:noFill/>
          </a:ln>
        </p:spPr>
      </p:pic>
      <p:sp>
        <p:nvSpPr>
          <p:cNvPr id="3059" name="Google Shape;3059;p120"/>
          <p:cNvSpPr/>
          <p:nvPr/>
        </p:nvSpPr>
        <p:spPr>
          <a:xfrm>
            <a:off x="6400800" y="816352"/>
            <a:ext cx="3468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6"/>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sz="2976">
                <a:solidFill>
                  <a:srgbClr val="3F3F3F"/>
                </a:solidFill>
                <a:latin typeface="Open Sans"/>
                <a:ea typeface="Open Sans"/>
                <a:cs typeface="Open Sans"/>
                <a:sym typeface="Open Sans"/>
              </a:rPr>
              <a:t>Cloud Computing:</a:t>
            </a:r>
            <a:r>
              <a:rPr lang="en-US">
                <a:solidFill>
                  <a:srgbClr val="3F3F3F"/>
                </a:solidFill>
                <a:latin typeface="Open Sans"/>
                <a:ea typeface="Open Sans"/>
                <a:cs typeface="Open Sans"/>
                <a:sym typeface="Open Sans"/>
              </a:rPr>
              <a:t> </a:t>
            </a:r>
            <a:r>
              <a:rPr lang="en-US" sz="2976">
                <a:solidFill>
                  <a:srgbClr val="3F3F3F"/>
                </a:solidFill>
                <a:latin typeface="Open Sans"/>
                <a:ea typeface="Open Sans"/>
                <a:cs typeface="Open Sans"/>
                <a:sym typeface="Open Sans"/>
              </a:rPr>
              <a:t>Characteristics</a:t>
            </a:r>
            <a:endParaRPr>
              <a:solidFill>
                <a:srgbClr val="3F3F3F"/>
              </a:solidFill>
              <a:latin typeface="Open Sans"/>
              <a:ea typeface="Open Sans"/>
              <a:cs typeface="Open Sans"/>
              <a:sym typeface="Open Sans"/>
            </a:endParaRPr>
          </a:p>
        </p:txBody>
      </p:sp>
      <p:sp>
        <p:nvSpPr>
          <p:cNvPr id="274" name="Google Shape;274;p226"/>
          <p:cNvSpPr/>
          <p:nvPr/>
        </p:nvSpPr>
        <p:spPr>
          <a:xfrm>
            <a:off x="677991" y="4054582"/>
            <a:ext cx="7335158" cy="3370041"/>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Accessibility: </a:t>
            </a:r>
            <a:r>
              <a:rPr b="0" i="0" lang="en-US" sz="2200" u="none" cap="none" strike="noStrike">
                <a:solidFill>
                  <a:srgbClr val="3F3F3F"/>
                </a:solidFill>
                <a:latin typeface="Open Sans"/>
                <a:ea typeface="Open Sans"/>
                <a:cs typeface="Open Sans"/>
                <a:sym typeface="Open Sans"/>
              </a:rPr>
              <a:t>Access resources from anywhere</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Compatibility: </a:t>
            </a:r>
            <a:r>
              <a:rPr b="0" i="0" lang="en-US" sz="2200" u="none" cap="none" strike="noStrike">
                <a:solidFill>
                  <a:srgbClr val="3F3F3F"/>
                </a:solidFill>
                <a:latin typeface="Open Sans"/>
                <a:ea typeface="Open Sans"/>
                <a:cs typeface="Open Sans"/>
                <a:sym typeface="Open Sans"/>
              </a:rPr>
              <a:t>Use various devices to connect</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Convenience: </a:t>
            </a:r>
            <a:r>
              <a:rPr b="0" i="0" lang="en-US" sz="2200" u="none" cap="none" strike="noStrike">
                <a:solidFill>
                  <a:srgbClr val="3F3F3F"/>
                </a:solidFill>
                <a:latin typeface="Open Sans"/>
                <a:ea typeface="Open Sans"/>
                <a:cs typeface="Open Sans"/>
                <a:sym typeface="Open Sans"/>
              </a:rPr>
              <a:t>No physical proximity needed</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Scalability: </a:t>
            </a:r>
            <a:r>
              <a:rPr b="0" i="0" lang="en-US" sz="2200" u="none" cap="none" strike="noStrike">
                <a:solidFill>
                  <a:srgbClr val="3F3F3F"/>
                </a:solidFill>
                <a:latin typeface="Open Sans"/>
                <a:ea typeface="Open Sans"/>
                <a:cs typeface="Open Sans"/>
                <a:sym typeface="Open Sans"/>
              </a:rPr>
              <a:t>Connect more users and devices easily</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Efficiency: </a:t>
            </a:r>
            <a:r>
              <a:rPr b="0" i="0" lang="en-US" sz="2200" u="none" cap="none" strike="noStrike">
                <a:solidFill>
                  <a:srgbClr val="3F3F3F"/>
                </a:solidFill>
                <a:latin typeface="Open Sans"/>
                <a:ea typeface="Open Sans"/>
                <a:cs typeface="Open Sans"/>
                <a:sym typeface="Open Sans"/>
              </a:rPr>
              <a:t>Improve productivity with remote access</a:t>
            </a:r>
            <a:endParaRPr/>
          </a:p>
        </p:txBody>
      </p:sp>
      <p:sp>
        <p:nvSpPr>
          <p:cNvPr id="275" name="Google Shape;275;p226"/>
          <p:cNvSpPr/>
          <p:nvPr/>
        </p:nvSpPr>
        <p:spPr>
          <a:xfrm>
            <a:off x="10224297" y="3263550"/>
            <a:ext cx="3980203" cy="3838366"/>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276" name="Google Shape;276;p226"/>
          <p:cNvSpPr/>
          <p:nvPr/>
        </p:nvSpPr>
        <p:spPr>
          <a:xfrm>
            <a:off x="11301370" y="3012831"/>
            <a:ext cx="182605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On-demand</a:t>
            </a:r>
            <a:endParaRPr b="0" i="0" sz="2200" u="none" cap="none" strike="noStrike">
              <a:solidFill>
                <a:srgbClr val="000000"/>
              </a:solidFill>
              <a:latin typeface="Arial"/>
              <a:ea typeface="Arial"/>
              <a:cs typeface="Arial"/>
              <a:sym typeface="Arial"/>
            </a:endParaRPr>
          </a:p>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access</a:t>
            </a:r>
            <a:endParaRPr b="0" i="0" sz="2200" u="none" cap="none" strike="noStrike">
              <a:solidFill>
                <a:srgbClr val="3F3F3F"/>
              </a:solidFill>
              <a:latin typeface="Open Sans"/>
              <a:ea typeface="Open Sans"/>
              <a:cs typeface="Open Sans"/>
              <a:sym typeface="Open Sans"/>
            </a:endParaRPr>
          </a:p>
        </p:txBody>
      </p:sp>
      <p:sp>
        <p:nvSpPr>
          <p:cNvPr id="277" name="Google Shape;277;p226"/>
          <p:cNvSpPr/>
          <p:nvPr/>
        </p:nvSpPr>
        <p:spPr>
          <a:xfrm>
            <a:off x="13373414" y="3999011"/>
            <a:ext cx="1662172" cy="81005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Resource pooling</a:t>
            </a:r>
            <a:endParaRPr/>
          </a:p>
        </p:txBody>
      </p:sp>
      <p:sp>
        <p:nvSpPr>
          <p:cNvPr id="278" name="Google Shape;278;p226"/>
          <p:cNvSpPr/>
          <p:nvPr/>
        </p:nvSpPr>
        <p:spPr>
          <a:xfrm>
            <a:off x="13127425" y="5706217"/>
            <a:ext cx="1582975" cy="81005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Rapid elasticity</a:t>
            </a:r>
            <a:endParaRPr/>
          </a:p>
        </p:txBody>
      </p:sp>
      <p:sp>
        <p:nvSpPr>
          <p:cNvPr id="279" name="Google Shape;279;p226"/>
          <p:cNvSpPr/>
          <p:nvPr/>
        </p:nvSpPr>
        <p:spPr>
          <a:xfrm>
            <a:off x="11154733" y="6888989"/>
            <a:ext cx="2310207" cy="810053"/>
          </a:xfrm>
          <a:prstGeom prst="rect">
            <a:avLst/>
          </a:prstGeom>
          <a:solidFill>
            <a:srgbClr val="AAD9F0"/>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Broad network access</a:t>
            </a:r>
            <a:endParaRPr b="0" i="0" sz="2200" u="none" cap="none" strike="noStrike">
              <a:solidFill>
                <a:srgbClr val="3F3F3F"/>
              </a:solidFill>
              <a:latin typeface="Open Sans"/>
              <a:ea typeface="Open Sans"/>
              <a:cs typeface="Open Sans"/>
              <a:sym typeface="Open Sans"/>
            </a:endParaRPr>
          </a:p>
        </p:txBody>
      </p:sp>
      <p:sp>
        <p:nvSpPr>
          <p:cNvPr id="280" name="Google Shape;280;p226"/>
          <p:cNvSpPr/>
          <p:nvPr/>
        </p:nvSpPr>
        <p:spPr>
          <a:xfrm>
            <a:off x="9584417" y="5803990"/>
            <a:ext cx="1659187"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Measured services</a:t>
            </a:r>
            <a:endParaRPr b="0" i="0" sz="2200" u="none" cap="none" strike="noStrike">
              <a:solidFill>
                <a:srgbClr val="3F3F3F"/>
              </a:solidFill>
              <a:latin typeface="Open Sans"/>
              <a:ea typeface="Open Sans"/>
              <a:cs typeface="Open Sans"/>
              <a:sym typeface="Open Sans"/>
            </a:endParaRPr>
          </a:p>
        </p:txBody>
      </p:sp>
      <p:sp>
        <p:nvSpPr>
          <p:cNvPr id="281" name="Google Shape;281;p226"/>
          <p:cNvSpPr/>
          <p:nvPr/>
        </p:nvSpPr>
        <p:spPr>
          <a:xfrm>
            <a:off x="9460762" y="4275484"/>
            <a:ext cx="2036317" cy="430847"/>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Multitenancy</a:t>
            </a:r>
            <a:endParaRPr b="0" i="0" sz="2200" u="none" cap="none" strike="noStrike">
              <a:solidFill>
                <a:srgbClr val="3F3F3F"/>
              </a:solidFill>
              <a:latin typeface="Open Sans"/>
              <a:ea typeface="Open Sans"/>
              <a:cs typeface="Open Sans"/>
              <a:sym typeface="Open Sans"/>
            </a:endParaRPr>
          </a:p>
        </p:txBody>
      </p:sp>
      <p:sp>
        <p:nvSpPr>
          <p:cNvPr id="282" name="Google Shape;282;p226"/>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 broad network access, all resources are available over a network, without any need for direct physical access.</a:t>
            </a:r>
            <a:endParaRPr/>
          </a:p>
        </p:txBody>
      </p:sp>
      <p:sp>
        <p:nvSpPr>
          <p:cNvPr id="283" name="Google Shape;283;p226"/>
          <p:cNvSpPr/>
          <p:nvPr/>
        </p:nvSpPr>
        <p:spPr>
          <a:xfrm>
            <a:off x="1025582" y="3413362"/>
            <a:ext cx="2342781" cy="746991"/>
          </a:xfrm>
          <a:prstGeom prst="roundRect">
            <a:avLst>
              <a:gd fmla="val 16667" name="adj"/>
            </a:avLst>
          </a:prstGeom>
          <a:solidFill>
            <a:srgbClr val="AAD9F0"/>
          </a:solidFill>
          <a:ln>
            <a:noFill/>
          </a:ln>
          <a:effectLst>
            <a:outerShdw blurRad="50800" rotWithShape="0" dir="2700012" dist="38615">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Key benefits:</a:t>
            </a:r>
            <a:endParaRPr b="1" i="0" sz="2200" u="none" cap="none" strike="noStrike">
              <a:solidFill>
                <a:srgbClr val="3F3F3F"/>
              </a:solidFill>
              <a:latin typeface="Open Sans"/>
              <a:ea typeface="Open Sans"/>
              <a:cs typeface="Open Sans"/>
              <a:sym typeface="Open Sans"/>
            </a:endParaRPr>
          </a:p>
        </p:txBody>
      </p:sp>
      <p:sp>
        <p:nvSpPr>
          <p:cNvPr id="284" name="Google Shape;284;p226"/>
          <p:cNvSpPr/>
          <p:nvPr/>
        </p:nvSpPr>
        <p:spPr>
          <a:xfrm>
            <a:off x="4267200" y="902531"/>
            <a:ext cx="77212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35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Attack Surfaces</a:t>
            </a:r>
            <a:endParaRPr/>
          </a:p>
        </p:txBody>
      </p:sp>
      <p:sp>
        <p:nvSpPr>
          <p:cNvPr id="3065" name="Google Shape;3065;p358"/>
          <p:cNvSpPr/>
          <p:nvPr/>
        </p:nvSpPr>
        <p:spPr>
          <a:xfrm>
            <a:off x="4590950" y="1761778"/>
            <a:ext cx="9989700" cy="3435060"/>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203200" lvl="0" marL="342900" marR="0" rtl="0" algn="l">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Network services are the applications and functionalities provided within a computer network that enables communication, resource sharing, and data exchange among connected devices.</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Services like web servers, email servers, and VPN gateways expose themselves to the Internet and become potential entry points. </a:t>
            </a:r>
            <a:endParaRPr/>
          </a:p>
          <a:p>
            <a:pPr indent="0" lvl="0" marL="0" marR="0" rtl="0" algn="l">
              <a:lnSpc>
                <a:spcPct val="115000"/>
              </a:lnSpc>
              <a:spcBef>
                <a:spcPts val="100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nvGrpSpPr>
          <p:cNvPr id="3066" name="Google Shape;3066;p358"/>
          <p:cNvGrpSpPr/>
          <p:nvPr/>
        </p:nvGrpSpPr>
        <p:grpSpPr>
          <a:xfrm>
            <a:off x="655320" y="1761778"/>
            <a:ext cx="3552392" cy="6589742"/>
            <a:chOff x="1898200" y="2633000"/>
            <a:chExt cx="3510600" cy="5539150"/>
          </a:xfrm>
        </p:grpSpPr>
        <p:sp>
          <p:nvSpPr>
            <p:cNvPr id="3067" name="Google Shape;3067;p358"/>
            <p:cNvSpPr/>
            <p:nvPr/>
          </p:nvSpPr>
          <p:spPr>
            <a:xfrm>
              <a:off x="1898200" y="73762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Human Factor</a:t>
              </a:r>
              <a:endParaRPr b="0" i="0" sz="2200" u="none" cap="none" strike="noStrike">
                <a:solidFill>
                  <a:srgbClr val="3F3F3F"/>
                </a:solidFill>
                <a:latin typeface="Open Sans"/>
                <a:ea typeface="Open Sans"/>
                <a:cs typeface="Open Sans"/>
                <a:sym typeface="Open Sans"/>
              </a:endParaRPr>
            </a:p>
          </p:txBody>
        </p:sp>
        <p:grpSp>
          <p:nvGrpSpPr>
            <p:cNvPr id="3068" name="Google Shape;3068;p358"/>
            <p:cNvGrpSpPr/>
            <p:nvPr/>
          </p:nvGrpSpPr>
          <p:grpSpPr>
            <a:xfrm>
              <a:off x="1898200" y="2633000"/>
              <a:ext cx="3510600" cy="4743250"/>
              <a:chOff x="2469700" y="3980100"/>
              <a:chExt cx="3510600" cy="4743250"/>
            </a:xfrm>
          </p:grpSpPr>
          <p:sp>
            <p:nvSpPr>
              <p:cNvPr id="3069" name="Google Shape;3069;p358"/>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End Points</a:t>
                </a:r>
                <a:endParaRPr b="0" i="0" sz="2200" u="none" cap="none" strike="noStrike">
                  <a:solidFill>
                    <a:srgbClr val="3F3F3F"/>
                  </a:solidFill>
                  <a:latin typeface="Open Sans"/>
                  <a:ea typeface="Open Sans"/>
                  <a:cs typeface="Open Sans"/>
                  <a:sym typeface="Open Sans"/>
                </a:endParaRPr>
              </a:p>
            </p:txBody>
          </p:sp>
          <p:sp>
            <p:nvSpPr>
              <p:cNvPr id="3070" name="Google Shape;3070;p358"/>
              <p:cNvSpPr/>
              <p:nvPr/>
            </p:nvSpPr>
            <p:spPr>
              <a:xfrm>
                <a:off x="2469700" y="4776000"/>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Network Services</a:t>
                </a:r>
                <a:endParaRPr b="1" i="0" sz="2200" u="none" cap="none" strike="noStrike">
                  <a:solidFill>
                    <a:srgbClr val="3F3F3F"/>
                  </a:solidFill>
                  <a:latin typeface="Open Sans"/>
                  <a:ea typeface="Open Sans"/>
                  <a:cs typeface="Open Sans"/>
                  <a:sym typeface="Open Sans"/>
                </a:endParaRPr>
              </a:p>
            </p:txBody>
          </p:sp>
          <p:sp>
            <p:nvSpPr>
              <p:cNvPr id="3071" name="Google Shape;3071;p358"/>
              <p:cNvSpPr/>
              <p:nvPr/>
            </p:nvSpPr>
            <p:spPr>
              <a:xfrm>
                <a:off x="2469700" y="79274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Cloud Services</a:t>
                </a:r>
                <a:endParaRPr b="0" i="0" sz="2200" u="none" cap="none" strike="noStrike">
                  <a:solidFill>
                    <a:srgbClr val="3F3F3F"/>
                  </a:solidFill>
                  <a:latin typeface="Open Sans"/>
                  <a:ea typeface="Open Sans"/>
                  <a:cs typeface="Open Sans"/>
                  <a:sym typeface="Open Sans"/>
                </a:endParaRPr>
              </a:p>
            </p:txBody>
          </p:sp>
          <p:sp>
            <p:nvSpPr>
              <p:cNvPr id="3072" name="Google Shape;3072;p358"/>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Third-party integrations</a:t>
                </a:r>
                <a:endParaRPr b="0" i="0" sz="2200" u="none" cap="none" strike="noStrike">
                  <a:solidFill>
                    <a:srgbClr val="3F3F3F"/>
                  </a:solidFill>
                  <a:latin typeface="Open Sans"/>
                  <a:ea typeface="Open Sans"/>
                  <a:cs typeface="Open Sans"/>
                  <a:sym typeface="Open Sans"/>
                </a:endParaRPr>
              </a:p>
            </p:txBody>
          </p:sp>
          <p:sp>
            <p:nvSpPr>
              <p:cNvPr id="3073" name="Google Shape;3073;p358"/>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accounts and credentials</a:t>
                </a:r>
                <a:endParaRPr b="0" i="0" sz="2200" u="none" cap="none" strike="noStrike">
                  <a:solidFill>
                    <a:srgbClr val="3F3F3F"/>
                  </a:solidFill>
                  <a:latin typeface="Open Sans"/>
                  <a:ea typeface="Open Sans"/>
                  <a:cs typeface="Open Sans"/>
                  <a:sym typeface="Open Sans"/>
                </a:endParaRPr>
              </a:p>
            </p:txBody>
          </p:sp>
          <p:sp>
            <p:nvSpPr>
              <p:cNvPr id="3074" name="Google Shape;3074;p358"/>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Ports and Protocols</a:t>
                </a:r>
                <a:endParaRPr b="0" i="0" sz="2200" u="none" cap="none" strike="noStrike">
                  <a:solidFill>
                    <a:srgbClr val="3F3F3F"/>
                  </a:solidFill>
                  <a:latin typeface="Open Sans"/>
                  <a:ea typeface="Open Sans"/>
                  <a:cs typeface="Open Sans"/>
                  <a:sym typeface="Open Sans"/>
                </a:endParaRPr>
              </a:p>
            </p:txBody>
          </p:sp>
        </p:grpSp>
      </p:grpSp>
      <p:pic>
        <p:nvPicPr>
          <p:cNvPr id="3075" name="Google Shape;3075;p358"/>
          <p:cNvPicPr preferRelativeResize="0"/>
          <p:nvPr/>
        </p:nvPicPr>
        <p:blipFill rotWithShape="1">
          <a:blip r:embed="rId3">
            <a:alphaModFix/>
          </a:blip>
          <a:srcRect b="0" l="0" r="0" t="0"/>
          <a:stretch/>
        </p:blipFill>
        <p:spPr>
          <a:xfrm>
            <a:off x="8206873" y="5530077"/>
            <a:ext cx="2757854" cy="2456314"/>
          </a:xfrm>
          <a:prstGeom prst="rect">
            <a:avLst/>
          </a:prstGeom>
          <a:noFill/>
          <a:ln>
            <a:noFill/>
          </a:ln>
        </p:spPr>
      </p:pic>
      <p:sp>
        <p:nvSpPr>
          <p:cNvPr id="3076" name="Google Shape;3076;p358"/>
          <p:cNvSpPr/>
          <p:nvPr/>
        </p:nvSpPr>
        <p:spPr>
          <a:xfrm>
            <a:off x="6400800" y="816352"/>
            <a:ext cx="3468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sp>
        <p:nvSpPr>
          <p:cNvPr id="3081" name="Google Shape;3081;p35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Attack Surfaces</a:t>
            </a:r>
            <a:endParaRPr/>
          </a:p>
        </p:txBody>
      </p:sp>
      <p:sp>
        <p:nvSpPr>
          <p:cNvPr id="3082" name="Google Shape;3082;p359"/>
          <p:cNvSpPr/>
          <p:nvPr/>
        </p:nvSpPr>
        <p:spPr>
          <a:xfrm>
            <a:off x="4590950" y="1761778"/>
            <a:ext cx="9989700" cy="3250952"/>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15000"/>
              </a:lnSpc>
              <a:spcBef>
                <a:spcPts val="1000"/>
              </a:spcBef>
              <a:spcAft>
                <a:spcPts val="0"/>
              </a:spcAft>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Ports and protocols are fundamental concepts in computer networking that enable devices to communicate effectively. They work together to ensure data is sent to the correct application or service on a specific device.</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Open ports and protocols on network devices create opportunities for attackers to probe and exploit weaknesses. </a:t>
            </a:r>
            <a:endParaRPr b="0" i="0" sz="2200" u="none" cap="none" strike="noStrike">
              <a:solidFill>
                <a:srgbClr val="3F3F3F"/>
              </a:solidFill>
              <a:latin typeface="Open Sans"/>
              <a:ea typeface="Open Sans"/>
              <a:cs typeface="Open Sans"/>
              <a:sym typeface="Open Sans"/>
            </a:endParaRPr>
          </a:p>
          <a:p>
            <a:pPr indent="0" lvl="0" marL="0" marR="0" rtl="0" algn="l">
              <a:lnSpc>
                <a:spcPct val="115000"/>
              </a:lnSpc>
              <a:spcBef>
                <a:spcPts val="100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nvGrpSpPr>
          <p:cNvPr id="3083" name="Google Shape;3083;p359"/>
          <p:cNvGrpSpPr/>
          <p:nvPr/>
        </p:nvGrpSpPr>
        <p:grpSpPr>
          <a:xfrm>
            <a:off x="655320" y="1761778"/>
            <a:ext cx="3552392" cy="6589742"/>
            <a:chOff x="1898200" y="2633000"/>
            <a:chExt cx="3510600" cy="5539150"/>
          </a:xfrm>
        </p:grpSpPr>
        <p:sp>
          <p:nvSpPr>
            <p:cNvPr id="3084" name="Google Shape;3084;p359"/>
            <p:cNvSpPr/>
            <p:nvPr/>
          </p:nvSpPr>
          <p:spPr>
            <a:xfrm>
              <a:off x="1898200" y="73762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Human Factor</a:t>
              </a:r>
              <a:endParaRPr b="0" i="0" sz="2200" u="none" cap="none" strike="noStrike">
                <a:solidFill>
                  <a:srgbClr val="3F3F3F"/>
                </a:solidFill>
                <a:latin typeface="Open Sans"/>
                <a:ea typeface="Open Sans"/>
                <a:cs typeface="Open Sans"/>
                <a:sym typeface="Open Sans"/>
              </a:endParaRPr>
            </a:p>
          </p:txBody>
        </p:sp>
        <p:grpSp>
          <p:nvGrpSpPr>
            <p:cNvPr id="3085" name="Google Shape;3085;p359"/>
            <p:cNvGrpSpPr/>
            <p:nvPr/>
          </p:nvGrpSpPr>
          <p:grpSpPr>
            <a:xfrm>
              <a:off x="1898200" y="2633000"/>
              <a:ext cx="3510600" cy="4743250"/>
              <a:chOff x="2469700" y="3980100"/>
              <a:chExt cx="3510600" cy="4743250"/>
            </a:xfrm>
          </p:grpSpPr>
          <p:sp>
            <p:nvSpPr>
              <p:cNvPr id="3086" name="Google Shape;3086;p359"/>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End Points</a:t>
                </a:r>
                <a:endParaRPr b="0" i="0" sz="2200" u="none" cap="none" strike="noStrike">
                  <a:solidFill>
                    <a:srgbClr val="3F3F3F"/>
                  </a:solidFill>
                  <a:latin typeface="Open Sans"/>
                  <a:ea typeface="Open Sans"/>
                  <a:cs typeface="Open Sans"/>
                  <a:sym typeface="Open Sans"/>
                </a:endParaRPr>
              </a:p>
            </p:txBody>
          </p:sp>
          <p:sp>
            <p:nvSpPr>
              <p:cNvPr id="3087" name="Google Shape;3087;p359"/>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Services</a:t>
                </a:r>
                <a:endParaRPr b="0" i="0" sz="2200" u="none" cap="none" strike="noStrike">
                  <a:solidFill>
                    <a:srgbClr val="3F3F3F"/>
                  </a:solidFill>
                  <a:latin typeface="Open Sans"/>
                  <a:ea typeface="Open Sans"/>
                  <a:cs typeface="Open Sans"/>
                  <a:sym typeface="Open Sans"/>
                </a:endParaRPr>
              </a:p>
            </p:txBody>
          </p:sp>
          <p:sp>
            <p:nvSpPr>
              <p:cNvPr id="3088" name="Google Shape;3088;p359"/>
              <p:cNvSpPr/>
              <p:nvPr/>
            </p:nvSpPr>
            <p:spPr>
              <a:xfrm>
                <a:off x="2469700" y="79274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Cloud Services</a:t>
                </a:r>
                <a:endParaRPr b="0" i="0" sz="2200" u="none" cap="none" strike="noStrike">
                  <a:solidFill>
                    <a:srgbClr val="3F3F3F"/>
                  </a:solidFill>
                  <a:latin typeface="Open Sans"/>
                  <a:ea typeface="Open Sans"/>
                  <a:cs typeface="Open Sans"/>
                  <a:sym typeface="Open Sans"/>
                </a:endParaRPr>
              </a:p>
            </p:txBody>
          </p:sp>
          <p:sp>
            <p:nvSpPr>
              <p:cNvPr id="3089" name="Google Shape;3089;p359"/>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Third-party integrations</a:t>
                </a:r>
                <a:endParaRPr b="0" i="0" sz="2200" u="none" cap="none" strike="noStrike">
                  <a:solidFill>
                    <a:srgbClr val="3F3F3F"/>
                  </a:solidFill>
                  <a:latin typeface="Open Sans"/>
                  <a:ea typeface="Open Sans"/>
                  <a:cs typeface="Open Sans"/>
                  <a:sym typeface="Open Sans"/>
                </a:endParaRPr>
              </a:p>
            </p:txBody>
          </p:sp>
          <p:sp>
            <p:nvSpPr>
              <p:cNvPr id="3090" name="Google Shape;3090;p359"/>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User accounts and credentials</a:t>
                </a:r>
                <a:endParaRPr b="0" i="0" sz="2200" u="none" cap="none" strike="noStrike">
                  <a:solidFill>
                    <a:srgbClr val="3F3F3F"/>
                  </a:solidFill>
                  <a:latin typeface="Open Sans"/>
                  <a:ea typeface="Open Sans"/>
                  <a:cs typeface="Open Sans"/>
                  <a:sym typeface="Open Sans"/>
                </a:endParaRPr>
              </a:p>
            </p:txBody>
          </p:sp>
          <p:sp>
            <p:nvSpPr>
              <p:cNvPr id="3091" name="Google Shape;3091;p359"/>
              <p:cNvSpPr/>
              <p:nvPr/>
            </p:nvSpPr>
            <p:spPr>
              <a:xfrm>
                <a:off x="2469700" y="5555813"/>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Ports and Protocols</a:t>
                </a:r>
                <a:endParaRPr b="1" i="0" sz="2200" u="none" cap="none" strike="noStrike">
                  <a:solidFill>
                    <a:srgbClr val="3F3F3F"/>
                  </a:solidFill>
                  <a:latin typeface="Open Sans"/>
                  <a:ea typeface="Open Sans"/>
                  <a:cs typeface="Open Sans"/>
                  <a:sym typeface="Open Sans"/>
                </a:endParaRPr>
              </a:p>
            </p:txBody>
          </p:sp>
        </p:grpSp>
      </p:grpSp>
      <p:pic>
        <p:nvPicPr>
          <p:cNvPr id="3092" name="Google Shape;3092;p359"/>
          <p:cNvPicPr preferRelativeResize="0"/>
          <p:nvPr/>
        </p:nvPicPr>
        <p:blipFill rotWithShape="1">
          <a:blip r:embed="rId3">
            <a:alphaModFix/>
          </a:blip>
          <a:srcRect b="0" l="0" r="0" t="0"/>
          <a:stretch/>
        </p:blipFill>
        <p:spPr>
          <a:xfrm>
            <a:off x="7690115" y="5364903"/>
            <a:ext cx="3791370" cy="2950160"/>
          </a:xfrm>
          <a:prstGeom prst="rect">
            <a:avLst/>
          </a:prstGeom>
          <a:noFill/>
          <a:ln>
            <a:noFill/>
          </a:ln>
        </p:spPr>
      </p:pic>
      <p:sp>
        <p:nvSpPr>
          <p:cNvPr id="3093" name="Google Shape;3093;p359"/>
          <p:cNvSpPr/>
          <p:nvPr/>
        </p:nvSpPr>
        <p:spPr>
          <a:xfrm>
            <a:off x="6400800" y="816352"/>
            <a:ext cx="3468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36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Attack Surfaces</a:t>
            </a:r>
            <a:endParaRPr/>
          </a:p>
        </p:txBody>
      </p:sp>
      <p:sp>
        <p:nvSpPr>
          <p:cNvPr id="3099" name="Google Shape;3099;p360"/>
          <p:cNvSpPr/>
          <p:nvPr/>
        </p:nvSpPr>
        <p:spPr>
          <a:xfrm>
            <a:off x="4590950" y="1761778"/>
            <a:ext cx="9989700" cy="2185385"/>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203200" lvl="0" marL="342900" marR="0" rtl="0" algn="l">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Weak or compromised passwords pose a significant security risk as attackers may employ brute-force attacks or phishing to obtain legitimate credentials and gain unauthorized access.</a:t>
            </a:r>
            <a:endParaRPr/>
          </a:p>
          <a:p>
            <a:pPr indent="-203200" lvl="0" marL="342900" marR="0" rtl="0" algn="l">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nvGrpSpPr>
          <p:cNvPr id="3100" name="Google Shape;3100;p360"/>
          <p:cNvGrpSpPr/>
          <p:nvPr/>
        </p:nvGrpSpPr>
        <p:grpSpPr>
          <a:xfrm>
            <a:off x="655320" y="1761778"/>
            <a:ext cx="3552392" cy="6589742"/>
            <a:chOff x="1898200" y="2633000"/>
            <a:chExt cx="3510600" cy="5539150"/>
          </a:xfrm>
        </p:grpSpPr>
        <p:sp>
          <p:nvSpPr>
            <p:cNvPr id="3101" name="Google Shape;3101;p360"/>
            <p:cNvSpPr/>
            <p:nvPr/>
          </p:nvSpPr>
          <p:spPr>
            <a:xfrm>
              <a:off x="1898200" y="73762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Human Factor</a:t>
              </a:r>
              <a:endParaRPr b="0" i="0" sz="2200" u="none" cap="none" strike="noStrike">
                <a:solidFill>
                  <a:srgbClr val="3F3F3F"/>
                </a:solidFill>
                <a:latin typeface="Open Sans"/>
                <a:ea typeface="Open Sans"/>
                <a:cs typeface="Open Sans"/>
                <a:sym typeface="Open Sans"/>
              </a:endParaRPr>
            </a:p>
          </p:txBody>
        </p:sp>
        <p:grpSp>
          <p:nvGrpSpPr>
            <p:cNvPr id="3102" name="Google Shape;3102;p360"/>
            <p:cNvGrpSpPr/>
            <p:nvPr/>
          </p:nvGrpSpPr>
          <p:grpSpPr>
            <a:xfrm>
              <a:off x="1898200" y="2633000"/>
              <a:ext cx="3510600" cy="4743250"/>
              <a:chOff x="2469700" y="3980100"/>
              <a:chExt cx="3510600" cy="4743250"/>
            </a:xfrm>
          </p:grpSpPr>
          <p:sp>
            <p:nvSpPr>
              <p:cNvPr id="3103" name="Google Shape;3103;p360"/>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End Points</a:t>
                </a:r>
                <a:endParaRPr b="0" i="0" sz="2200" u="none" cap="none" strike="noStrike">
                  <a:solidFill>
                    <a:srgbClr val="3F3F3F"/>
                  </a:solidFill>
                  <a:latin typeface="Open Sans"/>
                  <a:ea typeface="Open Sans"/>
                  <a:cs typeface="Open Sans"/>
                  <a:sym typeface="Open Sans"/>
                </a:endParaRPr>
              </a:p>
            </p:txBody>
          </p:sp>
          <p:sp>
            <p:nvSpPr>
              <p:cNvPr id="3104" name="Google Shape;3104;p360"/>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Services</a:t>
                </a:r>
                <a:endParaRPr b="0" i="0" sz="2200" u="none" cap="none" strike="noStrike">
                  <a:solidFill>
                    <a:srgbClr val="3F3F3F"/>
                  </a:solidFill>
                  <a:latin typeface="Open Sans"/>
                  <a:ea typeface="Open Sans"/>
                  <a:cs typeface="Open Sans"/>
                  <a:sym typeface="Open Sans"/>
                </a:endParaRPr>
              </a:p>
            </p:txBody>
          </p:sp>
          <p:sp>
            <p:nvSpPr>
              <p:cNvPr id="3105" name="Google Shape;3105;p360"/>
              <p:cNvSpPr/>
              <p:nvPr/>
            </p:nvSpPr>
            <p:spPr>
              <a:xfrm>
                <a:off x="2469700" y="79274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Cloud Services</a:t>
                </a:r>
                <a:endParaRPr b="0" i="0" sz="2200" u="none" cap="none" strike="noStrike">
                  <a:solidFill>
                    <a:srgbClr val="3F3F3F"/>
                  </a:solidFill>
                  <a:latin typeface="Open Sans"/>
                  <a:ea typeface="Open Sans"/>
                  <a:cs typeface="Open Sans"/>
                  <a:sym typeface="Open Sans"/>
                </a:endParaRPr>
              </a:p>
            </p:txBody>
          </p:sp>
          <p:sp>
            <p:nvSpPr>
              <p:cNvPr id="3106" name="Google Shape;3106;p360"/>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Third-party integrations</a:t>
                </a:r>
                <a:endParaRPr b="0" i="0" sz="2200" u="none" cap="none" strike="noStrike">
                  <a:solidFill>
                    <a:srgbClr val="3F3F3F"/>
                  </a:solidFill>
                  <a:latin typeface="Open Sans"/>
                  <a:ea typeface="Open Sans"/>
                  <a:cs typeface="Open Sans"/>
                  <a:sym typeface="Open Sans"/>
                </a:endParaRPr>
              </a:p>
            </p:txBody>
          </p:sp>
          <p:sp>
            <p:nvSpPr>
              <p:cNvPr id="3107" name="Google Shape;3107;p360"/>
              <p:cNvSpPr/>
              <p:nvPr/>
            </p:nvSpPr>
            <p:spPr>
              <a:xfrm>
                <a:off x="2469700" y="6351725"/>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User accounts and credentials</a:t>
                </a:r>
                <a:endParaRPr b="1" i="0" sz="2200" u="none" cap="none" strike="noStrike">
                  <a:solidFill>
                    <a:srgbClr val="3F3F3F"/>
                  </a:solidFill>
                  <a:latin typeface="Open Sans"/>
                  <a:ea typeface="Open Sans"/>
                  <a:cs typeface="Open Sans"/>
                  <a:sym typeface="Open Sans"/>
                </a:endParaRPr>
              </a:p>
            </p:txBody>
          </p:sp>
          <p:sp>
            <p:nvSpPr>
              <p:cNvPr id="3108" name="Google Shape;3108;p360"/>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Ports and Protocols</a:t>
                </a:r>
                <a:endParaRPr b="0" i="0" sz="2200" u="none" cap="none" strike="noStrike">
                  <a:solidFill>
                    <a:srgbClr val="3F3F3F"/>
                  </a:solidFill>
                  <a:latin typeface="Open Sans"/>
                  <a:ea typeface="Open Sans"/>
                  <a:cs typeface="Open Sans"/>
                  <a:sym typeface="Open Sans"/>
                </a:endParaRPr>
              </a:p>
            </p:txBody>
          </p:sp>
        </p:grpSp>
      </p:grpSp>
      <p:pic>
        <p:nvPicPr>
          <p:cNvPr id="3109" name="Google Shape;3109;p360"/>
          <p:cNvPicPr preferRelativeResize="0"/>
          <p:nvPr/>
        </p:nvPicPr>
        <p:blipFill rotWithShape="1">
          <a:blip r:embed="rId3">
            <a:alphaModFix/>
          </a:blip>
          <a:srcRect b="0" l="0" r="0" t="0"/>
          <a:stretch/>
        </p:blipFill>
        <p:spPr>
          <a:xfrm>
            <a:off x="7425575" y="5056649"/>
            <a:ext cx="4025207" cy="3094378"/>
          </a:xfrm>
          <a:prstGeom prst="rect">
            <a:avLst/>
          </a:prstGeom>
          <a:noFill/>
          <a:ln>
            <a:noFill/>
          </a:ln>
        </p:spPr>
      </p:pic>
      <p:sp>
        <p:nvSpPr>
          <p:cNvPr id="3110" name="Google Shape;3110;p360"/>
          <p:cNvSpPr/>
          <p:nvPr/>
        </p:nvSpPr>
        <p:spPr>
          <a:xfrm>
            <a:off x="6400800" y="816352"/>
            <a:ext cx="3468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4" name="Shape 3114"/>
        <p:cNvGrpSpPr/>
        <p:nvPr/>
      </p:nvGrpSpPr>
      <p:grpSpPr>
        <a:xfrm>
          <a:off x="0" y="0"/>
          <a:ext cx="0" cy="0"/>
          <a:chOff x="0" y="0"/>
          <a:chExt cx="0" cy="0"/>
        </a:xfrm>
      </p:grpSpPr>
      <p:sp>
        <p:nvSpPr>
          <p:cNvPr id="3115" name="Google Shape;3115;p36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Attack Surfaces</a:t>
            </a:r>
            <a:endParaRPr/>
          </a:p>
        </p:txBody>
      </p:sp>
      <p:sp>
        <p:nvSpPr>
          <p:cNvPr id="3116" name="Google Shape;3116;p361"/>
          <p:cNvSpPr/>
          <p:nvPr/>
        </p:nvSpPr>
        <p:spPr>
          <a:xfrm>
            <a:off x="4636670" y="1761778"/>
            <a:ext cx="9989700" cy="3419822"/>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203200" lvl="0" marL="342900" marR="0" rtl="0" algn="l">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Third-party integration (TPI) is a connection between two or more software applications that allows them to share data and functionality.</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They offer benefits such as increased functionality, efficiency, and streamlined workflows, but they also introduce additional attack surfaces for malicious actors.</a:t>
            </a:r>
            <a:endParaRPr/>
          </a:p>
          <a:p>
            <a:pPr indent="0" lvl="0" marL="0" marR="0" rtl="0" algn="l">
              <a:lnSpc>
                <a:spcPct val="115000"/>
              </a:lnSpc>
              <a:spcBef>
                <a:spcPts val="100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 </a:t>
            </a:r>
            <a:endParaRPr/>
          </a:p>
        </p:txBody>
      </p:sp>
      <p:grpSp>
        <p:nvGrpSpPr>
          <p:cNvPr id="3117" name="Google Shape;3117;p361"/>
          <p:cNvGrpSpPr/>
          <p:nvPr/>
        </p:nvGrpSpPr>
        <p:grpSpPr>
          <a:xfrm>
            <a:off x="655320" y="1761778"/>
            <a:ext cx="3552392" cy="6589742"/>
            <a:chOff x="1898200" y="2633000"/>
            <a:chExt cx="3510600" cy="5539150"/>
          </a:xfrm>
        </p:grpSpPr>
        <p:sp>
          <p:nvSpPr>
            <p:cNvPr id="3118" name="Google Shape;3118;p361"/>
            <p:cNvSpPr/>
            <p:nvPr/>
          </p:nvSpPr>
          <p:spPr>
            <a:xfrm>
              <a:off x="1898200" y="73762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Human Factor</a:t>
              </a:r>
              <a:endParaRPr b="0" i="0" sz="2200" u="none" cap="none" strike="noStrike">
                <a:solidFill>
                  <a:srgbClr val="3F3F3F"/>
                </a:solidFill>
                <a:latin typeface="Open Sans"/>
                <a:ea typeface="Open Sans"/>
                <a:cs typeface="Open Sans"/>
                <a:sym typeface="Open Sans"/>
              </a:endParaRPr>
            </a:p>
          </p:txBody>
        </p:sp>
        <p:grpSp>
          <p:nvGrpSpPr>
            <p:cNvPr id="3119" name="Google Shape;3119;p361"/>
            <p:cNvGrpSpPr/>
            <p:nvPr/>
          </p:nvGrpSpPr>
          <p:grpSpPr>
            <a:xfrm>
              <a:off x="1898200" y="2633000"/>
              <a:ext cx="3510600" cy="4743250"/>
              <a:chOff x="2469700" y="3980100"/>
              <a:chExt cx="3510600" cy="4743250"/>
            </a:xfrm>
          </p:grpSpPr>
          <p:sp>
            <p:nvSpPr>
              <p:cNvPr id="3120" name="Google Shape;3120;p361"/>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End Points</a:t>
                </a:r>
                <a:endParaRPr b="0" i="0" sz="2200" u="none" cap="none" strike="noStrike">
                  <a:solidFill>
                    <a:srgbClr val="3F3F3F"/>
                  </a:solidFill>
                  <a:latin typeface="Open Sans"/>
                  <a:ea typeface="Open Sans"/>
                  <a:cs typeface="Open Sans"/>
                  <a:sym typeface="Open Sans"/>
                </a:endParaRPr>
              </a:p>
            </p:txBody>
          </p:sp>
          <p:sp>
            <p:nvSpPr>
              <p:cNvPr id="3121" name="Google Shape;3121;p361"/>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Services</a:t>
                </a:r>
                <a:endParaRPr b="0" i="0" sz="2200" u="none" cap="none" strike="noStrike">
                  <a:solidFill>
                    <a:srgbClr val="3F3F3F"/>
                  </a:solidFill>
                  <a:latin typeface="Open Sans"/>
                  <a:ea typeface="Open Sans"/>
                  <a:cs typeface="Open Sans"/>
                  <a:sym typeface="Open Sans"/>
                </a:endParaRPr>
              </a:p>
            </p:txBody>
          </p:sp>
          <p:sp>
            <p:nvSpPr>
              <p:cNvPr id="3122" name="Google Shape;3122;p361"/>
              <p:cNvSpPr/>
              <p:nvPr/>
            </p:nvSpPr>
            <p:spPr>
              <a:xfrm>
                <a:off x="2469700" y="79274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Cloud Services</a:t>
                </a:r>
                <a:endParaRPr b="0" i="0" sz="2200" u="none" cap="none" strike="noStrike">
                  <a:solidFill>
                    <a:srgbClr val="3F3F3F"/>
                  </a:solidFill>
                  <a:latin typeface="Open Sans"/>
                  <a:ea typeface="Open Sans"/>
                  <a:cs typeface="Open Sans"/>
                  <a:sym typeface="Open Sans"/>
                </a:endParaRPr>
              </a:p>
            </p:txBody>
          </p:sp>
          <p:sp>
            <p:nvSpPr>
              <p:cNvPr id="3123" name="Google Shape;3123;p361"/>
              <p:cNvSpPr/>
              <p:nvPr/>
            </p:nvSpPr>
            <p:spPr>
              <a:xfrm>
                <a:off x="2469700" y="7139581"/>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Third-party integrations</a:t>
                </a:r>
                <a:endParaRPr b="1" i="0" sz="2200" u="none" cap="none" strike="noStrike">
                  <a:solidFill>
                    <a:srgbClr val="3F3F3F"/>
                  </a:solidFill>
                  <a:latin typeface="Open Sans"/>
                  <a:ea typeface="Open Sans"/>
                  <a:cs typeface="Open Sans"/>
                  <a:sym typeface="Open Sans"/>
                </a:endParaRPr>
              </a:p>
            </p:txBody>
          </p:sp>
          <p:sp>
            <p:nvSpPr>
              <p:cNvPr id="3124" name="Google Shape;3124;p361"/>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User accounts and credentials</a:t>
                </a:r>
                <a:endParaRPr b="0" i="0" sz="2200" u="none" cap="none" strike="noStrike">
                  <a:solidFill>
                    <a:srgbClr val="3F3F3F"/>
                  </a:solidFill>
                  <a:latin typeface="Open Sans"/>
                  <a:ea typeface="Open Sans"/>
                  <a:cs typeface="Open Sans"/>
                  <a:sym typeface="Open Sans"/>
                </a:endParaRPr>
              </a:p>
            </p:txBody>
          </p:sp>
          <p:sp>
            <p:nvSpPr>
              <p:cNvPr id="3125" name="Google Shape;3125;p361"/>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Ports and Protocols</a:t>
                </a:r>
                <a:endParaRPr b="0" i="0" sz="2200" u="none" cap="none" strike="noStrike">
                  <a:solidFill>
                    <a:srgbClr val="3F3F3F"/>
                  </a:solidFill>
                  <a:latin typeface="Open Sans"/>
                  <a:ea typeface="Open Sans"/>
                  <a:cs typeface="Open Sans"/>
                  <a:sym typeface="Open Sans"/>
                </a:endParaRPr>
              </a:p>
            </p:txBody>
          </p:sp>
        </p:grpSp>
      </p:grpSp>
      <p:pic>
        <p:nvPicPr>
          <p:cNvPr id="3126" name="Google Shape;3126;p361"/>
          <p:cNvPicPr preferRelativeResize="0"/>
          <p:nvPr/>
        </p:nvPicPr>
        <p:blipFill rotWithShape="1">
          <a:blip r:embed="rId3">
            <a:alphaModFix/>
          </a:blip>
          <a:srcRect b="0" l="0" r="0" t="0"/>
          <a:stretch/>
        </p:blipFill>
        <p:spPr>
          <a:xfrm>
            <a:off x="7775842" y="5431972"/>
            <a:ext cx="3711356" cy="2934853"/>
          </a:xfrm>
          <a:prstGeom prst="rect">
            <a:avLst/>
          </a:prstGeom>
          <a:noFill/>
          <a:ln>
            <a:noFill/>
          </a:ln>
        </p:spPr>
      </p:pic>
      <p:sp>
        <p:nvSpPr>
          <p:cNvPr id="3127" name="Google Shape;3127;p361"/>
          <p:cNvSpPr/>
          <p:nvPr/>
        </p:nvSpPr>
        <p:spPr>
          <a:xfrm>
            <a:off x="6400800" y="816352"/>
            <a:ext cx="3468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36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Attack Surfaces</a:t>
            </a:r>
            <a:endParaRPr/>
          </a:p>
        </p:txBody>
      </p:sp>
      <p:sp>
        <p:nvSpPr>
          <p:cNvPr id="3133" name="Google Shape;3133;p362"/>
          <p:cNvSpPr/>
          <p:nvPr/>
        </p:nvSpPr>
        <p:spPr>
          <a:xfrm>
            <a:off x="4590950" y="1761777"/>
            <a:ext cx="9989700" cy="3399983"/>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203200" lvl="0" marL="342900" marR="0" rtl="0" algn="l">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cloud offers numerous benefits for businesses, from scalability and cost-efficiency, increased agility, and accessibility. However, this flexibility also comes with an expanded attack surface.</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As organizations migrate to the cloud, cloud-based assets become potential targets. Misconfigured cloud resources can expose sensitive data.</a:t>
            </a:r>
            <a:endParaRPr/>
          </a:p>
          <a:p>
            <a:pPr indent="0" lvl="0" marL="0" marR="0" rtl="0" algn="l">
              <a:lnSpc>
                <a:spcPct val="115000"/>
              </a:lnSpc>
              <a:spcBef>
                <a:spcPts val="100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15000"/>
              </a:lnSpc>
              <a:spcBef>
                <a:spcPts val="100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nvGrpSpPr>
          <p:cNvPr id="3134" name="Google Shape;3134;p362"/>
          <p:cNvGrpSpPr/>
          <p:nvPr/>
        </p:nvGrpSpPr>
        <p:grpSpPr>
          <a:xfrm>
            <a:off x="655320" y="1761778"/>
            <a:ext cx="3552392" cy="6589742"/>
            <a:chOff x="1898200" y="2633000"/>
            <a:chExt cx="3510600" cy="5539150"/>
          </a:xfrm>
        </p:grpSpPr>
        <p:sp>
          <p:nvSpPr>
            <p:cNvPr id="3135" name="Google Shape;3135;p362"/>
            <p:cNvSpPr/>
            <p:nvPr/>
          </p:nvSpPr>
          <p:spPr>
            <a:xfrm>
              <a:off x="1898200" y="73762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Human Factor</a:t>
              </a:r>
              <a:endParaRPr b="0" i="0" sz="2200" u="none" cap="none" strike="noStrike">
                <a:solidFill>
                  <a:srgbClr val="3F3F3F"/>
                </a:solidFill>
                <a:latin typeface="Open Sans"/>
                <a:ea typeface="Open Sans"/>
                <a:cs typeface="Open Sans"/>
                <a:sym typeface="Open Sans"/>
              </a:endParaRPr>
            </a:p>
          </p:txBody>
        </p:sp>
        <p:grpSp>
          <p:nvGrpSpPr>
            <p:cNvPr id="3136" name="Google Shape;3136;p362"/>
            <p:cNvGrpSpPr/>
            <p:nvPr/>
          </p:nvGrpSpPr>
          <p:grpSpPr>
            <a:xfrm>
              <a:off x="1898200" y="2633000"/>
              <a:ext cx="3510600" cy="4743250"/>
              <a:chOff x="2469700" y="3980100"/>
              <a:chExt cx="3510600" cy="4743250"/>
            </a:xfrm>
          </p:grpSpPr>
          <p:sp>
            <p:nvSpPr>
              <p:cNvPr id="3137" name="Google Shape;3137;p362"/>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End Points</a:t>
                </a:r>
                <a:endParaRPr b="0" i="0" sz="2200" u="none" cap="none" strike="noStrike">
                  <a:solidFill>
                    <a:srgbClr val="3F3F3F"/>
                  </a:solidFill>
                  <a:latin typeface="Open Sans"/>
                  <a:ea typeface="Open Sans"/>
                  <a:cs typeface="Open Sans"/>
                  <a:sym typeface="Open Sans"/>
                </a:endParaRPr>
              </a:p>
            </p:txBody>
          </p:sp>
          <p:sp>
            <p:nvSpPr>
              <p:cNvPr id="3138" name="Google Shape;3138;p362"/>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Services</a:t>
                </a:r>
                <a:endParaRPr b="0" i="0" sz="2200" u="none" cap="none" strike="noStrike">
                  <a:solidFill>
                    <a:srgbClr val="3F3F3F"/>
                  </a:solidFill>
                  <a:latin typeface="Open Sans"/>
                  <a:ea typeface="Open Sans"/>
                  <a:cs typeface="Open Sans"/>
                  <a:sym typeface="Open Sans"/>
                </a:endParaRPr>
              </a:p>
            </p:txBody>
          </p:sp>
          <p:sp>
            <p:nvSpPr>
              <p:cNvPr id="3139" name="Google Shape;3139;p362"/>
              <p:cNvSpPr/>
              <p:nvPr/>
            </p:nvSpPr>
            <p:spPr>
              <a:xfrm>
                <a:off x="2469700" y="7927450"/>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Cloud Services</a:t>
                </a:r>
                <a:endParaRPr b="1" i="0" sz="2200" u="none" cap="none" strike="noStrike">
                  <a:solidFill>
                    <a:srgbClr val="3F3F3F"/>
                  </a:solidFill>
                  <a:latin typeface="Open Sans"/>
                  <a:ea typeface="Open Sans"/>
                  <a:cs typeface="Open Sans"/>
                  <a:sym typeface="Open Sans"/>
                </a:endParaRPr>
              </a:p>
            </p:txBody>
          </p:sp>
          <p:sp>
            <p:nvSpPr>
              <p:cNvPr id="3140" name="Google Shape;3140;p362"/>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Third-party integrations</a:t>
                </a:r>
                <a:endParaRPr b="0" i="0" sz="2200" u="none" cap="none" strike="noStrike">
                  <a:solidFill>
                    <a:srgbClr val="3F3F3F"/>
                  </a:solidFill>
                  <a:latin typeface="Open Sans"/>
                  <a:ea typeface="Open Sans"/>
                  <a:cs typeface="Open Sans"/>
                  <a:sym typeface="Open Sans"/>
                </a:endParaRPr>
              </a:p>
            </p:txBody>
          </p:sp>
          <p:sp>
            <p:nvSpPr>
              <p:cNvPr id="3141" name="Google Shape;3141;p362"/>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User accounts and credentials</a:t>
                </a:r>
                <a:endParaRPr b="0" i="0" sz="2200" u="none" cap="none" strike="noStrike">
                  <a:solidFill>
                    <a:srgbClr val="3F3F3F"/>
                  </a:solidFill>
                  <a:latin typeface="Open Sans"/>
                  <a:ea typeface="Open Sans"/>
                  <a:cs typeface="Open Sans"/>
                  <a:sym typeface="Open Sans"/>
                </a:endParaRPr>
              </a:p>
            </p:txBody>
          </p:sp>
          <p:sp>
            <p:nvSpPr>
              <p:cNvPr id="3142" name="Google Shape;3142;p362"/>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Ports and Protocols</a:t>
                </a:r>
                <a:endParaRPr b="0" i="0" sz="2200" u="none" cap="none" strike="noStrike">
                  <a:solidFill>
                    <a:srgbClr val="3F3F3F"/>
                  </a:solidFill>
                  <a:latin typeface="Open Sans"/>
                  <a:ea typeface="Open Sans"/>
                  <a:cs typeface="Open Sans"/>
                  <a:sym typeface="Open Sans"/>
                </a:endParaRPr>
              </a:p>
            </p:txBody>
          </p:sp>
        </p:grpSp>
      </p:grpSp>
      <p:pic>
        <p:nvPicPr>
          <p:cNvPr id="3143" name="Google Shape;3143;p362"/>
          <p:cNvPicPr preferRelativeResize="0"/>
          <p:nvPr/>
        </p:nvPicPr>
        <p:blipFill rotWithShape="1">
          <a:blip r:embed="rId3">
            <a:alphaModFix/>
          </a:blip>
          <a:srcRect b="0" l="0" r="0" t="0"/>
          <a:stretch/>
        </p:blipFill>
        <p:spPr>
          <a:xfrm>
            <a:off x="7721841" y="5377795"/>
            <a:ext cx="3727918" cy="2664847"/>
          </a:xfrm>
          <a:prstGeom prst="rect">
            <a:avLst/>
          </a:prstGeom>
          <a:noFill/>
          <a:ln>
            <a:noFill/>
          </a:ln>
        </p:spPr>
      </p:pic>
      <p:sp>
        <p:nvSpPr>
          <p:cNvPr id="3144" name="Google Shape;3144;p362"/>
          <p:cNvSpPr/>
          <p:nvPr/>
        </p:nvSpPr>
        <p:spPr>
          <a:xfrm>
            <a:off x="6400800" y="816352"/>
            <a:ext cx="3468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sp>
        <p:nvSpPr>
          <p:cNvPr id="3149" name="Google Shape;3149;p36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Attack Surfaces</a:t>
            </a:r>
            <a:endParaRPr/>
          </a:p>
        </p:txBody>
      </p:sp>
      <p:sp>
        <p:nvSpPr>
          <p:cNvPr id="3150" name="Google Shape;3150;p363"/>
          <p:cNvSpPr/>
          <p:nvPr/>
        </p:nvSpPr>
        <p:spPr>
          <a:xfrm>
            <a:off x="4590950" y="1761778"/>
            <a:ext cx="9989700" cy="2185385"/>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203200" lvl="0" marL="342900" marR="0" rtl="0" algn="l">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Employees, whether through ignorance or malicious intent, can inadvertently contribute to the attack surface.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5000"/>
              </a:lnSpc>
              <a:spcBef>
                <a:spcPts val="1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Security awareness training is an essential preventive measure.</a:t>
            </a:r>
            <a:endParaRPr/>
          </a:p>
          <a:p>
            <a:pPr indent="0" lvl="0" marL="0" marR="0" rtl="0" algn="l">
              <a:lnSpc>
                <a:spcPct val="115000"/>
              </a:lnSpc>
              <a:spcBef>
                <a:spcPts val="1000"/>
              </a:spcBef>
              <a:spcAft>
                <a:spcPts val="0"/>
              </a:spcAft>
              <a:buNone/>
            </a:pPr>
            <a:r>
              <a:t/>
            </a:r>
            <a:endParaRPr b="0" i="0" sz="2200" u="none" cap="none" strike="noStrike">
              <a:solidFill>
                <a:srgbClr val="3F3F3F"/>
              </a:solidFill>
              <a:latin typeface="Open Sans"/>
              <a:ea typeface="Open Sans"/>
              <a:cs typeface="Open Sans"/>
              <a:sym typeface="Open Sans"/>
            </a:endParaRPr>
          </a:p>
          <a:p>
            <a:pPr indent="-203200" lvl="0" marL="342900" marR="0" rtl="0" algn="l">
              <a:lnSpc>
                <a:spcPct val="115000"/>
              </a:lnSpc>
              <a:spcBef>
                <a:spcPts val="100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nvGrpSpPr>
          <p:cNvPr id="3151" name="Google Shape;3151;p363"/>
          <p:cNvGrpSpPr/>
          <p:nvPr/>
        </p:nvGrpSpPr>
        <p:grpSpPr>
          <a:xfrm>
            <a:off x="655320" y="1761778"/>
            <a:ext cx="3552392" cy="6589742"/>
            <a:chOff x="1898200" y="2633000"/>
            <a:chExt cx="3510600" cy="5539150"/>
          </a:xfrm>
        </p:grpSpPr>
        <p:sp>
          <p:nvSpPr>
            <p:cNvPr id="3152" name="Google Shape;3152;p363"/>
            <p:cNvSpPr/>
            <p:nvPr/>
          </p:nvSpPr>
          <p:spPr>
            <a:xfrm>
              <a:off x="1898200" y="7376250"/>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Human Factor</a:t>
              </a:r>
              <a:endParaRPr b="1" i="0" sz="2200" u="none" cap="none" strike="noStrike">
                <a:solidFill>
                  <a:srgbClr val="3F3F3F"/>
                </a:solidFill>
                <a:latin typeface="Open Sans"/>
                <a:ea typeface="Open Sans"/>
                <a:cs typeface="Open Sans"/>
                <a:sym typeface="Open Sans"/>
              </a:endParaRPr>
            </a:p>
          </p:txBody>
        </p:sp>
        <p:grpSp>
          <p:nvGrpSpPr>
            <p:cNvPr id="3153" name="Google Shape;3153;p363"/>
            <p:cNvGrpSpPr/>
            <p:nvPr/>
          </p:nvGrpSpPr>
          <p:grpSpPr>
            <a:xfrm>
              <a:off x="1898200" y="2633000"/>
              <a:ext cx="3510600" cy="4743250"/>
              <a:chOff x="2469700" y="3980100"/>
              <a:chExt cx="3510600" cy="4743250"/>
            </a:xfrm>
          </p:grpSpPr>
          <p:sp>
            <p:nvSpPr>
              <p:cNvPr id="3154" name="Google Shape;3154;p363"/>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End Points</a:t>
                </a:r>
                <a:endParaRPr b="0" i="0" sz="2200" u="none" cap="none" strike="noStrike">
                  <a:solidFill>
                    <a:srgbClr val="3F3F3F"/>
                  </a:solidFill>
                  <a:latin typeface="Open Sans"/>
                  <a:ea typeface="Open Sans"/>
                  <a:cs typeface="Open Sans"/>
                  <a:sym typeface="Open Sans"/>
                </a:endParaRPr>
              </a:p>
            </p:txBody>
          </p:sp>
          <p:sp>
            <p:nvSpPr>
              <p:cNvPr id="3155" name="Google Shape;3155;p363"/>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Services</a:t>
                </a:r>
                <a:endParaRPr b="0" i="0" sz="2200" u="none" cap="none" strike="noStrike">
                  <a:solidFill>
                    <a:srgbClr val="3F3F3F"/>
                  </a:solidFill>
                  <a:latin typeface="Open Sans"/>
                  <a:ea typeface="Open Sans"/>
                  <a:cs typeface="Open Sans"/>
                  <a:sym typeface="Open Sans"/>
                </a:endParaRPr>
              </a:p>
            </p:txBody>
          </p:sp>
          <p:sp>
            <p:nvSpPr>
              <p:cNvPr id="3156" name="Google Shape;3156;p363"/>
              <p:cNvSpPr/>
              <p:nvPr/>
            </p:nvSpPr>
            <p:spPr>
              <a:xfrm>
                <a:off x="2469700" y="792745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Cloud Services</a:t>
                </a:r>
                <a:endParaRPr b="0" i="0" sz="2200" u="none" cap="none" strike="noStrike">
                  <a:solidFill>
                    <a:srgbClr val="3F3F3F"/>
                  </a:solidFill>
                  <a:latin typeface="Open Sans"/>
                  <a:ea typeface="Open Sans"/>
                  <a:cs typeface="Open Sans"/>
                  <a:sym typeface="Open Sans"/>
                </a:endParaRPr>
              </a:p>
            </p:txBody>
          </p:sp>
          <p:sp>
            <p:nvSpPr>
              <p:cNvPr id="3157" name="Google Shape;3157;p363"/>
              <p:cNvSpPr/>
              <p:nvPr/>
            </p:nvSpPr>
            <p:spPr>
              <a:xfrm>
                <a:off x="2469700" y="7139581"/>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Third-party integrations</a:t>
                </a:r>
                <a:endParaRPr b="0" i="0" sz="2200" u="none" cap="none" strike="noStrike">
                  <a:solidFill>
                    <a:srgbClr val="3F3F3F"/>
                  </a:solidFill>
                  <a:latin typeface="Open Sans"/>
                  <a:ea typeface="Open Sans"/>
                  <a:cs typeface="Open Sans"/>
                  <a:sym typeface="Open Sans"/>
                </a:endParaRPr>
              </a:p>
            </p:txBody>
          </p:sp>
          <p:sp>
            <p:nvSpPr>
              <p:cNvPr id="3158" name="Google Shape;3158;p363"/>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User accounts and credentials</a:t>
                </a:r>
                <a:endParaRPr b="0" i="0" sz="2200" u="none" cap="none" strike="noStrike">
                  <a:solidFill>
                    <a:srgbClr val="3F3F3F"/>
                  </a:solidFill>
                  <a:latin typeface="Open Sans"/>
                  <a:ea typeface="Open Sans"/>
                  <a:cs typeface="Open Sans"/>
                  <a:sym typeface="Open Sans"/>
                </a:endParaRPr>
              </a:p>
            </p:txBody>
          </p:sp>
          <p:sp>
            <p:nvSpPr>
              <p:cNvPr id="3159" name="Google Shape;3159;p363"/>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Ports and Protocols</a:t>
                </a:r>
                <a:endParaRPr b="0" i="0" sz="2200" u="none" cap="none" strike="noStrike">
                  <a:solidFill>
                    <a:srgbClr val="3F3F3F"/>
                  </a:solidFill>
                  <a:latin typeface="Open Sans"/>
                  <a:ea typeface="Open Sans"/>
                  <a:cs typeface="Open Sans"/>
                  <a:sym typeface="Open Sans"/>
                </a:endParaRPr>
              </a:p>
            </p:txBody>
          </p:sp>
        </p:grpSp>
      </p:grpSp>
      <p:pic>
        <p:nvPicPr>
          <p:cNvPr id="3160" name="Google Shape;3160;p363"/>
          <p:cNvPicPr preferRelativeResize="0"/>
          <p:nvPr/>
        </p:nvPicPr>
        <p:blipFill rotWithShape="1">
          <a:blip r:embed="rId3">
            <a:alphaModFix/>
          </a:blip>
          <a:srcRect b="0" l="0" r="0" t="0"/>
          <a:stretch/>
        </p:blipFill>
        <p:spPr>
          <a:xfrm>
            <a:off x="7809604" y="4460651"/>
            <a:ext cx="3552392" cy="3417441"/>
          </a:xfrm>
          <a:prstGeom prst="rect">
            <a:avLst/>
          </a:prstGeom>
          <a:noFill/>
          <a:ln>
            <a:noFill/>
          </a:ln>
        </p:spPr>
      </p:pic>
      <p:sp>
        <p:nvSpPr>
          <p:cNvPr id="3161" name="Google Shape;3161;p363"/>
          <p:cNvSpPr/>
          <p:nvPr/>
        </p:nvSpPr>
        <p:spPr>
          <a:xfrm>
            <a:off x="6400800" y="816352"/>
            <a:ext cx="3468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6" name="Shape 3166"/>
        <p:cNvGrpSpPr/>
        <p:nvPr/>
      </p:nvGrpSpPr>
      <p:grpSpPr>
        <a:xfrm>
          <a:off x="0" y="0"/>
          <a:ext cx="0" cy="0"/>
          <a:chOff x="0" y="0"/>
          <a:chExt cx="0" cy="0"/>
        </a:xfrm>
      </p:grpSpPr>
      <p:sp>
        <p:nvSpPr>
          <p:cNvPr id="3167" name="Google Shape;3167;p36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Controls for limiting attack surface</a:t>
            </a:r>
            <a:endParaRPr>
              <a:latin typeface="Open Sans"/>
              <a:ea typeface="Open Sans"/>
              <a:cs typeface="Open Sans"/>
              <a:sym typeface="Open Sans"/>
            </a:endParaRPr>
          </a:p>
        </p:txBody>
      </p:sp>
      <p:grpSp>
        <p:nvGrpSpPr>
          <p:cNvPr id="3168" name="Google Shape;3168;p364"/>
          <p:cNvGrpSpPr/>
          <p:nvPr/>
        </p:nvGrpSpPr>
        <p:grpSpPr>
          <a:xfrm>
            <a:off x="3720715" y="1873740"/>
            <a:ext cx="8814570" cy="6092724"/>
            <a:chOff x="2103120" y="1657172"/>
            <a:chExt cx="8814570" cy="6092724"/>
          </a:xfrm>
        </p:grpSpPr>
        <p:sp>
          <p:nvSpPr>
            <p:cNvPr id="3169" name="Google Shape;3169;p364"/>
            <p:cNvSpPr/>
            <p:nvPr/>
          </p:nvSpPr>
          <p:spPr>
            <a:xfrm>
              <a:off x="2103120" y="1657172"/>
              <a:ext cx="4170380" cy="1325880"/>
            </a:xfrm>
            <a:prstGeom prst="roundRect">
              <a:avLst>
                <a:gd fmla="val 16667" name="adj"/>
              </a:avLst>
            </a:prstGeom>
            <a:solidFill>
              <a:srgbClr val="BBD6EE"/>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Vulnerability assessment</a:t>
              </a:r>
              <a:endParaRPr/>
            </a:p>
          </p:txBody>
        </p:sp>
        <p:sp>
          <p:nvSpPr>
            <p:cNvPr id="3170" name="Google Shape;3170;p364"/>
            <p:cNvSpPr/>
            <p:nvPr/>
          </p:nvSpPr>
          <p:spPr>
            <a:xfrm>
              <a:off x="2103120" y="6424016"/>
              <a:ext cx="4170380" cy="1325880"/>
            </a:xfrm>
            <a:prstGeom prst="roundRect">
              <a:avLst>
                <a:gd fmla="val 16667" name="adj"/>
              </a:avLst>
            </a:prstGeom>
            <a:solidFill>
              <a:srgbClr val="BBD6EE"/>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Single point of failure</a:t>
              </a:r>
              <a:endParaRPr/>
            </a:p>
          </p:txBody>
        </p:sp>
        <p:sp>
          <p:nvSpPr>
            <p:cNvPr id="3171" name="Google Shape;3171;p364"/>
            <p:cNvSpPr/>
            <p:nvPr/>
          </p:nvSpPr>
          <p:spPr>
            <a:xfrm>
              <a:off x="2103120" y="4835068"/>
              <a:ext cx="4170380" cy="1325880"/>
            </a:xfrm>
            <a:prstGeom prst="roundRect">
              <a:avLst>
                <a:gd fmla="val 16667" name="adj"/>
              </a:avLst>
            </a:prstGeom>
            <a:solidFill>
              <a:srgbClr val="BBD6EE"/>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Network segmentation</a:t>
              </a:r>
              <a:endParaRPr/>
            </a:p>
          </p:txBody>
        </p:sp>
        <p:sp>
          <p:nvSpPr>
            <p:cNvPr id="3172" name="Google Shape;3172;p364"/>
            <p:cNvSpPr/>
            <p:nvPr/>
          </p:nvSpPr>
          <p:spPr>
            <a:xfrm>
              <a:off x="2103120" y="3246120"/>
              <a:ext cx="4170380" cy="1325880"/>
            </a:xfrm>
            <a:prstGeom prst="roundRect">
              <a:avLst>
                <a:gd fmla="val 16667" name="adj"/>
              </a:avLst>
            </a:prstGeom>
            <a:solidFill>
              <a:srgbClr val="BBD6EE"/>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Access control</a:t>
              </a:r>
              <a:endParaRPr/>
            </a:p>
          </p:txBody>
        </p:sp>
        <p:sp>
          <p:nvSpPr>
            <p:cNvPr id="3173" name="Google Shape;3173;p364"/>
            <p:cNvSpPr/>
            <p:nvPr/>
          </p:nvSpPr>
          <p:spPr>
            <a:xfrm>
              <a:off x="6747310" y="1657172"/>
              <a:ext cx="4170380" cy="1325880"/>
            </a:xfrm>
            <a:prstGeom prst="roundRect">
              <a:avLst>
                <a:gd fmla="val 16667" name="adj"/>
              </a:avLst>
            </a:prstGeom>
            <a:solidFill>
              <a:srgbClr val="BBD6EE"/>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Security updates</a:t>
              </a:r>
              <a:endParaRPr/>
            </a:p>
            <a:p>
              <a:pPr indent="0" lvl="0" marL="0" marR="0" rtl="0" algn="l">
                <a:lnSpc>
                  <a:spcPct val="115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p:txBody>
        </p:sp>
        <p:sp>
          <p:nvSpPr>
            <p:cNvPr id="3174" name="Google Shape;3174;p364"/>
            <p:cNvSpPr/>
            <p:nvPr/>
          </p:nvSpPr>
          <p:spPr>
            <a:xfrm>
              <a:off x="6747310" y="6424016"/>
              <a:ext cx="4170380" cy="1325880"/>
            </a:xfrm>
            <a:prstGeom prst="roundRect">
              <a:avLst>
                <a:gd fmla="val 16667" name="adj"/>
              </a:avLst>
            </a:prstGeom>
            <a:solidFill>
              <a:srgbClr val="BBD6EE"/>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Security awareness</a:t>
              </a:r>
              <a:endParaRPr/>
            </a:p>
          </p:txBody>
        </p:sp>
        <p:sp>
          <p:nvSpPr>
            <p:cNvPr id="3175" name="Google Shape;3175;p364"/>
            <p:cNvSpPr/>
            <p:nvPr/>
          </p:nvSpPr>
          <p:spPr>
            <a:xfrm>
              <a:off x="6747310" y="4835068"/>
              <a:ext cx="4170380" cy="1325880"/>
            </a:xfrm>
            <a:prstGeom prst="roundRect">
              <a:avLst>
                <a:gd fmla="val 16667" name="adj"/>
              </a:avLst>
            </a:prstGeom>
            <a:solidFill>
              <a:srgbClr val="BBD6EE"/>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Regular auditing</a:t>
              </a:r>
              <a:endParaRPr/>
            </a:p>
          </p:txBody>
        </p:sp>
        <p:sp>
          <p:nvSpPr>
            <p:cNvPr id="3176" name="Google Shape;3176;p364"/>
            <p:cNvSpPr/>
            <p:nvPr/>
          </p:nvSpPr>
          <p:spPr>
            <a:xfrm>
              <a:off x="6747310" y="3246120"/>
              <a:ext cx="4170380" cy="1325880"/>
            </a:xfrm>
            <a:prstGeom prst="roundRect">
              <a:avLst>
                <a:gd fmla="val 16667" name="adj"/>
              </a:avLst>
            </a:prstGeom>
            <a:solidFill>
              <a:srgbClr val="BBD6EE"/>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Strong authentication</a:t>
              </a:r>
              <a:endParaRPr/>
            </a:p>
            <a:p>
              <a:pPr indent="0" lvl="0" marL="0" marR="0" rtl="0" algn="l">
                <a:lnSpc>
                  <a:spcPct val="115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p:txBody>
        </p:sp>
      </p:grpSp>
      <p:sp>
        <p:nvSpPr>
          <p:cNvPr id="3177" name="Google Shape;3177;p364"/>
          <p:cNvSpPr/>
          <p:nvPr/>
        </p:nvSpPr>
        <p:spPr>
          <a:xfrm>
            <a:off x="4241800" y="816352"/>
            <a:ext cx="77708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2" name="Shape 3182"/>
        <p:cNvGrpSpPr/>
        <p:nvPr/>
      </p:nvGrpSpPr>
      <p:grpSpPr>
        <a:xfrm>
          <a:off x="0" y="0"/>
          <a:ext cx="0" cy="0"/>
          <a:chOff x="0" y="0"/>
          <a:chExt cx="0" cy="0"/>
        </a:xfrm>
      </p:grpSpPr>
      <p:sp>
        <p:nvSpPr>
          <p:cNvPr id="3183" name="Google Shape;3183;p36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Connectivity</a:t>
            </a:r>
            <a:endParaRPr>
              <a:latin typeface="Open Sans"/>
              <a:ea typeface="Open Sans"/>
              <a:cs typeface="Open Sans"/>
              <a:sym typeface="Open Sans"/>
            </a:endParaRPr>
          </a:p>
        </p:txBody>
      </p:sp>
      <p:sp>
        <p:nvSpPr>
          <p:cNvPr id="3184" name="Google Shape;3184;p365"/>
          <p:cNvSpPr txBox="1"/>
          <p:nvPr/>
        </p:nvSpPr>
        <p:spPr>
          <a:xfrm>
            <a:off x="2536628" y="1233915"/>
            <a:ext cx="11182745"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Connectivity in a network refers to the ability of devices to connect and communicate with each other.</a:t>
            </a:r>
            <a:endParaRPr/>
          </a:p>
        </p:txBody>
      </p:sp>
      <p:pic>
        <p:nvPicPr>
          <p:cNvPr id="3185" name="Google Shape;3185;p365"/>
          <p:cNvPicPr preferRelativeResize="0"/>
          <p:nvPr/>
        </p:nvPicPr>
        <p:blipFill rotWithShape="1">
          <a:blip r:embed="rId3">
            <a:alphaModFix/>
          </a:blip>
          <a:srcRect b="0" l="0" r="0" t="0"/>
          <a:stretch/>
        </p:blipFill>
        <p:spPr>
          <a:xfrm>
            <a:off x="6053400" y="2788920"/>
            <a:ext cx="4241800" cy="3566160"/>
          </a:xfrm>
          <a:prstGeom prst="rect">
            <a:avLst/>
          </a:prstGeom>
          <a:noFill/>
          <a:ln>
            <a:noFill/>
          </a:ln>
        </p:spPr>
      </p:pic>
      <p:sp>
        <p:nvSpPr>
          <p:cNvPr id="3186" name="Google Shape;3186;p365"/>
          <p:cNvSpPr txBox="1"/>
          <p:nvPr/>
        </p:nvSpPr>
        <p:spPr>
          <a:xfrm>
            <a:off x="2826263" y="7063571"/>
            <a:ext cx="10696073"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 It encompasses the physical links, hardware components, and software protocols that enable data transmission and exchange within a network.</a:t>
            </a:r>
            <a:endParaRPr b="0" i="0" sz="2200" u="none" cap="none" strike="noStrike">
              <a:solidFill>
                <a:srgbClr val="404040"/>
              </a:solidFill>
              <a:latin typeface="Open Sans"/>
              <a:ea typeface="Open Sans"/>
              <a:cs typeface="Open Sans"/>
              <a:sym typeface="Open Sans"/>
            </a:endParaRPr>
          </a:p>
        </p:txBody>
      </p:sp>
      <p:sp>
        <p:nvSpPr>
          <p:cNvPr id="3187" name="Google Shape;3187;p365"/>
          <p:cNvSpPr/>
          <p:nvPr/>
        </p:nvSpPr>
        <p:spPr>
          <a:xfrm>
            <a:off x="6731001" y="816352"/>
            <a:ext cx="2792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1" name="Shape 3191"/>
        <p:cNvGrpSpPr/>
        <p:nvPr/>
      </p:nvGrpSpPr>
      <p:grpSpPr>
        <a:xfrm>
          <a:off x="0" y="0"/>
          <a:ext cx="0" cy="0"/>
          <a:chOff x="0" y="0"/>
          <a:chExt cx="0" cy="0"/>
        </a:xfrm>
      </p:grpSpPr>
      <p:sp>
        <p:nvSpPr>
          <p:cNvPr id="3192" name="Google Shape;3192;p36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Components of Connectivity</a:t>
            </a:r>
            <a:endParaRPr/>
          </a:p>
        </p:txBody>
      </p:sp>
      <p:grpSp>
        <p:nvGrpSpPr>
          <p:cNvPr id="3193" name="Google Shape;3193;p366"/>
          <p:cNvGrpSpPr/>
          <p:nvPr/>
        </p:nvGrpSpPr>
        <p:grpSpPr>
          <a:xfrm>
            <a:off x="5386627" y="2752228"/>
            <a:ext cx="5240518" cy="4005301"/>
            <a:chOff x="7423020" y="3676338"/>
            <a:chExt cx="3410787" cy="2604261"/>
          </a:xfrm>
        </p:grpSpPr>
        <p:sp>
          <p:nvSpPr>
            <p:cNvPr id="3194" name="Google Shape;3194;p366"/>
            <p:cNvSpPr/>
            <p:nvPr/>
          </p:nvSpPr>
          <p:spPr>
            <a:xfrm>
              <a:off x="8004969" y="3800709"/>
              <a:ext cx="2278063" cy="2276475"/>
            </a:xfrm>
            <a:custGeom>
              <a:rect b="b" l="l" r="r" t="t"/>
              <a:pathLst>
                <a:path extrusionOk="0" h="1360" w="136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195" name="Google Shape;3195;p366"/>
            <p:cNvSpPr/>
            <p:nvPr/>
          </p:nvSpPr>
          <p:spPr>
            <a:xfrm>
              <a:off x="8249444" y="4045184"/>
              <a:ext cx="273050" cy="273050"/>
            </a:xfrm>
            <a:custGeom>
              <a:rect b="b" l="l" r="r" t="t"/>
              <a:pathLst>
                <a:path extrusionOk="0" h="163" w="163">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cap="flat" cmpd="sng" w="28575">
              <a:solidFill>
                <a:srgbClr val="DDEAF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196" name="Google Shape;3196;p366"/>
            <p:cNvSpPr/>
            <p:nvPr/>
          </p:nvSpPr>
          <p:spPr>
            <a:xfrm>
              <a:off x="8249444" y="5559659"/>
              <a:ext cx="273050" cy="273050"/>
            </a:xfrm>
            <a:custGeom>
              <a:rect b="b" l="l" r="r" t="t"/>
              <a:pathLst>
                <a:path extrusionOk="0" h="163" w="163">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cap="flat" cmpd="sng" w="28575">
              <a:solidFill>
                <a:srgbClr val="FFF2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197" name="Google Shape;3197;p366"/>
            <p:cNvSpPr/>
            <p:nvPr/>
          </p:nvSpPr>
          <p:spPr>
            <a:xfrm>
              <a:off x="9765506" y="5559659"/>
              <a:ext cx="273050" cy="273050"/>
            </a:xfrm>
            <a:custGeom>
              <a:rect b="b" l="l" r="r" t="t"/>
              <a:pathLst>
                <a:path extrusionOk="0" h="163" w="163">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cap="flat" cmpd="sng" w="28575">
              <a:solidFill>
                <a:srgbClr val="EDEDE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198" name="Google Shape;3198;p366"/>
            <p:cNvSpPr/>
            <p:nvPr/>
          </p:nvSpPr>
          <p:spPr>
            <a:xfrm>
              <a:off x="9765506" y="4045184"/>
              <a:ext cx="273050" cy="273050"/>
            </a:xfrm>
            <a:custGeom>
              <a:rect b="b" l="l" r="r" t="t"/>
              <a:pathLst>
                <a:path extrusionOk="0" h="163" w="163">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cap="flat" cmpd="sng" w="28575">
              <a:solidFill>
                <a:srgbClr val="FBE4D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199" name="Google Shape;3199;p366"/>
            <p:cNvSpPr/>
            <p:nvPr/>
          </p:nvSpPr>
          <p:spPr>
            <a:xfrm>
              <a:off x="7423020" y="3707328"/>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3200" name="Google Shape;3200;p366"/>
            <p:cNvSpPr/>
            <p:nvPr/>
          </p:nvSpPr>
          <p:spPr>
            <a:xfrm flipH="1">
              <a:off x="10010847" y="3676338"/>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3201" name="Google Shape;3201;p366"/>
            <p:cNvSpPr/>
            <p:nvPr/>
          </p:nvSpPr>
          <p:spPr>
            <a:xfrm flipH="1" rot="10800000">
              <a:off x="7450729" y="5898507"/>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3202" name="Google Shape;3202;p366"/>
            <p:cNvSpPr/>
            <p:nvPr/>
          </p:nvSpPr>
          <p:spPr>
            <a:xfrm rot="10800000">
              <a:off x="10010847" y="5819463"/>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grpSp>
      <p:sp>
        <p:nvSpPr>
          <p:cNvPr id="3203" name="Google Shape;3203;p366"/>
          <p:cNvSpPr txBox="1"/>
          <p:nvPr/>
        </p:nvSpPr>
        <p:spPr>
          <a:xfrm>
            <a:off x="1513198" y="2535972"/>
            <a:ext cx="4579089" cy="47823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Physical Connection</a:t>
            </a:r>
            <a:endParaRPr/>
          </a:p>
        </p:txBody>
      </p:sp>
      <p:sp>
        <p:nvSpPr>
          <p:cNvPr id="3204" name="Google Shape;3204;p366"/>
          <p:cNvSpPr txBox="1"/>
          <p:nvPr/>
        </p:nvSpPr>
        <p:spPr>
          <a:xfrm>
            <a:off x="2147257" y="6469834"/>
            <a:ext cx="3722192" cy="47823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Network Devices</a:t>
            </a:r>
            <a:endParaRPr/>
          </a:p>
        </p:txBody>
      </p:sp>
      <p:sp>
        <p:nvSpPr>
          <p:cNvPr id="3205" name="Google Shape;3205;p366"/>
          <p:cNvSpPr txBox="1"/>
          <p:nvPr/>
        </p:nvSpPr>
        <p:spPr>
          <a:xfrm>
            <a:off x="10119807" y="6360142"/>
            <a:ext cx="3722192" cy="47823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Security Devices</a:t>
            </a:r>
            <a:endParaRPr/>
          </a:p>
        </p:txBody>
      </p:sp>
      <p:sp>
        <p:nvSpPr>
          <p:cNvPr id="3206" name="Google Shape;3206;p366"/>
          <p:cNvSpPr txBox="1"/>
          <p:nvPr/>
        </p:nvSpPr>
        <p:spPr>
          <a:xfrm>
            <a:off x="10658619" y="2504043"/>
            <a:ext cx="3954452" cy="47823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Communication Protocols</a:t>
            </a:r>
            <a:endParaRPr/>
          </a:p>
        </p:txBody>
      </p:sp>
      <p:pic>
        <p:nvPicPr>
          <p:cNvPr id="3207" name="Google Shape;3207;p366"/>
          <p:cNvPicPr preferRelativeResize="0"/>
          <p:nvPr/>
        </p:nvPicPr>
        <p:blipFill rotWithShape="1">
          <a:blip r:embed="rId3">
            <a:alphaModFix/>
          </a:blip>
          <a:srcRect b="0" l="0" r="0" t="0"/>
          <a:stretch/>
        </p:blipFill>
        <p:spPr>
          <a:xfrm>
            <a:off x="6626955" y="3531158"/>
            <a:ext cx="2553128" cy="2517505"/>
          </a:xfrm>
          <a:prstGeom prst="rect">
            <a:avLst/>
          </a:prstGeom>
          <a:noFill/>
          <a:ln>
            <a:noFill/>
          </a:ln>
        </p:spPr>
      </p:pic>
      <p:sp>
        <p:nvSpPr>
          <p:cNvPr id="3208" name="Google Shape;3208;p366"/>
          <p:cNvSpPr/>
          <p:nvPr/>
        </p:nvSpPr>
        <p:spPr>
          <a:xfrm>
            <a:off x="4991100" y="816324"/>
            <a:ext cx="62826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p36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Attributes of Effective Connectivity</a:t>
            </a:r>
            <a:endParaRPr/>
          </a:p>
        </p:txBody>
      </p:sp>
      <p:grpSp>
        <p:nvGrpSpPr>
          <p:cNvPr id="3214" name="Google Shape;3214;p367"/>
          <p:cNvGrpSpPr/>
          <p:nvPr/>
        </p:nvGrpSpPr>
        <p:grpSpPr>
          <a:xfrm>
            <a:off x="4228774" y="2140101"/>
            <a:ext cx="7798452" cy="4784009"/>
            <a:chOff x="5261240" y="2140101"/>
            <a:chExt cx="7798452" cy="4784009"/>
          </a:xfrm>
        </p:grpSpPr>
        <p:grpSp>
          <p:nvGrpSpPr>
            <p:cNvPr id="3215" name="Google Shape;3215;p367"/>
            <p:cNvGrpSpPr/>
            <p:nvPr/>
          </p:nvGrpSpPr>
          <p:grpSpPr>
            <a:xfrm>
              <a:off x="5273476" y="2266939"/>
              <a:ext cx="1682875" cy="1327802"/>
              <a:chOff x="5135316" y="1329109"/>
              <a:chExt cx="1030675" cy="710704"/>
            </a:xfrm>
          </p:grpSpPr>
          <p:sp>
            <p:nvSpPr>
              <p:cNvPr id="3216" name="Google Shape;3216;p367"/>
              <p:cNvSpPr/>
              <p:nvPr/>
            </p:nvSpPr>
            <p:spPr>
              <a:xfrm>
                <a:off x="5562487" y="1329109"/>
                <a:ext cx="603504" cy="5333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01</a:t>
                </a:r>
                <a:endParaRPr b="0" i="0" sz="1400" u="none" cap="none" strike="noStrike">
                  <a:solidFill>
                    <a:srgbClr val="000000"/>
                  </a:solidFill>
                  <a:latin typeface="Arial"/>
                  <a:ea typeface="Arial"/>
                  <a:cs typeface="Arial"/>
                  <a:sym typeface="Arial"/>
                </a:endParaRPr>
              </a:p>
            </p:txBody>
          </p:sp>
          <p:sp>
            <p:nvSpPr>
              <p:cNvPr id="3217" name="Google Shape;3217;p367"/>
              <p:cNvSpPr/>
              <p:nvPr/>
            </p:nvSpPr>
            <p:spPr>
              <a:xfrm>
                <a:off x="5135316" y="1329109"/>
                <a:ext cx="427171" cy="710704"/>
              </a:xfrm>
              <a:custGeom>
                <a:rect b="b" l="l" r="r" t="t"/>
                <a:pathLst>
                  <a:path extrusionOk="0" h="569" w="342">
                    <a:moveTo>
                      <a:pt x="342" y="0"/>
                    </a:moveTo>
                    <a:lnTo>
                      <a:pt x="0" y="528"/>
                    </a:lnTo>
                    <a:lnTo>
                      <a:pt x="45" y="569"/>
                    </a:lnTo>
                    <a:lnTo>
                      <a:pt x="342" y="427"/>
                    </a:lnTo>
                    <a:lnTo>
                      <a:pt x="342" y="0"/>
                    </a:lnTo>
                    <a:close/>
                  </a:path>
                </a:pathLst>
              </a:custGeom>
              <a:solidFill>
                <a:srgbClr val="2E75B5"/>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sp>
          <p:nvSpPr>
            <p:cNvPr id="3218" name="Google Shape;3218;p367"/>
            <p:cNvSpPr txBox="1"/>
            <p:nvPr/>
          </p:nvSpPr>
          <p:spPr>
            <a:xfrm>
              <a:off x="7237317" y="2140101"/>
              <a:ext cx="5822375" cy="1250109"/>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Reliability</a:t>
              </a:r>
              <a:r>
                <a:rPr b="0" i="0" lang="en-US" sz="2200" u="none" cap="none" strike="noStrike">
                  <a:solidFill>
                    <a:srgbClr val="3F3F3F"/>
                  </a:solidFill>
                  <a:latin typeface="Open Sans"/>
                  <a:ea typeface="Open Sans"/>
                  <a:cs typeface="Open Sans"/>
                  <a:sym typeface="Open Sans"/>
                </a:rPr>
                <a:t>: Data is transmitted accurately and consistently with minimal errors or disruptions</a:t>
              </a:r>
              <a:endParaRPr b="0" i="0" sz="2200" u="none" cap="none" strike="noStrike">
                <a:solidFill>
                  <a:srgbClr val="3F3F3F"/>
                </a:solidFill>
                <a:latin typeface="Open Sans"/>
                <a:ea typeface="Open Sans"/>
                <a:cs typeface="Open Sans"/>
                <a:sym typeface="Open Sans"/>
              </a:endParaRPr>
            </a:p>
          </p:txBody>
        </p:sp>
        <p:sp>
          <p:nvSpPr>
            <p:cNvPr id="3219" name="Google Shape;3219;p367"/>
            <p:cNvSpPr txBox="1"/>
            <p:nvPr/>
          </p:nvSpPr>
          <p:spPr>
            <a:xfrm>
              <a:off x="7237316" y="3971826"/>
              <a:ext cx="5822375" cy="864171"/>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Performance</a:t>
              </a:r>
              <a:r>
                <a:rPr b="0" i="0" lang="en-US" sz="2200" u="none" cap="none" strike="noStrike">
                  <a:solidFill>
                    <a:srgbClr val="3F3F3F"/>
                  </a:solidFill>
                  <a:latin typeface="Open Sans"/>
                  <a:ea typeface="Open Sans"/>
                  <a:cs typeface="Open Sans"/>
                  <a:sym typeface="Open Sans"/>
                </a:rPr>
                <a:t>: Data transfer occurs efficiently, with minimal delays or lags</a:t>
              </a:r>
              <a:endParaRPr b="0" i="0" sz="2200" u="none" cap="none" strike="noStrike">
                <a:solidFill>
                  <a:srgbClr val="3F3F3F"/>
                </a:solidFill>
                <a:latin typeface="Open Sans"/>
                <a:ea typeface="Open Sans"/>
                <a:cs typeface="Open Sans"/>
                <a:sym typeface="Open Sans"/>
              </a:endParaRPr>
            </a:p>
          </p:txBody>
        </p:sp>
        <p:sp>
          <p:nvSpPr>
            <p:cNvPr id="3220" name="Google Shape;3220;p367"/>
            <p:cNvSpPr txBox="1"/>
            <p:nvPr/>
          </p:nvSpPr>
          <p:spPr>
            <a:xfrm>
              <a:off x="7237315" y="5469470"/>
              <a:ext cx="5822375" cy="1250109"/>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Security</a:t>
              </a:r>
              <a:r>
                <a:rPr b="0" i="0" lang="en-US" sz="2200" u="none" cap="none" strike="noStrike">
                  <a:solidFill>
                    <a:srgbClr val="3F3F3F"/>
                  </a:solidFill>
                  <a:latin typeface="Open Sans"/>
                  <a:ea typeface="Open Sans"/>
                  <a:cs typeface="Open Sans"/>
                  <a:sym typeface="Open Sans"/>
                </a:rPr>
                <a:t>: Data is protected from unauthorized access or modification during transmission</a:t>
              </a:r>
              <a:endParaRPr b="0" i="0" sz="2200" u="none" cap="none" strike="noStrike">
                <a:solidFill>
                  <a:srgbClr val="3F3F3F"/>
                </a:solidFill>
                <a:latin typeface="Open Sans"/>
                <a:ea typeface="Open Sans"/>
                <a:cs typeface="Open Sans"/>
                <a:sym typeface="Open Sans"/>
              </a:endParaRPr>
            </a:p>
          </p:txBody>
        </p:sp>
        <p:grpSp>
          <p:nvGrpSpPr>
            <p:cNvPr id="3221" name="Google Shape;3221;p367"/>
            <p:cNvGrpSpPr/>
            <p:nvPr/>
          </p:nvGrpSpPr>
          <p:grpSpPr>
            <a:xfrm>
              <a:off x="5261240" y="3913958"/>
              <a:ext cx="1682875" cy="1327802"/>
              <a:chOff x="5135316" y="1329109"/>
              <a:chExt cx="1030675" cy="710704"/>
            </a:xfrm>
          </p:grpSpPr>
          <p:sp>
            <p:nvSpPr>
              <p:cNvPr id="3222" name="Google Shape;3222;p367"/>
              <p:cNvSpPr/>
              <p:nvPr/>
            </p:nvSpPr>
            <p:spPr>
              <a:xfrm>
                <a:off x="5562487" y="1329109"/>
                <a:ext cx="603504" cy="5333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02</a:t>
                </a:r>
                <a:endParaRPr b="0" i="0" sz="1400" u="none" cap="none" strike="noStrike">
                  <a:solidFill>
                    <a:srgbClr val="000000"/>
                  </a:solidFill>
                  <a:latin typeface="Arial"/>
                  <a:ea typeface="Arial"/>
                  <a:cs typeface="Arial"/>
                  <a:sym typeface="Arial"/>
                </a:endParaRPr>
              </a:p>
            </p:txBody>
          </p:sp>
          <p:sp>
            <p:nvSpPr>
              <p:cNvPr id="3223" name="Google Shape;3223;p367"/>
              <p:cNvSpPr/>
              <p:nvPr/>
            </p:nvSpPr>
            <p:spPr>
              <a:xfrm>
                <a:off x="5135316" y="1329109"/>
                <a:ext cx="427171" cy="710704"/>
              </a:xfrm>
              <a:custGeom>
                <a:rect b="b" l="l" r="r" t="t"/>
                <a:pathLst>
                  <a:path extrusionOk="0" h="569" w="342">
                    <a:moveTo>
                      <a:pt x="342" y="0"/>
                    </a:moveTo>
                    <a:lnTo>
                      <a:pt x="0" y="528"/>
                    </a:lnTo>
                    <a:lnTo>
                      <a:pt x="45" y="569"/>
                    </a:lnTo>
                    <a:lnTo>
                      <a:pt x="342" y="427"/>
                    </a:lnTo>
                    <a:lnTo>
                      <a:pt x="342" y="0"/>
                    </a:lnTo>
                    <a:close/>
                  </a:path>
                </a:pathLst>
              </a:custGeom>
              <a:solidFill>
                <a:srgbClr val="2E75B5"/>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nvGrpSpPr>
            <p:cNvPr id="3224" name="Google Shape;3224;p367"/>
            <p:cNvGrpSpPr/>
            <p:nvPr/>
          </p:nvGrpSpPr>
          <p:grpSpPr>
            <a:xfrm>
              <a:off x="5273476" y="5596308"/>
              <a:ext cx="1682875" cy="1327802"/>
              <a:chOff x="5135316" y="1329109"/>
              <a:chExt cx="1030675" cy="710704"/>
            </a:xfrm>
          </p:grpSpPr>
          <p:sp>
            <p:nvSpPr>
              <p:cNvPr id="3225" name="Google Shape;3225;p367"/>
              <p:cNvSpPr/>
              <p:nvPr/>
            </p:nvSpPr>
            <p:spPr>
              <a:xfrm>
                <a:off x="5562487" y="1329109"/>
                <a:ext cx="603504" cy="5333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03</a:t>
                </a:r>
                <a:endParaRPr b="0" i="0" sz="1400" u="none" cap="none" strike="noStrike">
                  <a:solidFill>
                    <a:srgbClr val="000000"/>
                  </a:solidFill>
                  <a:latin typeface="Arial"/>
                  <a:ea typeface="Arial"/>
                  <a:cs typeface="Arial"/>
                  <a:sym typeface="Arial"/>
                </a:endParaRPr>
              </a:p>
            </p:txBody>
          </p:sp>
          <p:sp>
            <p:nvSpPr>
              <p:cNvPr id="3226" name="Google Shape;3226;p367"/>
              <p:cNvSpPr/>
              <p:nvPr/>
            </p:nvSpPr>
            <p:spPr>
              <a:xfrm>
                <a:off x="5135316" y="1329109"/>
                <a:ext cx="427171" cy="710704"/>
              </a:xfrm>
              <a:custGeom>
                <a:rect b="b" l="l" r="r" t="t"/>
                <a:pathLst>
                  <a:path extrusionOk="0" h="569" w="342">
                    <a:moveTo>
                      <a:pt x="342" y="0"/>
                    </a:moveTo>
                    <a:lnTo>
                      <a:pt x="0" y="528"/>
                    </a:lnTo>
                    <a:lnTo>
                      <a:pt x="45" y="569"/>
                    </a:lnTo>
                    <a:lnTo>
                      <a:pt x="342" y="427"/>
                    </a:lnTo>
                    <a:lnTo>
                      <a:pt x="342" y="0"/>
                    </a:lnTo>
                    <a:close/>
                  </a:path>
                </a:pathLst>
              </a:custGeom>
              <a:solidFill>
                <a:srgbClr val="2E75B5"/>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sp>
        <p:nvSpPr>
          <p:cNvPr id="3227" name="Google Shape;3227;p367"/>
          <p:cNvSpPr/>
          <p:nvPr/>
        </p:nvSpPr>
        <p:spPr>
          <a:xfrm>
            <a:off x="4241800" y="816324"/>
            <a:ext cx="778875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7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sz="2976">
                <a:solidFill>
                  <a:srgbClr val="3F3F3F"/>
                </a:solidFill>
                <a:latin typeface="Open Sans"/>
                <a:ea typeface="Open Sans"/>
                <a:cs typeface="Open Sans"/>
                <a:sym typeface="Open Sans"/>
              </a:rPr>
              <a:t>Cloud Computing:</a:t>
            </a:r>
            <a:r>
              <a:rPr lang="en-US">
                <a:solidFill>
                  <a:srgbClr val="3F3F3F"/>
                </a:solidFill>
                <a:latin typeface="Open Sans"/>
                <a:ea typeface="Open Sans"/>
                <a:cs typeface="Open Sans"/>
                <a:sym typeface="Open Sans"/>
              </a:rPr>
              <a:t> </a:t>
            </a:r>
            <a:r>
              <a:rPr lang="en-US" sz="2976">
                <a:solidFill>
                  <a:srgbClr val="3F3F3F"/>
                </a:solidFill>
                <a:latin typeface="Open Sans"/>
                <a:ea typeface="Open Sans"/>
                <a:cs typeface="Open Sans"/>
                <a:sym typeface="Open Sans"/>
              </a:rPr>
              <a:t>Characteristics</a:t>
            </a:r>
            <a:endParaRPr>
              <a:solidFill>
                <a:srgbClr val="3F3F3F"/>
              </a:solidFill>
              <a:latin typeface="Open Sans"/>
              <a:ea typeface="Open Sans"/>
              <a:cs typeface="Open Sans"/>
              <a:sym typeface="Open Sans"/>
            </a:endParaRPr>
          </a:p>
        </p:txBody>
      </p:sp>
      <p:sp>
        <p:nvSpPr>
          <p:cNvPr id="290" name="Google Shape;290;p70"/>
          <p:cNvSpPr/>
          <p:nvPr/>
        </p:nvSpPr>
        <p:spPr>
          <a:xfrm>
            <a:off x="4267200" y="902531"/>
            <a:ext cx="77212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70"/>
          <p:cNvSpPr/>
          <p:nvPr/>
        </p:nvSpPr>
        <p:spPr>
          <a:xfrm>
            <a:off x="677991" y="4054582"/>
            <a:ext cx="7335158" cy="3370041"/>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Transparency: </a:t>
            </a:r>
            <a:r>
              <a:rPr b="0" i="0" lang="en-US" sz="2200" u="none" cap="none" strike="noStrike">
                <a:solidFill>
                  <a:srgbClr val="3F3F3F"/>
                </a:solidFill>
                <a:latin typeface="Open Sans"/>
                <a:ea typeface="Open Sans"/>
                <a:cs typeface="Open Sans"/>
                <a:sym typeface="Open Sans"/>
              </a:rPr>
              <a:t>Clear understanding of usage</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Cost control: </a:t>
            </a:r>
            <a:r>
              <a:rPr b="0" i="0" lang="en-US" sz="2200" u="none" cap="none" strike="noStrike">
                <a:solidFill>
                  <a:srgbClr val="3F3F3F"/>
                </a:solidFill>
                <a:latin typeface="Open Sans"/>
                <a:ea typeface="Open Sans"/>
                <a:cs typeface="Open Sans"/>
                <a:sym typeface="Open Sans"/>
              </a:rPr>
              <a:t>Payment only for used resources</a:t>
            </a:r>
            <a:endParaRPr b="0"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Efficiency: </a:t>
            </a:r>
            <a:r>
              <a:rPr b="0" i="0" lang="en-US" sz="2200" u="none" cap="none" strike="noStrike">
                <a:solidFill>
                  <a:srgbClr val="3F3F3F"/>
                </a:solidFill>
                <a:latin typeface="Open Sans"/>
                <a:ea typeface="Open Sans"/>
                <a:cs typeface="Open Sans"/>
                <a:sym typeface="Open Sans"/>
              </a:rPr>
              <a:t>Optimized resource allocation</a:t>
            </a:r>
            <a:endParaRPr b="0"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Monitoring: </a:t>
            </a:r>
            <a:r>
              <a:rPr b="0" i="0" lang="en-US" sz="2200" u="none" cap="none" strike="noStrike">
                <a:solidFill>
                  <a:srgbClr val="3F3F3F"/>
                </a:solidFill>
                <a:latin typeface="Open Sans"/>
                <a:ea typeface="Open Sans"/>
                <a:cs typeface="Open Sans"/>
                <a:sym typeface="Open Sans"/>
              </a:rPr>
              <a:t>Real-time usage tracking</a:t>
            </a:r>
            <a:endParaRPr b="0"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Budgeting: </a:t>
            </a:r>
            <a:r>
              <a:rPr b="0" i="0" lang="en-US" sz="2200" u="none" cap="none" strike="noStrike">
                <a:solidFill>
                  <a:srgbClr val="3F3F3F"/>
                </a:solidFill>
                <a:latin typeface="Open Sans"/>
                <a:ea typeface="Open Sans"/>
                <a:cs typeface="Open Sans"/>
                <a:sym typeface="Open Sans"/>
              </a:rPr>
              <a:t>Prediction and management of costs</a:t>
            </a:r>
            <a:endParaRPr b="0" i="0" sz="2200" u="none" cap="none" strike="noStrike">
              <a:solidFill>
                <a:srgbClr val="3F3F3F"/>
              </a:solidFill>
              <a:latin typeface="Open Sans"/>
              <a:ea typeface="Open Sans"/>
              <a:cs typeface="Open Sans"/>
              <a:sym typeface="Open Sans"/>
            </a:endParaRPr>
          </a:p>
        </p:txBody>
      </p:sp>
      <p:sp>
        <p:nvSpPr>
          <p:cNvPr id="292" name="Google Shape;292;p70"/>
          <p:cNvSpPr/>
          <p:nvPr/>
        </p:nvSpPr>
        <p:spPr>
          <a:xfrm>
            <a:off x="10224297" y="3263550"/>
            <a:ext cx="3980203" cy="3838366"/>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293" name="Google Shape;293;p70"/>
          <p:cNvSpPr/>
          <p:nvPr/>
        </p:nvSpPr>
        <p:spPr>
          <a:xfrm>
            <a:off x="11301370" y="3012831"/>
            <a:ext cx="182605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On-demand</a:t>
            </a:r>
            <a:endParaRPr b="0" i="0" sz="2200" u="none" cap="none" strike="noStrike">
              <a:solidFill>
                <a:srgbClr val="000000"/>
              </a:solidFill>
              <a:latin typeface="Arial"/>
              <a:ea typeface="Arial"/>
              <a:cs typeface="Arial"/>
              <a:sym typeface="Arial"/>
            </a:endParaRPr>
          </a:p>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access</a:t>
            </a:r>
            <a:endParaRPr b="0" i="0" sz="2200" u="none" cap="none" strike="noStrike">
              <a:solidFill>
                <a:srgbClr val="3F3F3F"/>
              </a:solidFill>
              <a:latin typeface="Open Sans"/>
              <a:ea typeface="Open Sans"/>
              <a:cs typeface="Open Sans"/>
              <a:sym typeface="Open Sans"/>
            </a:endParaRPr>
          </a:p>
        </p:txBody>
      </p:sp>
      <p:sp>
        <p:nvSpPr>
          <p:cNvPr id="294" name="Google Shape;294;p70"/>
          <p:cNvSpPr/>
          <p:nvPr/>
        </p:nvSpPr>
        <p:spPr>
          <a:xfrm>
            <a:off x="13373414" y="3999011"/>
            <a:ext cx="1662172" cy="81005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Resource pooling</a:t>
            </a:r>
            <a:endParaRPr/>
          </a:p>
        </p:txBody>
      </p:sp>
      <p:sp>
        <p:nvSpPr>
          <p:cNvPr id="295" name="Google Shape;295;p70"/>
          <p:cNvSpPr/>
          <p:nvPr/>
        </p:nvSpPr>
        <p:spPr>
          <a:xfrm>
            <a:off x="13127425" y="5706217"/>
            <a:ext cx="1582975" cy="81005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Rapid elasticity</a:t>
            </a:r>
            <a:endParaRPr/>
          </a:p>
        </p:txBody>
      </p:sp>
      <p:sp>
        <p:nvSpPr>
          <p:cNvPr id="296" name="Google Shape;296;p70"/>
          <p:cNvSpPr/>
          <p:nvPr/>
        </p:nvSpPr>
        <p:spPr>
          <a:xfrm>
            <a:off x="11154733" y="6888989"/>
            <a:ext cx="2310207" cy="81005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Broad network access</a:t>
            </a:r>
            <a:endParaRPr b="0" i="0" sz="2200" u="none" cap="none" strike="noStrike">
              <a:solidFill>
                <a:srgbClr val="3F3F3F"/>
              </a:solidFill>
              <a:latin typeface="Open Sans"/>
              <a:ea typeface="Open Sans"/>
              <a:cs typeface="Open Sans"/>
              <a:sym typeface="Open Sans"/>
            </a:endParaRPr>
          </a:p>
        </p:txBody>
      </p:sp>
      <p:sp>
        <p:nvSpPr>
          <p:cNvPr id="297" name="Google Shape;297;p70"/>
          <p:cNvSpPr/>
          <p:nvPr/>
        </p:nvSpPr>
        <p:spPr>
          <a:xfrm>
            <a:off x="9584417" y="5803990"/>
            <a:ext cx="1659187" cy="810053"/>
          </a:xfrm>
          <a:prstGeom prst="rect">
            <a:avLst/>
          </a:prstGeom>
          <a:solidFill>
            <a:srgbClr val="FFD966"/>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Measured services</a:t>
            </a:r>
            <a:endParaRPr b="0" i="0" sz="2200" u="none" cap="none" strike="noStrike">
              <a:solidFill>
                <a:srgbClr val="3F3F3F"/>
              </a:solidFill>
              <a:latin typeface="Open Sans"/>
              <a:ea typeface="Open Sans"/>
              <a:cs typeface="Open Sans"/>
              <a:sym typeface="Open Sans"/>
            </a:endParaRPr>
          </a:p>
        </p:txBody>
      </p:sp>
      <p:sp>
        <p:nvSpPr>
          <p:cNvPr id="298" name="Google Shape;298;p70"/>
          <p:cNvSpPr/>
          <p:nvPr/>
        </p:nvSpPr>
        <p:spPr>
          <a:xfrm>
            <a:off x="9460762" y="4275484"/>
            <a:ext cx="2036317" cy="430847"/>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Multitenancy</a:t>
            </a:r>
            <a:endParaRPr b="0" i="0" sz="2200" u="none" cap="none" strike="noStrike">
              <a:solidFill>
                <a:srgbClr val="3F3F3F"/>
              </a:solidFill>
              <a:latin typeface="Open Sans"/>
              <a:ea typeface="Open Sans"/>
              <a:cs typeface="Open Sans"/>
              <a:sym typeface="Open Sans"/>
            </a:endParaRPr>
          </a:p>
        </p:txBody>
      </p:sp>
      <p:sp>
        <p:nvSpPr>
          <p:cNvPr id="299" name="Google Shape;299;p70"/>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 measured services, customers are charged for the actual volume of cloud resources they have consumed.</a:t>
            </a:r>
            <a:endParaRPr b="0" i="0" sz="2200" u="none" cap="none" strike="noStrike">
              <a:solidFill>
                <a:srgbClr val="FFFFFF"/>
              </a:solidFill>
              <a:latin typeface="Open Sans"/>
              <a:ea typeface="Open Sans"/>
              <a:cs typeface="Open Sans"/>
              <a:sym typeface="Open Sans"/>
            </a:endParaRPr>
          </a:p>
        </p:txBody>
      </p:sp>
      <p:sp>
        <p:nvSpPr>
          <p:cNvPr id="300" name="Google Shape;300;p70"/>
          <p:cNvSpPr/>
          <p:nvPr/>
        </p:nvSpPr>
        <p:spPr>
          <a:xfrm>
            <a:off x="1025582" y="3413362"/>
            <a:ext cx="2342781" cy="746991"/>
          </a:xfrm>
          <a:prstGeom prst="roundRect">
            <a:avLst>
              <a:gd fmla="val 16667" name="adj"/>
            </a:avLst>
          </a:prstGeom>
          <a:solidFill>
            <a:srgbClr val="FFD966"/>
          </a:solidFill>
          <a:ln>
            <a:noFill/>
          </a:ln>
          <a:effectLst>
            <a:outerShdw blurRad="50800" rotWithShape="0" dir="2700012" dist="38615">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Key benefits:</a:t>
            </a:r>
            <a:endParaRPr b="1"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36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Failure Modes</a:t>
            </a:r>
            <a:endParaRPr/>
          </a:p>
        </p:txBody>
      </p:sp>
      <p:sp>
        <p:nvSpPr>
          <p:cNvPr id="3234" name="Google Shape;3234;p368"/>
          <p:cNvSpPr txBox="1"/>
          <p:nvPr/>
        </p:nvSpPr>
        <p:spPr>
          <a:xfrm>
            <a:off x="1829469" y="1447882"/>
            <a:ext cx="12597063"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They determine how a device or system behaves during a failure or malfunction, making them essential to engineering and safety systems.</a:t>
            </a:r>
            <a:endParaRPr/>
          </a:p>
        </p:txBody>
      </p:sp>
      <p:pic>
        <p:nvPicPr>
          <p:cNvPr id="3235" name="Google Shape;3235;p368"/>
          <p:cNvPicPr preferRelativeResize="0"/>
          <p:nvPr/>
        </p:nvPicPr>
        <p:blipFill rotWithShape="1">
          <a:blip r:embed="rId3">
            <a:alphaModFix/>
          </a:blip>
          <a:srcRect b="0" l="0" r="0" t="0"/>
          <a:stretch/>
        </p:blipFill>
        <p:spPr>
          <a:xfrm>
            <a:off x="6287605" y="3144526"/>
            <a:ext cx="3680790" cy="3278204"/>
          </a:xfrm>
          <a:prstGeom prst="rect">
            <a:avLst/>
          </a:prstGeom>
          <a:noFill/>
          <a:ln>
            <a:noFill/>
          </a:ln>
        </p:spPr>
      </p:pic>
      <p:sp>
        <p:nvSpPr>
          <p:cNvPr id="3236" name="Google Shape;3236;p368"/>
          <p:cNvSpPr/>
          <p:nvPr/>
        </p:nvSpPr>
        <p:spPr>
          <a:xfrm>
            <a:off x="6680200" y="816324"/>
            <a:ext cx="28913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7" name="Google Shape;3237;p368"/>
          <p:cNvSpPr txBox="1"/>
          <p:nvPr/>
        </p:nvSpPr>
        <p:spPr>
          <a:xfrm>
            <a:off x="2937741" y="7272861"/>
            <a:ext cx="10380518"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They help identify and analyze potential points of failure to improve reliability and mitigate risks.</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369"/>
          <p:cNvSpPr txBox="1"/>
          <p:nvPr>
            <p:ph type="title"/>
          </p:nvPr>
        </p:nvSpPr>
        <p:spPr>
          <a:xfrm>
            <a:off x="0" y="192002"/>
            <a:ext cx="16276320" cy="687244"/>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3F3F3F"/>
              </a:buClr>
              <a:buSzPts val="3200"/>
              <a:buFont typeface="Open Sans"/>
              <a:buNone/>
            </a:pPr>
            <a:r>
              <a:rPr lang="en-US"/>
              <a:t>Failure Modes </a:t>
            </a:r>
            <a:endParaRPr>
              <a:solidFill>
                <a:srgbClr val="3F3F3F"/>
              </a:solidFill>
              <a:latin typeface="Open Sans"/>
              <a:ea typeface="Open Sans"/>
              <a:cs typeface="Open Sans"/>
              <a:sym typeface="Open Sans"/>
            </a:endParaRPr>
          </a:p>
        </p:txBody>
      </p:sp>
      <p:grpSp>
        <p:nvGrpSpPr>
          <p:cNvPr id="3243" name="Google Shape;3243;p369"/>
          <p:cNvGrpSpPr/>
          <p:nvPr/>
        </p:nvGrpSpPr>
        <p:grpSpPr>
          <a:xfrm rot="5400000">
            <a:off x="889694" y="2777149"/>
            <a:ext cx="5699705" cy="4820194"/>
            <a:chOff x="2340286" y="3754690"/>
            <a:chExt cx="10804144" cy="2596895"/>
          </a:xfrm>
        </p:grpSpPr>
        <p:grpSp>
          <p:nvGrpSpPr>
            <p:cNvPr id="3244" name="Google Shape;3244;p369"/>
            <p:cNvGrpSpPr/>
            <p:nvPr/>
          </p:nvGrpSpPr>
          <p:grpSpPr>
            <a:xfrm>
              <a:off x="2340286" y="3754690"/>
              <a:ext cx="10804144" cy="2596895"/>
              <a:chOff x="990497" y="1599941"/>
              <a:chExt cx="10804144" cy="3005586"/>
            </a:xfrm>
          </p:grpSpPr>
          <p:grpSp>
            <p:nvGrpSpPr>
              <p:cNvPr id="3245" name="Google Shape;3245;p369"/>
              <p:cNvGrpSpPr/>
              <p:nvPr/>
            </p:nvGrpSpPr>
            <p:grpSpPr>
              <a:xfrm>
                <a:off x="990497" y="1599941"/>
                <a:ext cx="10804144" cy="3005586"/>
                <a:chOff x="1562534" y="4707250"/>
                <a:chExt cx="10804144" cy="3095793"/>
              </a:xfrm>
            </p:grpSpPr>
            <p:sp>
              <p:nvSpPr>
                <p:cNvPr id="3246" name="Google Shape;3246;p369"/>
                <p:cNvSpPr/>
                <p:nvPr/>
              </p:nvSpPr>
              <p:spPr>
                <a:xfrm>
                  <a:off x="1562534" y="4707250"/>
                  <a:ext cx="10804144" cy="3095793"/>
                </a:xfrm>
                <a:prstGeom prst="roundRect">
                  <a:avLst>
                    <a:gd fmla="val 8753" name="adj"/>
                  </a:avLst>
                </a:prstGeom>
                <a:solidFill>
                  <a:srgbClr val="33B3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47" name="Google Shape;3247;p369"/>
                <p:cNvSpPr txBox="1"/>
                <p:nvPr/>
              </p:nvSpPr>
              <p:spPr>
                <a:xfrm rot="-5400000">
                  <a:off x="1713843" y="5447981"/>
                  <a:ext cx="1932172" cy="1721861"/>
                </a:xfrm>
                <a:prstGeom prst="rect">
                  <a:avLst/>
                </a:prstGeom>
                <a:noFill/>
                <a:ln>
                  <a:noFill/>
                </a:ln>
              </p:spPr>
              <p:txBody>
                <a:bodyPr anchorCtr="0" anchor="t" bIns="45700" lIns="91425" spcFirstLastPara="1" rIns="91425" wrap="square" tIns="45700">
                  <a:noAutofit/>
                </a:bodyPr>
                <a:lstStyle/>
                <a:p>
                  <a:pPr indent="0" lvl="1" marL="0" marR="0" rtl="0" algn="ctr">
                    <a:lnSpc>
                      <a:spcPct val="100000"/>
                    </a:lnSpc>
                    <a:spcBef>
                      <a:spcPts val="0"/>
                    </a:spcBef>
                    <a:spcAft>
                      <a:spcPts val="0"/>
                    </a:spcAft>
                    <a:buClr>
                      <a:schemeClr val="lt1"/>
                    </a:buClr>
                    <a:buSzPts val="2200"/>
                    <a:buFont typeface="Open Sans"/>
                    <a:buNone/>
                  </a:pPr>
                  <a:r>
                    <a:rPr b="1" i="0" lang="en-US" sz="2200" u="none" cap="none" strike="noStrike">
                      <a:solidFill>
                        <a:schemeClr val="lt1"/>
                      </a:solidFill>
                      <a:latin typeface="Open Sans"/>
                      <a:ea typeface="Open Sans"/>
                      <a:cs typeface="Open Sans"/>
                      <a:sym typeface="Open Sans"/>
                    </a:rPr>
                    <a:t>Fail-Open</a:t>
                  </a:r>
                  <a:endParaRPr b="0" i="0" sz="2200" u="none" cap="none" strike="noStrike">
                    <a:solidFill>
                      <a:schemeClr val="lt1"/>
                    </a:solidFill>
                    <a:latin typeface="Open Sans"/>
                    <a:ea typeface="Open Sans"/>
                    <a:cs typeface="Open Sans"/>
                    <a:sym typeface="Open Sans"/>
                  </a:endParaRPr>
                </a:p>
              </p:txBody>
            </p:sp>
          </p:grpSp>
          <p:sp>
            <p:nvSpPr>
              <p:cNvPr id="3248" name="Google Shape;3248;p369"/>
              <p:cNvSpPr/>
              <p:nvPr/>
            </p:nvSpPr>
            <p:spPr>
              <a:xfrm>
                <a:off x="2523027" y="1703732"/>
                <a:ext cx="8940233" cy="2798064"/>
              </a:xfrm>
              <a:prstGeom prst="roundRect">
                <a:avLst>
                  <a:gd fmla="val 8118" name="adj"/>
                </a:avLst>
              </a:prstGeom>
              <a:solidFill>
                <a:schemeClr val="lt1"/>
              </a:solidFill>
              <a:ln cap="flat" cmpd="sng" w="38100">
                <a:solidFill>
                  <a:srgbClr val="2992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249" name="Google Shape;3249;p369"/>
            <p:cNvSpPr txBox="1"/>
            <p:nvPr/>
          </p:nvSpPr>
          <p:spPr>
            <a:xfrm rot="-5400000">
              <a:off x="7180628" y="1172474"/>
              <a:ext cx="2325103" cy="7740569"/>
            </a:xfrm>
            <a:prstGeom prst="rect">
              <a:avLst/>
            </a:prstGeom>
            <a:noFill/>
            <a:ln>
              <a:noFill/>
            </a:ln>
          </p:spPr>
          <p:txBody>
            <a:bodyPr anchorCtr="0" anchor="t" bIns="457200" lIns="91425" spcFirstLastPara="1" rIns="365750" wrap="square" tIns="0">
              <a:noAutofit/>
            </a:bodyPr>
            <a:lstStyle/>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This mechanism focuses on failing with minimum harm to personnel.</a:t>
              </a:r>
              <a:endParaRPr/>
            </a:p>
            <a:p>
              <a:pPr indent="-203200" lvl="1"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 In case of power failure in datacenter, an electronic door will fail to open or remain open to let people exit safely.</a:t>
              </a:r>
              <a:endParaRPr/>
            </a:p>
          </p:txBody>
        </p:sp>
      </p:grpSp>
      <p:grpSp>
        <p:nvGrpSpPr>
          <p:cNvPr id="3250" name="Google Shape;3250;p369"/>
          <p:cNvGrpSpPr/>
          <p:nvPr/>
        </p:nvGrpSpPr>
        <p:grpSpPr>
          <a:xfrm rot="5400000">
            <a:off x="9885829" y="2783188"/>
            <a:ext cx="5812479" cy="4695343"/>
            <a:chOff x="2340286" y="3754690"/>
            <a:chExt cx="10804144" cy="2596895"/>
          </a:xfrm>
        </p:grpSpPr>
        <p:grpSp>
          <p:nvGrpSpPr>
            <p:cNvPr id="3251" name="Google Shape;3251;p369"/>
            <p:cNvGrpSpPr/>
            <p:nvPr/>
          </p:nvGrpSpPr>
          <p:grpSpPr>
            <a:xfrm>
              <a:off x="2340286" y="3754690"/>
              <a:ext cx="10804144" cy="2596895"/>
              <a:chOff x="990497" y="1599941"/>
              <a:chExt cx="10804144" cy="3005586"/>
            </a:xfrm>
          </p:grpSpPr>
          <p:grpSp>
            <p:nvGrpSpPr>
              <p:cNvPr id="3252" name="Google Shape;3252;p369"/>
              <p:cNvGrpSpPr/>
              <p:nvPr/>
            </p:nvGrpSpPr>
            <p:grpSpPr>
              <a:xfrm>
                <a:off x="990497" y="1599941"/>
                <a:ext cx="10804144" cy="3005586"/>
                <a:chOff x="1562534" y="4707250"/>
                <a:chExt cx="10804144" cy="3095793"/>
              </a:xfrm>
            </p:grpSpPr>
            <p:sp>
              <p:nvSpPr>
                <p:cNvPr id="3253" name="Google Shape;3253;p369"/>
                <p:cNvSpPr/>
                <p:nvPr/>
              </p:nvSpPr>
              <p:spPr>
                <a:xfrm>
                  <a:off x="1562534" y="4707250"/>
                  <a:ext cx="10804144" cy="3095793"/>
                </a:xfrm>
                <a:prstGeom prst="roundRect">
                  <a:avLst>
                    <a:gd fmla="val 8753" name="adj"/>
                  </a:avLst>
                </a:prstGeom>
                <a:solidFill>
                  <a:srgbClr val="E78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54" name="Google Shape;3254;p369"/>
                <p:cNvSpPr txBox="1"/>
                <p:nvPr/>
              </p:nvSpPr>
              <p:spPr>
                <a:xfrm rot="-5400000">
                  <a:off x="1806872" y="5495056"/>
                  <a:ext cx="1932172" cy="1721861"/>
                </a:xfrm>
                <a:prstGeom prst="rect">
                  <a:avLst/>
                </a:prstGeom>
                <a:noFill/>
                <a:ln>
                  <a:noFill/>
                </a:ln>
              </p:spPr>
              <p:txBody>
                <a:bodyPr anchorCtr="0" anchor="t" bIns="45700" lIns="91425" spcFirstLastPara="1" rIns="91425" wrap="square" tIns="45700">
                  <a:noAutofit/>
                </a:bodyPr>
                <a:lstStyle/>
                <a:p>
                  <a:pPr indent="0" lvl="1" marL="0" marR="0" rtl="0" algn="ctr">
                    <a:lnSpc>
                      <a:spcPct val="100000"/>
                    </a:lnSpc>
                    <a:spcBef>
                      <a:spcPts val="0"/>
                    </a:spcBef>
                    <a:spcAft>
                      <a:spcPts val="0"/>
                    </a:spcAft>
                    <a:buClr>
                      <a:schemeClr val="lt1"/>
                    </a:buClr>
                    <a:buSzPts val="2200"/>
                    <a:buFont typeface="Open Sans"/>
                    <a:buNone/>
                  </a:pPr>
                  <a:r>
                    <a:rPr b="1" i="0" lang="en-US" sz="2200" u="none" cap="none" strike="noStrike">
                      <a:solidFill>
                        <a:schemeClr val="lt1"/>
                      </a:solidFill>
                      <a:latin typeface="Open Sans"/>
                      <a:ea typeface="Open Sans"/>
                      <a:cs typeface="Open Sans"/>
                      <a:sym typeface="Open Sans"/>
                    </a:rPr>
                    <a:t>Fail-Close</a:t>
                  </a:r>
                  <a:endParaRPr b="0" i="0" sz="2200" u="none" cap="none" strike="noStrike">
                    <a:solidFill>
                      <a:schemeClr val="lt1"/>
                    </a:solidFill>
                    <a:latin typeface="Open Sans"/>
                    <a:ea typeface="Open Sans"/>
                    <a:cs typeface="Open Sans"/>
                    <a:sym typeface="Open Sans"/>
                  </a:endParaRPr>
                </a:p>
              </p:txBody>
            </p:sp>
          </p:grpSp>
          <p:sp>
            <p:nvSpPr>
              <p:cNvPr id="3255" name="Google Shape;3255;p369"/>
              <p:cNvSpPr/>
              <p:nvPr/>
            </p:nvSpPr>
            <p:spPr>
              <a:xfrm>
                <a:off x="2473633" y="1703732"/>
                <a:ext cx="8989625" cy="2798064"/>
              </a:xfrm>
              <a:prstGeom prst="roundRect">
                <a:avLst>
                  <a:gd fmla="val 8118" name="adj"/>
                </a:avLst>
              </a:prstGeom>
              <a:solidFill>
                <a:schemeClr val="lt1"/>
              </a:solidFill>
              <a:ln cap="flat" cmpd="sng" w="38100">
                <a:solidFill>
                  <a:srgbClr val="D26A1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256" name="Google Shape;3256;p369"/>
            <p:cNvSpPr txBox="1"/>
            <p:nvPr/>
          </p:nvSpPr>
          <p:spPr>
            <a:xfrm rot="-5400000">
              <a:off x="4186082" y="4006290"/>
              <a:ext cx="2417591" cy="1917731"/>
            </a:xfrm>
            <a:prstGeom prst="rect">
              <a:avLst/>
            </a:prstGeom>
            <a:noFill/>
            <a:ln>
              <a:noFill/>
            </a:ln>
          </p:spPr>
          <p:txBody>
            <a:bodyPr anchorCtr="0" anchor="t" bIns="457200" lIns="91425" spcFirstLastPara="1" rIns="365750" wrap="square" tIns="0">
              <a:noAutofit/>
            </a:bodyPr>
            <a:lstStyle/>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This mechanism focuses on failing in a controlled manner to block access while the systems are in an </a:t>
              </a:r>
              <a:br>
                <a:rPr b="0" i="0" lang="en-US" sz="2200" u="none" cap="none" strike="noStrike">
                  <a:solidFill>
                    <a:srgbClr val="3F3F3F"/>
                  </a:solidFill>
                  <a:latin typeface="Open Sans"/>
                  <a:ea typeface="Open Sans"/>
                  <a:cs typeface="Open Sans"/>
                  <a:sym typeface="Open Sans"/>
                </a:rPr>
              </a:br>
              <a:r>
                <a:rPr b="0" i="0" lang="en-US" sz="2200" u="none" cap="none" strike="noStrike">
                  <a:solidFill>
                    <a:srgbClr val="3F3F3F"/>
                  </a:solidFill>
                  <a:latin typeface="Open Sans"/>
                  <a:ea typeface="Open Sans"/>
                  <a:cs typeface="Open Sans"/>
                  <a:sym typeface="Open Sans"/>
                </a:rPr>
                <a:t>inconsistent state.</a:t>
              </a:r>
              <a:endParaRPr/>
            </a:p>
            <a:p>
              <a:pPr indent="-203200" lvl="1"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 In case of firewall failure, traffic will stop flowing to prevent unauthorized access or malicious traffic.</a:t>
              </a:r>
              <a:endParaRPr/>
            </a:p>
          </p:txBody>
        </p:sp>
      </p:grpSp>
      <p:sp>
        <p:nvSpPr>
          <p:cNvPr id="3257" name="Google Shape;3257;p369"/>
          <p:cNvSpPr/>
          <p:nvPr/>
        </p:nvSpPr>
        <p:spPr>
          <a:xfrm flipH="1" rot="10800000">
            <a:off x="9844281" y="4592447"/>
            <a:ext cx="527463" cy="379888"/>
          </a:xfrm>
          <a:prstGeom prst="rightArrow">
            <a:avLst>
              <a:gd fmla="val 50000" name="adj1"/>
              <a:gd fmla="val 50000" name="adj2"/>
            </a:avLst>
          </a:prstGeom>
          <a:solidFill>
            <a:srgbClr val="E78E4B"/>
          </a:solidFill>
          <a:ln cap="flat" cmpd="sng" w="25400">
            <a:solidFill>
              <a:srgbClr val="E78E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3258" name="Google Shape;3258;p369"/>
          <p:cNvSpPr/>
          <p:nvPr/>
        </p:nvSpPr>
        <p:spPr>
          <a:xfrm flipH="1">
            <a:off x="6222297" y="4662075"/>
            <a:ext cx="527463" cy="379888"/>
          </a:xfrm>
          <a:prstGeom prst="rightArrow">
            <a:avLst>
              <a:gd fmla="val 50000" name="adj1"/>
              <a:gd fmla="val 5000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id="3259" name="Google Shape;3259;p369"/>
          <p:cNvPicPr preferRelativeResize="0"/>
          <p:nvPr/>
        </p:nvPicPr>
        <p:blipFill rotWithShape="1">
          <a:blip r:embed="rId3">
            <a:alphaModFix/>
          </a:blip>
          <a:srcRect b="0" l="0" r="0" t="0"/>
          <a:stretch/>
        </p:blipFill>
        <p:spPr>
          <a:xfrm>
            <a:off x="6582223" y="3286167"/>
            <a:ext cx="3344682" cy="3372337"/>
          </a:xfrm>
          <a:prstGeom prst="rect">
            <a:avLst/>
          </a:prstGeom>
          <a:noFill/>
          <a:ln>
            <a:noFill/>
          </a:ln>
        </p:spPr>
      </p:pic>
      <p:sp>
        <p:nvSpPr>
          <p:cNvPr id="3260" name="Google Shape;3260;p369"/>
          <p:cNvSpPr txBox="1"/>
          <p:nvPr/>
        </p:nvSpPr>
        <p:spPr>
          <a:xfrm>
            <a:off x="3877764" y="1330454"/>
            <a:ext cx="8542420"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There are two types of failure modes available:</a:t>
            </a:r>
            <a:endParaRPr/>
          </a:p>
        </p:txBody>
      </p:sp>
      <p:sp>
        <p:nvSpPr>
          <p:cNvPr id="3261" name="Google Shape;3261;p369"/>
          <p:cNvSpPr/>
          <p:nvPr/>
        </p:nvSpPr>
        <p:spPr>
          <a:xfrm>
            <a:off x="6515100" y="778448"/>
            <a:ext cx="322667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6" name="Shape 3266"/>
        <p:cNvGrpSpPr/>
        <p:nvPr/>
      </p:nvGrpSpPr>
      <p:grpSpPr>
        <a:xfrm>
          <a:off x="0" y="0"/>
          <a:ext cx="0" cy="0"/>
          <a:chOff x="0" y="0"/>
          <a:chExt cx="0" cy="0"/>
        </a:xfrm>
      </p:grpSpPr>
      <p:sp>
        <p:nvSpPr>
          <p:cNvPr id="3267" name="Google Shape;3267;p37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Device Attributes</a:t>
            </a:r>
            <a:endParaRPr>
              <a:latin typeface="Open Sans"/>
              <a:ea typeface="Open Sans"/>
              <a:cs typeface="Open Sans"/>
              <a:sym typeface="Open Sans"/>
            </a:endParaRPr>
          </a:p>
        </p:txBody>
      </p:sp>
      <p:sp>
        <p:nvSpPr>
          <p:cNvPr id="3268" name="Google Shape;3268;p370"/>
          <p:cNvSpPr txBox="1"/>
          <p:nvPr/>
        </p:nvSpPr>
        <p:spPr>
          <a:xfrm>
            <a:off x="2864185" y="1233915"/>
            <a:ext cx="10527631" cy="846514"/>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are characteristics and functionalities that determine how a security device operates in a network environment.</a:t>
            </a:r>
            <a:endParaRPr/>
          </a:p>
        </p:txBody>
      </p:sp>
      <p:pic>
        <p:nvPicPr>
          <p:cNvPr id="3269" name="Google Shape;3269;p370"/>
          <p:cNvPicPr preferRelativeResize="0"/>
          <p:nvPr/>
        </p:nvPicPr>
        <p:blipFill rotWithShape="1">
          <a:blip r:embed="rId3">
            <a:alphaModFix/>
          </a:blip>
          <a:srcRect b="0" l="0" r="0" t="0"/>
          <a:stretch/>
        </p:blipFill>
        <p:spPr>
          <a:xfrm>
            <a:off x="6137471" y="2397166"/>
            <a:ext cx="4073658" cy="4073658"/>
          </a:xfrm>
          <a:prstGeom prst="rect">
            <a:avLst/>
          </a:prstGeom>
          <a:noFill/>
          <a:ln>
            <a:noFill/>
          </a:ln>
        </p:spPr>
      </p:pic>
      <p:sp>
        <p:nvSpPr>
          <p:cNvPr id="3270" name="Google Shape;3270;p370"/>
          <p:cNvSpPr txBox="1"/>
          <p:nvPr/>
        </p:nvSpPr>
        <p:spPr>
          <a:xfrm>
            <a:off x="1673058" y="6787561"/>
            <a:ext cx="12909884" cy="846514"/>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Attributes, such as active versus passive monitoring or inline versus tap/monitor configurations, play a crucial role in defining a device’s behavior, capabilities, and impact on network traffic.</a:t>
            </a:r>
            <a:endParaRPr b="0" i="0" sz="2200" u="none" cap="none" strike="noStrike">
              <a:solidFill>
                <a:srgbClr val="404040"/>
              </a:solidFill>
              <a:latin typeface="Open Sans"/>
              <a:ea typeface="Open Sans"/>
              <a:cs typeface="Open Sans"/>
              <a:sym typeface="Open Sans"/>
            </a:endParaRPr>
          </a:p>
        </p:txBody>
      </p:sp>
      <p:sp>
        <p:nvSpPr>
          <p:cNvPr id="3271" name="Google Shape;3271;p370"/>
          <p:cNvSpPr/>
          <p:nvPr/>
        </p:nvSpPr>
        <p:spPr>
          <a:xfrm>
            <a:off x="6197600" y="816352"/>
            <a:ext cx="386167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6" name="Shape 3276"/>
        <p:cNvGrpSpPr/>
        <p:nvPr/>
      </p:nvGrpSpPr>
      <p:grpSpPr>
        <a:xfrm>
          <a:off x="0" y="0"/>
          <a:ext cx="0" cy="0"/>
          <a:chOff x="0" y="0"/>
          <a:chExt cx="0" cy="0"/>
        </a:xfrm>
      </p:grpSpPr>
      <p:sp>
        <p:nvSpPr>
          <p:cNvPr id="3277" name="Google Shape;3277;p371"/>
          <p:cNvSpPr txBox="1"/>
          <p:nvPr>
            <p:ph type="title"/>
          </p:nvPr>
        </p:nvSpPr>
        <p:spPr>
          <a:xfrm>
            <a:off x="0" y="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Device Attributes</a:t>
            </a:r>
            <a:endParaRPr/>
          </a:p>
        </p:txBody>
      </p:sp>
      <p:sp>
        <p:nvSpPr>
          <p:cNvPr id="3278" name="Google Shape;3278;p371"/>
          <p:cNvSpPr txBox="1"/>
          <p:nvPr/>
        </p:nvSpPr>
        <p:spPr>
          <a:xfrm>
            <a:off x="4609558" y="3126510"/>
            <a:ext cx="3951372" cy="57397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Active devices</a:t>
            </a:r>
            <a:endParaRPr b="0" i="0" sz="2200" u="none" cap="none" strike="noStrike">
              <a:solidFill>
                <a:srgbClr val="404040"/>
              </a:solidFill>
              <a:latin typeface="Open Sans"/>
              <a:ea typeface="Open Sans"/>
              <a:cs typeface="Open Sans"/>
              <a:sym typeface="Open Sans"/>
            </a:endParaRPr>
          </a:p>
        </p:txBody>
      </p:sp>
      <p:sp>
        <p:nvSpPr>
          <p:cNvPr id="3279" name="Google Shape;3279;p371"/>
          <p:cNvSpPr txBox="1"/>
          <p:nvPr/>
        </p:nvSpPr>
        <p:spPr>
          <a:xfrm>
            <a:off x="5744729" y="6100005"/>
            <a:ext cx="4509368" cy="57397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Inline</a:t>
            </a:r>
            <a:endParaRPr/>
          </a:p>
        </p:txBody>
      </p:sp>
      <p:sp>
        <p:nvSpPr>
          <p:cNvPr id="3280" name="Google Shape;3280;p371"/>
          <p:cNvSpPr txBox="1"/>
          <p:nvPr/>
        </p:nvSpPr>
        <p:spPr>
          <a:xfrm>
            <a:off x="9603740" y="3084455"/>
            <a:ext cx="4332372" cy="57397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Passive devices</a:t>
            </a:r>
            <a:endParaRPr/>
          </a:p>
        </p:txBody>
      </p:sp>
      <p:sp>
        <p:nvSpPr>
          <p:cNvPr id="3281" name="Google Shape;3281;p371"/>
          <p:cNvSpPr txBox="1"/>
          <p:nvPr/>
        </p:nvSpPr>
        <p:spPr>
          <a:xfrm>
            <a:off x="9603740" y="6139750"/>
            <a:ext cx="4119012" cy="57397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Tap/Monitor</a:t>
            </a:r>
            <a:endParaRPr/>
          </a:p>
        </p:txBody>
      </p:sp>
      <p:pic>
        <p:nvPicPr>
          <p:cNvPr id="3282" name="Google Shape;3282;p371"/>
          <p:cNvPicPr preferRelativeResize="0"/>
          <p:nvPr/>
        </p:nvPicPr>
        <p:blipFill rotWithShape="1">
          <a:blip r:embed="rId3">
            <a:alphaModFix/>
          </a:blip>
          <a:srcRect b="0" l="0" r="0" t="0"/>
          <a:stretch/>
        </p:blipFill>
        <p:spPr>
          <a:xfrm>
            <a:off x="6672580" y="3428100"/>
            <a:ext cx="2931160" cy="2931160"/>
          </a:xfrm>
          <a:prstGeom prst="rect">
            <a:avLst/>
          </a:prstGeom>
          <a:noFill/>
          <a:ln>
            <a:noFill/>
          </a:ln>
        </p:spPr>
      </p:pic>
      <p:pic>
        <p:nvPicPr>
          <p:cNvPr id="3283" name="Google Shape;3283;p371"/>
          <p:cNvPicPr preferRelativeResize="0"/>
          <p:nvPr/>
        </p:nvPicPr>
        <p:blipFill rotWithShape="1">
          <a:blip r:embed="rId4">
            <a:alphaModFix/>
          </a:blip>
          <a:srcRect b="0" l="0" r="0" t="0"/>
          <a:stretch/>
        </p:blipFill>
        <p:spPr>
          <a:xfrm>
            <a:off x="2775734" y="2528407"/>
            <a:ext cx="1931204" cy="1686067"/>
          </a:xfrm>
          <a:prstGeom prst="rect">
            <a:avLst/>
          </a:prstGeom>
          <a:noFill/>
          <a:ln>
            <a:noFill/>
          </a:ln>
        </p:spPr>
      </p:pic>
      <p:pic>
        <p:nvPicPr>
          <p:cNvPr id="3284" name="Google Shape;3284;p371"/>
          <p:cNvPicPr preferRelativeResize="0"/>
          <p:nvPr/>
        </p:nvPicPr>
        <p:blipFill rotWithShape="1">
          <a:blip r:embed="rId5">
            <a:alphaModFix/>
          </a:blip>
          <a:srcRect b="0" l="0" r="0" t="0"/>
          <a:stretch/>
        </p:blipFill>
        <p:spPr>
          <a:xfrm>
            <a:off x="11913944" y="2153221"/>
            <a:ext cx="2322397" cy="1946578"/>
          </a:xfrm>
          <a:prstGeom prst="rect">
            <a:avLst/>
          </a:prstGeom>
          <a:noFill/>
          <a:ln>
            <a:noFill/>
          </a:ln>
        </p:spPr>
      </p:pic>
      <p:pic>
        <p:nvPicPr>
          <p:cNvPr id="3285" name="Google Shape;3285;p371"/>
          <p:cNvPicPr preferRelativeResize="0"/>
          <p:nvPr/>
        </p:nvPicPr>
        <p:blipFill rotWithShape="1">
          <a:blip r:embed="rId6">
            <a:alphaModFix/>
          </a:blip>
          <a:srcRect b="0" l="0" r="0" t="0"/>
          <a:stretch/>
        </p:blipFill>
        <p:spPr>
          <a:xfrm>
            <a:off x="3047352" y="5175073"/>
            <a:ext cx="2047020" cy="2368374"/>
          </a:xfrm>
          <a:prstGeom prst="rect">
            <a:avLst/>
          </a:prstGeom>
          <a:noFill/>
          <a:ln>
            <a:noFill/>
          </a:ln>
        </p:spPr>
      </p:pic>
      <p:pic>
        <p:nvPicPr>
          <p:cNvPr id="3286" name="Google Shape;3286;p371"/>
          <p:cNvPicPr preferRelativeResize="0"/>
          <p:nvPr/>
        </p:nvPicPr>
        <p:blipFill rotWithShape="1">
          <a:blip r:embed="rId7">
            <a:alphaModFix/>
          </a:blip>
          <a:srcRect b="0" l="0" r="0" t="0"/>
          <a:stretch/>
        </p:blipFill>
        <p:spPr>
          <a:xfrm>
            <a:off x="11905563" y="5145096"/>
            <a:ext cx="2433256" cy="2195432"/>
          </a:xfrm>
          <a:prstGeom prst="rect">
            <a:avLst/>
          </a:prstGeom>
          <a:noFill/>
          <a:ln>
            <a:noFill/>
          </a:ln>
        </p:spPr>
      </p:pic>
      <p:sp>
        <p:nvSpPr>
          <p:cNvPr id="3287" name="Google Shape;3287;p371"/>
          <p:cNvSpPr/>
          <p:nvPr/>
        </p:nvSpPr>
        <p:spPr>
          <a:xfrm>
            <a:off x="6197600" y="586446"/>
            <a:ext cx="386167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37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Active Devices</a:t>
            </a:r>
            <a:endParaRPr>
              <a:latin typeface="Open Sans"/>
              <a:ea typeface="Open Sans"/>
              <a:cs typeface="Open Sans"/>
              <a:sym typeface="Open Sans"/>
            </a:endParaRPr>
          </a:p>
        </p:txBody>
      </p:sp>
      <p:sp>
        <p:nvSpPr>
          <p:cNvPr id="3294" name="Google Shape;3294;p372"/>
          <p:cNvSpPr txBox="1"/>
          <p:nvPr/>
        </p:nvSpPr>
        <p:spPr>
          <a:xfrm>
            <a:off x="2328575" y="1259881"/>
            <a:ext cx="11598728" cy="846514"/>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are a proactive force within your network security arsenal.</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3F3F3F"/>
                </a:solidFill>
                <a:latin typeface="Open Sans"/>
                <a:ea typeface="Open Sans"/>
                <a:cs typeface="Open Sans"/>
                <a:sym typeface="Open Sans"/>
              </a:rPr>
              <a:t>They intervene and act when potential threats are detected.</a:t>
            </a:r>
            <a:r>
              <a:rPr b="0" i="0" lang="en-US" sz="2200" u="none" cap="none" strike="noStrike">
                <a:solidFill>
                  <a:srgbClr val="404040"/>
                </a:solidFill>
                <a:latin typeface="Open Sans"/>
                <a:ea typeface="Open Sans"/>
                <a:cs typeface="Open Sans"/>
                <a:sym typeface="Open Sans"/>
              </a:rPr>
              <a:t> </a:t>
            </a:r>
            <a:endParaRPr/>
          </a:p>
        </p:txBody>
      </p:sp>
      <p:pic>
        <p:nvPicPr>
          <p:cNvPr id="3295" name="Google Shape;3295;p372"/>
          <p:cNvPicPr preferRelativeResize="0"/>
          <p:nvPr/>
        </p:nvPicPr>
        <p:blipFill rotWithShape="1">
          <a:blip r:embed="rId3">
            <a:alphaModFix/>
          </a:blip>
          <a:srcRect b="0" l="0" r="0" t="0"/>
          <a:stretch/>
        </p:blipFill>
        <p:spPr>
          <a:xfrm>
            <a:off x="6595367" y="2449098"/>
            <a:ext cx="3157866" cy="3810000"/>
          </a:xfrm>
          <a:prstGeom prst="rect">
            <a:avLst/>
          </a:prstGeom>
          <a:noFill/>
          <a:ln>
            <a:noFill/>
          </a:ln>
        </p:spPr>
      </p:pic>
      <p:sp>
        <p:nvSpPr>
          <p:cNvPr id="3296" name="Google Shape;3296;p372"/>
          <p:cNvSpPr txBox="1"/>
          <p:nvPr/>
        </p:nvSpPr>
        <p:spPr>
          <a:xfrm>
            <a:off x="2502746" y="7147499"/>
            <a:ext cx="11250386" cy="1235851"/>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devices block or mitigate threats in real time, helping to maintain the integrity and security of your network. </a:t>
            </a:r>
            <a:endParaRPr/>
          </a:p>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Examples: Firewalls, Intrusion Prevention System, Network Access control.</a:t>
            </a:r>
            <a:endParaRPr/>
          </a:p>
        </p:txBody>
      </p:sp>
      <p:sp>
        <p:nvSpPr>
          <p:cNvPr id="3297" name="Google Shape;3297;p372"/>
          <p:cNvSpPr/>
          <p:nvPr/>
        </p:nvSpPr>
        <p:spPr>
          <a:xfrm>
            <a:off x="6540500" y="816352"/>
            <a:ext cx="3181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2" name="Shape 3302"/>
        <p:cNvGrpSpPr/>
        <p:nvPr/>
      </p:nvGrpSpPr>
      <p:grpSpPr>
        <a:xfrm>
          <a:off x="0" y="0"/>
          <a:ext cx="0" cy="0"/>
          <a:chOff x="0" y="0"/>
          <a:chExt cx="0" cy="0"/>
        </a:xfrm>
      </p:grpSpPr>
      <p:sp>
        <p:nvSpPr>
          <p:cNvPr id="3303" name="Google Shape;3303;p37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Passive Devices</a:t>
            </a:r>
            <a:endParaRPr>
              <a:latin typeface="Open Sans"/>
              <a:ea typeface="Open Sans"/>
              <a:cs typeface="Open Sans"/>
              <a:sym typeface="Open Sans"/>
            </a:endParaRPr>
          </a:p>
        </p:txBody>
      </p:sp>
      <p:sp>
        <p:nvSpPr>
          <p:cNvPr id="3304" name="Google Shape;3304;p373"/>
          <p:cNvSpPr txBox="1"/>
          <p:nvPr/>
        </p:nvSpPr>
        <p:spPr>
          <a:xfrm>
            <a:off x="2687803" y="1233915"/>
            <a:ext cx="10880271" cy="846514"/>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are observers. They monitor network traffic, analyze patterns, and provide insights into potential threats and vulnerabilities.</a:t>
            </a:r>
            <a:endParaRPr/>
          </a:p>
        </p:txBody>
      </p:sp>
      <p:pic>
        <p:nvPicPr>
          <p:cNvPr id="3305" name="Google Shape;3305;p373"/>
          <p:cNvPicPr preferRelativeResize="0"/>
          <p:nvPr/>
        </p:nvPicPr>
        <p:blipFill rotWithShape="1">
          <a:blip r:embed="rId3">
            <a:alphaModFix/>
          </a:blip>
          <a:srcRect b="0" l="0" r="0" t="0"/>
          <a:stretch/>
        </p:blipFill>
        <p:spPr>
          <a:xfrm>
            <a:off x="6098478" y="2821418"/>
            <a:ext cx="4058920" cy="3383280"/>
          </a:xfrm>
          <a:prstGeom prst="rect">
            <a:avLst/>
          </a:prstGeom>
          <a:noFill/>
          <a:ln>
            <a:noFill/>
          </a:ln>
        </p:spPr>
      </p:pic>
      <p:sp>
        <p:nvSpPr>
          <p:cNvPr id="3306" name="Google Shape;3306;p373"/>
          <p:cNvSpPr txBox="1"/>
          <p:nvPr/>
        </p:nvSpPr>
        <p:spPr>
          <a:xfrm>
            <a:off x="2276964" y="6945688"/>
            <a:ext cx="11794671" cy="1235851"/>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Unlike active devices, passive devices do not take immediate action to block threats. Instead, they focus on visibility and analysis.</a:t>
            </a:r>
            <a:endParaRPr/>
          </a:p>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Examples: Intrusion Detection System , Security Information and Event Management.</a:t>
            </a:r>
            <a:endParaRPr/>
          </a:p>
        </p:txBody>
      </p:sp>
      <p:sp>
        <p:nvSpPr>
          <p:cNvPr id="3307" name="Google Shape;3307;p373"/>
          <p:cNvSpPr/>
          <p:nvPr/>
        </p:nvSpPr>
        <p:spPr>
          <a:xfrm>
            <a:off x="6413500" y="816352"/>
            <a:ext cx="3440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37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Inline Devices</a:t>
            </a:r>
            <a:endParaRPr>
              <a:latin typeface="Open Sans"/>
              <a:ea typeface="Open Sans"/>
              <a:cs typeface="Open Sans"/>
              <a:sym typeface="Open Sans"/>
            </a:endParaRPr>
          </a:p>
        </p:txBody>
      </p:sp>
      <p:sp>
        <p:nvSpPr>
          <p:cNvPr id="3314" name="Google Shape;3314;p374"/>
          <p:cNvSpPr txBox="1"/>
          <p:nvPr/>
        </p:nvSpPr>
        <p:spPr>
          <a:xfrm>
            <a:off x="1525850" y="1261773"/>
            <a:ext cx="13296900" cy="846514"/>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are placed directly in the network traffic path. They actively process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traffic, making real-time decisions to allow or block data packets. </a:t>
            </a:r>
            <a:endParaRPr/>
          </a:p>
        </p:txBody>
      </p:sp>
      <p:pic>
        <p:nvPicPr>
          <p:cNvPr id="3315" name="Google Shape;3315;p374"/>
          <p:cNvPicPr preferRelativeResize="0"/>
          <p:nvPr/>
        </p:nvPicPr>
        <p:blipFill rotWithShape="1">
          <a:blip r:embed="rId3">
            <a:alphaModFix/>
          </a:blip>
          <a:srcRect b="0" l="0" r="0" t="0"/>
          <a:stretch/>
        </p:blipFill>
        <p:spPr>
          <a:xfrm>
            <a:off x="6442645" y="3217818"/>
            <a:ext cx="3632456" cy="3048000"/>
          </a:xfrm>
          <a:prstGeom prst="rect">
            <a:avLst/>
          </a:prstGeom>
          <a:noFill/>
          <a:ln>
            <a:noFill/>
          </a:ln>
        </p:spPr>
      </p:pic>
      <p:sp>
        <p:nvSpPr>
          <p:cNvPr id="3316" name="Google Shape;3316;p374"/>
          <p:cNvSpPr txBox="1"/>
          <p:nvPr/>
        </p:nvSpPr>
        <p:spPr>
          <a:xfrm>
            <a:off x="2331393" y="6989410"/>
            <a:ext cx="11685814" cy="1235851"/>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Examples of inline devices include firewall appliances, which actively control inbound and outbound traffic, and load balancers, which distribute network traffic across multiple servers and Intrusion Prevention Systems (IPSs).</a:t>
            </a:r>
            <a:endParaRPr/>
          </a:p>
        </p:txBody>
      </p:sp>
      <p:sp>
        <p:nvSpPr>
          <p:cNvPr id="3317" name="Google Shape;3317;p374"/>
          <p:cNvSpPr/>
          <p:nvPr/>
        </p:nvSpPr>
        <p:spPr>
          <a:xfrm>
            <a:off x="6604000" y="816352"/>
            <a:ext cx="30659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37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Tap/Monitor</a:t>
            </a:r>
            <a:endParaRPr>
              <a:latin typeface="Open Sans"/>
              <a:ea typeface="Open Sans"/>
              <a:cs typeface="Open Sans"/>
              <a:sym typeface="Open Sans"/>
            </a:endParaRPr>
          </a:p>
        </p:txBody>
      </p:sp>
      <p:sp>
        <p:nvSpPr>
          <p:cNvPr id="3324" name="Google Shape;3324;p375"/>
          <p:cNvSpPr txBox="1"/>
          <p:nvPr/>
        </p:nvSpPr>
        <p:spPr>
          <a:xfrm>
            <a:off x="2372117" y="1233915"/>
            <a:ext cx="11511643" cy="846514"/>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They do not interfere with the flow of network traffic. Instead, they monitor the traffic and duplicate it for analysis or monitoring purposes. </a:t>
            </a:r>
            <a:endParaRPr/>
          </a:p>
        </p:txBody>
      </p:sp>
      <p:pic>
        <p:nvPicPr>
          <p:cNvPr id="3325" name="Google Shape;3325;p375"/>
          <p:cNvPicPr preferRelativeResize="0"/>
          <p:nvPr/>
        </p:nvPicPr>
        <p:blipFill rotWithShape="1">
          <a:blip r:embed="rId3">
            <a:alphaModFix/>
          </a:blip>
          <a:srcRect b="0" l="0" r="0" t="0"/>
          <a:stretch/>
        </p:blipFill>
        <p:spPr>
          <a:xfrm>
            <a:off x="6359872" y="2732446"/>
            <a:ext cx="3628856" cy="3315657"/>
          </a:xfrm>
          <a:prstGeom prst="rect">
            <a:avLst/>
          </a:prstGeom>
          <a:noFill/>
          <a:ln>
            <a:noFill/>
          </a:ln>
        </p:spPr>
      </p:pic>
      <p:sp>
        <p:nvSpPr>
          <p:cNvPr id="3326" name="Google Shape;3326;p375"/>
          <p:cNvSpPr txBox="1"/>
          <p:nvPr/>
        </p:nvSpPr>
        <p:spPr>
          <a:xfrm>
            <a:off x="1745814" y="7091797"/>
            <a:ext cx="12764372" cy="1235851"/>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devices provide visibility without affecting the original data flow. </a:t>
            </a:r>
            <a:endParaRPr/>
          </a:p>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An example of a tap/monitor device is a network packet analyzer, also known as a packet sniffer, which captures and analyzes network traffic for troubleshooting or security analysis.</a:t>
            </a:r>
            <a:endParaRPr/>
          </a:p>
        </p:txBody>
      </p:sp>
      <p:sp>
        <p:nvSpPr>
          <p:cNvPr id="3327" name="Google Shape;3327;p375"/>
          <p:cNvSpPr/>
          <p:nvPr/>
        </p:nvSpPr>
        <p:spPr>
          <a:xfrm>
            <a:off x="6743700" y="816352"/>
            <a:ext cx="27841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2" name="Shape 3332"/>
        <p:cNvGrpSpPr/>
        <p:nvPr/>
      </p:nvGrpSpPr>
      <p:grpSpPr>
        <a:xfrm>
          <a:off x="0" y="0"/>
          <a:ext cx="0" cy="0"/>
          <a:chOff x="0" y="0"/>
          <a:chExt cx="0" cy="0"/>
        </a:xfrm>
      </p:grpSpPr>
      <p:sp>
        <p:nvSpPr>
          <p:cNvPr id="3333" name="Google Shape;3333;p37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Network Appliances</a:t>
            </a:r>
            <a:endParaRPr>
              <a:latin typeface="Open Sans"/>
              <a:ea typeface="Open Sans"/>
              <a:cs typeface="Open Sans"/>
              <a:sym typeface="Open Sans"/>
            </a:endParaRPr>
          </a:p>
        </p:txBody>
      </p:sp>
      <p:sp>
        <p:nvSpPr>
          <p:cNvPr id="3334" name="Google Shape;3334;p376"/>
          <p:cNvSpPr txBox="1"/>
          <p:nvPr/>
        </p:nvSpPr>
        <p:spPr>
          <a:xfrm>
            <a:off x="2295917" y="1428584"/>
            <a:ext cx="11664043" cy="846514"/>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These are essential for maintaining and securing network connectivity, ensuring reliable and efficient network operations. </a:t>
            </a:r>
            <a:endParaRPr/>
          </a:p>
        </p:txBody>
      </p:sp>
      <p:pic>
        <p:nvPicPr>
          <p:cNvPr id="3335" name="Google Shape;3335;p376"/>
          <p:cNvPicPr preferRelativeResize="0"/>
          <p:nvPr/>
        </p:nvPicPr>
        <p:blipFill rotWithShape="1">
          <a:blip r:embed="rId3">
            <a:alphaModFix/>
          </a:blip>
          <a:srcRect b="0" l="0" r="0" t="0"/>
          <a:stretch/>
        </p:blipFill>
        <p:spPr>
          <a:xfrm>
            <a:off x="6104328" y="2187944"/>
            <a:ext cx="4139944" cy="4139944"/>
          </a:xfrm>
          <a:prstGeom prst="rect">
            <a:avLst/>
          </a:prstGeom>
          <a:noFill/>
          <a:ln>
            <a:noFill/>
          </a:ln>
        </p:spPr>
      </p:pic>
      <p:sp>
        <p:nvSpPr>
          <p:cNvPr id="3336" name="Google Shape;3336;p376"/>
          <p:cNvSpPr txBox="1"/>
          <p:nvPr/>
        </p:nvSpPr>
        <p:spPr>
          <a:xfrm>
            <a:off x="2182621" y="6956056"/>
            <a:ext cx="11983357" cy="846514"/>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They are specialized hardware devices designed to perform specific network functions. They offer dedicated hardware, software, and resources for efficient operation</a:t>
            </a:r>
            <a:r>
              <a:rPr b="0" i="0" lang="en-US" sz="2200" u="none" cap="none" strike="noStrike">
                <a:solidFill>
                  <a:srgbClr val="404040"/>
                </a:solidFill>
                <a:highlight>
                  <a:srgbClr val="FFFFFF"/>
                </a:highlight>
                <a:latin typeface="Open Sans"/>
                <a:ea typeface="Open Sans"/>
                <a:cs typeface="Open Sans"/>
                <a:sym typeface="Open Sans"/>
              </a:rPr>
              <a:t>.</a:t>
            </a:r>
            <a:endParaRPr b="0" i="0" sz="2200" u="none" cap="none" strike="noStrike">
              <a:solidFill>
                <a:srgbClr val="404040"/>
              </a:solidFill>
              <a:latin typeface="Open Sans"/>
              <a:ea typeface="Open Sans"/>
              <a:cs typeface="Open Sans"/>
              <a:sym typeface="Open Sans"/>
            </a:endParaRPr>
          </a:p>
        </p:txBody>
      </p:sp>
      <p:sp>
        <p:nvSpPr>
          <p:cNvPr id="3337" name="Google Shape;3337;p376"/>
          <p:cNvSpPr/>
          <p:nvPr/>
        </p:nvSpPr>
        <p:spPr>
          <a:xfrm>
            <a:off x="5892800" y="816352"/>
            <a:ext cx="44768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p37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Considerations for Infrastructure</a:t>
            </a:r>
            <a:endParaRPr/>
          </a:p>
        </p:txBody>
      </p:sp>
      <p:sp>
        <p:nvSpPr>
          <p:cNvPr id="3344" name="Google Shape;3344;p377"/>
          <p:cNvSpPr txBox="1"/>
          <p:nvPr/>
        </p:nvSpPr>
        <p:spPr>
          <a:xfrm>
            <a:off x="1207368" y="1415050"/>
            <a:ext cx="3299026" cy="52319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Jump Box</a:t>
            </a:r>
            <a:endParaRPr b="0" i="0" sz="2200" u="none" cap="none" strike="noStrike">
              <a:solidFill>
                <a:srgbClr val="3F3F3F"/>
              </a:solidFill>
              <a:latin typeface="Open Sans"/>
              <a:ea typeface="Open Sans"/>
              <a:cs typeface="Open Sans"/>
              <a:sym typeface="Open Sans"/>
            </a:endParaRPr>
          </a:p>
        </p:txBody>
      </p:sp>
      <p:sp>
        <p:nvSpPr>
          <p:cNvPr id="3345" name="Google Shape;3345;p377"/>
          <p:cNvSpPr txBox="1"/>
          <p:nvPr/>
        </p:nvSpPr>
        <p:spPr>
          <a:xfrm>
            <a:off x="6568105" y="1413711"/>
            <a:ext cx="2948505" cy="52319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Firewall</a:t>
            </a:r>
            <a:endParaRPr b="0" i="0" sz="2200" u="none" cap="none" strike="noStrike">
              <a:solidFill>
                <a:srgbClr val="3F3F3F"/>
              </a:solidFill>
              <a:latin typeface="Open Sans"/>
              <a:ea typeface="Open Sans"/>
              <a:cs typeface="Open Sans"/>
              <a:sym typeface="Open Sans"/>
            </a:endParaRPr>
          </a:p>
        </p:txBody>
      </p:sp>
      <p:sp>
        <p:nvSpPr>
          <p:cNvPr id="3346" name="Google Shape;3346;p377"/>
          <p:cNvSpPr txBox="1"/>
          <p:nvPr/>
        </p:nvSpPr>
        <p:spPr>
          <a:xfrm>
            <a:off x="6113600" y="5373993"/>
            <a:ext cx="3488473" cy="52319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Web Application Firewall</a:t>
            </a:r>
            <a:endParaRPr b="0" i="0" sz="2200" u="none" cap="none" strike="noStrike">
              <a:solidFill>
                <a:srgbClr val="3F3F3F"/>
              </a:solidFill>
              <a:latin typeface="Open Sans"/>
              <a:ea typeface="Open Sans"/>
              <a:cs typeface="Open Sans"/>
              <a:sym typeface="Open Sans"/>
            </a:endParaRPr>
          </a:p>
        </p:txBody>
      </p:sp>
      <p:sp>
        <p:nvSpPr>
          <p:cNvPr id="3347" name="Google Shape;3347;p377"/>
          <p:cNvSpPr txBox="1"/>
          <p:nvPr/>
        </p:nvSpPr>
        <p:spPr>
          <a:xfrm>
            <a:off x="11807228" y="1460618"/>
            <a:ext cx="3299026" cy="52319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Proxy Server</a:t>
            </a:r>
            <a:endParaRPr b="0" i="0" sz="2200" u="none" cap="none" strike="noStrike">
              <a:solidFill>
                <a:srgbClr val="3F3F3F"/>
              </a:solidFill>
              <a:latin typeface="Open Sans"/>
              <a:ea typeface="Open Sans"/>
              <a:cs typeface="Open Sans"/>
              <a:sym typeface="Open Sans"/>
            </a:endParaRPr>
          </a:p>
        </p:txBody>
      </p:sp>
      <p:sp>
        <p:nvSpPr>
          <p:cNvPr id="3348" name="Google Shape;3348;p377"/>
          <p:cNvSpPr txBox="1"/>
          <p:nvPr/>
        </p:nvSpPr>
        <p:spPr>
          <a:xfrm>
            <a:off x="1207368" y="5373993"/>
            <a:ext cx="3299026" cy="52319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Load balancer</a:t>
            </a:r>
            <a:endParaRPr b="0" i="0" sz="2200" u="none" cap="none" strike="noStrike">
              <a:solidFill>
                <a:srgbClr val="3F3F3F"/>
              </a:solidFill>
              <a:latin typeface="Open Sans"/>
              <a:ea typeface="Open Sans"/>
              <a:cs typeface="Open Sans"/>
              <a:sym typeface="Open Sans"/>
            </a:endParaRPr>
          </a:p>
        </p:txBody>
      </p:sp>
      <p:sp>
        <p:nvSpPr>
          <p:cNvPr id="3349" name="Google Shape;3349;p377"/>
          <p:cNvSpPr txBox="1"/>
          <p:nvPr/>
        </p:nvSpPr>
        <p:spPr>
          <a:xfrm>
            <a:off x="11712504" y="5373993"/>
            <a:ext cx="3488473" cy="52319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Network Access Control</a:t>
            </a:r>
            <a:endParaRPr b="0" i="0" sz="2200" u="none" cap="none" strike="noStrike">
              <a:solidFill>
                <a:srgbClr val="3F3F3F"/>
              </a:solidFill>
              <a:latin typeface="Open Sans"/>
              <a:ea typeface="Open Sans"/>
              <a:cs typeface="Open Sans"/>
              <a:sym typeface="Open Sans"/>
            </a:endParaRPr>
          </a:p>
        </p:txBody>
      </p:sp>
      <p:pic>
        <p:nvPicPr>
          <p:cNvPr id="3350" name="Google Shape;3350;p377"/>
          <p:cNvPicPr preferRelativeResize="0"/>
          <p:nvPr/>
        </p:nvPicPr>
        <p:blipFill rotWithShape="1">
          <a:blip r:embed="rId3">
            <a:alphaModFix/>
          </a:blip>
          <a:srcRect b="0" l="0" r="0" t="0"/>
          <a:stretch/>
        </p:blipFill>
        <p:spPr>
          <a:xfrm>
            <a:off x="1505600" y="2075583"/>
            <a:ext cx="2702561" cy="2615408"/>
          </a:xfrm>
          <a:prstGeom prst="rect">
            <a:avLst/>
          </a:prstGeom>
          <a:noFill/>
          <a:ln>
            <a:noFill/>
          </a:ln>
        </p:spPr>
      </p:pic>
      <p:pic>
        <p:nvPicPr>
          <p:cNvPr id="3351" name="Google Shape;3351;p377"/>
          <p:cNvPicPr preferRelativeResize="0"/>
          <p:nvPr/>
        </p:nvPicPr>
        <p:blipFill rotWithShape="1">
          <a:blip r:embed="rId4">
            <a:alphaModFix/>
          </a:blip>
          <a:srcRect b="0" l="0" r="0" t="0"/>
          <a:stretch/>
        </p:blipFill>
        <p:spPr>
          <a:xfrm>
            <a:off x="6568105" y="1787375"/>
            <a:ext cx="2948505" cy="3291840"/>
          </a:xfrm>
          <a:prstGeom prst="rect">
            <a:avLst/>
          </a:prstGeom>
          <a:noFill/>
          <a:ln>
            <a:noFill/>
          </a:ln>
        </p:spPr>
      </p:pic>
      <p:pic>
        <p:nvPicPr>
          <p:cNvPr id="3352" name="Google Shape;3352;p377"/>
          <p:cNvPicPr preferRelativeResize="0"/>
          <p:nvPr/>
        </p:nvPicPr>
        <p:blipFill rotWithShape="1">
          <a:blip r:embed="rId5">
            <a:alphaModFix/>
          </a:blip>
          <a:srcRect b="0" l="0" r="0" t="0"/>
          <a:stretch/>
        </p:blipFill>
        <p:spPr>
          <a:xfrm>
            <a:off x="11807228" y="2095507"/>
            <a:ext cx="3299026" cy="2575560"/>
          </a:xfrm>
          <a:prstGeom prst="rect">
            <a:avLst/>
          </a:prstGeom>
          <a:noFill/>
          <a:ln>
            <a:noFill/>
          </a:ln>
        </p:spPr>
      </p:pic>
      <p:pic>
        <p:nvPicPr>
          <p:cNvPr id="3353" name="Google Shape;3353;p377"/>
          <p:cNvPicPr preferRelativeResize="0"/>
          <p:nvPr/>
        </p:nvPicPr>
        <p:blipFill rotWithShape="1">
          <a:blip r:embed="rId6">
            <a:alphaModFix/>
          </a:blip>
          <a:srcRect b="0" l="0" r="0" t="0"/>
          <a:stretch/>
        </p:blipFill>
        <p:spPr>
          <a:xfrm>
            <a:off x="1382629" y="6308082"/>
            <a:ext cx="2948505" cy="2373036"/>
          </a:xfrm>
          <a:prstGeom prst="rect">
            <a:avLst/>
          </a:prstGeom>
          <a:noFill/>
          <a:ln>
            <a:noFill/>
          </a:ln>
        </p:spPr>
      </p:pic>
      <p:grpSp>
        <p:nvGrpSpPr>
          <p:cNvPr id="3354" name="Google Shape;3354;p377"/>
          <p:cNvGrpSpPr/>
          <p:nvPr/>
        </p:nvGrpSpPr>
        <p:grpSpPr>
          <a:xfrm>
            <a:off x="6574085" y="6206101"/>
            <a:ext cx="3396910" cy="2576997"/>
            <a:chOff x="6639720" y="6650246"/>
            <a:chExt cx="3396910" cy="2576997"/>
          </a:xfrm>
        </p:grpSpPr>
        <p:pic>
          <p:nvPicPr>
            <p:cNvPr id="3355" name="Google Shape;3355;p377"/>
            <p:cNvPicPr preferRelativeResize="0"/>
            <p:nvPr/>
          </p:nvPicPr>
          <p:blipFill rotWithShape="1">
            <a:blip r:embed="rId7">
              <a:alphaModFix/>
            </a:blip>
            <a:srcRect b="0" l="0" r="0" t="0"/>
            <a:stretch/>
          </p:blipFill>
          <p:spPr>
            <a:xfrm>
              <a:off x="6639720" y="6650246"/>
              <a:ext cx="2567505" cy="2576997"/>
            </a:xfrm>
            <a:prstGeom prst="rect">
              <a:avLst/>
            </a:prstGeom>
            <a:noFill/>
            <a:ln>
              <a:noFill/>
            </a:ln>
          </p:spPr>
        </p:pic>
        <p:pic>
          <p:nvPicPr>
            <p:cNvPr id="3356" name="Google Shape;3356;p377"/>
            <p:cNvPicPr preferRelativeResize="0"/>
            <p:nvPr/>
          </p:nvPicPr>
          <p:blipFill rotWithShape="1">
            <a:blip r:embed="rId8">
              <a:alphaModFix/>
            </a:blip>
            <a:srcRect b="0" l="0" r="0" t="0"/>
            <a:stretch/>
          </p:blipFill>
          <p:spPr>
            <a:xfrm>
              <a:off x="8498610" y="7688314"/>
              <a:ext cx="1538020" cy="1196034"/>
            </a:xfrm>
            <a:prstGeom prst="rect">
              <a:avLst/>
            </a:prstGeom>
            <a:noFill/>
            <a:ln>
              <a:noFill/>
            </a:ln>
          </p:spPr>
        </p:pic>
      </p:grpSp>
      <p:pic>
        <p:nvPicPr>
          <p:cNvPr id="3357" name="Google Shape;3357;p377"/>
          <p:cNvPicPr preferRelativeResize="0"/>
          <p:nvPr/>
        </p:nvPicPr>
        <p:blipFill rotWithShape="1">
          <a:blip r:embed="rId9">
            <a:alphaModFix/>
          </a:blip>
          <a:srcRect b="0" l="0" r="0" t="0"/>
          <a:stretch/>
        </p:blipFill>
        <p:spPr>
          <a:xfrm>
            <a:off x="11807228" y="6206101"/>
            <a:ext cx="3303914" cy="2373036"/>
          </a:xfrm>
          <a:prstGeom prst="rect">
            <a:avLst/>
          </a:prstGeom>
          <a:noFill/>
          <a:ln>
            <a:noFill/>
          </a:ln>
        </p:spPr>
      </p:pic>
      <p:sp>
        <p:nvSpPr>
          <p:cNvPr id="3358" name="Google Shape;3358;p377"/>
          <p:cNvSpPr/>
          <p:nvPr/>
        </p:nvSpPr>
        <p:spPr>
          <a:xfrm>
            <a:off x="4445000" y="816324"/>
            <a:ext cx="73819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71"/>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sz="2976">
                <a:solidFill>
                  <a:srgbClr val="3F3F3F"/>
                </a:solidFill>
                <a:latin typeface="Open Sans"/>
                <a:ea typeface="Open Sans"/>
                <a:cs typeface="Open Sans"/>
                <a:sym typeface="Open Sans"/>
              </a:rPr>
              <a:t>Cloud Computing:</a:t>
            </a:r>
            <a:r>
              <a:rPr lang="en-US">
                <a:solidFill>
                  <a:srgbClr val="3F3F3F"/>
                </a:solidFill>
                <a:latin typeface="Open Sans"/>
                <a:ea typeface="Open Sans"/>
                <a:cs typeface="Open Sans"/>
                <a:sym typeface="Open Sans"/>
              </a:rPr>
              <a:t> </a:t>
            </a:r>
            <a:r>
              <a:rPr lang="en-US" sz="2976">
                <a:solidFill>
                  <a:srgbClr val="3F3F3F"/>
                </a:solidFill>
                <a:latin typeface="Open Sans"/>
                <a:ea typeface="Open Sans"/>
                <a:cs typeface="Open Sans"/>
                <a:sym typeface="Open Sans"/>
              </a:rPr>
              <a:t>Characteristics</a:t>
            </a:r>
            <a:endParaRPr>
              <a:solidFill>
                <a:srgbClr val="3F3F3F"/>
              </a:solidFill>
              <a:latin typeface="Open Sans"/>
              <a:ea typeface="Open Sans"/>
              <a:cs typeface="Open Sans"/>
              <a:sym typeface="Open Sans"/>
            </a:endParaRPr>
          </a:p>
        </p:txBody>
      </p:sp>
      <p:sp>
        <p:nvSpPr>
          <p:cNvPr id="306" name="Google Shape;306;p71"/>
          <p:cNvSpPr/>
          <p:nvPr/>
        </p:nvSpPr>
        <p:spPr>
          <a:xfrm>
            <a:off x="4267200" y="902531"/>
            <a:ext cx="77212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71"/>
          <p:cNvSpPr/>
          <p:nvPr/>
        </p:nvSpPr>
        <p:spPr>
          <a:xfrm>
            <a:off x="677990" y="4054582"/>
            <a:ext cx="8043211" cy="4186887"/>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Resource sharing: </a:t>
            </a:r>
            <a:r>
              <a:rPr b="0" i="0" lang="en-US" sz="2200" u="none" cap="none" strike="noStrike">
                <a:solidFill>
                  <a:srgbClr val="3F3F3F"/>
                </a:solidFill>
                <a:latin typeface="Open Sans"/>
                <a:ea typeface="Open Sans"/>
                <a:cs typeface="Open Sans"/>
                <a:sym typeface="Open Sans"/>
              </a:rPr>
              <a:t>Efficient use of resources because of multiple tenants</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Cost savings: </a:t>
            </a:r>
            <a:r>
              <a:rPr b="0" i="0" lang="en-US" sz="2200" u="none" cap="none" strike="noStrike">
                <a:solidFill>
                  <a:srgbClr val="3F3F3F"/>
                </a:solidFill>
                <a:latin typeface="Open Sans"/>
                <a:ea typeface="Open Sans"/>
                <a:cs typeface="Open Sans"/>
                <a:sym typeface="Open Sans"/>
              </a:rPr>
              <a:t>Reduced cost through shared infrastructure</a:t>
            </a:r>
            <a:endParaRPr b="0"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Isolation: </a:t>
            </a:r>
            <a:r>
              <a:rPr b="0" i="0" lang="en-US" sz="2200" u="none" cap="none" strike="noStrike">
                <a:solidFill>
                  <a:srgbClr val="3F3F3F"/>
                </a:solidFill>
                <a:latin typeface="Open Sans"/>
                <a:ea typeface="Open Sans"/>
                <a:cs typeface="Open Sans"/>
                <a:sym typeface="Open Sans"/>
              </a:rPr>
              <a:t>Secure separation of data and applications for each tenant</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Scalability: </a:t>
            </a:r>
            <a:r>
              <a:rPr b="0" i="0" lang="en-US" sz="2200" u="none" cap="none" strike="noStrike">
                <a:solidFill>
                  <a:srgbClr val="3F3F3F"/>
                </a:solidFill>
                <a:latin typeface="Open Sans"/>
                <a:ea typeface="Open Sans"/>
                <a:cs typeface="Open Sans"/>
                <a:sym typeface="Open Sans"/>
              </a:rPr>
              <a:t>Scaling to accommodate more tenants</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Maintenance: </a:t>
            </a:r>
            <a:r>
              <a:rPr b="0" i="0" lang="en-US" sz="2200" u="none" cap="none" strike="noStrike">
                <a:solidFill>
                  <a:srgbClr val="3F3F3F"/>
                </a:solidFill>
                <a:latin typeface="Open Sans"/>
                <a:ea typeface="Open Sans"/>
                <a:cs typeface="Open Sans"/>
                <a:sym typeface="Open Sans"/>
              </a:rPr>
              <a:t>Simplified management and updates</a:t>
            </a:r>
            <a:endParaRPr/>
          </a:p>
        </p:txBody>
      </p:sp>
      <p:sp>
        <p:nvSpPr>
          <p:cNvPr id="308" name="Google Shape;308;p71"/>
          <p:cNvSpPr/>
          <p:nvPr/>
        </p:nvSpPr>
        <p:spPr>
          <a:xfrm>
            <a:off x="10224297" y="3263550"/>
            <a:ext cx="3980203" cy="3838366"/>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309" name="Google Shape;309;p71"/>
          <p:cNvSpPr/>
          <p:nvPr/>
        </p:nvSpPr>
        <p:spPr>
          <a:xfrm>
            <a:off x="11301370" y="3012831"/>
            <a:ext cx="182605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On-demand</a:t>
            </a:r>
            <a:endParaRPr b="0" i="0" sz="2200" u="none" cap="none" strike="noStrike">
              <a:solidFill>
                <a:srgbClr val="000000"/>
              </a:solidFill>
              <a:latin typeface="Arial"/>
              <a:ea typeface="Arial"/>
              <a:cs typeface="Arial"/>
              <a:sym typeface="Arial"/>
            </a:endParaRPr>
          </a:p>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access</a:t>
            </a:r>
            <a:endParaRPr b="0" i="0" sz="2200" u="none" cap="none" strike="noStrike">
              <a:solidFill>
                <a:srgbClr val="3F3F3F"/>
              </a:solidFill>
              <a:latin typeface="Open Sans"/>
              <a:ea typeface="Open Sans"/>
              <a:cs typeface="Open Sans"/>
              <a:sym typeface="Open Sans"/>
            </a:endParaRPr>
          </a:p>
        </p:txBody>
      </p:sp>
      <p:sp>
        <p:nvSpPr>
          <p:cNvPr id="310" name="Google Shape;310;p71"/>
          <p:cNvSpPr/>
          <p:nvPr/>
        </p:nvSpPr>
        <p:spPr>
          <a:xfrm>
            <a:off x="13373414" y="3999011"/>
            <a:ext cx="1662172" cy="81005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Resource pooling</a:t>
            </a:r>
            <a:endParaRPr/>
          </a:p>
        </p:txBody>
      </p:sp>
      <p:sp>
        <p:nvSpPr>
          <p:cNvPr id="311" name="Google Shape;311;p71"/>
          <p:cNvSpPr/>
          <p:nvPr/>
        </p:nvSpPr>
        <p:spPr>
          <a:xfrm>
            <a:off x="13127425" y="5706217"/>
            <a:ext cx="1582975" cy="81005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Rapid elasticity</a:t>
            </a:r>
            <a:endParaRPr/>
          </a:p>
        </p:txBody>
      </p:sp>
      <p:sp>
        <p:nvSpPr>
          <p:cNvPr id="312" name="Google Shape;312;p71"/>
          <p:cNvSpPr/>
          <p:nvPr/>
        </p:nvSpPr>
        <p:spPr>
          <a:xfrm>
            <a:off x="11154733" y="6888989"/>
            <a:ext cx="2310207" cy="81005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Broad network access</a:t>
            </a:r>
            <a:endParaRPr b="0" i="0" sz="2200" u="none" cap="none" strike="noStrike">
              <a:solidFill>
                <a:srgbClr val="3F3F3F"/>
              </a:solidFill>
              <a:latin typeface="Open Sans"/>
              <a:ea typeface="Open Sans"/>
              <a:cs typeface="Open Sans"/>
              <a:sym typeface="Open Sans"/>
            </a:endParaRPr>
          </a:p>
        </p:txBody>
      </p:sp>
      <p:sp>
        <p:nvSpPr>
          <p:cNvPr id="313" name="Google Shape;313;p71"/>
          <p:cNvSpPr/>
          <p:nvPr/>
        </p:nvSpPr>
        <p:spPr>
          <a:xfrm>
            <a:off x="9584417" y="5803990"/>
            <a:ext cx="1659187"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Measured services</a:t>
            </a:r>
            <a:endParaRPr b="0" i="0" sz="2200" u="none" cap="none" strike="noStrike">
              <a:solidFill>
                <a:srgbClr val="3F3F3F"/>
              </a:solidFill>
              <a:latin typeface="Open Sans"/>
              <a:ea typeface="Open Sans"/>
              <a:cs typeface="Open Sans"/>
              <a:sym typeface="Open Sans"/>
            </a:endParaRPr>
          </a:p>
        </p:txBody>
      </p:sp>
      <p:sp>
        <p:nvSpPr>
          <p:cNvPr id="314" name="Google Shape;314;p71"/>
          <p:cNvSpPr/>
          <p:nvPr/>
        </p:nvSpPr>
        <p:spPr>
          <a:xfrm>
            <a:off x="9460762" y="4275484"/>
            <a:ext cx="2036317" cy="430847"/>
          </a:xfrm>
          <a:prstGeom prst="rect">
            <a:avLst/>
          </a:prstGeom>
          <a:solidFill>
            <a:srgbClr val="F4B081"/>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Multitenancy</a:t>
            </a:r>
            <a:endParaRPr b="0" i="0" sz="2200" u="none" cap="none" strike="noStrike">
              <a:solidFill>
                <a:srgbClr val="3F3F3F"/>
              </a:solidFill>
              <a:latin typeface="Open Sans"/>
              <a:ea typeface="Open Sans"/>
              <a:cs typeface="Open Sans"/>
              <a:sym typeface="Open Sans"/>
            </a:endParaRPr>
          </a:p>
        </p:txBody>
      </p:sp>
      <p:sp>
        <p:nvSpPr>
          <p:cNvPr id="315" name="Google Shape;315;p71"/>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Multitenancy is an architectural approach where a single physical infrastructure or software application serves multiple customers</a:t>
            </a:r>
            <a:endParaRPr b="0" i="0" sz="2200" u="none" cap="none" strike="noStrike">
              <a:solidFill>
                <a:srgbClr val="FFFFFF"/>
              </a:solidFill>
              <a:latin typeface="Open Sans"/>
              <a:ea typeface="Open Sans"/>
              <a:cs typeface="Open Sans"/>
              <a:sym typeface="Open Sans"/>
            </a:endParaRPr>
          </a:p>
        </p:txBody>
      </p:sp>
      <p:sp>
        <p:nvSpPr>
          <p:cNvPr id="316" name="Google Shape;316;p71"/>
          <p:cNvSpPr/>
          <p:nvPr/>
        </p:nvSpPr>
        <p:spPr>
          <a:xfrm>
            <a:off x="1025582" y="3413362"/>
            <a:ext cx="2342781" cy="746991"/>
          </a:xfrm>
          <a:prstGeom prst="roundRect">
            <a:avLst>
              <a:gd fmla="val 16667" name="adj"/>
            </a:avLst>
          </a:prstGeom>
          <a:solidFill>
            <a:srgbClr val="F4B081"/>
          </a:solidFill>
          <a:ln>
            <a:noFill/>
          </a:ln>
          <a:effectLst>
            <a:outerShdw blurRad="50800" rotWithShape="0" dir="2700012" dist="38615">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Key benefits:</a:t>
            </a:r>
            <a:endParaRPr b="1"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3" name="Shape 3363"/>
        <p:cNvGrpSpPr/>
        <p:nvPr/>
      </p:nvGrpSpPr>
      <p:grpSpPr>
        <a:xfrm>
          <a:off x="0" y="0"/>
          <a:ext cx="0" cy="0"/>
          <a:chOff x="0" y="0"/>
          <a:chExt cx="0" cy="0"/>
        </a:xfrm>
      </p:grpSpPr>
      <p:sp>
        <p:nvSpPr>
          <p:cNvPr id="3364" name="Google Shape;3364;p37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Jump Box</a:t>
            </a:r>
            <a:endParaRPr/>
          </a:p>
        </p:txBody>
      </p:sp>
      <p:sp>
        <p:nvSpPr>
          <p:cNvPr id="3365" name="Google Shape;3365;p378"/>
          <p:cNvSpPr/>
          <p:nvPr/>
        </p:nvSpPr>
        <p:spPr>
          <a:xfrm>
            <a:off x="7073901" y="816324"/>
            <a:ext cx="2105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66" name="Google Shape;3366;p378"/>
          <p:cNvSpPr txBox="1"/>
          <p:nvPr/>
        </p:nvSpPr>
        <p:spPr>
          <a:xfrm>
            <a:off x="1936750" y="1285296"/>
            <a:ext cx="12382500"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serves as a bastion host or intermediary server within the cloud network.</a:t>
            </a:r>
            <a:endParaRPr/>
          </a:p>
        </p:txBody>
      </p:sp>
      <p:sp>
        <p:nvSpPr>
          <p:cNvPr id="3367" name="Google Shape;3367;p378"/>
          <p:cNvSpPr txBox="1"/>
          <p:nvPr/>
        </p:nvSpPr>
        <p:spPr>
          <a:xfrm>
            <a:off x="2131242" y="7630116"/>
            <a:ext cx="11993517"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Benefits include enhanced security, improved network segmentation, and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centralized logging.</a:t>
            </a:r>
            <a:endParaRPr/>
          </a:p>
        </p:txBody>
      </p:sp>
      <p:pic>
        <p:nvPicPr>
          <p:cNvPr id="3368" name="Google Shape;3368;p378"/>
          <p:cNvPicPr preferRelativeResize="0"/>
          <p:nvPr/>
        </p:nvPicPr>
        <p:blipFill rotWithShape="1">
          <a:blip r:embed="rId3">
            <a:alphaModFix/>
          </a:blip>
          <a:srcRect b="0" l="0" r="0" t="0"/>
          <a:stretch/>
        </p:blipFill>
        <p:spPr>
          <a:xfrm>
            <a:off x="6832145" y="2399518"/>
            <a:ext cx="5516836" cy="4856878"/>
          </a:xfrm>
          <a:prstGeom prst="rect">
            <a:avLst/>
          </a:prstGeom>
          <a:noFill/>
          <a:ln>
            <a:noFill/>
          </a:ln>
        </p:spPr>
      </p:pic>
      <p:sp>
        <p:nvSpPr>
          <p:cNvPr id="3369" name="Google Shape;3369;p378"/>
          <p:cNvSpPr/>
          <p:nvPr/>
        </p:nvSpPr>
        <p:spPr>
          <a:xfrm>
            <a:off x="9927416" y="4578442"/>
            <a:ext cx="1763325" cy="1551932"/>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370" name="Google Shape;3370;p378"/>
          <p:cNvPicPr preferRelativeResize="0"/>
          <p:nvPr/>
        </p:nvPicPr>
        <p:blipFill rotWithShape="1">
          <a:blip r:embed="rId4">
            <a:alphaModFix/>
          </a:blip>
          <a:srcRect b="0" l="0" r="0" t="0"/>
          <a:stretch/>
        </p:blipFill>
        <p:spPr>
          <a:xfrm>
            <a:off x="10070063" y="4426342"/>
            <a:ext cx="1478031" cy="1856132"/>
          </a:xfrm>
          <a:prstGeom prst="rect">
            <a:avLst/>
          </a:prstGeom>
          <a:noFill/>
          <a:ln>
            <a:noFill/>
          </a:ln>
        </p:spPr>
      </p:pic>
      <p:pic>
        <p:nvPicPr>
          <p:cNvPr id="3371" name="Google Shape;3371;p378"/>
          <p:cNvPicPr preferRelativeResize="0"/>
          <p:nvPr/>
        </p:nvPicPr>
        <p:blipFill rotWithShape="1">
          <a:blip r:embed="rId5">
            <a:alphaModFix/>
          </a:blip>
          <a:srcRect b="0" l="0" r="0" t="0"/>
          <a:stretch/>
        </p:blipFill>
        <p:spPr>
          <a:xfrm>
            <a:off x="8873889" y="4856861"/>
            <a:ext cx="1053527" cy="1154926"/>
          </a:xfrm>
          <a:prstGeom prst="rect">
            <a:avLst/>
          </a:prstGeom>
          <a:noFill/>
          <a:ln>
            <a:noFill/>
          </a:ln>
        </p:spPr>
      </p:pic>
      <p:sp>
        <p:nvSpPr>
          <p:cNvPr id="3372" name="Google Shape;3372;p378"/>
          <p:cNvSpPr/>
          <p:nvPr/>
        </p:nvSpPr>
        <p:spPr>
          <a:xfrm>
            <a:off x="7237744" y="4972870"/>
            <a:ext cx="1493499" cy="886819"/>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373" name="Google Shape;3373;p378"/>
          <p:cNvPicPr preferRelativeResize="0"/>
          <p:nvPr/>
        </p:nvPicPr>
        <p:blipFill rotWithShape="1">
          <a:blip r:embed="rId6">
            <a:alphaModFix/>
          </a:blip>
          <a:srcRect b="0" l="0" r="0" t="0"/>
          <a:stretch/>
        </p:blipFill>
        <p:spPr>
          <a:xfrm>
            <a:off x="7295318" y="4962226"/>
            <a:ext cx="1507248" cy="886819"/>
          </a:xfrm>
          <a:prstGeom prst="rect">
            <a:avLst/>
          </a:prstGeom>
          <a:noFill/>
          <a:ln>
            <a:noFill/>
          </a:ln>
        </p:spPr>
      </p:pic>
      <p:pic>
        <p:nvPicPr>
          <p:cNvPr id="3374" name="Google Shape;3374;p378"/>
          <p:cNvPicPr preferRelativeResize="0"/>
          <p:nvPr/>
        </p:nvPicPr>
        <p:blipFill rotWithShape="1">
          <a:blip r:embed="rId7">
            <a:alphaModFix/>
          </a:blip>
          <a:srcRect b="0" l="0" r="0" t="0"/>
          <a:stretch/>
        </p:blipFill>
        <p:spPr>
          <a:xfrm>
            <a:off x="3669846" y="2765399"/>
            <a:ext cx="1649895" cy="1403147"/>
          </a:xfrm>
          <a:prstGeom prst="rect">
            <a:avLst/>
          </a:prstGeom>
          <a:noFill/>
          <a:ln>
            <a:noFill/>
          </a:ln>
        </p:spPr>
      </p:pic>
      <p:pic>
        <p:nvPicPr>
          <p:cNvPr id="3375" name="Google Shape;3375;p378"/>
          <p:cNvPicPr preferRelativeResize="0"/>
          <p:nvPr/>
        </p:nvPicPr>
        <p:blipFill rotWithShape="1">
          <a:blip r:embed="rId7">
            <a:alphaModFix/>
          </a:blip>
          <a:srcRect b="0" l="0" r="0" t="0"/>
          <a:stretch/>
        </p:blipFill>
        <p:spPr>
          <a:xfrm>
            <a:off x="3669846" y="5859688"/>
            <a:ext cx="1649895" cy="1403147"/>
          </a:xfrm>
          <a:prstGeom prst="rect">
            <a:avLst/>
          </a:prstGeom>
          <a:noFill/>
          <a:ln>
            <a:noFill/>
          </a:ln>
        </p:spPr>
      </p:pic>
      <p:pic>
        <p:nvPicPr>
          <p:cNvPr id="3376" name="Google Shape;3376;p378"/>
          <p:cNvPicPr preferRelativeResize="0"/>
          <p:nvPr/>
        </p:nvPicPr>
        <p:blipFill rotWithShape="1">
          <a:blip r:embed="rId5">
            <a:alphaModFix/>
          </a:blip>
          <a:srcRect b="0" l="0" r="0" t="0"/>
          <a:stretch/>
        </p:blipFill>
        <p:spPr>
          <a:xfrm rot="1552517">
            <a:off x="5105031" y="3742173"/>
            <a:ext cx="2595835" cy="1154926"/>
          </a:xfrm>
          <a:prstGeom prst="rect">
            <a:avLst/>
          </a:prstGeom>
          <a:noFill/>
          <a:ln>
            <a:noFill/>
          </a:ln>
        </p:spPr>
      </p:pic>
      <p:pic>
        <p:nvPicPr>
          <p:cNvPr id="3377" name="Google Shape;3377;p378"/>
          <p:cNvPicPr preferRelativeResize="0"/>
          <p:nvPr/>
        </p:nvPicPr>
        <p:blipFill rotWithShape="1">
          <a:blip r:embed="rId5">
            <a:alphaModFix/>
          </a:blip>
          <a:srcRect b="0" l="0" r="0" t="0"/>
          <a:stretch/>
        </p:blipFill>
        <p:spPr>
          <a:xfrm rot="-1889598">
            <a:off x="4948944" y="5705010"/>
            <a:ext cx="2535853" cy="1154926"/>
          </a:xfrm>
          <a:prstGeom prst="rect">
            <a:avLst/>
          </a:prstGeom>
          <a:noFill/>
          <a:ln>
            <a:noFill/>
          </a:ln>
        </p:spPr>
      </p:pic>
      <p:sp>
        <p:nvSpPr>
          <p:cNvPr id="3378" name="Google Shape;3378;p378"/>
          <p:cNvSpPr/>
          <p:nvPr/>
        </p:nvSpPr>
        <p:spPr>
          <a:xfrm>
            <a:off x="11029065" y="3611706"/>
            <a:ext cx="1763324" cy="707930"/>
          </a:xfrm>
          <a:prstGeom prst="wedgeEllipseCallout">
            <a:avLst>
              <a:gd fmla="val -20833" name="adj1"/>
              <a:gd fmla="val 62500" name="adj2"/>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Protected Network</a:t>
            </a:r>
            <a:endParaRPr/>
          </a:p>
        </p:txBody>
      </p:sp>
      <p:sp>
        <p:nvSpPr>
          <p:cNvPr id="3379" name="Google Shape;3379;p378"/>
          <p:cNvSpPr/>
          <p:nvPr/>
        </p:nvSpPr>
        <p:spPr>
          <a:xfrm>
            <a:off x="7920044" y="4056720"/>
            <a:ext cx="1557088" cy="707930"/>
          </a:xfrm>
          <a:prstGeom prst="wedgeEllipseCallout">
            <a:avLst>
              <a:gd fmla="val -20833" name="adj1"/>
              <a:gd fmla="val 62500" name="adj2"/>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Jump Box</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3" name="Shape 3383"/>
        <p:cNvGrpSpPr/>
        <p:nvPr/>
      </p:nvGrpSpPr>
      <p:grpSpPr>
        <a:xfrm>
          <a:off x="0" y="0"/>
          <a:ext cx="0" cy="0"/>
          <a:chOff x="0" y="0"/>
          <a:chExt cx="0" cy="0"/>
        </a:xfrm>
      </p:grpSpPr>
      <p:sp>
        <p:nvSpPr>
          <p:cNvPr id="3384" name="Google Shape;3384;p37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434343"/>
                </a:solidFill>
              </a:rPr>
              <a:t>Firewall</a:t>
            </a:r>
            <a:endParaRPr>
              <a:solidFill>
                <a:srgbClr val="434343"/>
              </a:solidFill>
            </a:endParaRPr>
          </a:p>
        </p:txBody>
      </p:sp>
      <p:sp>
        <p:nvSpPr>
          <p:cNvPr id="3385" name="Google Shape;3385;p379"/>
          <p:cNvSpPr txBox="1"/>
          <p:nvPr/>
        </p:nvSpPr>
        <p:spPr>
          <a:xfrm>
            <a:off x="1760220" y="1277561"/>
            <a:ext cx="12735560" cy="1235851"/>
          </a:xfrm>
          <a:prstGeom prst="rect">
            <a:avLst/>
          </a:prstGeom>
          <a:noFill/>
          <a:ln>
            <a:noFill/>
          </a:ln>
        </p:spPr>
        <p:txBody>
          <a:bodyPr anchorCtr="0" anchor="t" bIns="45700" lIns="91425" spcFirstLastPara="1" rIns="91425" wrap="square" tIns="45700">
            <a:spAutoFit/>
          </a:bodyPr>
          <a:lstStyle/>
          <a:p>
            <a:pPr indent="0" lvl="0" marL="8890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has been the first line of defense in network security for over 25 years. It is typically located at the intersection of two networks, usually a private network and a public network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such as the internet.</a:t>
            </a:r>
            <a:endParaRPr/>
          </a:p>
        </p:txBody>
      </p:sp>
      <p:grpSp>
        <p:nvGrpSpPr>
          <p:cNvPr id="3386" name="Google Shape;3386;p379"/>
          <p:cNvGrpSpPr/>
          <p:nvPr/>
        </p:nvGrpSpPr>
        <p:grpSpPr>
          <a:xfrm>
            <a:off x="2757763" y="3507187"/>
            <a:ext cx="10597600" cy="2129625"/>
            <a:chOff x="2814325" y="4827450"/>
            <a:chExt cx="10597600" cy="2129625"/>
          </a:xfrm>
        </p:grpSpPr>
        <p:pic>
          <p:nvPicPr>
            <p:cNvPr descr="firewall.png" id="3387" name="Google Shape;3387;p379"/>
            <p:cNvPicPr preferRelativeResize="0"/>
            <p:nvPr/>
          </p:nvPicPr>
          <p:blipFill rotWithShape="1">
            <a:blip r:embed="rId3">
              <a:alphaModFix/>
            </a:blip>
            <a:srcRect b="0" l="0" r="0" t="0"/>
            <a:stretch/>
          </p:blipFill>
          <p:spPr>
            <a:xfrm>
              <a:off x="7510950" y="5035450"/>
              <a:ext cx="1630450" cy="1278375"/>
            </a:xfrm>
            <a:prstGeom prst="rect">
              <a:avLst/>
            </a:prstGeom>
            <a:noFill/>
            <a:ln>
              <a:noFill/>
            </a:ln>
            <a:effectLst>
              <a:outerShdw blurRad="279400" rotWithShape="0">
                <a:srgbClr val="000000"/>
              </a:outerShdw>
            </a:effectLst>
          </p:spPr>
        </p:pic>
        <p:cxnSp>
          <p:nvCxnSpPr>
            <p:cNvPr id="3388" name="Google Shape;3388;p379"/>
            <p:cNvCxnSpPr/>
            <p:nvPr/>
          </p:nvCxnSpPr>
          <p:spPr>
            <a:xfrm>
              <a:off x="5308058" y="5642678"/>
              <a:ext cx="1719300" cy="0"/>
            </a:xfrm>
            <a:prstGeom prst="straightConnector1">
              <a:avLst/>
            </a:prstGeom>
            <a:noFill/>
            <a:ln cap="flat" cmpd="sng" w="50800">
              <a:solidFill>
                <a:srgbClr val="4A86E8"/>
              </a:solidFill>
              <a:prstDash val="solid"/>
              <a:miter lim="8000"/>
              <a:headEnd len="sm" w="sm" type="none"/>
              <a:tailEnd len="med" w="med" type="triangle"/>
            </a:ln>
          </p:spPr>
        </p:cxnSp>
        <p:sp>
          <p:nvSpPr>
            <p:cNvPr id="3389" name="Google Shape;3389;p379"/>
            <p:cNvSpPr txBox="1"/>
            <p:nvPr/>
          </p:nvSpPr>
          <p:spPr>
            <a:xfrm>
              <a:off x="2814325" y="6479775"/>
              <a:ext cx="3430800" cy="477300"/>
            </a:xfrm>
            <a:prstGeom prst="rect">
              <a:avLst/>
            </a:prstGeom>
            <a:no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3200"/>
                <a:buFont typeface="Open Sans SemiBold"/>
                <a:buNone/>
              </a:pPr>
              <a:r>
                <a:rPr b="0" i="0" lang="en-US" sz="2200" u="none" cap="none" strike="noStrike">
                  <a:solidFill>
                    <a:srgbClr val="434343"/>
                  </a:solidFill>
                  <a:latin typeface="Open Sans"/>
                  <a:ea typeface="Open Sans"/>
                  <a:cs typeface="Open Sans"/>
                  <a:sym typeface="Open Sans"/>
                </a:rPr>
                <a:t>Secure Private Network</a:t>
              </a:r>
              <a:endParaRPr b="0" i="0" sz="2200" u="none" cap="none" strike="noStrike">
                <a:solidFill>
                  <a:srgbClr val="434343"/>
                </a:solidFill>
                <a:latin typeface="Open Sans"/>
                <a:ea typeface="Open Sans"/>
                <a:cs typeface="Open Sans"/>
                <a:sym typeface="Open Sans"/>
              </a:endParaRPr>
            </a:p>
          </p:txBody>
        </p:sp>
        <p:sp>
          <p:nvSpPr>
            <p:cNvPr id="3390" name="Google Shape;3390;p379"/>
            <p:cNvSpPr txBox="1"/>
            <p:nvPr/>
          </p:nvSpPr>
          <p:spPr>
            <a:xfrm>
              <a:off x="7438279" y="6479775"/>
              <a:ext cx="1884900" cy="477300"/>
            </a:xfrm>
            <a:prstGeom prst="rect">
              <a:avLst/>
            </a:prstGeom>
            <a:no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1000"/>
                </a:spcAft>
                <a:buClr>
                  <a:srgbClr val="535353"/>
                </a:buClr>
                <a:buSzPts val="3200"/>
                <a:buFont typeface="Open Sans SemiBold"/>
                <a:buNone/>
              </a:pPr>
              <a:r>
                <a:rPr b="0" i="0" lang="en-US" sz="2200" u="none" cap="none" strike="noStrike">
                  <a:solidFill>
                    <a:srgbClr val="434343"/>
                  </a:solidFill>
                  <a:latin typeface="Open Sans"/>
                  <a:ea typeface="Open Sans"/>
                  <a:cs typeface="Open Sans"/>
                  <a:sym typeface="Open Sans"/>
                </a:rPr>
                <a:t>Firewall</a:t>
              </a:r>
              <a:endParaRPr b="0" i="0" sz="2200" u="none" cap="none" strike="noStrike">
                <a:solidFill>
                  <a:srgbClr val="434343"/>
                </a:solidFill>
                <a:latin typeface="Open Sans"/>
                <a:ea typeface="Open Sans"/>
                <a:cs typeface="Open Sans"/>
                <a:sym typeface="Open Sans"/>
              </a:endParaRPr>
            </a:p>
          </p:txBody>
        </p:sp>
        <p:cxnSp>
          <p:nvCxnSpPr>
            <p:cNvPr id="3391" name="Google Shape;3391;p379"/>
            <p:cNvCxnSpPr/>
            <p:nvPr/>
          </p:nvCxnSpPr>
          <p:spPr>
            <a:xfrm>
              <a:off x="9806376" y="5948739"/>
              <a:ext cx="1719300" cy="0"/>
            </a:xfrm>
            <a:prstGeom prst="straightConnector1">
              <a:avLst/>
            </a:prstGeom>
            <a:noFill/>
            <a:ln cap="flat" cmpd="sng" w="50800">
              <a:solidFill>
                <a:srgbClr val="595959"/>
              </a:solidFill>
              <a:prstDash val="solid"/>
              <a:miter lim="8000"/>
              <a:headEnd len="med" w="med" type="triangle"/>
              <a:tailEnd len="sm" w="sm" type="none"/>
            </a:ln>
          </p:spPr>
        </p:cxnSp>
        <p:cxnSp>
          <p:nvCxnSpPr>
            <p:cNvPr id="3392" name="Google Shape;3392;p379"/>
            <p:cNvCxnSpPr/>
            <p:nvPr/>
          </p:nvCxnSpPr>
          <p:spPr>
            <a:xfrm>
              <a:off x="5308058" y="5948739"/>
              <a:ext cx="1719300" cy="0"/>
            </a:xfrm>
            <a:prstGeom prst="straightConnector1">
              <a:avLst/>
            </a:prstGeom>
            <a:noFill/>
            <a:ln cap="flat" cmpd="sng" w="50800">
              <a:solidFill>
                <a:srgbClr val="595959"/>
              </a:solidFill>
              <a:prstDash val="solid"/>
              <a:miter lim="8000"/>
              <a:headEnd len="med" w="med" type="triangle"/>
              <a:tailEnd len="sm" w="sm" type="none"/>
            </a:ln>
          </p:spPr>
        </p:cxnSp>
        <p:cxnSp>
          <p:nvCxnSpPr>
            <p:cNvPr id="3393" name="Google Shape;3393;p379"/>
            <p:cNvCxnSpPr/>
            <p:nvPr/>
          </p:nvCxnSpPr>
          <p:spPr>
            <a:xfrm>
              <a:off x="9806376" y="5336617"/>
              <a:ext cx="1719300" cy="0"/>
            </a:xfrm>
            <a:prstGeom prst="straightConnector1">
              <a:avLst/>
            </a:prstGeom>
            <a:noFill/>
            <a:ln cap="flat" cmpd="sng" w="50800">
              <a:solidFill>
                <a:srgbClr val="595959"/>
              </a:solidFill>
              <a:prstDash val="solid"/>
              <a:miter lim="8000"/>
              <a:headEnd len="sm" w="sm" type="none"/>
              <a:tailEnd len="med" w="med" type="triangle"/>
            </a:ln>
          </p:spPr>
        </p:cxnSp>
        <p:cxnSp>
          <p:nvCxnSpPr>
            <p:cNvPr id="3394" name="Google Shape;3394;p379"/>
            <p:cNvCxnSpPr/>
            <p:nvPr/>
          </p:nvCxnSpPr>
          <p:spPr>
            <a:xfrm>
              <a:off x="5308058" y="5336617"/>
              <a:ext cx="1719300" cy="0"/>
            </a:xfrm>
            <a:prstGeom prst="straightConnector1">
              <a:avLst/>
            </a:prstGeom>
            <a:noFill/>
            <a:ln cap="flat" cmpd="sng" w="50800">
              <a:solidFill>
                <a:srgbClr val="595959"/>
              </a:solidFill>
              <a:prstDash val="solid"/>
              <a:miter lim="8000"/>
              <a:headEnd len="sm" w="sm" type="none"/>
              <a:tailEnd len="med" w="med" type="triangle"/>
            </a:ln>
          </p:spPr>
        </p:cxnSp>
        <p:cxnSp>
          <p:nvCxnSpPr>
            <p:cNvPr id="3395" name="Google Shape;3395;p379"/>
            <p:cNvCxnSpPr/>
            <p:nvPr/>
          </p:nvCxnSpPr>
          <p:spPr>
            <a:xfrm>
              <a:off x="9806376" y="5642678"/>
              <a:ext cx="1719300" cy="0"/>
            </a:xfrm>
            <a:prstGeom prst="straightConnector1">
              <a:avLst/>
            </a:prstGeom>
            <a:noFill/>
            <a:ln cap="flat" cmpd="sng" w="50800">
              <a:solidFill>
                <a:srgbClr val="4A86E8"/>
              </a:solidFill>
              <a:prstDash val="solid"/>
              <a:miter lim="8000"/>
              <a:headEnd len="med" w="med" type="triangle"/>
              <a:tailEnd len="sm" w="sm" type="none"/>
            </a:ln>
          </p:spPr>
        </p:cxnSp>
        <p:pic>
          <p:nvPicPr>
            <p:cNvPr descr="Image" id="3396" name="Google Shape;3396;p379"/>
            <p:cNvPicPr preferRelativeResize="0"/>
            <p:nvPr/>
          </p:nvPicPr>
          <p:blipFill rotWithShape="1">
            <a:blip r:embed="rId4">
              <a:alphaModFix/>
            </a:blip>
            <a:srcRect b="0" l="0" r="0" t="0"/>
            <a:stretch/>
          </p:blipFill>
          <p:spPr>
            <a:xfrm>
              <a:off x="9007887" y="5462226"/>
              <a:ext cx="543482" cy="383513"/>
            </a:xfrm>
            <a:prstGeom prst="rect">
              <a:avLst/>
            </a:prstGeom>
            <a:noFill/>
            <a:ln>
              <a:noFill/>
            </a:ln>
          </p:spPr>
        </p:pic>
        <p:pic>
          <p:nvPicPr>
            <p:cNvPr descr="Image" id="3397" name="Google Shape;3397;p379"/>
            <p:cNvPicPr preferRelativeResize="0"/>
            <p:nvPr/>
          </p:nvPicPr>
          <p:blipFill rotWithShape="1">
            <a:blip r:embed="rId4">
              <a:alphaModFix/>
            </a:blip>
            <a:srcRect b="0" l="0" r="0" t="0"/>
            <a:stretch/>
          </p:blipFill>
          <p:spPr>
            <a:xfrm>
              <a:off x="7090713" y="5450922"/>
              <a:ext cx="543482" cy="383513"/>
            </a:xfrm>
            <a:prstGeom prst="rect">
              <a:avLst/>
            </a:prstGeom>
            <a:noFill/>
            <a:ln>
              <a:noFill/>
            </a:ln>
          </p:spPr>
        </p:pic>
        <p:sp>
          <p:nvSpPr>
            <p:cNvPr id="3398" name="Google Shape;3398;p379"/>
            <p:cNvSpPr txBox="1"/>
            <p:nvPr/>
          </p:nvSpPr>
          <p:spPr>
            <a:xfrm>
              <a:off x="11904601" y="6479775"/>
              <a:ext cx="1384200" cy="477300"/>
            </a:xfrm>
            <a:prstGeom prst="rect">
              <a:avLst/>
            </a:prstGeom>
            <a:no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3200"/>
                <a:buFont typeface="Open Sans SemiBold"/>
                <a:buNone/>
              </a:pPr>
              <a:r>
                <a:rPr b="0" i="0" lang="en-US" sz="2200" u="none" cap="none" strike="noStrike">
                  <a:solidFill>
                    <a:srgbClr val="434343"/>
                  </a:solidFill>
                  <a:latin typeface="Open Sans"/>
                  <a:ea typeface="Open Sans"/>
                  <a:cs typeface="Open Sans"/>
                  <a:sym typeface="Open Sans"/>
                </a:rPr>
                <a:t>Internet</a:t>
              </a:r>
              <a:endParaRPr b="0" i="0" sz="2200" u="none" cap="none" strike="noStrike">
                <a:solidFill>
                  <a:srgbClr val="434343"/>
                </a:solidFill>
                <a:latin typeface="Open Sans"/>
                <a:ea typeface="Open Sans"/>
                <a:cs typeface="Open Sans"/>
                <a:sym typeface="Open Sans"/>
              </a:endParaRPr>
            </a:p>
          </p:txBody>
        </p:sp>
        <p:pic>
          <p:nvPicPr>
            <p:cNvPr id="3399" name="Google Shape;3399;p379"/>
            <p:cNvPicPr preferRelativeResize="0"/>
            <p:nvPr/>
          </p:nvPicPr>
          <p:blipFill rotWithShape="1">
            <a:blip r:embed="rId5">
              <a:alphaModFix/>
            </a:blip>
            <a:srcRect b="0" l="0" r="0" t="0"/>
            <a:stretch/>
          </p:blipFill>
          <p:spPr>
            <a:xfrm>
              <a:off x="3441450" y="4827450"/>
              <a:ext cx="1630450" cy="1630450"/>
            </a:xfrm>
            <a:prstGeom prst="rect">
              <a:avLst/>
            </a:prstGeom>
            <a:noFill/>
            <a:ln>
              <a:noFill/>
            </a:ln>
          </p:spPr>
        </p:pic>
        <p:pic>
          <p:nvPicPr>
            <p:cNvPr id="3400" name="Google Shape;3400;p379"/>
            <p:cNvPicPr preferRelativeResize="0"/>
            <p:nvPr/>
          </p:nvPicPr>
          <p:blipFill rotWithShape="1">
            <a:blip r:embed="rId6">
              <a:alphaModFix/>
            </a:blip>
            <a:srcRect b="0" l="0" r="0" t="0"/>
            <a:stretch/>
          </p:blipFill>
          <p:spPr>
            <a:xfrm>
              <a:off x="11781475" y="4827450"/>
              <a:ext cx="1630450" cy="1630450"/>
            </a:xfrm>
            <a:prstGeom prst="rect">
              <a:avLst/>
            </a:prstGeom>
            <a:noFill/>
            <a:ln>
              <a:noFill/>
            </a:ln>
          </p:spPr>
        </p:pic>
      </p:grpSp>
      <p:sp>
        <p:nvSpPr>
          <p:cNvPr id="3401" name="Google Shape;3401;p379"/>
          <p:cNvSpPr txBox="1"/>
          <p:nvPr/>
        </p:nvSpPr>
        <p:spPr>
          <a:xfrm>
            <a:off x="3020060" y="6909739"/>
            <a:ext cx="10215880" cy="846514"/>
          </a:xfrm>
          <a:prstGeom prst="rect">
            <a:avLst/>
          </a:prstGeom>
          <a:noFill/>
          <a:ln>
            <a:noFill/>
          </a:ln>
        </p:spPr>
        <p:txBody>
          <a:bodyPr anchorCtr="0" anchor="t" bIns="45700" lIns="91425" spcFirstLastPara="1" rIns="91425" wrap="square" tIns="45700">
            <a:spAutoFit/>
          </a:bodyPr>
          <a:lstStyle/>
          <a:p>
            <a:pPr indent="0" lvl="0" marL="8890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completely isolates your computer from the Internet by inspecting each data packet as it reaches either side of the firewall.</a:t>
            </a:r>
            <a:endParaRPr/>
          </a:p>
        </p:txBody>
      </p:sp>
      <p:sp>
        <p:nvSpPr>
          <p:cNvPr id="3402" name="Google Shape;3402;p379"/>
          <p:cNvSpPr/>
          <p:nvPr/>
        </p:nvSpPr>
        <p:spPr>
          <a:xfrm>
            <a:off x="7251701" y="816352"/>
            <a:ext cx="17622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7" name="Shape 3407"/>
        <p:cNvGrpSpPr/>
        <p:nvPr/>
      </p:nvGrpSpPr>
      <p:grpSpPr>
        <a:xfrm>
          <a:off x="0" y="0"/>
          <a:ext cx="0" cy="0"/>
          <a:chOff x="0" y="0"/>
          <a:chExt cx="0" cy="0"/>
        </a:xfrm>
      </p:grpSpPr>
      <p:sp>
        <p:nvSpPr>
          <p:cNvPr id="3408" name="Google Shape;3408;p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434343"/>
                </a:solidFill>
              </a:rPr>
              <a:t>Firewall Designing Goals</a:t>
            </a:r>
            <a:endParaRPr>
              <a:solidFill>
                <a:srgbClr val="434343"/>
              </a:solidFill>
            </a:endParaRPr>
          </a:p>
        </p:txBody>
      </p:sp>
      <p:pic>
        <p:nvPicPr>
          <p:cNvPr id="3409" name="Google Shape;3409;p4"/>
          <p:cNvPicPr preferRelativeResize="0"/>
          <p:nvPr/>
        </p:nvPicPr>
        <p:blipFill rotWithShape="1">
          <a:blip r:embed="rId3">
            <a:alphaModFix/>
          </a:blip>
          <a:srcRect b="0" l="0" r="0" t="0"/>
          <a:stretch/>
        </p:blipFill>
        <p:spPr>
          <a:xfrm>
            <a:off x="2183638" y="1625675"/>
            <a:ext cx="4619975" cy="5892650"/>
          </a:xfrm>
          <a:prstGeom prst="rect">
            <a:avLst/>
          </a:prstGeom>
          <a:noFill/>
          <a:ln>
            <a:noFill/>
          </a:ln>
        </p:spPr>
      </p:pic>
      <p:sp>
        <p:nvSpPr>
          <p:cNvPr id="3410" name="Google Shape;3410;p4"/>
          <p:cNvSpPr/>
          <p:nvPr/>
        </p:nvSpPr>
        <p:spPr>
          <a:xfrm>
            <a:off x="5609288" y="2077100"/>
            <a:ext cx="7663800" cy="978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The firewall must allow all traffic to pass from the inside to the outside and vice versa.</a:t>
            </a:r>
            <a:endParaRPr b="0" i="0" sz="2200" u="none" cap="none" strike="noStrike">
              <a:solidFill>
                <a:srgbClr val="434343"/>
              </a:solidFill>
              <a:latin typeface="Open Sans"/>
              <a:ea typeface="Open Sans"/>
              <a:cs typeface="Open Sans"/>
              <a:sym typeface="Open Sans"/>
            </a:endParaRPr>
          </a:p>
        </p:txBody>
      </p:sp>
      <p:sp>
        <p:nvSpPr>
          <p:cNvPr id="3411" name="Google Shape;3411;p4"/>
          <p:cNvSpPr/>
          <p:nvPr/>
        </p:nvSpPr>
        <p:spPr>
          <a:xfrm>
            <a:off x="6447488" y="4201925"/>
            <a:ext cx="7663800" cy="97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Only permitted traffic will be allowed to pass, as stated by the local security policy.</a:t>
            </a:r>
            <a:endParaRPr b="0" i="0" sz="2200" u="none" cap="none" strike="noStrike">
              <a:solidFill>
                <a:srgbClr val="434343"/>
              </a:solidFill>
              <a:latin typeface="Calibri"/>
              <a:ea typeface="Calibri"/>
              <a:cs typeface="Calibri"/>
              <a:sym typeface="Calibri"/>
            </a:endParaRPr>
          </a:p>
        </p:txBody>
      </p:sp>
      <p:sp>
        <p:nvSpPr>
          <p:cNvPr id="3412" name="Google Shape;3412;p4"/>
          <p:cNvSpPr/>
          <p:nvPr/>
        </p:nvSpPr>
        <p:spPr>
          <a:xfrm>
            <a:off x="5609288" y="6326750"/>
            <a:ext cx="7663800" cy="978900"/>
          </a:xfrm>
          <a:prstGeom prst="roundRect">
            <a:avLst>
              <a:gd fmla="val 16667" name="adj"/>
            </a:avLst>
          </a:prstGeom>
          <a:solidFill>
            <a:srgbClr val="F9DE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The firewall must be resistant to penetration attempts to ensure network security.</a:t>
            </a:r>
            <a:endParaRPr b="0" i="0" sz="2200" u="none" cap="none" strike="noStrike">
              <a:solidFill>
                <a:srgbClr val="434343"/>
              </a:solidFill>
              <a:latin typeface="Calibri"/>
              <a:ea typeface="Calibri"/>
              <a:cs typeface="Calibri"/>
              <a:sym typeface="Calibri"/>
            </a:endParaRPr>
          </a:p>
        </p:txBody>
      </p:sp>
      <p:sp>
        <p:nvSpPr>
          <p:cNvPr id="3413" name="Google Shape;3413;p4"/>
          <p:cNvSpPr/>
          <p:nvPr/>
        </p:nvSpPr>
        <p:spPr>
          <a:xfrm>
            <a:off x="5435600" y="816352"/>
            <a:ext cx="53817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7" name="Shape 3417"/>
        <p:cNvGrpSpPr/>
        <p:nvPr/>
      </p:nvGrpSpPr>
      <p:grpSpPr>
        <a:xfrm>
          <a:off x="0" y="0"/>
          <a:ext cx="0" cy="0"/>
          <a:chOff x="0" y="0"/>
          <a:chExt cx="0" cy="0"/>
        </a:xfrm>
      </p:grpSpPr>
      <p:sp>
        <p:nvSpPr>
          <p:cNvPr id="3418" name="Google Shape;3418;p38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228610" lvl="0" marL="228610" marR="0" rtl="0" algn="ctr">
              <a:lnSpc>
                <a:spcPct val="90000"/>
              </a:lnSpc>
              <a:spcBef>
                <a:spcPts val="0"/>
              </a:spcBef>
              <a:spcAft>
                <a:spcPts val="0"/>
              </a:spcAft>
              <a:buClr>
                <a:srgbClr val="3F3F3F"/>
              </a:buClr>
              <a:buSzPts val="4400"/>
              <a:buNone/>
            </a:pPr>
            <a:r>
              <a:rPr b="1" lang="en-US" sz="2800">
                <a:solidFill>
                  <a:srgbClr val="3F3F3F"/>
                </a:solidFill>
                <a:latin typeface="Open Sans"/>
                <a:ea typeface="Open Sans"/>
                <a:cs typeface="Open Sans"/>
                <a:sym typeface="Open Sans"/>
              </a:rPr>
              <a:t>Rules</a:t>
            </a:r>
            <a:endParaRPr>
              <a:solidFill>
                <a:srgbClr val="3F3F3F"/>
              </a:solidFill>
              <a:latin typeface="Open Sans"/>
              <a:ea typeface="Open Sans"/>
              <a:cs typeface="Open Sans"/>
              <a:sym typeface="Open Sans"/>
            </a:endParaRPr>
          </a:p>
        </p:txBody>
      </p:sp>
      <p:grpSp>
        <p:nvGrpSpPr>
          <p:cNvPr id="3419" name="Google Shape;3419;p380"/>
          <p:cNvGrpSpPr/>
          <p:nvPr/>
        </p:nvGrpSpPr>
        <p:grpSpPr>
          <a:xfrm>
            <a:off x="3210411" y="1440869"/>
            <a:ext cx="9835198" cy="6813541"/>
            <a:chOff x="5328616" y="2113131"/>
            <a:chExt cx="5840376" cy="5475462"/>
          </a:xfrm>
        </p:grpSpPr>
        <p:grpSp>
          <p:nvGrpSpPr>
            <p:cNvPr id="3420" name="Google Shape;3420;p380"/>
            <p:cNvGrpSpPr/>
            <p:nvPr/>
          </p:nvGrpSpPr>
          <p:grpSpPr>
            <a:xfrm>
              <a:off x="5328616" y="2113131"/>
              <a:ext cx="5840376" cy="1639236"/>
              <a:chOff x="4315740" y="997931"/>
              <a:chExt cx="7624520" cy="2140000"/>
            </a:xfrm>
          </p:grpSpPr>
          <p:sp>
            <p:nvSpPr>
              <p:cNvPr id="3421" name="Google Shape;3421;p380"/>
              <p:cNvSpPr/>
              <p:nvPr/>
            </p:nvSpPr>
            <p:spPr>
              <a:xfrm>
                <a:off x="4315740" y="997931"/>
                <a:ext cx="618032" cy="2140000"/>
              </a:xfrm>
              <a:custGeom>
                <a:rect b="b" l="l" r="r" t="t"/>
                <a:pathLst>
                  <a:path extrusionOk="0" h="2140000" w="618032">
                    <a:moveTo>
                      <a:pt x="618033" y="0"/>
                    </a:moveTo>
                    <a:lnTo>
                      <a:pt x="0" y="1219962"/>
                    </a:lnTo>
                    <a:lnTo>
                      <a:pt x="0" y="2140001"/>
                    </a:lnTo>
                    <a:lnTo>
                      <a:pt x="618033" y="1383792"/>
                    </a:lnTo>
                    <a:close/>
                  </a:path>
                </a:pathLst>
              </a:custGeom>
              <a:solidFill>
                <a:srgbClr val="4EA3B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3422" name="Google Shape;3422;p380"/>
              <p:cNvSpPr/>
              <p:nvPr/>
            </p:nvSpPr>
            <p:spPr>
              <a:xfrm>
                <a:off x="4933772" y="997931"/>
                <a:ext cx="7006488" cy="1383791"/>
              </a:xfrm>
              <a:custGeom>
                <a:rect b="b" l="l" r="r" t="t"/>
                <a:pathLst>
                  <a:path extrusionOk="0" h="1383791" w="7006488">
                    <a:moveTo>
                      <a:pt x="7006489" y="691896"/>
                    </a:moveTo>
                    <a:lnTo>
                      <a:pt x="6720434" y="345948"/>
                    </a:lnTo>
                    <a:lnTo>
                      <a:pt x="6434430" y="0"/>
                    </a:lnTo>
                    <a:lnTo>
                      <a:pt x="6434430" y="0"/>
                    </a:lnTo>
                    <a:lnTo>
                      <a:pt x="6434430" y="0"/>
                    </a:lnTo>
                    <a:lnTo>
                      <a:pt x="6434430" y="0"/>
                    </a:lnTo>
                    <a:lnTo>
                      <a:pt x="6434430" y="0"/>
                    </a:lnTo>
                    <a:lnTo>
                      <a:pt x="0" y="0"/>
                    </a:lnTo>
                    <a:lnTo>
                      <a:pt x="0" y="1383792"/>
                    </a:lnTo>
                    <a:lnTo>
                      <a:pt x="6434430" y="1383792"/>
                    </a:lnTo>
                    <a:lnTo>
                      <a:pt x="6434430" y="1383792"/>
                    </a:lnTo>
                    <a:lnTo>
                      <a:pt x="6720434" y="1037844"/>
                    </a:lnTo>
                    <a:close/>
                  </a:path>
                </a:pathLst>
              </a:custGeom>
              <a:solidFill>
                <a:srgbClr val="91C6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grpSp>
        <p:grpSp>
          <p:nvGrpSpPr>
            <p:cNvPr id="3423" name="Google Shape;3423;p380"/>
            <p:cNvGrpSpPr/>
            <p:nvPr/>
          </p:nvGrpSpPr>
          <p:grpSpPr>
            <a:xfrm>
              <a:off x="5328616" y="3217000"/>
              <a:ext cx="5840376" cy="1284041"/>
              <a:chOff x="4315740" y="2439017"/>
              <a:chExt cx="7624520" cy="1676298"/>
            </a:xfrm>
          </p:grpSpPr>
          <p:sp>
            <p:nvSpPr>
              <p:cNvPr id="3424" name="Google Shape;3424;p380"/>
              <p:cNvSpPr/>
              <p:nvPr/>
            </p:nvSpPr>
            <p:spPr>
              <a:xfrm>
                <a:off x="4315740" y="2439017"/>
                <a:ext cx="618032" cy="1676298"/>
              </a:xfrm>
              <a:custGeom>
                <a:rect b="b" l="l" r="r" t="t"/>
                <a:pathLst>
                  <a:path extrusionOk="0" h="1676298" w="618032">
                    <a:moveTo>
                      <a:pt x="618033" y="0"/>
                    </a:moveTo>
                    <a:lnTo>
                      <a:pt x="0" y="756209"/>
                    </a:lnTo>
                    <a:lnTo>
                      <a:pt x="0" y="1676299"/>
                    </a:lnTo>
                    <a:lnTo>
                      <a:pt x="618033" y="1383792"/>
                    </a:lnTo>
                    <a:close/>
                  </a:path>
                </a:pathLst>
              </a:custGeom>
              <a:solidFill>
                <a:srgbClr val="859F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3425" name="Google Shape;3425;p380"/>
              <p:cNvSpPr/>
              <p:nvPr/>
            </p:nvSpPr>
            <p:spPr>
              <a:xfrm>
                <a:off x="4933772" y="2439017"/>
                <a:ext cx="7006488" cy="1383791"/>
              </a:xfrm>
              <a:custGeom>
                <a:rect b="b" l="l" r="r" t="t"/>
                <a:pathLst>
                  <a:path extrusionOk="0" h="1383791" w="7006488">
                    <a:moveTo>
                      <a:pt x="7006489" y="691896"/>
                    </a:moveTo>
                    <a:lnTo>
                      <a:pt x="6720434" y="345948"/>
                    </a:lnTo>
                    <a:lnTo>
                      <a:pt x="6434430" y="0"/>
                    </a:lnTo>
                    <a:lnTo>
                      <a:pt x="6434430" y="0"/>
                    </a:lnTo>
                    <a:lnTo>
                      <a:pt x="6434430" y="0"/>
                    </a:lnTo>
                    <a:lnTo>
                      <a:pt x="6434430" y="0"/>
                    </a:lnTo>
                    <a:lnTo>
                      <a:pt x="6434430" y="0"/>
                    </a:lnTo>
                    <a:lnTo>
                      <a:pt x="0" y="0"/>
                    </a:lnTo>
                    <a:lnTo>
                      <a:pt x="0" y="1383792"/>
                    </a:lnTo>
                    <a:lnTo>
                      <a:pt x="6434430" y="1383792"/>
                    </a:lnTo>
                    <a:lnTo>
                      <a:pt x="6434430" y="1383792"/>
                    </a:lnTo>
                    <a:lnTo>
                      <a:pt x="6720434" y="1037844"/>
                    </a:lnTo>
                    <a:close/>
                  </a:path>
                </a:pathLst>
              </a:custGeom>
              <a:solidFill>
                <a:srgbClr val="BAC9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grpSp>
        <p:grpSp>
          <p:nvGrpSpPr>
            <p:cNvPr id="3426" name="Google Shape;3426;p380"/>
            <p:cNvGrpSpPr/>
            <p:nvPr/>
          </p:nvGrpSpPr>
          <p:grpSpPr>
            <a:xfrm>
              <a:off x="5328616" y="4320870"/>
              <a:ext cx="5840376" cy="1059982"/>
              <a:chOff x="4315740" y="3880104"/>
              <a:chExt cx="7624520" cy="1383792"/>
            </a:xfrm>
          </p:grpSpPr>
          <p:sp>
            <p:nvSpPr>
              <p:cNvPr id="3427" name="Google Shape;3427;p380"/>
              <p:cNvSpPr/>
              <p:nvPr/>
            </p:nvSpPr>
            <p:spPr>
              <a:xfrm>
                <a:off x="4315740" y="3880104"/>
                <a:ext cx="618032" cy="1383792"/>
              </a:xfrm>
              <a:custGeom>
                <a:rect b="b" l="l" r="r" t="t"/>
                <a:pathLst>
                  <a:path extrusionOk="0" h="1383792" w="618032">
                    <a:moveTo>
                      <a:pt x="618033" y="0"/>
                    </a:moveTo>
                    <a:lnTo>
                      <a:pt x="0" y="292507"/>
                    </a:lnTo>
                    <a:lnTo>
                      <a:pt x="0" y="1212545"/>
                    </a:lnTo>
                    <a:lnTo>
                      <a:pt x="618033" y="1383792"/>
                    </a:lnTo>
                    <a:close/>
                  </a:path>
                </a:pathLst>
              </a:custGeom>
              <a:solidFill>
                <a:srgbClr val="75B44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3428" name="Google Shape;3428;p380"/>
              <p:cNvSpPr/>
              <p:nvPr/>
            </p:nvSpPr>
            <p:spPr>
              <a:xfrm>
                <a:off x="4933772" y="3880104"/>
                <a:ext cx="7006488" cy="1383792"/>
              </a:xfrm>
              <a:custGeom>
                <a:rect b="b" l="l" r="r" t="t"/>
                <a:pathLst>
                  <a:path extrusionOk="0" h="1383792" w="7006488">
                    <a:moveTo>
                      <a:pt x="7006489" y="691896"/>
                    </a:moveTo>
                    <a:lnTo>
                      <a:pt x="6720434" y="345948"/>
                    </a:lnTo>
                    <a:lnTo>
                      <a:pt x="6434430" y="0"/>
                    </a:lnTo>
                    <a:lnTo>
                      <a:pt x="6434430" y="0"/>
                    </a:lnTo>
                    <a:lnTo>
                      <a:pt x="0" y="0"/>
                    </a:lnTo>
                    <a:lnTo>
                      <a:pt x="0" y="1383792"/>
                    </a:lnTo>
                    <a:lnTo>
                      <a:pt x="6434430" y="1383792"/>
                    </a:lnTo>
                    <a:lnTo>
                      <a:pt x="6434430" y="1383792"/>
                    </a:lnTo>
                    <a:lnTo>
                      <a:pt x="6434430" y="1383792"/>
                    </a:lnTo>
                    <a:lnTo>
                      <a:pt x="6434430" y="1383792"/>
                    </a:lnTo>
                    <a:lnTo>
                      <a:pt x="6434430" y="1383792"/>
                    </a:lnTo>
                    <a:lnTo>
                      <a:pt x="6720434" y="1037844"/>
                    </a:lnTo>
                    <a:close/>
                  </a:path>
                </a:pathLst>
              </a:custGeom>
              <a:solidFill>
                <a:srgbClr val="A9D18E"/>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grpSp>
        <p:grpSp>
          <p:nvGrpSpPr>
            <p:cNvPr id="3429" name="Google Shape;3429;p380"/>
            <p:cNvGrpSpPr/>
            <p:nvPr/>
          </p:nvGrpSpPr>
          <p:grpSpPr>
            <a:xfrm>
              <a:off x="5328616" y="5293567"/>
              <a:ext cx="5840376" cy="1191157"/>
              <a:chOff x="4315740" y="5149945"/>
              <a:chExt cx="7624520" cy="1555038"/>
            </a:xfrm>
          </p:grpSpPr>
          <p:sp>
            <p:nvSpPr>
              <p:cNvPr id="3430" name="Google Shape;3430;p380"/>
              <p:cNvSpPr/>
              <p:nvPr/>
            </p:nvSpPr>
            <p:spPr>
              <a:xfrm>
                <a:off x="4315740" y="5149945"/>
                <a:ext cx="618032" cy="1555038"/>
              </a:xfrm>
              <a:custGeom>
                <a:rect b="b" l="l" r="r" t="t"/>
                <a:pathLst>
                  <a:path extrusionOk="0" h="1555038" w="618032">
                    <a:moveTo>
                      <a:pt x="618033" y="1555039"/>
                    </a:moveTo>
                    <a:lnTo>
                      <a:pt x="0" y="920039"/>
                    </a:lnTo>
                    <a:lnTo>
                      <a:pt x="0" y="0"/>
                    </a:lnTo>
                    <a:lnTo>
                      <a:pt x="618033" y="171247"/>
                    </a:lnTo>
                    <a:close/>
                  </a:path>
                </a:pathLst>
              </a:custGeom>
              <a:solidFill>
                <a:srgbClr val="FAB6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3431" name="Google Shape;3431;p380"/>
              <p:cNvSpPr/>
              <p:nvPr/>
            </p:nvSpPr>
            <p:spPr>
              <a:xfrm>
                <a:off x="4933772" y="5321192"/>
                <a:ext cx="7006488" cy="1383791"/>
              </a:xfrm>
              <a:custGeom>
                <a:rect b="b" l="l" r="r" t="t"/>
                <a:pathLst>
                  <a:path extrusionOk="0" h="1383791" w="7006488">
                    <a:moveTo>
                      <a:pt x="6720434" y="345948"/>
                    </a:moveTo>
                    <a:lnTo>
                      <a:pt x="6434430" y="0"/>
                    </a:lnTo>
                    <a:lnTo>
                      <a:pt x="6434430" y="0"/>
                    </a:lnTo>
                    <a:lnTo>
                      <a:pt x="0" y="0"/>
                    </a:lnTo>
                    <a:lnTo>
                      <a:pt x="0" y="1383792"/>
                    </a:lnTo>
                    <a:lnTo>
                      <a:pt x="6434430" y="1383792"/>
                    </a:lnTo>
                    <a:lnTo>
                      <a:pt x="6434430" y="1383792"/>
                    </a:lnTo>
                    <a:lnTo>
                      <a:pt x="6720434" y="1037844"/>
                    </a:lnTo>
                    <a:lnTo>
                      <a:pt x="7006489" y="691896"/>
                    </a:lnTo>
                    <a:close/>
                  </a:path>
                </a:pathLst>
              </a:custGeom>
              <a:solidFill>
                <a:srgbClr val="FCD0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grpSp>
        <p:grpSp>
          <p:nvGrpSpPr>
            <p:cNvPr id="3432" name="Google Shape;3432;p380"/>
            <p:cNvGrpSpPr/>
            <p:nvPr/>
          </p:nvGrpSpPr>
          <p:grpSpPr>
            <a:xfrm>
              <a:off x="5328616" y="6042202"/>
              <a:ext cx="5840376" cy="1546391"/>
              <a:chOff x="4315740" y="6127278"/>
              <a:chExt cx="7624520" cy="2018792"/>
            </a:xfrm>
          </p:grpSpPr>
          <p:sp>
            <p:nvSpPr>
              <p:cNvPr id="3433" name="Google Shape;3433;p380"/>
              <p:cNvSpPr/>
              <p:nvPr/>
            </p:nvSpPr>
            <p:spPr>
              <a:xfrm>
                <a:off x="4315740" y="6127278"/>
                <a:ext cx="618032" cy="2018792"/>
              </a:xfrm>
              <a:custGeom>
                <a:rect b="b" l="l" r="r" t="t"/>
                <a:pathLst>
                  <a:path extrusionOk="0" h="2018792" w="618032">
                    <a:moveTo>
                      <a:pt x="618033" y="635000"/>
                    </a:moveTo>
                    <a:lnTo>
                      <a:pt x="0" y="0"/>
                    </a:lnTo>
                    <a:lnTo>
                      <a:pt x="0" y="919226"/>
                    </a:lnTo>
                    <a:lnTo>
                      <a:pt x="618033" y="2018792"/>
                    </a:lnTo>
                    <a:close/>
                  </a:path>
                </a:pathLst>
              </a:custGeom>
              <a:solidFill>
                <a:srgbClr val="EE85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3434" name="Google Shape;3434;p380"/>
              <p:cNvSpPr/>
              <p:nvPr/>
            </p:nvSpPr>
            <p:spPr>
              <a:xfrm>
                <a:off x="4933772" y="6762278"/>
                <a:ext cx="7006488" cy="1383792"/>
              </a:xfrm>
              <a:custGeom>
                <a:rect b="b" l="l" r="r" t="t"/>
                <a:pathLst>
                  <a:path extrusionOk="0" h="1383792" w="7006488">
                    <a:moveTo>
                      <a:pt x="6720434" y="345948"/>
                    </a:moveTo>
                    <a:lnTo>
                      <a:pt x="6434430" y="0"/>
                    </a:lnTo>
                    <a:lnTo>
                      <a:pt x="6434430" y="0"/>
                    </a:lnTo>
                    <a:lnTo>
                      <a:pt x="0" y="0"/>
                    </a:lnTo>
                    <a:lnTo>
                      <a:pt x="0" y="1383792"/>
                    </a:lnTo>
                    <a:lnTo>
                      <a:pt x="6434430" y="1383792"/>
                    </a:lnTo>
                    <a:lnTo>
                      <a:pt x="6434430" y="1383792"/>
                    </a:lnTo>
                    <a:lnTo>
                      <a:pt x="6720434" y="1037844"/>
                    </a:lnTo>
                    <a:lnTo>
                      <a:pt x="7006489" y="691896"/>
                    </a:lnTo>
                    <a:close/>
                  </a:path>
                </a:pathLst>
              </a:custGeom>
              <a:solidFill>
                <a:srgbClr val="F4B0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grpSp>
        <p:sp>
          <p:nvSpPr>
            <p:cNvPr id="3435" name="Google Shape;3435;p380"/>
            <p:cNvSpPr/>
            <p:nvPr/>
          </p:nvSpPr>
          <p:spPr>
            <a:xfrm>
              <a:off x="5910913" y="2230863"/>
              <a:ext cx="4875621" cy="79637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Firewall rules are instructions that dictate how incoming and outgoing network traffic should be handled.</a:t>
              </a:r>
              <a:endParaRPr/>
            </a:p>
          </p:txBody>
        </p:sp>
        <p:sp>
          <p:nvSpPr>
            <p:cNvPr id="3436" name="Google Shape;3436;p380"/>
            <p:cNvSpPr/>
            <p:nvPr/>
          </p:nvSpPr>
          <p:spPr>
            <a:xfrm>
              <a:off x="5910913" y="3340110"/>
              <a:ext cx="4784659" cy="796379"/>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Rules can be defined in terms of directions, i.e., Inbound and Outbound.</a:t>
              </a:r>
              <a:endParaRPr/>
            </a:p>
          </p:txBody>
        </p:sp>
        <p:sp>
          <p:nvSpPr>
            <p:cNvPr id="3437" name="Google Shape;3437;p380"/>
            <p:cNvSpPr/>
            <p:nvPr/>
          </p:nvSpPr>
          <p:spPr>
            <a:xfrm>
              <a:off x="5910913" y="4438142"/>
              <a:ext cx="4784659" cy="796379"/>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They can be categorized into allow and deny rules.</a:t>
              </a:r>
              <a:endParaRPr/>
            </a:p>
          </p:txBody>
        </p:sp>
        <p:sp>
          <p:nvSpPr>
            <p:cNvPr id="3438" name="Google Shape;3438;p380"/>
            <p:cNvSpPr/>
            <p:nvPr/>
          </p:nvSpPr>
          <p:spPr>
            <a:xfrm>
              <a:off x="5910913" y="5542010"/>
              <a:ext cx="4875621" cy="79637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They can also be based on port numbers and protocol types.</a:t>
              </a:r>
              <a:endParaRPr b="0" i="0" sz="2200" u="none" cap="none" strike="noStrike">
                <a:solidFill>
                  <a:srgbClr val="3F3F3F"/>
                </a:solidFill>
                <a:latin typeface="Open Sans"/>
                <a:ea typeface="Open Sans"/>
                <a:cs typeface="Open Sans"/>
                <a:sym typeface="Open Sans"/>
              </a:endParaRPr>
            </a:p>
          </p:txBody>
        </p:sp>
        <p:sp>
          <p:nvSpPr>
            <p:cNvPr id="3439" name="Google Shape;3439;p380"/>
            <p:cNvSpPr/>
            <p:nvPr/>
          </p:nvSpPr>
          <p:spPr>
            <a:xfrm>
              <a:off x="5910913" y="6646353"/>
              <a:ext cx="5045306" cy="796379"/>
            </a:xfrm>
            <a:prstGeom prst="rect">
              <a:avLst/>
            </a:prstGeom>
            <a:noFill/>
            <a:ln>
              <a:noFill/>
            </a:ln>
          </p:spPr>
          <p:txBody>
            <a:bodyPr anchorCtr="0" anchor="ctr" bIns="45700" lIns="91425" spcFirstLastPara="1" rIns="91425" wrap="square" tIns="45700">
              <a:noAutofit/>
            </a:bodyPr>
            <a:lstStyle/>
            <a:p>
              <a:pPr indent="-66675" lvl="1" marL="568325" marR="0" rtl="0" algn="l">
                <a:lnSpc>
                  <a:spcPct val="114000"/>
                </a:lnSpc>
                <a:spcBef>
                  <a:spcPts val="0"/>
                </a:spcBef>
                <a:spcAft>
                  <a:spcPts val="0"/>
                </a:spcAft>
                <a:buClr>
                  <a:srgbClr val="3F3F3F"/>
                </a:buClr>
                <a:buSzPts val="165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3440" name="Google Shape;3440;p380"/>
          <p:cNvSpPr txBox="1"/>
          <p:nvPr/>
        </p:nvSpPr>
        <p:spPr>
          <a:xfrm>
            <a:off x="4191000" y="7147289"/>
            <a:ext cx="8142288" cy="84061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In firewall configurations, the sequence of rules is crucial for effective security.</a:t>
            </a:r>
            <a:endParaRPr b="0" i="0" sz="2200" u="none" cap="none" strike="noStrike">
              <a:solidFill>
                <a:srgbClr val="404040"/>
              </a:solidFill>
              <a:latin typeface="Open Sans"/>
              <a:ea typeface="Open Sans"/>
              <a:cs typeface="Open Sans"/>
              <a:sym typeface="Open Sans"/>
            </a:endParaRPr>
          </a:p>
        </p:txBody>
      </p:sp>
      <p:sp>
        <p:nvSpPr>
          <p:cNvPr id="3441" name="Google Shape;3441;p380"/>
          <p:cNvSpPr/>
          <p:nvPr/>
        </p:nvSpPr>
        <p:spPr>
          <a:xfrm>
            <a:off x="7531100" y="816324"/>
            <a:ext cx="12026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1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Clr>
                <a:srgbClr val="6B85B8"/>
              </a:buClr>
              <a:buSzPts val="6400"/>
              <a:buFont typeface="Arial"/>
              <a:buNone/>
            </a:pPr>
            <a:r>
              <a:rPr lang="en-US">
                <a:solidFill>
                  <a:srgbClr val="434343"/>
                </a:solidFill>
              </a:rPr>
              <a:t>Access Control Lists</a:t>
            </a:r>
            <a:endParaRPr>
              <a:solidFill>
                <a:srgbClr val="434343"/>
              </a:solidFill>
            </a:endParaRPr>
          </a:p>
        </p:txBody>
      </p:sp>
      <p:sp>
        <p:nvSpPr>
          <p:cNvPr id="3448" name="Google Shape;3448;p12"/>
          <p:cNvSpPr/>
          <p:nvPr/>
        </p:nvSpPr>
        <p:spPr>
          <a:xfrm>
            <a:off x="1909875" y="1599600"/>
            <a:ext cx="12438900" cy="16713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487CA9"/>
              </a:buClr>
              <a:buSzPts val="4400"/>
              <a:buFont typeface="Open Sans"/>
              <a:buNone/>
            </a:pPr>
            <a:r>
              <a:rPr b="0" i="0" lang="en-US" sz="2200" u="none" cap="none" strike="noStrike">
                <a:solidFill>
                  <a:srgbClr val="434343"/>
                </a:solidFill>
                <a:latin typeface="Open Sans"/>
                <a:ea typeface="Open Sans"/>
                <a:cs typeface="Open Sans"/>
                <a:sym typeface="Open Sans"/>
              </a:rPr>
              <a:t>They identify traffic flows using characteristics such as a source and destination IP address, IP protocol, ports, EtherType, and other parameters, depending on the ACL type.</a:t>
            </a:r>
            <a:endParaRPr b="0" i="0" sz="2200" u="none" cap="none" strike="noStrike">
              <a:solidFill>
                <a:srgbClr val="434343"/>
              </a:solidFill>
              <a:latin typeface="Open Sans"/>
              <a:ea typeface="Open Sans"/>
              <a:cs typeface="Open Sans"/>
              <a:sym typeface="Open Sans"/>
            </a:endParaRPr>
          </a:p>
        </p:txBody>
      </p:sp>
      <p:pic>
        <p:nvPicPr>
          <p:cNvPr id="3449" name="Google Shape;3449;p12"/>
          <p:cNvPicPr preferRelativeResize="0"/>
          <p:nvPr/>
        </p:nvPicPr>
        <p:blipFill rotWithShape="1">
          <a:blip r:embed="rId3">
            <a:alphaModFix/>
          </a:blip>
          <a:srcRect b="0" l="0" r="0" t="0"/>
          <a:stretch/>
        </p:blipFill>
        <p:spPr>
          <a:xfrm>
            <a:off x="4352487" y="3536375"/>
            <a:ext cx="7782043" cy="5205525"/>
          </a:xfrm>
          <a:prstGeom prst="rect">
            <a:avLst/>
          </a:prstGeom>
          <a:noFill/>
          <a:ln>
            <a:noFill/>
          </a:ln>
        </p:spPr>
      </p:pic>
      <p:sp>
        <p:nvSpPr>
          <p:cNvPr id="3450" name="Google Shape;3450;p12"/>
          <p:cNvSpPr/>
          <p:nvPr/>
        </p:nvSpPr>
        <p:spPr>
          <a:xfrm>
            <a:off x="5943600" y="869692"/>
            <a:ext cx="4373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38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434343"/>
                </a:solidFill>
              </a:rPr>
              <a:t>Access Control Lists</a:t>
            </a:r>
            <a:endParaRPr>
              <a:solidFill>
                <a:srgbClr val="434343"/>
              </a:solidFill>
            </a:endParaRPr>
          </a:p>
        </p:txBody>
      </p:sp>
      <p:graphicFrame>
        <p:nvGraphicFramePr>
          <p:cNvPr id="3457" name="Google Shape;3457;p381"/>
          <p:cNvGraphicFramePr/>
          <p:nvPr/>
        </p:nvGraphicFramePr>
        <p:xfrm>
          <a:off x="1276836" y="2042574"/>
          <a:ext cx="3000000" cy="3000000"/>
        </p:xfrm>
        <a:graphic>
          <a:graphicData uri="http://schemas.openxmlformats.org/drawingml/2006/table">
            <a:tbl>
              <a:tblPr>
                <a:noFill/>
                <a:tableStyleId>{968ED6C1-C02C-49E0-B6CE-7A1554D6257D}</a:tableStyleId>
              </a:tblPr>
              <a:tblGrid>
                <a:gridCol w="1678025"/>
                <a:gridCol w="1643525"/>
                <a:gridCol w="2106650"/>
                <a:gridCol w="2265225"/>
                <a:gridCol w="1948100"/>
                <a:gridCol w="2228725"/>
                <a:gridCol w="1831975"/>
              </a:tblGrid>
              <a:tr h="1234025">
                <a:tc>
                  <a:txBody>
                    <a:bodyPr/>
                    <a:lstStyle/>
                    <a:p>
                      <a:pPr indent="0" lvl="0" marL="0" marR="0" rtl="0" algn="ctr">
                        <a:lnSpc>
                          <a:spcPct val="165625"/>
                        </a:lnSpc>
                        <a:spcBef>
                          <a:spcPts val="0"/>
                        </a:spcBef>
                        <a:spcAft>
                          <a:spcPts val="0"/>
                        </a:spcAft>
                        <a:buClr>
                          <a:srgbClr val="FFFFFF"/>
                        </a:buClr>
                        <a:buSzPts val="3200"/>
                        <a:buFont typeface="Quattrocento Sans"/>
                        <a:buNone/>
                      </a:pPr>
                      <a:r>
                        <a:rPr lang="en-US" sz="2200" u="none" cap="none" strike="noStrike">
                          <a:solidFill>
                            <a:srgbClr val="FFFFFF"/>
                          </a:solidFill>
                          <a:latin typeface="Open Sans"/>
                          <a:ea typeface="Open Sans"/>
                          <a:cs typeface="Open Sans"/>
                          <a:sym typeface="Open Sans"/>
                        </a:rPr>
                        <a:t>Action</a:t>
                      </a:r>
                      <a:endParaRPr sz="2200" u="none" cap="none" strike="noStrike">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87CA9"/>
                    </a:solidFill>
                  </a:tcPr>
                </a:tc>
                <a:tc>
                  <a:txBody>
                    <a:bodyPr/>
                    <a:lstStyle/>
                    <a:p>
                      <a:pPr indent="0" lvl="0" marL="0" marR="0" rtl="0" algn="ctr">
                        <a:lnSpc>
                          <a:spcPct val="165625"/>
                        </a:lnSpc>
                        <a:spcBef>
                          <a:spcPts val="0"/>
                        </a:spcBef>
                        <a:spcAft>
                          <a:spcPts val="0"/>
                        </a:spcAft>
                        <a:buClr>
                          <a:srgbClr val="FFFFFF"/>
                        </a:buClr>
                        <a:buSzPts val="3200"/>
                        <a:buFont typeface="Quattrocento Sans"/>
                        <a:buNone/>
                      </a:pPr>
                      <a:r>
                        <a:rPr lang="en-US" sz="2200" u="none" cap="none" strike="noStrike">
                          <a:solidFill>
                            <a:srgbClr val="FFFFFF"/>
                          </a:solidFill>
                          <a:latin typeface="Open Sans"/>
                          <a:ea typeface="Open Sans"/>
                          <a:cs typeface="Open Sans"/>
                          <a:sym typeface="Open Sans"/>
                        </a:rPr>
                        <a:t>Protocol</a:t>
                      </a:r>
                      <a:endParaRPr sz="2200" u="none" cap="none" strike="noStrike">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87CA9"/>
                    </a:solidFill>
                  </a:tcPr>
                </a:tc>
                <a:tc>
                  <a:txBody>
                    <a:bodyPr/>
                    <a:lstStyle/>
                    <a:p>
                      <a:pPr indent="0" lvl="0" marL="0" marR="0" rtl="0" algn="ctr">
                        <a:lnSpc>
                          <a:spcPct val="100000"/>
                        </a:lnSpc>
                        <a:spcBef>
                          <a:spcPts val="0"/>
                        </a:spcBef>
                        <a:spcAft>
                          <a:spcPts val="0"/>
                        </a:spcAft>
                        <a:buClr>
                          <a:srgbClr val="FFFFFF"/>
                        </a:buClr>
                        <a:buSzPts val="3200"/>
                        <a:buFont typeface="Quattrocento Sans"/>
                        <a:buNone/>
                      </a:pPr>
                      <a:r>
                        <a:rPr lang="en-US" sz="2200" u="none" cap="none" strike="noStrike">
                          <a:solidFill>
                            <a:srgbClr val="FFFFFF"/>
                          </a:solidFill>
                          <a:latin typeface="Open Sans"/>
                          <a:ea typeface="Open Sans"/>
                          <a:cs typeface="Open Sans"/>
                          <a:sym typeface="Open Sans"/>
                        </a:rPr>
                        <a:t>Source</a:t>
                      </a:r>
                      <a:br>
                        <a:rPr lang="en-US" sz="2200" u="none" cap="none" strike="noStrike">
                          <a:solidFill>
                            <a:srgbClr val="FFFFFF"/>
                          </a:solidFill>
                          <a:latin typeface="Open Sans"/>
                          <a:ea typeface="Open Sans"/>
                          <a:cs typeface="Open Sans"/>
                          <a:sym typeface="Open Sans"/>
                        </a:rPr>
                      </a:br>
                      <a:r>
                        <a:rPr lang="en-US" sz="2200" u="none" cap="none" strike="noStrike">
                          <a:solidFill>
                            <a:srgbClr val="FFFFFF"/>
                          </a:solidFill>
                          <a:latin typeface="Open Sans"/>
                          <a:ea typeface="Open Sans"/>
                          <a:cs typeface="Open Sans"/>
                          <a:sym typeface="Open Sans"/>
                        </a:rPr>
                        <a:t>Address</a:t>
                      </a:r>
                      <a:endParaRPr sz="2200" u="none" cap="none" strike="noStrike">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87CA9"/>
                    </a:solidFill>
                  </a:tcPr>
                </a:tc>
                <a:tc>
                  <a:txBody>
                    <a:bodyPr/>
                    <a:lstStyle/>
                    <a:p>
                      <a:pPr indent="0" lvl="0" marL="0" marR="0" rtl="0" algn="ctr">
                        <a:lnSpc>
                          <a:spcPct val="100000"/>
                        </a:lnSpc>
                        <a:spcBef>
                          <a:spcPts val="0"/>
                        </a:spcBef>
                        <a:spcAft>
                          <a:spcPts val="0"/>
                        </a:spcAft>
                        <a:buClr>
                          <a:srgbClr val="FFFFFF"/>
                        </a:buClr>
                        <a:buSzPts val="3200"/>
                        <a:buFont typeface="Quattrocento Sans"/>
                        <a:buNone/>
                      </a:pPr>
                      <a:r>
                        <a:rPr lang="en-US" sz="2200" u="none" cap="none" strike="noStrike">
                          <a:solidFill>
                            <a:srgbClr val="FFFFFF"/>
                          </a:solidFill>
                          <a:latin typeface="Open Sans"/>
                          <a:ea typeface="Open Sans"/>
                          <a:cs typeface="Open Sans"/>
                          <a:sym typeface="Open Sans"/>
                        </a:rPr>
                        <a:t>Destination</a:t>
                      </a:r>
                      <a:br>
                        <a:rPr lang="en-US" sz="2200" u="none" cap="none" strike="noStrike">
                          <a:solidFill>
                            <a:srgbClr val="FFFFFF"/>
                          </a:solidFill>
                          <a:latin typeface="Open Sans"/>
                          <a:ea typeface="Open Sans"/>
                          <a:cs typeface="Open Sans"/>
                          <a:sym typeface="Open Sans"/>
                        </a:rPr>
                      </a:br>
                      <a:r>
                        <a:rPr lang="en-US" sz="2200" u="none" cap="none" strike="noStrike">
                          <a:solidFill>
                            <a:srgbClr val="FFFFFF"/>
                          </a:solidFill>
                          <a:latin typeface="Open Sans"/>
                          <a:ea typeface="Open Sans"/>
                          <a:cs typeface="Open Sans"/>
                          <a:sym typeface="Open Sans"/>
                        </a:rPr>
                        <a:t>Address</a:t>
                      </a:r>
                      <a:endParaRPr sz="2200" u="none" cap="none" strike="noStrike">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87CA9"/>
                    </a:solidFill>
                  </a:tcPr>
                </a:tc>
                <a:tc>
                  <a:txBody>
                    <a:bodyPr/>
                    <a:lstStyle/>
                    <a:p>
                      <a:pPr indent="0" lvl="0" marL="0" marR="0" rtl="0" algn="ctr">
                        <a:lnSpc>
                          <a:spcPct val="100000"/>
                        </a:lnSpc>
                        <a:spcBef>
                          <a:spcPts val="0"/>
                        </a:spcBef>
                        <a:spcAft>
                          <a:spcPts val="0"/>
                        </a:spcAft>
                        <a:buClr>
                          <a:srgbClr val="FFFFFF"/>
                        </a:buClr>
                        <a:buSzPts val="3200"/>
                        <a:buFont typeface="Quattrocento Sans"/>
                        <a:buNone/>
                      </a:pPr>
                      <a:r>
                        <a:rPr lang="en-US" sz="2200" u="none" cap="none" strike="noStrike">
                          <a:solidFill>
                            <a:srgbClr val="FFFFFF"/>
                          </a:solidFill>
                          <a:latin typeface="Open Sans"/>
                          <a:ea typeface="Open Sans"/>
                          <a:cs typeface="Open Sans"/>
                          <a:sym typeface="Open Sans"/>
                        </a:rPr>
                        <a:t>Source</a:t>
                      </a:r>
                      <a:br>
                        <a:rPr lang="en-US" sz="2200" u="none" cap="none" strike="noStrike">
                          <a:solidFill>
                            <a:srgbClr val="FFFFFF"/>
                          </a:solidFill>
                          <a:latin typeface="Open Sans"/>
                          <a:ea typeface="Open Sans"/>
                          <a:cs typeface="Open Sans"/>
                          <a:sym typeface="Open Sans"/>
                        </a:rPr>
                      </a:br>
                      <a:r>
                        <a:rPr lang="en-US" sz="2200" u="none" cap="none" strike="noStrike">
                          <a:solidFill>
                            <a:srgbClr val="FFFFFF"/>
                          </a:solidFill>
                          <a:latin typeface="Open Sans"/>
                          <a:ea typeface="Open Sans"/>
                          <a:cs typeface="Open Sans"/>
                          <a:sym typeface="Open Sans"/>
                        </a:rPr>
                        <a:t>Port</a:t>
                      </a:r>
                      <a:endParaRPr sz="2200" u="none" cap="none" strike="noStrike">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87CA9"/>
                    </a:solidFill>
                  </a:tcPr>
                </a:tc>
                <a:tc>
                  <a:txBody>
                    <a:bodyPr/>
                    <a:lstStyle/>
                    <a:p>
                      <a:pPr indent="0" lvl="0" marL="0" marR="0" rtl="0" algn="ctr">
                        <a:lnSpc>
                          <a:spcPct val="115000"/>
                        </a:lnSpc>
                        <a:spcBef>
                          <a:spcPts val="0"/>
                        </a:spcBef>
                        <a:spcAft>
                          <a:spcPts val="0"/>
                        </a:spcAft>
                        <a:buClr>
                          <a:srgbClr val="FFFFFF"/>
                        </a:buClr>
                        <a:buSzPts val="3200"/>
                        <a:buFont typeface="Quattrocento Sans"/>
                        <a:buNone/>
                      </a:pPr>
                      <a:r>
                        <a:rPr lang="en-US" sz="2200" u="none" cap="none" strike="noStrike">
                          <a:solidFill>
                            <a:schemeClr val="lt1"/>
                          </a:solidFill>
                          <a:latin typeface="Open Sans"/>
                          <a:ea typeface="Open Sans"/>
                          <a:cs typeface="Open Sans"/>
                          <a:sym typeface="Open Sans"/>
                        </a:rPr>
                        <a:t>Destination</a:t>
                      </a:r>
                      <a:br>
                        <a:rPr lang="en-US" sz="2200" u="none" cap="none" strike="noStrike">
                          <a:solidFill>
                            <a:schemeClr val="lt1"/>
                          </a:solidFill>
                          <a:latin typeface="Open Sans"/>
                          <a:ea typeface="Open Sans"/>
                          <a:cs typeface="Open Sans"/>
                          <a:sym typeface="Open Sans"/>
                        </a:rPr>
                      </a:br>
                      <a:r>
                        <a:rPr lang="en-US" sz="2200" u="none" cap="none" strike="noStrike">
                          <a:solidFill>
                            <a:schemeClr val="lt1"/>
                          </a:solidFill>
                          <a:latin typeface="Open Sans"/>
                          <a:ea typeface="Open Sans"/>
                          <a:cs typeface="Open Sans"/>
                          <a:sym typeface="Open Sans"/>
                        </a:rPr>
                        <a:t>Port</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87CA9"/>
                    </a:solidFill>
                  </a:tcPr>
                </a:tc>
                <a:tc>
                  <a:txBody>
                    <a:bodyPr/>
                    <a:lstStyle/>
                    <a:p>
                      <a:pPr indent="0" lvl="0" marL="0" marR="0" rtl="0" algn="ctr">
                        <a:lnSpc>
                          <a:spcPct val="115000"/>
                        </a:lnSpc>
                        <a:spcBef>
                          <a:spcPts val="0"/>
                        </a:spcBef>
                        <a:spcAft>
                          <a:spcPts val="0"/>
                        </a:spcAft>
                        <a:buClr>
                          <a:srgbClr val="FFFFFF"/>
                        </a:buClr>
                        <a:buSzPts val="3200"/>
                        <a:buFont typeface="Quattrocento Sans"/>
                        <a:buNone/>
                      </a:pPr>
                      <a:r>
                        <a:rPr lang="en-US" sz="2200" u="none" cap="none" strike="noStrike">
                          <a:solidFill>
                            <a:schemeClr val="lt1"/>
                          </a:solidFill>
                          <a:latin typeface="Open Sans"/>
                          <a:ea typeface="Open Sans"/>
                          <a:cs typeface="Open Sans"/>
                          <a:sym typeface="Open Sans"/>
                        </a:rPr>
                        <a:t>Flag Bit</a:t>
                      </a:r>
                      <a:endParaRPr sz="2200" u="none" cap="none" strike="noStrike">
                        <a:solidFill>
                          <a:schemeClr val="lt1"/>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87CA9"/>
                    </a:solidFill>
                  </a:tcPr>
                </a:tc>
              </a:tr>
              <a:tr h="1295400">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Allow</a:t>
                      </a:r>
                      <a:endParaRPr sz="2200" u="none" cap="none" strike="noStrike">
                        <a:solidFill>
                          <a:srgbClr val="404040"/>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TCP</a:t>
                      </a:r>
                      <a:endParaRPr sz="2200" u="none" cap="none" strike="noStrike">
                        <a:solidFill>
                          <a:srgbClr val="404040"/>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Outside of 140.114/16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140.114.44.2</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&gt;1023</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80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SYN</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95400">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Allow</a:t>
                      </a:r>
                      <a:endParaRPr sz="2200" u="none" cap="none" strike="noStrike">
                        <a:solidFill>
                          <a:srgbClr val="404040"/>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UDP</a:t>
                      </a:r>
                      <a:endParaRPr sz="2200" u="none" cap="none" strike="noStrike">
                        <a:solidFill>
                          <a:srgbClr val="404040"/>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Outside of 140.114/16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140.114/16</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&gt;1023</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65625"/>
                        </a:lnSpc>
                        <a:spcBef>
                          <a:spcPts val="0"/>
                        </a:spcBef>
                        <a:spcAft>
                          <a:spcPts val="0"/>
                        </a:spcAft>
                        <a:buClr>
                          <a:srgbClr val="000000"/>
                        </a:buClr>
                        <a:buSzPts val="3200"/>
                        <a:buFont typeface="Quattrocento Sans"/>
                        <a:buNone/>
                      </a:pPr>
                      <a:r>
                        <a:rPr lang="en-US" sz="2000" u="none" cap="none" strike="noStrike">
                          <a:solidFill>
                            <a:srgbClr val="434343"/>
                          </a:solidFill>
                          <a:latin typeface="Open Sans"/>
                          <a:ea typeface="Open Sans"/>
                          <a:cs typeface="Open Sans"/>
                          <a:sym typeface="Open Sans"/>
                        </a:rPr>
                        <a:t>53</a:t>
                      </a:r>
                      <a:endParaRPr sz="2000" u="none" cap="none" strike="noStrike">
                        <a:solidFill>
                          <a:srgbClr val="434343"/>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65625"/>
                        </a:lnSpc>
                        <a:spcBef>
                          <a:spcPts val="0"/>
                        </a:spcBef>
                        <a:spcAft>
                          <a:spcPts val="0"/>
                        </a:spcAft>
                        <a:buClr>
                          <a:srgbClr val="000000"/>
                        </a:buClr>
                        <a:buSzPts val="3200"/>
                        <a:buFont typeface="Quattrocento Sans"/>
                        <a:buNone/>
                      </a:pPr>
                      <a:r>
                        <a:t/>
                      </a:r>
                      <a:endParaRPr sz="2000" u="none" cap="none" strike="noStrike">
                        <a:solidFill>
                          <a:srgbClr val="434343"/>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34025">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Deny</a:t>
                      </a:r>
                      <a:endParaRPr sz="2200" u="none" cap="none" strike="noStrike">
                        <a:solidFill>
                          <a:srgbClr val="404040"/>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All</a:t>
                      </a:r>
                      <a:endParaRPr sz="2200" u="none" cap="none" strike="noStrike">
                        <a:solidFill>
                          <a:srgbClr val="404040"/>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All</a:t>
                      </a:r>
                      <a:endParaRPr sz="2200" u="none" cap="none" strike="noStrike">
                        <a:solidFill>
                          <a:srgbClr val="404040"/>
                        </a:solidFill>
                        <a:latin typeface="Open Sans"/>
                        <a:ea typeface="Open Sans"/>
                        <a:cs typeface="Open Sans"/>
                        <a:sym typeface="Open Sans"/>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All</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All</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All</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3200"/>
                        <a:buFont typeface="Quattrocento Sans"/>
                        <a:buNone/>
                      </a:pPr>
                      <a:r>
                        <a:rPr lang="en-US" sz="2200" u="none" cap="none" strike="noStrike">
                          <a:solidFill>
                            <a:srgbClr val="404040"/>
                          </a:solidFill>
                          <a:latin typeface="Open Sans"/>
                          <a:ea typeface="Open Sans"/>
                          <a:cs typeface="Open Sans"/>
                          <a:sym typeface="Open Sans"/>
                        </a:rPr>
                        <a:t>All</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458" name="Google Shape;3458;p381"/>
          <p:cNvSpPr/>
          <p:nvPr/>
        </p:nvSpPr>
        <p:spPr>
          <a:xfrm>
            <a:off x="5943600" y="869692"/>
            <a:ext cx="4373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3" name="Shape 3463"/>
        <p:cNvGrpSpPr/>
        <p:nvPr/>
      </p:nvGrpSpPr>
      <p:grpSpPr>
        <a:xfrm>
          <a:off x="0" y="0"/>
          <a:ext cx="0" cy="0"/>
          <a:chOff x="0" y="0"/>
          <a:chExt cx="0" cy="0"/>
        </a:xfrm>
      </p:grpSpPr>
      <p:sp>
        <p:nvSpPr>
          <p:cNvPr id="3464" name="Google Shape;3464;p39"/>
          <p:cNvSpPr txBox="1"/>
          <p:nvPr>
            <p:ph idx="1" type="body"/>
          </p:nvPr>
        </p:nvSpPr>
        <p:spPr>
          <a:xfrm>
            <a:off x="4068169" y="4126230"/>
            <a:ext cx="8119800" cy="91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SzPts val="2800"/>
              <a:buNone/>
            </a:pPr>
            <a:r>
              <a:rPr lang="en-US"/>
              <a:t>Firewall Categories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sp>
        <p:nvSpPr>
          <p:cNvPr id="3470" name="Google Shape;3470;p38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434343"/>
                </a:solidFill>
              </a:rPr>
              <a:t>Network-Based Firewall</a:t>
            </a:r>
            <a:endParaRPr>
              <a:solidFill>
                <a:srgbClr val="434343"/>
              </a:solidFill>
            </a:endParaRPr>
          </a:p>
        </p:txBody>
      </p:sp>
      <p:cxnSp>
        <p:nvCxnSpPr>
          <p:cNvPr id="3471" name="Google Shape;3471;p382"/>
          <p:cNvCxnSpPr/>
          <p:nvPr/>
        </p:nvCxnSpPr>
        <p:spPr>
          <a:xfrm>
            <a:off x="7621691" y="4644993"/>
            <a:ext cx="3481800" cy="0"/>
          </a:xfrm>
          <a:prstGeom prst="straightConnector1">
            <a:avLst/>
          </a:prstGeom>
          <a:noFill/>
          <a:ln cap="rnd" cmpd="sng" w="38100">
            <a:solidFill>
              <a:srgbClr val="000000"/>
            </a:solidFill>
            <a:prstDash val="dash"/>
            <a:miter lim="8000"/>
            <a:headEnd len="med" w="med" type="triangle"/>
            <a:tailEnd len="med" w="med" type="triangle"/>
          </a:ln>
        </p:spPr>
      </p:cxnSp>
      <p:pic>
        <p:nvPicPr>
          <p:cNvPr descr="Image" id="3472" name="Google Shape;3472;p382"/>
          <p:cNvPicPr preferRelativeResize="0"/>
          <p:nvPr/>
        </p:nvPicPr>
        <p:blipFill rotWithShape="1">
          <a:blip r:embed="rId3">
            <a:alphaModFix/>
          </a:blip>
          <a:srcRect b="0" l="0" r="0" t="0"/>
          <a:stretch/>
        </p:blipFill>
        <p:spPr>
          <a:xfrm>
            <a:off x="6187274" y="3924003"/>
            <a:ext cx="1260501" cy="1441980"/>
          </a:xfrm>
          <a:prstGeom prst="rect">
            <a:avLst/>
          </a:prstGeom>
          <a:noFill/>
          <a:ln>
            <a:noFill/>
          </a:ln>
          <a:effectLst>
            <a:outerShdw blurRad="279400" rotWithShape="0">
              <a:srgbClr val="000000"/>
            </a:outerShdw>
          </a:effectLst>
        </p:spPr>
      </p:pic>
      <p:cxnSp>
        <p:nvCxnSpPr>
          <p:cNvPr id="3473" name="Google Shape;3473;p382"/>
          <p:cNvCxnSpPr/>
          <p:nvPr/>
        </p:nvCxnSpPr>
        <p:spPr>
          <a:xfrm>
            <a:off x="4293968" y="3857729"/>
            <a:ext cx="1706700" cy="787200"/>
          </a:xfrm>
          <a:prstGeom prst="straightConnector1">
            <a:avLst/>
          </a:prstGeom>
          <a:noFill/>
          <a:ln cap="rnd" cmpd="sng" w="38100">
            <a:solidFill>
              <a:srgbClr val="000000"/>
            </a:solidFill>
            <a:prstDash val="dash"/>
            <a:miter lim="8000"/>
            <a:headEnd len="med" w="med" type="triangle"/>
            <a:tailEnd len="med" w="med" type="triangle"/>
          </a:ln>
        </p:spPr>
      </p:cxnSp>
      <p:cxnSp>
        <p:nvCxnSpPr>
          <p:cNvPr id="3474" name="Google Shape;3474;p382"/>
          <p:cNvCxnSpPr/>
          <p:nvPr/>
        </p:nvCxnSpPr>
        <p:spPr>
          <a:xfrm flipH="1" rot="10800000">
            <a:off x="4296521" y="5039359"/>
            <a:ext cx="1701900" cy="791100"/>
          </a:xfrm>
          <a:prstGeom prst="straightConnector1">
            <a:avLst/>
          </a:prstGeom>
          <a:noFill/>
          <a:ln cap="rnd" cmpd="sng" w="38100">
            <a:solidFill>
              <a:srgbClr val="000000"/>
            </a:solidFill>
            <a:prstDash val="dash"/>
            <a:miter lim="8000"/>
            <a:headEnd len="med" w="med" type="triangle"/>
            <a:tailEnd len="med" w="med" type="triangle"/>
          </a:ln>
        </p:spPr>
      </p:cxnSp>
      <p:sp>
        <p:nvSpPr>
          <p:cNvPr id="3475" name="Google Shape;3475;p382"/>
          <p:cNvSpPr txBox="1"/>
          <p:nvPr/>
        </p:nvSpPr>
        <p:spPr>
          <a:xfrm>
            <a:off x="2578475" y="6971400"/>
            <a:ext cx="1981500" cy="114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Personal computers</a:t>
            </a:r>
            <a:endParaRPr b="0" i="0" sz="2200" u="none" cap="none" strike="noStrike">
              <a:solidFill>
                <a:srgbClr val="434343"/>
              </a:solidFill>
              <a:latin typeface="Open Sans"/>
              <a:ea typeface="Open Sans"/>
              <a:cs typeface="Open Sans"/>
              <a:sym typeface="Open Sans"/>
            </a:endParaRPr>
          </a:p>
        </p:txBody>
      </p:sp>
      <p:sp>
        <p:nvSpPr>
          <p:cNvPr id="3476" name="Google Shape;3476;p382"/>
          <p:cNvSpPr txBox="1"/>
          <p:nvPr/>
        </p:nvSpPr>
        <p:spPr>
          <a:xfrm>
            <a:off x="5826775" y="5571950"/>
            <a:ext cx="19815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Firewall</a:t>
            </a:r>
            <a:endParaRPr b="0" i="0" sz="2200" u="none" cap="none" strike="noStrike">
              <a:solidFill>
                <a:srgbClr val="434343"/>
              </a:solidFill>
              <a:latin typeface="Open Sans"/>
              <a:ea typeface="Open Sans"/>
              <a:cs typeface="Open Sans"/>
              <a:sym typeface="Open Sans"/>
            </a:endParaRPr>
          </a:p>
        </p:txBody>
      </p:sp>
      <p:sp>
        <p:nvSpPr>
          <p:cNvPr id="3477" name="Google Shape;3477;p382"/>
          <p:cNvSpPr txBox="1"/>
          <p:nvPr/>
        </p:nvSpPr>
        <p:spPr>
          <a:xfrm>
            <a:off x="11523613" y="5870438"/>
            <a:ext cx="19815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Internet</a:t>
            </a:r>
            <a:endParaRPr b="0" i="0" sz="2200" u="none" cap="none" strike="noStrike">
              <a:solidFill>
                <a:srgbClr val="434343"/>
              </a:solidFill>
              <a:latin typeface="Open Sans"/>
              <a:ea typeface="Open Sans"/>
              <a:cs typeface="Open Sans"/>
              <a:sym typeface="Open Sans"/>
            </a:endParaRPr>
          </a:p>
        </p:txBody>
      </p:sp>
      <p:sp>
        <p:nvSpPr>
          <p:cNvPr id="3478" name="Google Shape;3478;p382"/>
          <p:cNvSpPr/>
          <p:nvPr/>
        </p:nvSpPr>
        <p:spPr>
          <a:xfrm>
            <a:off x="2626225" y="1340400"/>
            <a:ext cx="11054100" cy="1442100"/>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434343"/>
                </a:solidFill>
                <a:latin typeface="Open Sans"/>
                <a:ea typeface="Open Sans"/>
                <a:cs typeface="Open Sans"/>
                <a:sym typeface="Open Sans"/>
              </a:rPr>
              <a:t>A network-based firewall protects the entire network. It can make decisions throughout the traffic.</a:t>
            </a:r>
            <a:endParaRPr b="0" i="0" sz="2200" u="none" cap="none" strike="noStrike">
              <a:solidFill>
                <a:srgbClr val="434343"/>
              </a:solidFill>
              <a:latin typeface="Open Sans"/>
              <a:ea typeface="Open Sans"/>
              <a:cs typeface="Open Sans"/>
              <a:sym typeface="Open Sans"/>
            </a:endParaRPr>
          </a:p>
        </p:txBody>
      </p:sp>
      <p:pic>
        <p:nvPicPr>
          <p:cNvPr id="3479" name="Google Shape;3479;p382"/>
          <p:cNvPicPr preferRelativeResize="0"/>
          <p:nvPr/>
        </p:nvPicPr>
        <p:blipFill rotWithShape="1">
          <a:blip r:embed="rId4">
            <a:alphaModFix/>
          </a:blip>
          <a:srcRect b="0" l="0" r="0" t="0"/>
          <a:stretch/>
        </p:blipFill>
        <p:spPr>
          <a:xfrm>
            <a:off x="2849500" y="3314056"/>
            <a:ext cx="1260500" cy="1260481"/>
          </a:xfrm>
          <a:prstGeom prst="rect">
            <a:avLst/>
          </a:prstGeom>
          <a:noFill/>
          <a:ln>
            <a:noFill/>
          </a:ln>
        </p:spPr>
      </p:pic>
      <p:pic>
        <p:nvPicPr>
          <p:cNvPr id="3480" name="Google Shape;3480;p382"/>
          <p:cNvPicPr preferRelativeResize="0"/>
          <p:nvPr/>
        </p:nvPicPr>
        <p:blipFill rotWithShape="1">
          <a:blip r:embed="rId4">
            <a:alphaModFix/>
          </a:blip>
          <a:srcRect b="0" l="0" r="0" t="0"/>
          <a:stretch/>
        </p:blipFill>
        <p:spPr>
          <a:xfrm>
            <a:off x="2849500" y="5235200"/>
            <a:ext cx="1260500" cy="1260500"/>
          </a:xfrm>
          <a:prstGeom prst="rect">
            <a:avLst/>
          </a:prstGeom>
          <a:noFill/>
          <a:ln>
            <a:noFill/>
          </a:ln>
        </p:spPr>
      </p:pic>
      <p:pic>
        <p:nvPicPr>
          <p:cNvPr id="3481" name="Google Shape;3481;p382"/>
          <p:cNvPicPr preferRelativeResize="0"/>
          <p:nvPr/>
        </p:nvPicPr>
        <p:blipFill rotWithShape="1">
          <a:blip r:embed="rId5">
            <a:alphaModFix/>
          </a:blip>
          <a:srcRect b="0" l="0" r="0" t="0"/>
          <a:stretch/>
        </p:blipFill>
        <p:spPr>
          <a:xfrm>
            <a:off x="11699150" y="3829775"/>
            <a:ext cx="1630450" cy="1630450"/>
          </a:xfrm>
          <a:prstGeom prst="rect">
            <a:avLst/>
          </a:prstGeom>
          <a:noFill/>
          <a:ln>
            <a:noFill/>
          </a:ln>
        </p:spPr>
      </p:pic>
      <p:sp>
        <p:nvSpPr>
          <p:cNvPr id="3482" name="Google Shape;3482;p382"/>
          <p:cNvSpPr/>
          <p:nvPr/>
        </p:nvSpPr>
        <p:spPr>
          <a:xfrm>
            <a:off x="5473700" y="869692"/>
            <a:ext cx="53023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7" name="Shape 3487"/>
        <p:cNvGrpSpPr/>
        <p:nvPr/>
      </p:nvGrpSpPr>
      <p:grpSpPr>
        <a:xfrm>
          <a:off x="0" y="0"/>
          <a:ext cx="0" cy="0"/>
          <a:chOff x="0" y="0"/>
          <a:chExt cx="0" cy="0"/>
        </a:xfrm>
      </p:grpSpPr>
      <p:sp>
        <p:nvSpPr>
          <p:cNvPr id="3488" name="Google Shape;3488;p38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434343"/>
                </a:solidFill>
              </a:rPr>
              <a:t>Host-Based Firewall</a:t>
            </a:r>
            <a:endParaRPr>
              <a:solidFill>
                <a:srgbClr val="434343"/>
              </a:solidFill>
            </a:endParaRPr>
          </a:p>
        </p:txBody>
      </p:sp>
      <p:cxnSp>
        <p:nvCxnSpPr>
          <p:cNvPr id="3489" name="Google Shape;3489;p383"/>
          <p:cNvCxnSpPr/>
          <p:nvPr/>
        </p:nvCxnSpPr>
        <p:spPr>
          <a:xfrm>
            <a:off x="11580081" y="4899911"/>
            <a:ext cx="2358975" cy="0"/>
          </a:xfrm>
          <a:prstGeom prst="straightConnector1">
            <a:avLst/>
          </a:prstGeom>
          <a:noFill/>
          <a:ln cap="rnd" cmpd="sng" w="38100">
            <a:solidFill>
              <a:srgbClr val="000000"/>
            </a:solidFill>
            <a:prstDash val="dash"/>
            <a:miter lim="8000"/>
            <a:headEnd len="med" w="med" type="triangle"/>
            <a:tailEnd len="med" w="med" type="triangle"/>
          </a:ln>
        </p:spPr>
      </p:cxnSp>
      <p:sp>
        <p:nvSpPr>
          <p:cNvPr id="3490" name="Google Shape;3490;p383"/>
          <p:cNvSpPr txBox="1"/>
          <p:nvPr/>
        </p:nvSpPr>
        <p:spPr>
          <a:xfrm>
            <a:off x="9659789" y="6179797"/>
            <a:ext cx="1981500" cy="114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Personal computer</a:t>
            </a:r>
            <a:endParaRPr b="0" i="0" sz="2200" u="none" cap="none" strike="noStrike">
              <a:solidFill>
                <a:srgbClr val="434343"/>
              </a:solidFill>
              <a:latin typeface="Open Sans"/>
              <a:ea typeface="Open Sans"/>
              <a:cs typeface="Open Sans"/>
              <a:sym typeface="Open Sans"/>
            </a:endParaRPr>
          </a:p>
        </p:txBody>
      </p:sp>
      <p:sp>
        <p:nvSpPr>
          <p:cNvPr id="3491" name="Google Shape;3491;p383"/>
          <p:cNvSpPr txBox="1"/>
          <p:nvPr/>
        </p:nvSpPr>
        <p:spPr>
          <a:xfrm>
            <a:off x="14240115" y="6227347"/>
            <a:ext cx="19815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Internet</a:t>
            </a:r>
            <a:endParaRPr b="0" i="0" sz="2200" u="none" cap="none" strike="noStrike">
              <a:solidFill>
                <a:srgbClr val="434343"/>
              </a:solidFill>
              <a:latin typeface="Open Sans"/>
              <a:ea typeface="Open Sans"/>
              <a:cs typeface="Open Sans"/>
              <a:sym typeface="Open Sans"/>
            </a:endParaRPr>
          </a:p>
        </p:txBody>
      </p:sp>
      <p:pic>
        <p:nvPicPr>
          <p:cNvPr id="3492" name="Google Shape;3492;p383"/>
          <p:cNvPicPr preferRelativeResize="0"/>
          <p:nvPr/>
        </p:nvPicPr>
        <p:blipFill rotWithShape="1">
          <a:blip r:embed="rId3">
            <a:alphaModFix/>
          </a:blip>
          <a:srcRect b="0" l="0" r="0" t="0"/>
          <a:stretch/>
        </p:blipFill>
        <p:spPr>
          <a:xfrm>
            <a:off x="9062141" y="3702497"/>
            <a:ext cx="2477300" cy="2477300"/>
          </a:xfrm>
          <a:prstGeom prst="rect">
            <a:avLst/>
          </a:prstGeom>
          <a:noFill/>
          <a:ln>
            <a:noFill/>
          </a:ln>
        </p:spPr>
      </p:pic>
      <p:pic>
        <p:nvPicPr>
          <p:cNvPr descr="Image" id="3493" name="Google Shape;3493;p383"/>
          <p:cNvPicPr preferRelativeResize="0"/>
          <p:nvPr/>
        </p:nvPicPr>
        <p:blipFill rotWithShape="1">
          <a:blip r:embed="rId4">
            <a:alphaModFix/>
          </a:blip>
          <a:srcRect b="0" l="0" r="0" t="0"/>
          <a:stretch/>
        </p:blipFill>
        <p:spPr>
          <a:xfrm>
            <a:off x="9506089" y="4647151"/>
            <a:ext cx="1144450" cy="819175"/>
          </a:xfrm>
          <a:prstGeom prst="rect">
            <a:avLst/>
          </a:prstGeom>
          <a:noFill/>
          <a:ln>
            <a:noFill/>
          </a:ln>
          <a:effectLst>
            <a:outerShdw blurRad="279400" rotWithShape="0">
              <a:srgbClr val="000000"/>
            </a:outerShdw>
          </a:effectLst>
        </p:spPr>
      </p:pic>
      <p:pic>
        <p:nvPicPr>
          <p:cNvPr id="3494" name="Google Shape;3494;p383"/>
          <p:cNvPicPr preferRelativeResize="0"/>
          <p:nvPr/>
        </p:nvPicPr>
        <p:blipFill rotWithShape="1">
          <a:blip r:embed="rId5">
            <a:alphaModFix/>
          </a:blip>
          <a:srcRect b="0" l="0" r="0" t="0"/>
          <a:stretch/>
        </p:blipFill>
        <p:spPr>
          <a:xfrm>
            <a:off x="14038513" y="3871995"/>
            <a:ext cx="1981500" cy="1981469"/>
          </a:xfrm>
          <a:prstGeom prst="rect">
            <a:avLst/>
          </a:prstGeom>
          <a:noFill/>
          <a:ln>
            <a:noFill/>
          </a:ln>
        </p:spPr>
      </p:pic>
      <p:sp>
        <p:nvSpPr>
          <p:cNvPr id="3495" name="Google Shape;3495;p383"/>
          <p:cNvSpPr/>
          <p:nvPr/>
        </p:nvSpPr>
        <p:spPr>
          <a:xfrm>
            <a:off x="5943600" y="816352"/>
            <a:ext cx="4379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96" name="Google Shape;3496;p383"/>
          <p:cNvSpPr/>
          <p:nvPr/>
        </p:nvSpPr>
        <p:spPr>
          <a:xfrm>
            <a:off x="2626225" y="1340400"/>
            <a:ext cx="11054100" cy="1442100"/>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US" sz="2200" u="none" cap="none" strike="noStrike">
                <a:solidFill>
                  <a:srgbClr val="434343"/>
                </a:solidFill>
                <a:latin typeface="Open Sans"/>
                <a:ea typeface="Open Sans"/>
                <a:cs typeface="Open Sans"/>
                <a:sym typeface="Open Sans"/>
              </a:rPr>
              <a:t>Host-based firewalls contain filtering rules that can be tailored to the host environment. They provide protection that is independent of topology.</a:t>
            </a:r>
            <a:endParaRPr b="0" i="0" sz="2200" u="none" cap="none" strike="noStrike">
              <a:solidFill>
                <a:srgbClr val="434343"/>
              </a:solidFill>
              <a:latin typeface="Open Sans"/>
              <a:ea typeface="Open Sans"/>
              <a:cs typeface="Open Sans"/>
              <a:sym typeface="Open Sans"/>
            </a:endParaRPr>
          </a:p>
        </p:txBody>
      </p:sp>
      <p:sp>
        <p:nvSpPr>
          <p:cNvPr id="3497" name="Google Shape;3497;p383"/>
          <p:cNvSpPr/>
          <p:nvPr/>
        </p:nvSpPr>
        <p:spPr>
          <a:xfrm>
            <a:off x="934920" y="3565268"/>
            <a:ext cx="7663800" cy="978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A host-based firewall is installed on each server</a:t>
            </a:r>
            <a:endParaRPr b="0" i="0" sz="2200" u="none" cap="none" strike="noStrike">
              <a:solidFill>
                <a:srgbClr val="434343"/>
              </a:solidFill>
              <a:latin typeface="Open Sans"/>
              <a:ea typeface="Open Sans"/>
              <a:cs typeface="Open Sans"/>
              <a:sym typeface="Open Sans"/>
            </a:endParaRPr>
          </a:p>
        </p:txBody>
      </p:sp>
      <p:sp>
        <p:nvSpPr>
          <p:cNvPr id="3498" name="Google Shape;3498;p383"/>
          <p:cNvSpPr/>
          <p:nvPr/>
        </p:nvSpPr>
        <p:spPr>
          <a:xfrm>
            <a:off x="934920" y="4897120"/>
            <a:ext cx="7663800" cy="97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controls incoming and outgoing network traffic</a:t>
            </a:r>
            <a:endParaRPr b="0" i="0" sz="2200" u="none" cap="none" strike="noStrike">
              <a:solidFill>
                <a:srgbClr val="434343"/>
              </a:solidFill>
              <a:latin typeface="Calibri"/>
              <a:ea typeface="Calibri"/>
              <a:cs typeface="Calibri"/>
              <a:sym typeface="Calibri"/>
            </a:endParaRPr>
          </a:p>
        </p:txBody>
      </p:sp>
      <p:sp>
        <p:nvSpPr>
          <p:cNvPr id="3499" name="Google Shape;3499;p383"/>
          <p:cNvSpPr/>
          <p:nvPr/>
        </p:nvSpPr>
        <p:spPr>
          <a:xfrm>
            <a:off x="911550" y="6163308"/>
            <a:ext cx="7663800" cy="978900"/>
          </a:xfrm>
          <a:prstGeom prst="roundRect">
            <a:avLst>
              <a:gd fmla="val 16667" name="adj"/>
            </a:avLst>
          </a:prstGeom>
          <a:solidFill>
            <a:srgbClr val="F9DE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determines whether to allow traffic into a particular device</a:t>
            </a:r>
            <a:endParaRPr b="0" i="0" sz="2200" u="none" cap="none" strike="noStrike">
              <a:solidFill>
                <a:srgbClr val="434343"/>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4" name="Shape 3504"/>
        <p:cNvGrpSpPr/>
        <p:nvPr/>
      </p:nvGrpSpPr>
      <p:grpSpPr>
        <a:xfrm>
          <a:off x="0" y="0"/>
          <a:ext cx="0" cy="0"/>
          <a:chOff x="0" y="0"/>
          <a:chExt cx="0" cy="0"/>
        </a:xfrm>
      </p:grpSpPr>
      <p:sp>
        <p:nvSpPr>
          <p:cNvPr id="3505" name="Google Shape;3505;p384"/>
          <p:cNvSpPr txBox="1"/>
          <p:nvPr>
            <p:ph type="title"/>
          </p:nvPr>
        </p:nvSpPr>
        <p:spPr>
          <a:xfrm>
            <a:off x="-10100" y="26285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434343"/>
                </a:solidFill>
              </a:rPr>
              <a:t>Network and Host-Based Firewall</a:t>
            </a:r>
            <a:endParaRPr>
              <a:solidFill>
                <a:srgbClr val="434343"/>
              </a:solidFill>
            </a:endParaRPr>
          </a:p>
        </p:txBody>
      </p:sp>
      <p:graphicFrame>
        <p:nvGraphicFramePr>
          <p:cNvPr id="3506" name="Google Shape;3506;p384"/>
          <p:cNvGraphicFramePr/>
          <p:nvPr/>
        </p:nvGraphicFramePr>
        <p:xfrm>
          <a:off x="2022925" y="1774536"/>
          <a:ext cx="3000000" cy="3000000"/>
        </p:xfrm>
        <a:graphic>
          <a:graphicData uri="http://schemas.openxmlformats.org/drawingml/2006/table">
            <a:tbl>
              <a:tblPr>
                <a:noFill/>
                <a:tableStyleId>{968ED6C1-C02C-49E0-B6CE-7A1554D6257D}</a:tableStyleId>
              </a:tblPr>
              <a:tblGrid>
                <a:gridCol w="3642275"/>
                <a:gridCol w="4691200"/>
                <a:gridCol w="4066000"/>
              </a:tblGrid>
              <a:tr h="821900">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190500" marR="190500" rtl="0" algn="ctr">
                        <a:lnSpc>
                          <a:spcPct val="115000"/>
                        </a:lnSpc>
                        <a:spcBef>
                          <a:spcPts val="0"/>
                        </a:spcBef>
                        <a:spcAft>
                          <a:spcPts val="0"/>
                        </a:spcAft>
                        <a:buClr>
                          <a:srgbClr val="535353"/>
                        </a:buClr>
                        <a:buSzPts val="4800"/>
                        <a:buFont typeface="Quattrocento Sans"/>
                        <a:buNone/>
                      </a:pPr>
                      <a:r>
                        <a:rPr lang="en-US" sz="2000" u="none" cap="none" strike="noStrike">
                          <a:solidFill>
                            <a:schemeClr val="dk1"/>
                          </a:solidFill>
                          <a:latin typeface="Open Sans"/>
                          <a:ea typeface="Open Sans"/>
                          <a:cs typeface="Open Sans"/>
                          <a:sym typeface="Open Sans"/>
                        </a:rPr>
                        <a:t>Network-Based Firewall</a:t>
                      </a:r>
                      <a:endParaRPr sz="2000" u="none" cap="none" strike="noStrike">
                        <a:solidFill>
                          <a:schemeClr val="dk1"/>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190500" marR="190500" rtl="0" algn="ctr">
                        <a:lnSpc>
                          <a:spcPct val="115000"/>
                        </a:lnSpc>
                        <a:spcBef>
                          <a:spcPts val="0"/>
                        </a:spcBef>
                        <a:spcAft>
                          <a:spcPts val="0"/>
                        </a:spcAft>
                        <a:buClr>
                          <a:srgbClr val="535353"/>
                        </a:buClr>
                        <a:buSzPts val="4800"/>
                        <a:buFont typeface="Quattrocento Sans"/>
                        <a:buNone/>
                      </a:pPr>
                      <a:r>
                        <a:rPr lang="en-US" sz="2000" u="none" cap="none" strike="noStrike">
                          <a:solidFill>
                            <a:schemeClr val="dk1"/>
                          </a:solidFill>
                          <a:latin typeface="Open Sans"/>
                          <a:ea typeface="Open Sans"/>
                          <a:cs typeface="Open Sans"/>
                          <a:sym typeface="Open Sans"/>
                        </a:rPr>
                        <a:t>Host-Based Firewall</a:t>
                      </a:r>
                      <a:endParaRPr sz="2000" u="none" cap="none" strike="noStrike">
                        <a:solidFill>
                          <a:schemeClr val="dk1"/>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821900">
                <a:tc>
                  <a:txBody>
                    <a:bodyPr/>
                    <a:lstStyle/>
                    <a:p>
                      <a:pPr indent="0" lvl="0" marL="0" marR="190500" rtl="0" algn="ctr">
                        <a:lnSpc>
                          <a:spcPct val="115000"/>
                        </a:lnSpc>
                        <a:spcBef>
                          <a:spcPts val="0"/>
                        </a:spcBef>
                        <a:spcAft>
                          <a:spcPts val="0"/>
                        </a:spcAft>
                        <a:buClr>
                          <a:schemeClr val="lt1"/>
                        </a:buClr>
                        <a:buSzPts val="4000"/>
                        <a:buFont typeface="Quattrocento Sans"/>
                        <a:buNone/>
                      </a:pPr>
                      <a:r>
                        <a:rPr b="1" lang="en-US" sz="2000" u="none" cap="none" strike="noStrike">
                          <a:solidFill>
                            <a:srgbClr val="434343"/>
                          </a:solidFill>
                          <a:latin typeface="Open Sans"/>
                          <a:ea typeface="Open Sans"/>
                          <a:cs typeface="Open Sans"/>
                          <a:sym typeface="Open Sans"/>
                        </a:rPr>
                        <a:t>Terminology</a:t>
                      </a:r>
                      <a:endParaRPr b="1"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19050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Filters traffic going from internet to secured LAN and vice versa</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Filters incoming and outgoing traffic on each device</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821900">
                <a:tc>
                  <a:txBody>
                    <a:bodyPr/>
                    <a:lstStyle/>
                    <a:p>
                      <a:pPr indent="0" lvl="0" marL="0" marR="190500" rtl="0" algn="ctr">
                        <a:lnSpc>
                          <a:spcPct val="115000"/>
                        </a:lnSpc>
                        <a:spcBef>
                          <a:spcPts val="0"/>
                        </a:spcBef>
                        <a:spcAft>
                          <a:spcPts val="0"/>
                        </a:spcAft>
                        <a:buClr>
                          <a:schemeClr val="lt1"/>
                        </a:buClr>
                        <a:buSzPts val="4000"/>
                        <a:buFont typeface="Quattrocento Sans"/>
                        <a:buNone/>
                      </a:pPr>
                      <a:r>
                        <a:rPr b="1" lang="en-US" sz="2000" u="none" cap="none" strike="noStrike">
                          <a:solidFill>
                            <a:srgbClr val="434343"/>
                          </a:solidFill>
                          <a:latin typeface="Open Sans"/>
                          <a:ea typeface="Open Sans"/>
                          <a:cs typeface="Open Sans"/>
                          <a:sym typeface="Open Sans"/>
                        </a:rPr>
                        <a:t>Placement</a:t>
                      </a:r>
                      <a:endParaRPr b="1"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19050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At the perimeter of the border</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Placed at the host system</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821900">
                <a:tc>
                  <a:txBody>
                    <a:bodyPr/>
                    <a:lstStyle/>
                    <a:p>
                      <a:pPr indent="0" lvl="0" marL="0" marR="190500" rtl="0" algn="ctr">
                        <a:lnSpc>
                          <a:spcPct val="115000"/>
                        </a:lnSpc>
                        <a:spcBef>
                          <a:spcPts val="0"/>
                        </a:spcBef>
                        <a:spcAft>
                          <a:spcPts val="0"/>
                        </a:spcAft>
                        <a:buClr>
                          <a:schemeClr val="lt1"/>
                        </a:buClr>
                        <a:buSzPts val="4000"/>
                        <a:buFont typeface="Quattrocento Sans"/>
                        <a:buNone/>
                      </a:pPr>
                      <a:r>
                        <a:rPr b="1" lang="en-US" sz="2000" u="none" cap="none" strike="noStrike">
                          <a:solidFill>
                            <a:srgbClr val="434343"/>
                          </a:solidFill>
                          <a:latin typeface="Open Sans"/>
                          <a:ea typeface="Open Sans"/>
                          <a:cs typeface="Open Sans"/>
                          <a:sym typeface="Open Sans"/>
                        </a:rPr>
                        <a:t>Hardware/Software</a:t>
                      </a:r>
                      <a:endParaRPr b="1"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19050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Hardware-based</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Software-based</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821900">
                <a:tc>
                  <a:txBody>
                    <a:bodyPr/>
                    <a:lstStyle/>
                    <a:p>
                      <a:pPr indent="0" lvl="0" marL="0" marR="190500" rtl="0" algn="ctr">
                        <a:lnSpc>
                          <a:spcPct val="115000"/>
                        </a:lnSpc>
                        <a:spcBef>
                          <a:spcPts val="0"/>
                        </a:spcBef>
                        <a:spcAft>
                          <a:spcPts val="0"/>
                        </a:spcAft>
                        <a:buClr>
                          <a:schemeClr val="lt1"/>
                        </a:buClr>
                        <a:buSzPts val="4000"/>
                        <a:buFont typeface="Quattrocento Sans"/>
                        <a:buNone/>
                      </a:pPr>
                      <a:r>
                        <a:rPr b="1" lang="en-US" sz="2000" u="none" cap="none" strike="noStrike">
                          <a:solidFill>
                            <a:srgbClr val="434343"/>
                          </a:solidFill>
                          <a:latin typeface="Open Sans"/>
                          <a:ea typeface="Open Sans"/>
                          <a:cs typeface="Open Sans"/>
                          <a:sym typeface="Open Sans"/>
                        </a:rPr>
                        <a:t>Functionality</a:t>
                      </a:r>
                      <a:endParaRPr b="1"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19050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Network level</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Host level</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821900">
                <a:tc>
                  <a:txBody>
                    <a:bodyPr/>
                    <a:lstStyle/>
                    <a:p>
                      <a:pPr indent="0" lvl="0" marL="0" marR="190500" rtl="0" algn="ctr">
                        <a:lnSpc>
                          <a:spcPct val="115000"/>
                        </a:lnSpc>
                        <a:spcBef>
                          <a:spcPts val="0"/>
                        </a:spcBef>
                        <a:spcAft>
                          <a:spcPts val="0"/>
                        </a:spcAft>
                        <a:buClr>
                          <a:schemeClr val="lt1"/>
                        </a:buClr>
                        <a:buSzPts val="4000"/>
                        <a:buFont typeface="Quattrocento Sans"/>
                        <a:buNone/>
                      </a:pPr>
                      <a:r>
                        <a:rPr b="1" lang="en-US" sz="2000" u="none" cap="none" strike="noStrike">
                          <a:solidFill>
                            <a:srgbClr val="434343"/>
                          </a:solidFill>
                          <a:latin typeface="Open Sans"/>
                          <a:ea typeface="Open Sans"/>
                          <a:cs typeface="Open Sans"/>
                          <a:sym typeface="Open Sans"/>
                        </a:rPr>
                        <a:t>Scalability</a:t>
                      </a:r>
                      <a:endParaRPr b="1"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19050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Easy to scale</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19050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More effort required to scale</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821900">
                <a:tc>
                  <a:txBody>
                    <a:bodyPr/>
                    <a:lstStyle/>
                    <a:p>
                      <a:pPr indent="0" lvl="0" marL="0" marR="190500" rtl="0" algn="ctr">
                        <a:lnSpc>
                          <a:spcPct val="115000"/>
                        </a:lnSpc>
                        <a:spcBef>
                          <a:spcPts val="0"/>
                        </a:spcBef>
                        <a:spcAft>
                          <a:spcPts val="0"/>
                        </a:spcAft>
                        <a:buClr>
                          <a:schemeClr val="lt1"/>
                        </a:buClr>
                        <a:buSzPts val="4000"/>
                        <a:buFont typeface="Quattrocento Sans"/>
                        <a:buNone/>
                      </a:pPr>
                      <a:r>
                        <a:rPr b="1" lang="en-US" sz="2000" u="none" cap="none" strike="noStrike">
                          <a:solidFill>
                            <a:srgbClr val="434343"/>
                          </a:solidFill>
                          <a:latin typeface="Open Sans"/>
                          <a:ea typeface="Open Sans"/>
                          <a:cs typeface="Open Sans"/>
                          <a:sym typeface="Open Sans"/>
                        </a:rPr>
                        <a:t>Mobility</a:t>
                      </a:r>
                      <a:endParaRPr b="1" sz="2000" u="none" cap="none" strike="noStrike">
                        <a:solidFill>
                          <a:srgbClr val="434343"/>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000"/>
                        <a:buFont typeface="Arial"/>
                        <a:buNone/>
                      </a:pPr>
                      <a:r>
                        <a:t/>
                      </a:r>
                      <a:endParaRPr b="1" sz="2000" u="none" cap="none" strike="noStrike">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19050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Cannot be moved</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190500" rtl="0" algn="ctr">
                        <a:lnSpc>
                          <a:spcPct val="115000"/>
                        </a:lnSpc>
                        <a:spcBef>
                          <a:spcPts val="0"/>
                        </a:spcBef>
                        <a:spcAft>
                          <a:spcPts val="0"/>
                        </a:spcAft>
                        <a:buClr>
                          <a:srgbClr val="535353"/>
                        </a:buClr>
                        <a:buSzPts val="4000"/>
                        <a:buFont typeface="Quattrocento Sans"/>
                        <a:buNone/>
                      </a:pPr>
                      <a:r>
                        <a:rPr lang="en-US" sz="2000" u="none" cap="none" strike="noStrike">
                          <a:solidFill>
                            <a:srgbClr val="434343"/>
                          </a:solidFill>
                          <a:latin typeface="Open Sans"/>
                          <a:ea typeface="Open Sans"/>
                          <a:cs typeface="Open Sans"/>
                          <a:sym typeface="Open Sans"/>
                        </a:rPr>
                        <a:t>Mobile friendly</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bl>
          </a:graphicData>
        </a:graphic>
      </p:graphicFrame>
      <p:sp>
        <p:nvSpPr>
          <p:cNvPr id="3507" name="Google Shape;3507;p384"/>
          <p:cNvSpPr/>
          <p:nvPr/>
        </p:nvSpPr>
        <p:spPr>
          <a:xfrm>
            <a:off x="4432300" y="849332"/>
            <a:ext cx="740179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27"/>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sz="2976">
                <a:solidFill>
                  <a:srgbClr val="3F3F3F"/>
                </a:solidFill>
                <a:latin typeface="Open Sans"/>
                <a:ea typeface="Open Sans"/>
                <a:cs typeface="Open Sans"/>
                <a:sym typeface="Open Sans"/>
              </a:rPr>
              <a:t>Cloud Computing:</a:t>
            </a:r>
            <a:r>
              <a:rPr lang="en-US">
                <a:solidFill>
                  <a:srgbClr val="3F3F3F"/>
                </a:solidFill>
                <a:latin typeface="Open Sans"/>
                <a:ea typeface="Open Sans"/>
                <a:cs typeface="Open Sans"/>
                <a:sym typeface="Open Sans"/>
              </a:rPr>
              <a:t> </a:t>
            </a:r>
            <a:r>
              <a:rPr lang="en-US" sz="2976">
                <a:solidFill>
                  <a:srgbClr val="3F3F3F"/>
                </a:solidFill>
                <a:latin typeface="Open Sans"/>
                <a:ea typeface="Open Sans"/>
                <a:cs typeface="Open Sans"/>
                <a:sym typeface="Open Sans"/>
              </a:rPr>
              <a:t>Characteristics</a:t>
            </a:r>
            <a:endParaRPr>
              <a:solidFill>
                <a:srgbClr val="3F3F3F"/>
              </a:solidFill>
              <a:latin typeface="Open Sans"/>
              <a:ea typeface="Open Sans"/>
              <a:cs typeface="Open Sans"/>
              <a:sym typeface="Open Sans"/>
            </a:endParaRPr>
          </a:p>
        </p:txBody>
      </p:sp>
      <p:sp>
        <p:nvSpPr>
          <p:cNvPr id="322" name="Google Shape;322;p227"/>
          <p:cNvSpPr/>
          <p:nvPr/>
        </p:nvSpPr>
        <p:spPr>
          <a:xfrm>
            <a:off x="4267200" y="902531"/>
            <a:ext cx="772128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 name="Google Shape;323;p227"/>
          <p:cNvSpPr/>
          <p:nvPr/>
        </p:nvSpPr>
        <p:spPr>
          <a:xfrm>
            <a:off x="677990" y="4054582"/>
            <a:ext cx="8043211" cy="2834407"/>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Self-service: </a:t>
            </a:r>
            <a:r>
              <a:rPr b="0" i="0" lang="en-US" sz="2200" u="none" cap="none" strike="noStrike">
                <a:solidFill>
                  <a:srgbClr val="3F3F3F"/>
                </a:solidFill>
                <a:latin typeface="Open Sans"/>
                <a:ea typeface="Open Sans"/>
                <a:cs typeface="Open Sans"/>
                <a:sym typeface="Open Sans"/>
              </a:rPr>
              <a:t>Consumer-managed resources</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Independence: </a:t>
            </a:r>
            <a:r>
              <a:rPr b="0" i="0" lang="en-US" sz="2200" u="none" cap="none" strike="noStrike">
                <a:solidFill>
                  <a:srgbClr val="3F3F3F"/>
                </a:solidFill>
                <a:latin typeface="Open Sans"/>
                <a:ea typeface="Open Sans"/>
                <a:cs typeface="Open Sans"/>
                <a:sym typeface="Open Sans"/>
              </a:rPr>
              <a:t>No need for a human administrator</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Speed:</a:t>
            </a:r>
            <a:r>
              <a:rPr b="0" i="0" lang="en-US" sz="2200" u="none" cap="none" strike="noStrike">
                <a:solidFill>
                  <a:srgbClr val="3F3F3F"/>
                </a:solidFill>
                <a:latin typeface="Open Sans"/>
                <a:ea typeface="Open Sans"/>
                <a:cs typeface="Open Sans"/>
                <a:sym typeface="Open Sans"/>
              </a:rPr>
              <a:t> Instant provisioning of resources</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Flexibility:</a:t>
            </a:r>
            <a:r>
              <a:rPr b="0" i="0" lang="en-US" sz="2200" u="none" cap="none" strike="noStrike">
                <a:solidFill>
                  <a:srgbClr val="3F3F3F"/>
                </a:solidFill>
                <a:latin typeface="Open Sans"/>
                <a:ea typeface="Open Sans"/>
                <a:cs typeface="Open Sans"/>
                <a:sym typeface="Open Sans"/>
              </a:rPr>
              <a:t> Resources adjusted based on current needs</a:t>
            </a:r>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Control:</a:t>
            </a:r>
            <a:r>
              <a:rPr b="0" i="0" lang="en-US" sz="2200" u="none" cap="none" strike="noStrike">
                <a:solidFill>
                  <a:srgbClr val="3F3F3F"/>
                </a:solidFill>
                <a:latin typeface="Open Sans"/>
                <a:ea typeface="Open Sans"/>
                <a:cs typeface="Open Sans"/>
                <a:sym typeface="Open Sans"/>
              </a:rPr>
              <a:t> Full control over resource management</a:t>
            </a:r>
            <a:endParaRPr/>
          </a:p>
        </p:txBody>
      </p:sp>
      <p:sp>
        <p:nvSpPr>
          <p:cNvPr id="324" name="Google Shape;324;p227"/>
          <p:cNvSpPr/>
          <p:nvPr/>
        </p:nvSpPr>
        <p:spPr>
          <a:xfrm>
            <a:off x="10224297" y="3263550"/>
            <a:ext cx="3980203" cy="3838366"/>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325" name="Google Shape;325;p227"/>
          <p:cNvSpPr/>
          <p:nvPr/>
        </p:nvSpPr>
        <p:spPr>
          <a:xfrm>
            <a:off x="11301370" y="3012831"/>
            <a:ext cx="1826055" cy="810053"/>
          </a:xfrm>
          <a:prstGeom prst="rect">
            <a:avLst/>
          </a:prstGeom>
          <a:solidFill>
            <a:srgbClr val="FFD966"/>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On-demand</a:t>
            </a:r>
            <a:endParaRPr b="0" i="0" sz="2200" u="none" cap="none" strike="noStrike">
              <a:solidFill>
                <a:srgbClr val="000000"/>
              </a:solidFill>
              <a:latin typeface="Arial"/>
              <a:ea typeface="Arial"/>
              <a:cs typeface="Arial"/>
              <a:sym typeface="Arial"/>
            </a:endParaRPr>
          </a:p>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access</a:t>
            </a:r>
            <a:endParaRPr b="0" i="0" sz="2200" u="none" cap="none" strike="noStrike">
              <a:solidFill>
                <a:srgbClr val="3F3F3F"/>
              </a:solidFill>
              <a:latin typeface="Open Sans"/>
              <a:ea typeface="Open Sans"/>
              <a:cs typeface="Open Sans"/>
              <a:sym typeface="Open Sans"/>
            </a:endParaRPr>
          </a:p>
        </p:txBody>
      </p:sp>
      <p:sp>
        <p:nvSpPr>
          <p:cNvPr id="326" name="Google Shape;326;p227"/>
          <p:cNvSpPr/>
          <p:nvPr/>
        </p:nvSpPr>
        <p:spPr>
          <a:xfrm>
            <a:off x="13373414" y="3999011"/>
            <a:ext cx="1662172" cy="81005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Resource pooling</a:t>
            </a:r>
            <a:endParaRPr/>
          </a:p>
        </p:txBody>
      </p:sp>
      <p:sp>
        <p:nvSpPr>
          <p:cNvPr id="327" name="Google Shape;327;p227"/>
          <p:cNvSpPr/>
          <p:nvPr/>
        </p:nvSpPr>
        <p:spPr>
          <a:xfrm>
            <a:off x="13127425" y="5706217"/>
            <a:ext cx="1582975" cy="81005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Rapid elasticity</a:t>
            </a:r>
            <a:endParaRPr/>
          </a:p>
        </p:txBody>
      </p:sp>
      <p:sp>
        <p:nvSpPr>
          <p:cNvPr id="328" name="Google Shape;328;p227"/>
          <p:cNvSpPr/>
          <p:nvPr/>
        </p:nvSpPr>
        <p:spPr>
          <a:xfrm>
            <a:off x="11154733" y="6888989"/>
            <a:ext cx="2310207" cy="81005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Broad network access</a:t>
            </a:r>
            <a:endParaRPr b="0" i="0" sz="2200" u="none" cap="none" strike="noStrike">
              <a:solidFill>
                <a:srgbClr val="3F3F3F"/>
              </a:solidFill>
              <a:latin typeface="Open Sans"/>
              <a:ea typeface="Open Sans"/>
              <a:cs typeface="Open Sans"/>
              <a:sym typeface="Open Sans"/>
            </a:endParaRPr>
          </a:p>
        </p:txBody>
      </p:sp>
      <p:sp>
        <p:nvSpPr>
          <p:cNvPr id="329" name="Google Shape;329;p227"/>
          <p:cNvSpPr/>
          <p:nvPr/>
        </p:nvSpPr>
        <p:spPr>
          <a:xfrm>
            <a:off x="9584417" y="5803990"/>
            <a:ext cx="1659187"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Measured services</a:t>
            </a:r>
            <a:endParaRPr b="0" i="0" sz="2200" u="none" cap="none" strike="noStrike">
              <a:solidFill>
                <a:srgbClr val="3F3F3F"/>
              </a:solidFill>
              <a:latin typeface="Open Sans"/>
              <a:ea typeface="Open Sans"/>
              <a:cs typeface="Open Sans"/>
              <a:sym typeface="Open Sans"/>
            </a:endParaRPr>
          </a:p>
        </p:txBody>
      </p:sp>
      <p:sp>
        <p:nvSpPr>
          <p:cNvPr id="330" name="Google Shape;330;p227"/>
          <p:cNvSpPr/>
          <p:nvPr/>
        </p:nvSpPr>
        <p:spPr>
          <a:xfrm>
            <a:off x="9460762" y="4275484"/>
            <a:ext cx="2036317" cy="430847"/>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Multitenancy</a:t>
            </a:r>
            <a:endParaRPr b="0" i="0" sz="2200" u="none" cap="none" strike="noStrike">
              <a:solidFill>
                <a:srgbClr val="3F3F3F"/>
              </a:solidFill>
              <a:latin typeface="Open Sans"/>
              <a:ea typeface="Open Sans"/>
              <a:cs typeface="Open Sans"/>
              <a:sym typeface="Open Sans"/>
            </a:endParaRPr>
          </a:p>
        </p:txBody>
      </p:sp>
      <p:sp>
        <p:nvSpPr>
          <p:cNvPr id="331" name="Google Shape;331;p227"/>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On-demand access allows consumers to access computing resources over the internet as and when needed.</a:t>
            </a:r>
            <a:endParaRPr/>
          </a:p>
        </p:txBody>
      </p:sp>
      <p:sp>
        <p:nvSpPr>
          <p:cNvPr id="332" name="Google Shape;332;p227"/>
          <p:cNvSpPr/>
          <p:nvPr/>
        </p:nvSpPr>
        <p:spPr>
          <a:xfrm>
            <a:off x="1025582" y="3413362"/>
            <a:ext cx="2342781" cy="746991"/>
          </a:xfrm>
          <a:prstGeom prst="roundRect">
            <a:avLst>
              <a:gd fmla="val 16667" name="adj"/>
            </a:avLst>
          </a:prstGeom>
          <a:solidFill>
            <a:srgbClr val="FFD966"/>
          </a:solidFill>
          <a:ln>
            <a:noFill/>
          </a:ln>
          <a:effectLst>
            <a:outerShdw blurRad="50800" rotWithShape="0" dir="2700012" dist="38615">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Key benefits:</a:t>
            </a:r>
            <a:endParaRPr b="1"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1" name="Shape 3511"/>
        <p:cNvGrpSpPr/>
        <p:nvPr/>
      </p:nvGrpSpPr>
      <p:grpSpPr>
        <a:xfrm>
          <a:off x="0" y="0"/>
          <a:ext cx="0" cy="0"/>
          <a:chOff x="0" y="0"/>
          <a:chExt cx="0" cy="0"/>
        </a:xfrm>
      </p:grpSpPr>
      <p:sp>
        <p:nvSpPr>
          <p:cNvPr id="3512" name="Google Shape;3512;p385"/>
          <p:cNvSpPr txBox="1"/>
          <p:nvPr>
            <p:ph type="title"/>
          </p:nvPr>
        </p:nvSpPr>
        <p:spPr>
          <a:xfrm>
            <a:off x="37250" y="208831"/>
            <a:ext cx="16276320" cy="687244"/>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404040"/>
              </a:buClr>
              <a:buSzPts val="3200"/>
              <a:buFont typeface="Open Sans ExtraBold"/>
              <a:buNone/>
            </a:pPr>
            <a:r>
              <a:rPr lang="en-US">
                <a:solidFill>
                  <a:srgbClr val="3F3F3F"/>
                </a:solidFill>
                <a:latin typeface="Open Sans"/>
                <a:ea typeface="Open Sans"/>
                <a:cs typeface="Open Sans"/>
                <a:sym typeface="Open Sans"/>
              </a:rPr>
              <a:t>Types of Firewall</a:t>
            </a:r>
            <a:endParaRPr>
              <a:solidFill>
                <a:srgbClr val="3F3F3F"/>
              </a:solidFill>
              <a:latin typeface="Open Sans"/>
              <a:ea typeface="Open Sans"/>
              <a:cs typeface="Open Sans"/>
              <a:sym typeface="Open Sans"/>
            </a:endParaRPr>
          </a:p>
        </p:txBody>
      </p:sp>
      <p:grpSp>
        <p:nvGrpSpPr>
          <p:cNvPr id="3513" name="Google Shape;3513;p385"/>
          <p:cNvGrpSpPr/>
          <p:nvPr/>
        </p:nvGrpSpPr>
        <p:grpSpPr>
          <a:xfrm>
            <a:off x="2400649" y="4818052"/>
            <a:ext cx="5137760" cy="2231901"/>
            <a:chOff x="381393" y="4169664"/>
            <a:chExt cx="4083071" cy="1687375"/>
          </a:xfrm>
        </p:grpSpPr>
        <p:sp>
          <p:nvSpPr>
            <p:cNvPr id="3514" name="Google Shape;3514;p385"/>
            <p:cNvSpPr/>
            <p:nvPr/>
          </p:nvSpPr>
          <p:spPr>
            <a:xfrm>
              <a:off x="381393" y="5116375"/>
              <a:ext cx="1084361" cy="740664"/>
            </a:xfrm>
            <a:prstGeom prst="roundRect">
              <a:avLst>
                <a:gd fmla="val 16667" name="adj"/>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Packet filtering</a:t>
              </a:r>
              <a:endParaRPr b="0" i="0" sz="2000" u="none" cap="none" strike="noStrike">
                <a:solidFill>
                  <a:srgbClr val="3F3F3F"/>
                </a:solidFill>
                <a:latin typeface="Calibri"/>
                <a:ea typeface="Calibri"/>
                <a:cs typeface="Calibri"/>
                <a:sym typeface="Calibri"/>
              </a:endParaRPr>
            </a:p>
          </p:txBody>
        </p:sp>
        <p:sp>
          <p:nvSpPr>
            <p:cNvPr id="3515" name="Google Shape;3515;p385"/>
            <p:cNvSpPr/>
            <p:nvPr/>
          </p:nvSpPr>
          <p:spPr>
            <a:xfrm>
              <a:off x="2050309" y="5116375"/>
              <a:ext cx="1022109" cy="740664"/>
            </a:xfrm>
            <a:prstGeom prst="roundRect">
              <a:avLst>
                <a:gd fmla="val 16667" name="adj"/>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Proxy firewall</a:t>
              </a:r>
              <a:endParaRPr b="0" i="0" sz="2000" u="none" cap="none" strike="noStrike">
                <a:solidFill>
                  <a:srgbClr val="3F3F3F"/>
                </a:solidFill>
                <a:latin typeface="Calibri"/>
                <a:ea typeface="Calibri"/>
                <a:cs typeface="Calibri"/>
                <a:sym typeface="Calibri"/>
              </a:endParaRPr>
            </a:p>
          </p:txBody>
        </p:sp>
        <p:sp>
          <p:nvSpPr>
            <p:cNvPr id="3516" name="Google Shape;3516;p385"/>
            <p:cNvSpPr/>
            <p:nvPr/>
          </p:nvSpPr>
          <p:spPr>
            <a:xfrm>
              <a:off x="3442355" y="5116375"/>
              <a:ext cx="1022109" cy="740664"/>
            </a:xfrm>
            <a:prstGeom prst="roundRect">
              <a:avLst>
                <a:gd fmla="val 16667" name="adj"/>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Stateful firewall</a:t>
              </a:r>
              <a:endParaRPr b="0" i="0" sz="2000" u="none" cap="none" strike="noStrike">
                <a:solidFill>
                  <a:srgbClr val="3F3F3F"/>
                </a:solidFill>
                <a:latin typeface="Calibri"/>
                <a:ea typeface="Calibri"/>
                <a:cs typeface="Calibri"/>
                <a:sym typeface="Calibri"/>
              </a:endParaRPr>
            </a:p>
          </p:txBody>
        </p:sp>
        <p:cxnSp>
          <p:nvCxnSpPr>
            <p:cNvPr id="3517" name="Google Shape;3517;p385"/>
            <p:cNvCxnSpPr/>
            <p:nvPr/>
          </p:nvCxnSpPr>
          <p:spPr>
            <a:xfrm rot="10800000">
              <a:off x="1036206" y="4717761"/>
              <a:ext cx="2854265" cy="0"/>
            </a:xfrm>
            <a:prstGeom prst="straightConnector1">
              <a:avLst/>
            </a:prstGeom>
            <a:noFill/>
            <a:ln cap="flat" cmpd="sng" w="38100">
              <a:solidFill>
                <a:srgbClr val="E4B363"/>
              </a:solidFill>
              <a:prstDash val="solid"/>
              <a:miter lim="800000"/>
              <a:headEnd len="sm" w="sm" type="none"/>
              <a:tailEnd len="sm" w="sm" type="none"/>
            </a:ln>
          </p:spPr>
        </p:cxnSp>
        <p:cxnSp>
          <p:nvCxnSpPr>
            <p:cNvPr id="3518" name="Google Shape;3518;p385"/>
            <p:cNvCxnSpPr/>
            <p:nvPr/>
          </p:nvCxnSpPr>
          <p:spPr>
            <a:xfrm>
              <a:off x="1036206" y="4703506"/>
              <a:ext cx="0" cy="443324"/>
            </a:xfrm>
            <a:prstGeom prst="straightConnector1">
              <a:avLst/>
            </a:prstGeom>
            <a:noFill/>
            <a:ln cap="flat" cmpd="sng" w="38100">
              <a:solidFill>
                <a:srgbClr val="E4B363"/>
              </a:solidFill>
              <a:prstDash val="solid"/>
              <a:miter lim="800000"/>
              <a:headEnd len="sm" w="sm" type="none"/>
              <a:tailEnd len="sm" w="sm" type="none"/>
            </a:ln>
          </p:spPr>
        </p:cxnSp>
        <p:cxnSp>
          <p:nvCxnSpPr>
            <p:cNvPr id="3519" name="Google Shape;3519;p385"/>
            <p:cNvCxnSpPr/>
            <p:nvPr/>
          </p:nvCxnSpPr>
          <p:spPr>
            <a:xfrm>
              <a:off x="2487863" y="4703506"/>
              <a:ext cx="0" cy="443324"/>
            </a:xfrm>
            <a:prstGeom prst="straightConnector1">
              <a:avLst/>
            </a:prstGeom>
            <a:noFill/>
            <a:ln cap="flat" cmpd="sng" w="38100">
              <a:solidFill>
                <a:srgbClr val="E4B363"/>
              </a:solidFill>
              <a:prstDash val="solid"/>
              <a:miter lim="800000"/>
              <a:headEnd len="sm" w="sm" type="none"/>
              <a:tailEnd len="sm" w="sm" type="none"/>
            </a:ln>
          </p:spPr>
        </p:cxnSp>
        <p:cxnSp>
          <p:nvCxnSpPr>
            <p:cNvPr id="3520" name="Google Shape;3520;p385"/>
            <p:cNvCxnSpPr/>
            <p:nvPr/>
          </p:nvCxnSpPr>
          <p:spPr>
            <a:xfrm>
              <a:off x="3890471" y="4703506"/>
              <a:ext cx="0" cy="443324"/>
            </a:xfrm>
            <a:prstGeom prst="straightConnector1">
              <a:avLst/>
            </a:prstGeom>
            <a:noFill/>
            <a:ln cap="flat" cmpd="sng" w="38100">
              <a:solidFill>
                <a:srgbClr val="E4B363"/>
              </a:solidFill>
              <a:prstDash val="solid"/>
              <a:miter lim="800000"/>
              <a:headEnd len="sm" w="sm" type="none"/>
              <a:tailEnd len="sm" w="sm" type="none"/>
            </a:ln>
          </p:spPr>
        </p:cxnSp>
        <p:cxnSp>
          <p:nvCxnSpPr>
            <p:cNvPr id="3521" name="Google Shape;3521;p385"/>
            <p:cNvCxnSpPr/>
            <p:nvPr/>
          </p:nvCxnSpPr>
          <p:spPr>
            <a:xfrm>
              <a:off x="2476835" y="4169664"/>
              <a:ext cx="0" cy="548097"/>
            </a:xfrm>
            <a:prstGeom prst="straightConnector1">
              <a:avLst/>
            </a:prstGeom>
            <a:noFill/>
            <a:ln cap="flat" cmpd="sng" w="38100">
              <a:solidFill>
                <a:srgbClr val="E4B363"/>
              </a:solidFill>
              <a:prstDash val="solid"/>
              <a:miter lim="800000"/>
              <a:headEnd len="sm" w="sm" type="none"/>
              <a:tailEnd len="sm" w="sm" type="none"/>
            </a:ln>
          </p:spPr>
        </p:cxnSp>
      </p:grpSp>
      <p:sp>
        <p:nvSpPr>
          <p:cNvPr id="3522" name="Google Shape;3522;p385"/>
          <p:cNvSpPr/>
          <p:nvPr/>
        </p:nvSpPr>
        <p:spPr>
          <a:xfrm>
            <a:off x="4315668" y="3647856"/>
            <a:ext cx="2379433" cy="931983"/>
          </a:xfrm>
          <a:prstGeom prst="roundRect">
            <a:avLst>
              <a:gd fmla="val 16667" name="adj"/>
            </a:avLst>
          </a:prstGeom>
          <a:solidFill>
            <a:srgbClr val="A4C5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On the basis of technology</a:t>
            </a:r>
            <a:endParaRPr b="0" i="0" sz="2000" u="none" cap="none" strike="noStrike">
              <a:solidFill>
                <a:srgbClr val="3F3F3F"/>
              </a:solidFill>
              <a:latin typeface="Calibri"/>
              <a:ea typeface="Calibri"/>
              <a:cs typeface="Calibri"/>
              <a:sym typeface="Calibri"/>
            </a:endParaRPr>
          </a:p>
        </p:txBody>
      </p:sp>
      <p:cxnSp>
        <p:nvCxnSpPr>
          <p:cNvPr id="3523" name="Google Shape;3523;p385"/>
          <p:cNvCxnSpPr/>
          <p:nvPr/>
        </p:nvCxnSpPr>
        <p:spPr>
          <a:xfrm rot="10800000">
            <a:off x="4905253" y="2924732"/>
            <a:ext cx="5992006" cy="0"/>
          </a:xfrm>
          <a:prstGeom prst="straightConnector1">
            <a:avLst/>
          </a:prstGeom>
          <a:noFill/>
          <a:ln cap="flat" cmpd="sng" w="25400">
            <a:solidFill>
              <a:schemeClr val="accent2"/>
            </a:solidFill>
            <a:prstDash val="solid"/>
            <a:round/>
            <a:headEnd len="sm" w="sm" type="none"/>
            <a:tailEnd len="sm" w="sm" type="none"/>
          </a:ln>
          <a:effectLst>
            <a:outerShdw blurRad="40000" rotWithShape="0" dir="5400000" dist="20000">
              <a:srgbClr val="000000">
                <a:alpha val="37647"/>
              </a:srgbClr>
            </a:outerShdw>
          </a:effectLst>
        </p:spPr>
      </p:cxnSp>
      <p:cxnSp>
        <p:nvCxnSpPr>
          <p:cNvPr id="3524" name="Google Shape;3524;p385"/>
          <p:cNvCxnSpPr/>
          <p:nvPr/>
        </p:nvCxnSpPr>
        <p:spPr>
          <a:xfrm>
            <a:off x="4929998" y="2924732"/>
            <a:ext cx="0" cy="723124"/>
          </a:xfrm>
          <a:prstGeom prst="straightConnector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3525" name="Google Shape;3525;p385"/>
          <p:cNvCxnSpPr/>
          <p:nvPr/>
        </p:nvCxnSpPr>
        <p:spPr>
          <a:xfrm>
            <a:off x="10897259" y="2893797"/>
            <a:ext cx="0" cy="836555"/>
          </a:xfrm>
          <a:prstGeom prst="straightConnector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47"/>
              </a:srgbClr>
            </a:outerShdw>
          </a:effectLst>
        </p:spPr>
      </p:cxnSp>
      <p:sp>
        <p:nvSpPr>
          <p:cNvPr id="3526" name="Google Shape;3526;p385"/>
          <p:cNvSpPr/>
          <p:nvPr/>
        </p:nvSpPr>
        <p:spPr>
          <a:xfrm>
            <a:off x="6891043" y="1608296"/>
            <a:ext cx="2379433" cy="979681"/>
          </a:xfrm>
          <a:prstGeom prst="roundRect">
            <a:avLst>
              <a:gd fmla="val 16667" name="adj"/>
            </a:avLst>
          </a:prstGeom>
          <a:solidFill>
            <a:srgbClr val="BF9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Firewall</a:t>
            </a:r>
            <a:endParaRPr b="0" i="0" sz="2000" u="none" cap="none" strike="noStrike">
              <a:solidFill>
                <a:srgbClr val="3F3F3F"/>
              </a:solidFill>
              <a:latin typeface="Calibri"/>
              <a:ea typeface="Calibri"/>
              <a:cs typeface="Calibri"/>
              <a:sym typeface="Calibri"/>
            </a:endParaRPr>
          </a:p>
        </p:txBody>
      </p:sp>
      <p:cxnSp>
        <p:nvCxnSpPr>
          <p:cNvPr id="3527" name="Google Shape;3527;p385"/>
          <p:cNvCxnSpPr/>
          <p:nvPr/>
        </p:nvCxnSpPr>
        <p:spPr>
          <a:xfrm flipH="1">
            <a:off x="8080760" y="2629694"/>
            <a:ext cx="1" cy="253321"/>
          </a:xfrm>
          <a:prstGeom prst="straightConnector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47"/>
              </a:srgbClr>
            </a:outerShdw>
          </a:effectLst>
        </p:spPr>
      </p:cxnSp>
      <p:sp>
        <p:nvSpPr>
          <p:cNvPr id="3528" name="Google Shape;3528;p385"/>
          <p:cNvSpPr/>
          <p:nvPr/>
        </p:nvSpPr>
        <p:spPr>
          <a:xfrm>
            <a:off x="9597143" y="3730352"/>
            <a:ext cx="2379433" cy="931983"/>
          </a:xfrm>
          <a:prstGeom prst="roundRect">
            <a:avLst>
              <a:gd fmla="val 16667" name="adj"/>
            </a:avLst>
          </a:prstGeom>
          <a:solidFill>
            <a:srgbClr val="A4C5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On the basis of architecture</a:t>
            </a:r>
            <a:endParaRPr b="0" i="0" sz="2000" u="none" cap="none" strike="noStrike">
              <a:solidFill>
                <a:srgbClr val="3F3F3F"/>
              </a:solidFill>
              <a:latin typeface="Calibri"/>
              <a:ea typeface="Calibri"/>
              <a:cs typeface="Calibri"/>
              <a:sym typeface="Calibri"/>
            </a:endParaRPr>
          </a:p>
        </p:txBody>
      </p:sp>
      <p:grpSp>
        <p:nvGrpSpPr>
          <p:cNvPr id="3529" name="Google Shape;3529;p385"/>
          <p:cNvGrpSpPr/>
          <p:nvPr/>
        </p:nvGrpSpPr>
        <p:grpSpPr>
          <a:xfrm>
            <a:off x="8420544" y="4818052"/>
            <a:ext cx="5158553" cy="2231901"/>
            <a:chOff x="485764" y="4169664"/>
            <a:chExt cx="4099594" cy="1687375"/>
          </a:xfrm>
        </p:grpSpPr>
        <p:sp>
          <p:nvSpPr>
            <p:cNvPr id="3530" name="Google Shape;3530;p385"/>
            <p:cNvSpPr/>
            <p:nvPr/>
          </p:nvSpPr>
          <p:spPr>
            <a:xfrm>
              <a:off x="485764" y="5116375"/>
              <a:ext cx="1143003" cy="740664"/>
            </a:xfrm>
            <a:prstGeom prst="roundRect">
              <a:avLst>
                <a:gd fmla="val 16667" name="adj"/>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Multi-homed</a:t>
              </a:r>
              <a:endParaRPr b="0" i="0" sz="2000" u="none" cap="none" strike="noStrike">
                <a:solidFill>
                  <a:srgbClr val="3F3F3F"/>
                </a:solidFill>
                <a:latin typeface="Calibri"/>
                <a:ea typeface="Calibri"/>
                <a:cs typeface="Calibri"/>
                <a:sym typeface="Calibri"/>
              </a:endParaRPr>
            </a:p>
          </p:txBody>
        </p:sp>
        <p:sp>
          <p:nvSpPr>
            <p:cNvPr id="3531" name="Google Shape;3531;p385"/>
            <p:cNvSpPr/>
            <p:nvPr/>
          </p:nvSpPr>
          <p:spPr>
            <a:xfrm>
              <a:off x="2050309" y="5116375"/>
              <a:ext cx="1143003" cy="740664"/>
            </a:xfrm>
            <a:prstGeom prst="roundRect">
              <a:avLst>
                <a:gd fmla="val 16667" name="adj"/>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Screened host</a:t>
              </a:r>
              <a:endParaRPr b="0" i="0" sz="2000" u="none" cap="none" strike="noStrike">
                <a:solidFill>
                  <a:srgbClr val="3F3F3F"/>
                </a:solidFill>
                <a:latin typeface="Calibri"/>
                <a:ea typeface="Calibri"/>
                <a:cs typeface="Calibri"/>
                <a:sym typeface="Calibri"/>
              </a:endParaRPr>
            </a:p>
          </p:txBody>
        </p:sp>
        <p:sp>
          <p:nvSpPr>
            <p:cNvPr id="3532" name="Google Shape;3532;p385"/>
            <p:cNvSpPr/>
            <p:nvPr/>
          </p:nvSpPr>
          <p:spPr>
            <a:xfrm>
              <a:off x="3442355" y="5116375"/>
              <a:ext cx="1143003" cy="740664"/>
            </a:xfrm>
            <a:prstGeom prst="roundRect">
              <a:avLst>
                <a:gd fmla="val 16667" name="adj"/>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Screened subnet</a:t>
              </a:r>
              <a:endParaRPr b="0" i="0" sz="2000" u="none" cap="none" strike="noStrike">
                <a:solidFill>
                  <a:srgbClr val="3F3F3F"/>
                </a:solidFill>
                <a:latin typeface="Calibri"/>
                <a:ea typeface="Calibri"/>
                <a:cs typeface="Calibri"/>
                <a:sym typeface="Calibri"/>
              </a:endParaRPr>
            </a:p>
          </p:txBody>
        </p:sp>
        <p:cxnSp>
          <p:nvCxnSpPr>
            <p:cNvPr id="3533" name="Google Shape;3533;p385"/>
            <p:cNvCxnSpPr/>
            <p:nvPr/>
          </p:nvCxnSpPr>
          <p:spPr>
            <a:xfrm rot="10800000">
              <a:off x="1036206" y="4717761"/>
              <a:ext cx="2854265" cy="0"/>
            </a:xfrm>
            <a:prstGeom prst="straightConnector1">
              <a:avLst/>
            </a:prstGeom>
            <a:noFill/>
            <a:ln cap="flat" cmpd="sng" w="38100">
              <a:solidFill>
                <a:srgbClr val="E4B363"/>
              </a:solidFill>
              <a:prstDash val="solid"/>
              <a:miter lim="800000"/>
              <a:headEnd len="sm" w="sm" type="none"/>
              <a:tailEnd len="sm" w="sm" type="none"/>
            </a:ln>
          </p:spPr>
        </p:cxnSp>
        <p:cxnSp>
          <p:nvCxnSpPr>
            <p:cNvPr id="3534" name="Google Shape;3534;p385"/>
            <p:cNvCxnSpPr/>
            <p:nvPr/>
          </p:nvCxnSpPr>
          <p:spPr>
            <a:xfrm>
              <a:off x="1036206" y="4703506"/>
              <a:ext cx="0" cy="443324"/>
            </a:xfrm>
            <a:prstGeom prst="straightConnector1">
              <a:avLst/>
            </a:prstGeom>
            <a:noFill/>
            <a:ln cap="flat" cmpd="sng" w="38100">
              <a:solidFill>
                <a:srgbClr val="E4B363"/>
              </a:solidFill>
              <a:prstDash val="solid"/>
              <a:miter lim="800000"/>
              <a:headEnd len="sm" w="sm" type="none"/>
              <a:tailEnd len="sm" w="sm" type="none"/>
            </a:ln>
          </p:spPr>
        </p:cxnSp>
        <p:cxnSp>
          <p:nvCxnSpPr>
            <p:cNvPr id="3535" name="Google Shape;3535;p385"/>
            <p:cNvCxnSpPr/>
            <p:nvPr/>
          </p:nvCxnSpPr>
          <p:spPr>
            <a:xfrm>
              <a:off x="2487863" y="4703506"/>
              <a:ext cx="0" cy="443324"/>
            </a:xfrm>
            <a:prstGeom prst="straightConnector1">
              <a:avLst/>
            </a:prstGeom>
            <a:noFill/>
            <a:ln cap="flat" cmpd="sng" w="38100">
              <a:solidFill>
                <a:srgbClr val="E4B363"/>
              </a:solidFill>
              <a:prstDash val="solid"/>
              <a:miter lim="800000"/>
              <a:headEnd len="sm" w="sm" type="none"/>
              <a:tailEnd len="sm" w="sm" type="none"/>
            </a:ln>
          </p:spPr>
        </p:cxnSp>
        <p:cxnSp>
          <p:nvCxnSpPr>
            <p:cNvPr id="3536" name="Google Shape;3536;p385"/>
            <p:cNvCxnSpPr/>
            <p:nvPr/>
          </p:nvCxnSpPr>
          <p:spPr>
            <a:xfrm>
              <a:off x="3890471" y="4703506"/>
              <a:ext cx="0" cy="443324"/>
            </a:xfrm>
            <a:prstGeom prst="straightConnector1">
              <a:avLst/>
            </a:prstGeom>
            <a:noFill/>
            <a:ln cap="flat" cmpd="sng" w="38100">
              <a:solidFill>
                <a:srgbClr val="E4B363"/>
              </a:solidFill>
              <a:prstDash val="solid"/>
              <a:miter lim="800000"/>
              <a:headEnd len="sm" w="sm" type="none"/>
              <a:tailEnd len="sm" w="sm" type="none"/>
            </a:ln>
          </p:spPr>
        </p:cxnSp>
        <p:cxnSp>
          <p:nvCxnSpPr>
            <p:cNvPr id="3537" name="Google Shape;3537;p385"/>
            <p:cNvCxnSpPr/>
            <p:nvPr/>
          </p:nvCxnSpPr>
          <p:spPr>
            <a:xfrm>
              <a:off x="2476835" y="4169664"/>
              <a:ext cx="0" cy="548097"/>
            </a:xfrm>
            <a:prstGeom prst="straightConnector1">
              <a:avLst/>
            </a:prstGeom>
            <a:noFill/>
            <a:ln cap="flat" cmpd="sng" w="38100">
              <a:solidFill>
                <a:srgbClr val="E4B363"/>
              </a:solidFill>
              <a:prstDash val="solid"/>
              <a:miter lim="800000"/>
              <a:headEnd len="sm" w="sm" type="none"/>
              <a:tailEnd len="sm" w="sm" type="none"/>
            </a:ln>
          </p:spPr>
        </p:cxnSp>
      </p:grpSp>
      <p:sp>
        <p:nvSpPr>
          <p:cNvPr id="3538" name="Google Shape;3538;p385"/>
          <p:cNvSpPr/>
          <p:nvPr/>
        </p:nvSpPr>
        <p:spPr>
          <a:xfrm>
            <a:off x="6273800" y="795277"/>
            <a:ext cx="371482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sp>
        <p:nvSpPr>
          <p:cNvPr id="3543" name="Google Shape;3543;p38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228610" lvl="0" marL="228610" marR="0" rtl="0" algn="ctr">
              <a:lnSpc>
                <a:spcPct val="90000"/>
              </a:lnSpc>
              <a:spcBef>
                <a:spcPts val="0"/>
              </a:spcBef>
              <a:spcAft>
                <a:spcPts val="0"/>
              </a:spcAft>
              <a:buClr>
                <a:srgbClr val="3F3F3F"/>
              </a:buClr>
              <a:buSzPts val="4400"/>
              <a:buNone/>
            </a:pPr>
            <a:r>
              <a:rPr b="1" lang="en-US" sz="2800">
                <a:solidFill>
                  <a:srgbClr val="3F3F3F"/>
                </a:solidFill>
                <a:latin typeface="Open Sans"/>
                <a:ea typeface="Open Sans"/>
                <a:cs typeface="Open Sans"/>
                <a:sym typeface="Open Sans"/>
              </a:rPr>
              <a:t>Packet Filtering Firewall</a:t>
            </a:r>
            <a:endParaRPr>
              <a:solidFill>
                <a:srgbClr val="3F3F3F"/>
              </a:solidFill>
              <a:latin typeface="Open Sans"/>
              <a:ea typeface="Open Sans"/>
              <a:cs typeface="Open Sans"/>
              <a:sym typeface="Open Sans"/>
            </a:endParaRPr>
          </a:p>
        </p:txBody>
      </p:sp>
      <p:pic>
        <p:nvPicPr>
          <p:cNvPr id="3544" name="Google Shape;3544;p386"/>
          <p:cNvPicPr preferRelativeResize="0"/>
          <p:nvPr/>
        </p:nvPicPr>
        <p:blipFill rotWithShape="1">
          <a:blip r:embed="rId3">
            <a:alphaModFix/>
          </a:blip>
          <a:srcRect b="0" l="0" r="0" t="0"/>
          <a:stretch/>
        </p:blipFill>
        <p:spPr>
          <a:xfrm>
            <a:off x="8665960" y="2354091"/>
            <a:ext cx="6974839" cy="4118887"/>
          </a:xfrm>
          <a:prstGeom prst="rect">
            <a:avLst/>
          </a:prstGeom>
          <a:noFill/>
          <a:ln>
            <a:noFill/>
          </a:ln>
        </p:spPr>
      </p:pic>
      <p:sp>
        <p:nvSpPr>
          <p:cNvPr id="3545" name="Google Shape;3545;p386"/>
          <p:cNvSpPr/>
          <p:nvPr/>
        </p:nvSpPr>
        <p:spPr>
          <a:xfrm>
            <a:off x="1031671" y="2354091"/>
            <a:ext cx="6974840" cy="4363583"/>
          </a:xfrm>
          <a:prstGeom prst="roundRect">
            <a:avLst>
              <a:gd fmla="val 16667"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Works in layers 3 and 4</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Stateless firewalls</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Takes decisions based on source and destination IP/port numbers, protocol type, and direction</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Inbound, outbound, or both</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Based on rule-based access control</a:t>
            </a:r>
            <a:endParaRPr/>
          </a:p>
        </p:txBody>
      </p:sp>
      <p:sp>
        <p:nvSpPr>
          <p:cNvPr id="3546" name="Google Shape;3546;p386"/>
          <p:cNvSpPr/>
          <p:nvPr/>
        </p:nvSpPr>
        <p:spPr>
          <a:xfrm>
            <a:off x="5461000" y="816324"/>
            <a:ext cx="5347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0" name="Shape 3550"/>
        <p:cNvGrpSpPr/>
        <p:nvPr/>
      </p:nvGrpSpPr>
      <p:grpSpPr>
        <a:xfrm>
          <a:off x="0" y="0"/>
          <a:ext cx="0" cy="0"/>
          <a:chOff x="0" y="0"/>
          <a:chExt cx="0" cy="0"/>
        </a:xfrm>
      </p:grpSpPr>
      <p:sp>
        <p:nvSpPr>
          <p:cNvPr id="3551" name="Google Shape;3551;p38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228610" lvl="0" marL="228610" marR="0" rtl="0" algn="ctr">
              <a:lnSpc>
                <a:spcPct val="90000"/>
              </a:lnSpc>
              <a:spcBef>
                <a:spcPts val="0"/>
              </a:spcBef>
              <a:spcAft>
                <a:spcPts val="0"/>
              </a:spcAft>
              <a:buClr>
                <a:srgbClr val="3F3F3F"/>
              </a:buClr>
              <a:buSzPts val="4400"/>
              <a:buNone/>
            </a:pPr>
            <a:r>
              <a:rPr b="1" lang="en-US" sz="2800">
                <a:solidFill>
                  <a:srgbClr val="3F3F3F"/>
                </a:solidFill>
                <a:latin typeface="Open Sans"/>
                <a:ea typeface="Open Sans"/>
                <a:cs typeface="Open Sans"/>
                <a:sym typeface="Open Sans"/>
              </a:rPr>
              <a:t>Proxy Firewall</a:t>
            </a:r>
            <a:endParaRPr>
              <a:solidFill>
                <a:srgbClr val="3F3F3F"/>
              </a:solidFill>
              <a:latin typeface="Open Sans"/>
              <a:ea typeface="Open Sans"/>
              <a:cs typeface="Open Sans"/>
              <a:sym typeface="Open Sans"/>
            </a:endParaRPr>
          </a:p>
        </p:txBody>
      </p:sp>
      <p:pic>
        <p:nvPicPr>
          <p:cNvPr id="3552" name="Google Shape;3552;p387"/>
          <p:cNvPicPr preferRelativeResize="0"/>
          <p:nvPr/>
        </p:nvPicPr>
        <p:blipFill rotWithShape="1">
          <a:blip r:embed="rId3">
            <a:alphaModFix/>
          </a:blip>
          <a:srcRect b="0" l="0" r="0" t="0"/>
          <a:stretch/>
        </p:blipFill>
        <p:spPr>
          <a:xfrm>
            <a:off x="11278932" y="3955280"/>
            <a:ext cx="1416228" cy="1416228"/>
          </a:xfrm>
          <a:prstGeom prst="rect">
            <a:avLst/>
          </a:prstGeom>
          <a:noFill/>
          <a:ln>
            <a:noFill/>
          </a:ln>
        </p:spPr>
      </p:pic>
      <p:pic>
        <p:nvPicPr>
          <p:cNvPr id="3553" name="Google Shape;3553;p387"/>
          <p:cNvPicPr preferRelativeResize="0"/>
          <p:nvPr/>
        </p:nvPicPr>
        <p:blipFill rotWithShape="1">
          <a:blip r:embed="rId4">
            <a:alphaModFix/>
          </a:blip>
          <a:srcRect b="0" l="0" r="0" t="0"/>
          <a:stretch/>
        </p:blipFill>
        <p:spPr>
          <a:xfrm>
            <a:off x="14198360" y="4043450"/>
            <a:ext cx="1524954" cy="1410610"/>
          </a:xfrm>
          <a:prstGeom prst="rect">
            <a:avLst/>
          </a:prstGeom>
          <a:noFill/>
          <a:ln>
            <a:noFill/>
          </a:ln>
        </p:spPr>
      </p:pic>
      <p:pic>
        <p:nvPicPr>
          <p:cNvPr id="3554" name="Google Shape;3554;p387"/>
          <p:cNvPicPr preferRelativeResize="0"/>
          <p:nvPr/>
        </p:nvPicPr>
        <p:blipFill rotWithShape="1">
          <a:blip r:embed="rId5">
            <a:alphaModFix/>
          </a:blip>
          <a:srcRect b="0" l="0" r="0" t="0"/>
          <a:stretch/>
        </p:blipFill>
        <p:spPr>
          <a:xfrm>
            <a:off x="8362145" y="4003530"/>
            <a:ext cx="1367978" cy="1367978"/>
          </a:xfrm>
          <a:prstGeom prst="rect">
            <a:avLst/>
          </a:prstGeom>
          <a:noFill/>
          <a:ln>
            <a:noFill/>
          </a:ln>
        </p:spPr>
      </p:pic>
      <p:pic>
        <p:nvPicPr>
          <p:cNvPr id="3555" name="Google Shape;3555;p387"/>
          <p:cNvPicPr preferRelativeResize="0"/>
          <p:nvPr/>
        </p:nvPicPr>
        <p:blipFill rotWithShape="1">
          <a:blip r:embed="rId6">
            <a:alphaModFix/>
          </a:blip>
          <a:srcRect b="0" l="0" r="0" t="0"/>
          <a:stretch/>
        </p:blipFill>
        <p:spPr>
          <a:xfrm rot="5400000">
            <a:off x="9405096" y="4201710"/>
            <a:ext cx="2008323" cy="1068407"/>
          </a:xfrm>
          <a:prstGeom prst="rect">
            <a:avLst/>
          </a:prstGeom>
          <a:noFill/>
          <a:ln>
            <a:noFill/>
          </a:ln>
        </p:spPr>
      </p:pic>
      <p:pic>
        <p:nvPicPr>
          <p:cNvPr id="3556" name="Google Shape;3556;p387"/>
          <p:cNvPicPr preferRelativeResize="0"/>
          <p:nvPr/>
        </p:nvPicPr>
        <p:blipFill rotWithShape="1">
          <a:blip r:embed="rId6">
            <a:alphaModFix/>
          </a:blip>
          <a:srcRect b="0" l="0" r="0" t="0"/>
          <a:stretch/>
        </p:blipFill>
        <p:spPr>
          <a:xfrm rot="5400000">
            <a:off x="12370133" y="4197064"/>
            <a:ext cx="2008323" cy="1068407"/>
          </a:xfrm>
          <a:prstGeom prst="rect">
            <a:avLst/>
          </a:prstGeom>
          <a:noFill/>
          <a:ln>
            <a:noFill/>
          </a:ln>
        </p:spPr>
      </p:pic>
      <p:sp>
        <p:nvSpPr>
          <p:cNvPr id="3557" name="Google Shape;3557;p387"/>
          <p:cNvSpPr txBox="1"/>
          <p:nvPr/>
        </p:nvSpPr>
        <p:spPr>
          <a:xfrm>
            <a:off x="8331947" y="3419329"/>
            <a:ext cx="1696365"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Client system</a:t>
            </a:r>
            <a:endParaRPr/>
          </a:p>
        </p:txBody>
      </p:sp>
      <p:sp>
        <p:nvSpPr>
          <p:cNvPr id="3558" name="Google Shape;3558;p387"/>
          <p:cNvSpPr txBox="1"/>
          <p:nvPr/>
        </p:nvSpPr>
        <p:spPr>
          <a:xfrm>
            <a:off x="11174600" y="3443969"/>
            <a:ext cx="1743374"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Proxy firewall</a:t>
            </a:r>
            <a:endParaRPr/>
          </a:p>
        </p:txBody>
      </p:sp>
      <p:sp>
        <p:nvSpPr>
          <p:cNvPr id="3559" name="Google Shape;3559;p387"/>
          <p:cNvSpPr txBox="1"/>
          <p:nvPr/>
        </p:nvSpPr>
        <p:spPr>
          <a:xfrm>
            <a:off x="14416220" y="3404982"/>
            <a:ext cx="1512233"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Server</a:t>
            </a:r>
            <a:endParaRPr/>
          </a:p>
        </p:txBody>
      </p:sp>
      <p:sp>
        <p:nvSpPr>
          <p:cNvPr id="3560" name="Google Shape;3560;p387"/>
          <p:cNvSpPr/>
          <p:nvPr/>
        </p:nvSpPr>
        <p:spPr>
          <a:xfrm>
            <a:off x="6553200" y="816324"/>
            <a:ext cx="31453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61" name="Google Shape;3561;p387"/>
          <p:cNvSpPr/>
          <p:nvPr/>
        </p:nvSpPr>
        <p:spPr>
          <a:xfrm>
            <a:off x="1031671" y="2354091"/>
            <a:ext cx="6974840" cy="4363583"/>
          </a:xfrm>
          <a:prstGeom prst="roundRect">
            <a:avLst>
              <a:gd fmla="val 16667"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Works at layer 7 of OSI</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Had a capability to look till layer 7 of OSI</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Inbound, outbound, or both</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Can thwart application attacks</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5" name="Shape 3565"/>
        <p:cNvGrpSpPr/>
        <p:nvPr/>
      </p:nvGrpSpPr>
      <p:grpSpPr>
        <a:xfrm>
          <a:off x="0" y="0"/>
          <a:ext cx="0" cy="0"/>
          <a:chOff x="0" y="0"/>
          <a:chExt cx="0" cy="0"/>
        </a:xfrm>
      </p:grpSpPr>
      <p:sp>
        <p:nvSpPr>
          <p:cNvPr id="3566" name="Google Shape;3566;p38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228610" lvl="0" marL="228610" marR="0" rtl="0" algn="ctr">
              <a:lnSpc>
                <a:spcPct val="90000"/>
              </a:lnSpc>
              <a:spcBef>
                <a:spcPts val="0"/>
              </a:spcBef>
              <a:spcAft>
                <a:spcPts val="0"/>
              </a:spcAft>
              <a:buClr>
                <a:srgbClr val="3F3F3F"/>
              </a:buClr>
              <a:buSzPts val="4400"/>
              <a:buNone/>
            </a:pPr>
            <a:r>
              <a:rPr b="1" lang="en-US" sz="2800">
                <a:solidFill>
                  <a:srgbClr val="3F3F3F"/>
                </a:solidFill>
                <a:latin typeface="Open Sans"/>
                <a:ea typeface="Open Sans"/>
                <a:cs typeface="Open Sans"/>
                <a:sym typeface="Open Sans"/>
              </a:rPr>
              <a:t>Stateful Firewall</a:t>
            </a:r>
            <a:endParaRPr>
              <a:solidFill>
                <a:srgbClr val="3F3F3F"/>
              </a:solidFill>
              <a:latin typeface="Open Sans"/>
              <a:ea typeface="Open Sans"/>
              <a:cs typeface="Open Sans"/>
              <a:sym typeface="Open Sans"/>
            </a:endParaRPr>
          </a:p>
        </p:txBody>
      </p:sp>
      <p:pic>
        <p:nvPicPr>
          <p:cNvPr id="3567" name="Google Shape;3567;p388"/>
          <p:cNvPicPr preferRelativeResize="0"/>
          <p:nvPr/>
        </p:nvPicPr>
        <p:blipFill rotWithShape="1">
          <a:blip r:embed="rId3">
            <a:alphaModFix/>
          </a:blip>
          <a:srcRect b="0" l="0" r="0" t="0"/>
          <a:stretch/>
        </p:blipFill>
        <p:spPr>
          <a:xfrm>
            <a:off x="8324375" y="2874245"/>
            <a:ext cx="7665236" cy="3395509"/>
          </a:xfrm>
          <a:prstGeom prst="rect">
            <a:avLst/>
          </a:prstGeom>
          <a:noFill/>
          <a:ln>
            <a:noFill/>
          </a:ln>
        </p:spPr>
      </p:pic>
      <p:sp>
        <p:nvSpPr>
          <p:cNvPr id="3568" name="Google Shape;3568;p388"/>
          <p:cNvSpPr/>
          <p:nvPr/>
        </p:nvSpPr>
        <p:spPr>
          <a:xfrm>
            <a:off x="690587" y="2213207"/>
            <a:ext cx="7054154" cy="5683242"/>
          </a:xfrm>
          <a:prstGeom prst="roundRect">
            <a:avLst>
              <a:gd fmla="val 16667"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Limits information that is allowed into a network based not only on destination and source address but also contents of the state table</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Maintains a state table of all connections; only the first packet is deep inspected, subsequent connections are not inspected</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Provides high degree of security and does not introduce a performance hit</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Scalable and transparent to the user</a:t>
            </a:r>
            <a:endParaRPr/>
          </a:p>
        </p:txBody>
      </p:sp>
      <p:sp>
        <p:nvSpPr>
          <p:cNvPr id="3569" name="Google Shape;3569;p388"/>
          <p:cNvSpPr/>
          <p:nvPr/>
        </p:nvSpPr>
        <p:spPr>
          <a:xfrm>
            <a:off x="6311900" y="816324"/>
            <a:ext cx="3635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sp>
        <p:nvSpPr>
          <p:cNvPr id="3574" name="Google Shape;3574;p38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228610" lvl="0" marL="228610" marR="0" rtl="0" algn="ctr">
              <a:lnSpc>
                <a:spcPct val="90000"/>
              </a:lnSpc>
              <a:spcBef>
                <a:spcPts val="0"/>
              </a:spcBef>
              <a:spcAft>
                <a:spcPts val="0"/>
              </a:spcAft>
              <a:buClr>
                <a:srgbClr val="3F3F3F"/>
              </a:buClr>
              <a:buSzPts val="4400"/>
              <a:buNone/>
            </a:pPr>
            <a:r>
              <a:rPr b="1" lang="en-US" sz="2800">
                <a:solidFill>
                  <a:srgbClr val="3F3F3F"/>
                </a:solidFill>
                <a:latin typeface="Open Sans"/>
                <a:ea typeface="Open Sans"/>
                <a:cs typeface="Open Sans"/>
                <a:sym typeface="Open Sans"/>
              </a:rPr>
              <a:t>Dual Homed Firewall</a:t>
            </a:r>
            <a:endParaRPr>
              <a:solidFill>
                <a:srgbClr val="3F3F3F"/>
              </a:solidFill>
              <a:latin typeface="Open Sans"/>
              <a:ea typeface="Open Sans"/>
              <a:cs typeface="Open Sans"/>
              <a:sym typeface="Open Sans"/>
            </a:endParaRPr>
          </a:p>
        </p:txBody>
      </p:sp>
      <p:sp>
        <p:nvSpPr>
          <p:cNvPr id="3575" name="Google Shape;3575;p389"/>
          <p:cNvSpPr/>
          <p:nvPr/>
        </p:nvSpPr>
        <p:spPr>
          <a:xfrm>
            <a:off x="584200" y="1909924"/>
            <a:ext cx="8384702" cy="5683242"/>
          </a:xfrm>
          <a:prstGeom prst="roundRect">
            <a:avLst>
              <a:gd fmla="val 16667"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Dual-homed firewall has two interfaces, one inside and one outside. One NIC is connected to an untrusted network (like the internet), and the other is connected to a trusted network (like a corporate network).</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Traffic, once passed through this firewall, directly reaches the internal network as there is only one layer of defense. This is used in SOHO (small office, home office) or small remote locations.</a:t>
            </a:r>
            <a:endParaRPr/>
          </a:p>
        </p:txBody>
      </p:sp>
      <p:pic>
        <p:nvPicPr>
          <p:cNvPr id="3576" name="Google Shape;3576;p389"/>
          <p:cNvPicPr preferRelativeResize="0"/>
          <p:nvPr/>
        </p:nvPicPr>
        <p:blipFill rotWithShape="1">
          <a:blip r:embed="rId3">
            <a:alphaModFix/>
          </a:blip>
          <a:srcRect b="0" l="0" r="0" t="0"/>
          <a:stretch/>
        </p:blipFill>
        <p:spPr>
          <a:xfrm>
            <a:off x="11522316" y="1155294"/>
            <a:ext cx="1427782" cy="1427782"/>
          </a:xfrm>
          <a:prstGeom prst="rect">
            <a:avLst/>
          </a:prstGeom>
          <a:noFill/>
          <a:ln>
            <a:noFill/>
          </a:ln>
        </p:spPr>
      </p:pic>
      <p:pic>
        <p:nvPicPr>
          <p:cNvPr id="3577" name="Google Shape;3577;p389"/>
          <p:cNvPicPr preferRelativeResize="0"/>
          <p:nvPr/>
        </p:nvPicPr>
        <p:blipFill rotWithShape="1">
          <a:blip r:embed="rId4">
            <a:alphaModFix/>
          </a:blip>
          <a:srcRect b="0" l="0" r="0" t="0"/>
          <a:stretch/>
        </p:blipFill>
        <p:spPr>
          <a:xfrm>
            <a:off x="11582428" y="3995751"/>
            <a:ext cx="1307558" cy="1307558"/>
          </a:xfrm>
          <a:prstGeom prst="rect">
            <a:avLst/>
          </a:prstGeom>
          <a:noFill/>
          <a:ln>
            <a:noFill/>
          </a:ln>
        </p:spPr>
      </p:pic>
      <p:sp>
        <p:nvSpPr>
          <p:cNvPr id="3578" name="Google Shape;3578;p389"/>
          <p:cNvSpPr/>
          <p:nvPr/>
        </p:nvSpPr>
        <p:spPr>
          <a:xfrm>
            <a:off x="9955287" y="6489972"/>
            <a:ext cx="5318760" cy="2011680"/>
          </a:xfrm>
          <a:prstGeom prst="roundRect">
            <a:avLst>
              <a:gd fmla="val 16667" name="adj"/>
            </a:avLst>
          </a:prstGeom>
          <a:solidFill>
            <a:schemeClr val="lt1"/>
          </a:solidFill>
          <a:ln cap="flat" cmpd="sng" w="25400">
            <a:solidFill>
              <a:srgbClr val="264159"/>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579" name="Google Shape;3579;p389"/>
          <p:cNvPicPr preferRelativeResize="0"/>
          <p:nvPr/>
        </p:nvPicPr>
        <p:blipFill rotWithShape="1">
          <a:blip r:embed="rId5">
            <a:alphaModFix/>
          </a:blip>
          <a:srcRect b="0" l="0" r="0" t="0"/>
          <a:stretch/>
        </p:blipFill>
        <p:spPr>
          <a:xfrm>
            <a:off x="10305807" y="6665232"/>
            <a:ext cx="1178560" cy="1661160"/>
          </a:xfrm>
          <a:prstGeom prst="rect">
            <a:avLst/>
          </a:prstGeom>
          <a:noFill/>
          <a:ln>
            <a:noFill/>
          </a:ln>
        </p:spPr>
      </p:pic>
      <p:pic>
        <p:nvPicPr>
          <p:cNvPr id="3580" name="Google Shape;3580;p389"/>
          <p:cNvPicPr preferRelativeResize="0"/>
          <p:nvPr/>
        </p:nvPicPr>
        <p:blipFill rotWithShape="1">
          <a:blip r:embed="rId6">
            <a:alphaModFix/>
          </a:blip>
          <a:srcRect b="0" l="0" r="0" t="0"/>
          <a:stretch/>
        </p:blipFill>
        <p:spPr>
          <a:xfrm>
            <a:off x="11761227" y="6665232"/>
            <a:ext cx="1706880" cy="1562100"/>
          </a:xfrm>
          <a:prstGeom prst="rect">
            <a:avLst/>
          </a:prstGeom>
          <a:noFill/>
          <a:ln>
            <a:noFill/>
          </a:ln>
        </p:spPr>
      </p:pic>
      <p:pic>
        <p:nvPicPr>
          <p:cNvPr id="3581" name="Google Shape;3581;p389"/>
          <p:cNvPicPr preferRelativeResize="0"/>
          <p:nvPr/>
        </p:nvPicPr>
        <p:blipFill rotWithShape="1">
          <a:blip r:embed="rId7">
            <a:alphaModFix/>
          </a:blip>
          <a:srcRect b="0" l="0" r="0" t="0"/>
          <a:stretch/>
        </p:blipFill>
        <p:spPr>
          <a:xfrm>
            <a:off x="13744967" y="6726715"/>
            <a:ext cx="1427782" cy="1427782"/>
          </a:xfrm>
          <a:prstGeom prst="rect">
            <a:avLst/>
          </a:prstGeom>
          <a:noFill/>
          <a:ln>
            <a:noFill/>
          </a:ln>
        </p:spPr>
      </p:pic>
      <p:pic>
        <p:nvPicPr>
          <p:cNvPr id="3582" name="Google Shape;3582;p389"/>
          <p:cNvPicPr preferRelativeResize="0"/>
          <p:nvPr/>
        </p:nvPicPr>
        <p:blipFill rotWithShape="1">
          <a:blip r:embed="rId8">
            <a:alphaModFix/>
          </a:blip>
          <a:srcRect b="0" l="0" r="0" t="0"/>
          <a:stretch/>
        </p:blipFill>
        <p:spPr>
          <a:xfrm rot="10800000">
            <a:off x="11606287" y="2565134"/>
            <a:ext cx="1259840" cy="1528924"/>
          </a:xfrm>
          <a:prstGeom prst="rect">
            <a:avLst/>
          </a:prstGeom>
          <a:noFill/>
          <a:ln>
            <a:noFill/>
          </a:ln>
        </p:spPr>
      </p:pic>
      <p:pic>
        <p:nvPicPr>
          <p:cNvPr id="3583" name="Google Shape;3583;p389"/>
          <p:cNvPicPr preferRelativeResize="0"/>
          <p:nvPr/>
        </p:nvPicPr>
        <p:blipFill rotWithShape="1">
          <a:blip r:embed="rId8">
            <a:alphaModFix/>
          </a:blip>
          <a:srcRect b="0" l="0" r="0" t="0"/>
          <a:stretch/>
        </p:blipFill>
        <p:spPr>
          <a:xfrm rot="10800000">
            <a:off x="11606287" y="4993294"/>
            <a:ext cx="1259840" cy="1671938"/>
          </a:xfrm>
          <a:prstGeom prst="rect">
            <a:avLst/>
          </a:prstGeom>
          <a:noFill/>
          <a:ln>
            <a:noFill/>
          </a:ln>
        </p:spPr>
      </p:pic>
      <p:sp>
        <p:nvSpPr>
          <p:cNvPr id="3584" name="Google Shape;3584;p389"/>
          <p:cNvSpPr/>
          <p:nvPr/>
        </p:nvSpPr>
        <p:spPr>
          <a:xfrm rot="961825">
            <a:off x="12733175" y="2678738"/>
            <a:ext cx="1870748" cy="1101127"/>
          </a:xfrm>
          <a:prstGeom prst="wedgeEllipseCallout">
            <a:avLst>
              <a:gd fmla="val -20833" name="adj1"/>
              <a:gd fmla="val 62500" name="adj2"/>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Outside network</a:t>
            </a:r>
            <a:endParaRPr/>
          </a:p>
        </p:txBody>
      </p:sp>
      <p:sp>
        <p:nvSpPr>
          <p:cNvPr id="3585" name="Google Shape;3585;p389"/>
          <p:cNvSpPr/>
          <p:nvPr/>
        </p:nvSpPr>
        <p:spPr>
          <a:xfrm rot="194173">
            <a:off x="13155713" y="5386491"/>
            <a:ext cx="2240280" cy="885546"/>
          </a:xfrm>
          <a:prstGeom prst="wedgeEllipseCallout">
            <a:avLst>
              <a:gd fmla="val -20833" name="adj1"/>
              <a:gd fmla="val 62500" name="adj2"/>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Internal network</a:t>
            </a:r>
            <a:endParaRPr/>
          </a:p>
        </p:txBody>
      </p:sp>
      <p:sp>
        <p:nvSpPr>
          <p:cNvPr id="3586" name="Google Shape;3586;p389"/>
          <p:cNvSpPr/>
          <p:nvPr/>
        </p:nvSpPr>
        <p:spPr>
          <a:xfrm>
            <a:off x="5829300" y="816324"/>
            <a:ext cx="4611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0" name="Shape 3590"/>
        <p:cNvGrpSpPr/>
        <p:nvPr/>
      </p:nvGrpSpPr>
      <p:grpSpPr>
        <a:xfrm>
          <a:off x="0" y="0"/>
          <a:ext cx="0" cy="0"/>
          <a:chOff x="0" y="0"/>
          <a:chExt cx="0" cy="0"/>
        </a:xfrm>
      </p:grpSpPr>
      <p:sp>
        <p:nvSpPr>
          <p:cNvPr id="3591" name="Google Shape;3591;p390"/>
          <p:cNvSpPr txBox="1"/>
          <p:nvPr>
            <p:ph type="title"/>
          </p:nvPr>
        </p:nvSpPr>
        <p:spPr>
          <a:xfrm>
            <a:off x="3623018" y="249711"/>
            <a:ext cx="7786584" cy="687244"/>
          </a:xfrm>
          <a:prstGeom prst="rect">
            <a:avLst/>
          </a:prstGeom>
          <a:noFill/>
          <a:ln>
            <a:noFill/>
          </a:ln>
        </p:spPr>
        <p:txBody>
          <a:bodyPr anchorCtr="0" anchor="ctr" bIns="45700" lIns="91425" spcFirstLastPara="1" rIns="91425" wrap="square" tIns="45700">
            <a:normAutofit/>
          </a:bodyPr>
          <a:lstStyle/>
          <a:p>
            <a:pPr indent="-228610" lvl="0" marL="228610" marR="0" rtl="0" algn="ctr">
              <a:lnSpc>
                <a:spcPct val="90000"/>
              </a:lnSpc>
              <a:spcBef>
                <a:spcPts val="0"/>
              </a:spcBef>
              <a:spcAft>
                <a:spcPts val="0"/>
              </a:spcAft>
              <a:buClr>
                <a:srgbClr val="3F3F3F"/>
              </a:buClr>
              <a:buSzPts val="4400"/>
              <a:buNone/>
            </a:pPr>
            <a:r>
              <a:rPr lang="en-US"/>
              <a:t>Screened Host Firewall</a:t>
            </a:r>
            <a:endParaRPr>
              <a:solidFill>
                <a:srgbClr val="3F3F3F"/>
              </a:solidFill>
              <a:latin typeface="Open Sans"/>
              <a:ea typeface="Open Sans"/>
              <a:cs typeface="Open Sans"/>
              <a:sym typeface="Open Sans"/>
            </a:endParaRPr>
          </a:p>
        </p:txBody>
      </p:sp>
      <p:pic>
        <p:nvPicPr>
          <p:cNvPr id="3592" name="Google Shape;3592;p390"/>
          <p:cNvPicPr preferRelativeResize="0"/>
          <p:nvPr/>
        </p:nvPicPr>
        <p:blipFill rotWithShape="1">
          <a:blip r:embed="rId3">
            <a:alphaModFix/>
          </a:blip>
          <a:srcRect b="0" l="0" r="0" t="0"/>
          <a:stretch/>
        </p:blipFill>
        <p:spPr>
          <a:xfrm>
            <a:off x="12059182" y="871318"/>
            <a:ext cx="980301" cy="980301"/>
          </a:xfrm>
          <a:prstGeom prst="rect">
            <a:avLst/>
          </a:prstGeom>
          <a:noFill/>
          <a:ln>
            <a:noFill/>
          </a:ln>
        </p:spPr>
      </p:pic>
      <p:pic>
        <p:nvPicPr>
          <p:cNvPr id="3593" name="Google Shape;3593;p390"/>
          <p:cNvPicPr preferRelativeResize="0"/>
          <p:nvPr/>
        </p:nvPicPr>
        <p:blipFill rotWithShape="1">
          <a:blip r:embed="rId4">
            <a:alphaModFix/>
          </a:blip>
          <a:srcRect b="0" l="0" r="0" t="0"/>
          <a:stretch/>
        </p:blipFill>
        <p:spPr>
          <a:xfrm>
            <a:off x="12007878" y="2744003"/>
            <a:ext cx="1094943" cy="1094943"/>
          </a:xfrm>
          <a:prstGeom prst="rect">
            <a:avLst/>
          </a:prstGeom>
          <a:noFill/>
          <a:ln>
            <a:noFill/>
          </a:ln>
        </p:spPr>
      </p:pic>
      <p:pic>
        <p:nvPicPr>
          <p:cNvPr id="3594" name="Google Shape;3594;p390"/>
          <p:cNvPicPr preferRelativeResize="0"/>
          <p:nvPr/>
        </p:nvPicPr>
        <p:blipFill rotWithShape="1">
          <a:blip r:embed="rId5">
            <a:alphaModFix/>
          </a:blip>
          <a:srcRect b="0" l="0" r="0" t="0"/>
          <a:stretch/>
        </p:blipFill>
        <p:spPr>
          <a:xfrm>
            <a:off x="12072407" y="4605552"/>
            <a:ext cx="945768" cy="945768"/>
          </a:xfrm>
          <a:prstGeom prst="rect">
            <a:avLst/>
          </a:prstGeom>
          <a:noFill/>
          <a:ln>
            <a:noFill/>
          </a:ln>
        </p:spPr>
      </p:pic>
      <p:sp>
        <p:nvSpPr>
          <p:cNvPr id="3595" name="Google Shape;3595;p390"/>
          <p:cNvSpPr/>
          <p:nvPr/>
        </p:nvSpPr>
        <p:spPr>
          <a:xfrm>
            <a:off x="10212344" y="6674068"/>
            <a:ext cx="5140093" cy="1736082"/>
          </a:xfrm>
          <a:prstGeom prst="roundRect">
            <a:avLst>
              <a:gd fmla="val 16667" name="adj"/>
            </a:avLst>
          </a:prstGeom>
          <a:solidFill>
            <a:schemeClr val="lt1"/>
          </a:solidFill>
          <a:ln cap="flat" cmpd="sng" w="25400">
            <a:solidFill>
              <a:srgbClr val="264159"/>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596" name="Google Shape;3596;p390"/>
          <p:cNvPicPr preferRelativeResize="0"/>
          <p:nvPr/>
        </p:nvPicPr>
        <p:blipFill rotWithShape="1">
          <a:blip r:embed="rId6">
            <a:alphaModFix/>
          </a:blip>
          <a:srcRect b="0" l="0" r="0" t="0"/>
          <a:stretch/>
        </p:blipFill>
        <p:spPr>
          <a:xfrm>
            <a:off x="10469880" y="7079153"/>
            <a:ext cx="1330153" cy="1280159"/>
          </a:xfrm>
          <a:prstGeom prst="rect">
            <a:avLst/>
          </a:prstGeom>
          <a:noFill/>
          <a:ln>
            <a:noFill/>
          </a:ln>
        </p:spPr>
      </p:pic>
      <p:pic>
        <p:nvPicPr>
          <p:cNvPr id="3597" name="Google Shape;3597;p390"/>
          <p:cNvPicPr preferRelativeResize="0"/>
          <p:nvPr/>
        </p:nvPicPr>
        <p:blipFill rotWithShape="1">
          <a:blip r:embed="rId7">
            <a:alphaModFix/>
          </a:blip>
          <a:srcRect b="0" l="0" r="0" t="0"/>
          <a:stretch/>
        </p:blipFill>
        <p:spPr>
          <a:xfrm>
            <a:off x="12017606" y="7063509"/>
            <a:ext cx="1529571" cy="1280159"/>
          </a:xfrm>
          <a:prstGeom prst="rect">
            <a:avLst/>
          </a:prstGeom>
          <a:noFill/>
          <a:ln>
            <a:noFill/>
          </a:ln>
        </p:spPr>
      </p:pic>
      <p:pic>
        <p:nvPicPr>
          <p:cNvPr id="3598" name="Google Shape;3598;p390"/>
          <p:cNvPicPr preferRelativeResize="0"/>
          <p:nvPr/>
        </p:nvPicPr>
        <p:blipFill rotWithShape="1">
          <a:blip r:embed="rId8">
            <a:alphaModFix/>
          </a:blip>
          <a:srcRect b="0" l="0" r="0" t="0"/>
          <a:stretch/>
        </p:blipFill>
        <p:spPr>
          <a:xfrm>
            <a:off x="13775776" y="6861171"/>
            <a:ext cx="1388023" cy="1386840"/>
          </a:xfrm>
          <a:prstGeom prst="rect">
            <a:avLst/>
          </a:prstGeom>
          <a:noFill/>
          <a:ln>
            <a:noFill/>
          </a:ln>
        </p:spPr>
      </p:pic>
      <p:pic>
        <p:nvPicPr>
          <p:cNvPr id="3599" name="Google Shape;3599;p390"/>
          <p:cNvPicPr preferRelativeResize="0"/>
          <p:nvPr/>
        </p:nvPicPr>
        <p:blipFill rotWithShape="1">
          <a:blip r:embed="rId9">
            <a:alphaModFix/>
          </a:blip>
          <a:srcRect b="0" l="0" r="0" t="0"/>
          <a:stretch/>
        </p:blipFill>
        <p:spPr>
          <a:xfrm rot="10800000">
            <a:off x="12129204" y="1970931"/>
            <a:ext cx="789127" cy="855174"/>
          </a:xfrm>
          <a:prstGeom prst="rect">
            <a:avLst/>
          </a:prstGeom>
          <a:noFill/>
          <a:ln>
            <a:noFill/>
          </a:ln>
        </p:spPr>
      </p:pic>
      <p:sp>
        <p:nvSpPr>
          <p:cNvPr id="3600" name="Google Shape;3600;p390"/>
          <p:cNvSpPr txBox="1"/>
          <p:nvPr/>
        </p:nvSpPr>
        <p:spPr>
          <a:xfrm>
            <a:off x="13209370" y="1238922"/>
            <a:ext cx="1696365"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Internet</a:t>
            </a:r>
            <a:endParaRPr/>
          </a:p>
        </p:txBody>
      </p:sp>
      <p:sp>
        <p:nvSpPr>
          <p:cNvPr id="3601" name="Google Shape;3601;p390"/>
          <p:cNvSpPr txBox="1"/>
          <p:nvPr/>
        </p:nvSpPr>
        <p:spPr>
          <a:xfrm>
            <a:off x="13209370" y="3064004"/>
            <a:ext cx="1696365"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Internet router</a:t>
            </a:r>
            <a:endParaRPr/>
          </a:p>
        </p:txBody>
      </p:sp>
      <p:sp>
        <p:nvSpPr>
          <p:cNvPr id="3602" name="Google Shape;3602;p390"/>
          <p:cNvSpPr txBox="1"/>
          <p:nvPr/>
        </p:nvSpPr>
        <p:spPr>
          <a:xfrm>
            <a:off x="13209369" y="5723509"/>
            <a:ext cx="1696365"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Firewall</a:t>
            </a:r>
            <a:endParaRPr/>
          </a:p>
        </p:txBody>
      </p:sp>
      <p:sp>
        <p:nvSpPr>
          <p:cNvPr id="3603" name="Google Shape;3603;p390"/>
          <p:cNvSpPr txBox="1"/>
          <p:nvPr/>
        </p:nvSpPr>
        <p:spPr>
          <a:xfrm>
            <a:off x="13775776" y="6203155"/>
            <a:ext cx="2198447"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Internal network</a:t>
            </a:r>
            <a:endParaRPr/>
          </a:p>
        </p:txBody>
      </p:sp>
      <p:sp>
        <p:nvSpPr>
          <p:cNvPr id="3604" name="Google Shape;3604;p390"/>
          <p:cNvSpPr/>
          <p:nvPr/>
        </p:nvSpPr>
        <p:spPr>
          <a:xfrm>
            <a:off x="1007145" y="1493714"/>
            <a:ext cx="8217440" cy="6751126"/>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A device that is connected to the internet router, segregating the internal network</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Traffic from the internet router can only connect to this firewall; after inspection, it is passed on to the internal network</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Traffic received from the internet is first filtered via packet filtering on the outer router</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The traffic that makes it past this phase is sent to the screened-host firewall, which applies more rules to the traffic and drops the denied packets</a:t>
            </a:r>
            <a:endParaRPr/>
          </a:p>
        </p:txBody>
      </p:sp>
      <p:sp>
        <p:nvSpPr>
          <p:cNvPr id="3605" name="Google Shape;3605;p390"/>
          <p:cNvSpPr/>
          <p:nvPr/>
        </p:nvSpPr>
        <p:spPr>
          <a:xfrm>
            <a:off x="5600700" y="836157"/>
            <a:ext cx="505428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06" name="Google Shape;3606;p390"/>
          <p:cNvPicPr preferRelativeResize="0"/>
          <p:nvPr/>
        </p:nvPicPr>
        <p:blipFill rotWithShape="1">
          <a:blip r:embed="rId9">
            <a:alphaModFix/>
          </a:blip>
          <a:srcRect b="0" l="0" r="0" t="0"/>
          <a:stretch/>
        </p:blipFill>
        <p:spPr>
          <a:xfrm rot="10800000">
            <a:off x="12160785" y="3679557"/>
            <a:ext cx="789127" cy="855174"/>
          </a:xfrm>
          <a:prstGeom prst="rect">
            <a:avLst/>
          </a:prstGeom>
          <a:noFill/>
          <a:ln>
            <a:noFill/>
          </a:ln>
        </p:spPr>
      </p:pic>
      <p:pic>
        <p:nvPicPr>
          <p:cNvPr id="3607" name="Google Shape;3607;p390"/>
          <p:cNvPicPr preferRelativeResize="0"/>
          <p:nvPr/>
        </p:nvPicPr>
        <p:blipFill rotWithShape="1">
          <a:blip r:embed="rId9">
            <a:alphaModFix/>
          </a:blip>
          <a:srcRect b="0" l="0" r="0" t="0"/>
          <a:stretch/>
        </p:blipFill>
        <p:spPr>
          <a:xfrm rot="10800000">
            <a:off x="12160785" y="5546120"/>
            <a:ext cx="789127" cy="855174"/>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p391"/>
          <p:cNvSpPr txBox="1"/>
          <p:nvPr>
            <p:ph type="title"/>
          </p:nvPr>
        </p:nvSpPr>
        <p:spPr>
          <a:xfrm>
            <a:off x="332116" y="102519"/>
            <a:ext cx="16276320" cy="687244"/>
          </a:xfrm>
          <a:prstGeom prst="rect">
            <a:avLst/>
          </a:prstGeom>
          <a:noFill/>
          <a:ln>
            <a:noFill/>
          </a:ln>
        </p:spPr>
        <p:txBody>
          <a:bodyPr anchorCtr="0" anchor="ctr" bIns="45700" lIns="91425" spcFirstLastPara="1" rIns="91425" wrap="square" tIns="45700">
            <a:normAutofit/>
          </a:bodyPr>
          <a:lstStyle/>
          <a:p>
            <a:pPr indent="-228610" lvl="0" marL="228610" marR="0" rtl="0" algn="ctr">
              <a:lnSpc>
                <a:spcPct val="90000"/>
              </a:lnSpc>
              <a:spcBef>
                <a:spcPts val="0"/>
              </a:spcBef>
              <a:spcAft>
                <a:spcPts val="0"/>
              </a:spcAft>
              <a:buClr>
                <a:srgbClr val="3F3F3F"/>
              </a:buClr>
              <a:buSzPts val="4400"/>
              <a:buNone/>
            </a:pPr>
            <a:r>
              <a:rPr lang="en-US"/>
              <a:t>Screened Subnet Firewall</a:t>
            </a:r>
            <a:endParaRPr>
              <a:solidFill>
                <a:srgbClr val="3F3F3F"/>
              </a:solidFill>
              <a:latin typeface="Open Sans"/>
              <a:ea typeface="Open Sans"/>
              <a:cs typeface="Open Sans"/>
              <a:sym typeface="Open Sans"/>
            </a:endParaRPr>
          </a:p>
        </p:txBody>
      </p:sp>
      <p:sp>
        <p:nvSpPr>
          <p:cNvPr id="3613" name="Google Shape;3613;p391"/>
          <p:cNvSpPr/>
          <p:nvPr/>
        </p:nvSpPr>
        <p:spPr>
          <a:xfrm>
            <a:off x="10732797" y="7360919"/>
            <a:ext cx="5140093" cy="1676017"/>
          </a:xfrm>
          <a:prstGeom prst="roundRect">
            <a:avLst>
              <a:gd fmla="val 16667" name="adj"/>
            </a:avLst>
          </a:prstGeom>
          <a:solidFill>
            <a:schemeClr val="lt1"/>
          </a:solidFill>
          <a:ln cap="flat" cmpd="sng" w="25400">
            <a:solidFill>
              <a:srgbClr val="264159"/>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14" name="Google Shape;3614;p391"/>
          <p:cNvPicPr preferRelativeResize="0"/>
          <p:nvPr/>
        </p:nvPicPr>
        <p:blipFill rotWithShape="1">
          <a:blip r:embed="rId3">
            <a:alphaModFix/>
          </a:blip>
          <a:srcRect b="0" l="0" r="0" t="0"/>
          <a:stretch/>
        </p:blipFill>
        <p:spPr>
          <a:xfrm>
            <a:off x="10982078" y="7633963"/>
            <a:ext cx="1330153" cy="1280159"/>
          </a:xfrm>
          <a:prstGeom prst="rect">
            <a:avLst/>
          </a:prstGeom>
          <a:noFill/>
          <a:ln>
            <a:noFill/>
          </a:ln>
        </p:spPr>
      </p:pic>
      <p:pic>
        <p:nvPicPr>
          <p:cNvPr id="3615" name="Google Shape;3615;p391"/>
          <p:cNvPicPr preferRelativeResize="0"/>
          <p:nvPr/>
        </p:nvPicPr>
        <p:blipFill rotWithShape="1">
          <a:blip r:embed="rId4">
            <a:alphaModFix/>
          </a:blip>
          <a:srcRect b="0" l="0" r="0" t="0"/>
          <a:stretch/>
        </p:blipFill>
        <p:spPr>
          <a:xfrm>
            <a:off x="12582682" y="7675263"/>
            <a:ext cx="1529571" cy="1280159"/>
          </a:xfrm>
          <a:prstGeom prst="rect">
            <a:avLst/>
          </a:prstGeom>
          <a:noFill/>
          <a:ln>
            <a:noFill/>
          </a:ln>
        </p:spPr>
      </p:pic>
      <p:pic>
        <p:nvPicPr>
          <p:cNvPr id="3616" name="Google Shape;3616;p391"/>
          <p:cNvPicPr preferRelativeResize="0"/>
          <p:nvPr/>
        </p:nvPicPr>
        <p:blipFill rotWithShape="1">
          <a:blip r:embed="rId5">
            <a:alphaModFix/>
          </a:blip>
          <a:srcRect b="0" l="0" r="0" t="0"/>
          <a:stretch/>
        </p:blipFill>
        <p:spPr>
          <a:xfrm>
            <a:off x="14298560" y="7505507"/>
            <a:ext cx="1388023" cy="1386840"/>
          </a:xfrm>
          <a:prstGeom prst="rect">
            <a:avLst/>
          </a:prstGeom>
          <a:noFill/>
          <a:ln>
            <a:noFill/>
          </a:ln>
        </p:spPr>
      </p:pic>
      <p:pic>
        <p:nvPicPr>
          <p:cNvPr id="3617" name="Google Shape;3617;p391"/>
          <p:cNvPicPr preferRelativeResize="0"/>
          <p:nvPr/>
        </p:nvPicPr>
        <p:blipFill rotWithShape="1">
          <a:blip r:embed="rId6">
            <a:alphaModFix/>
          </a:blip>
          <a:srcRect b="0" l="0" r="0" t="0"/>
          <a:stretch/>
        </p:blipFill>
        <p:spPr>
          <a:xfrm rot="5400000">
            <a:off x="13598459" y="4433096"/>
            <a:ext cx="1259840" cy="1669040"/>
          </a:xfrm>
          <a:prstGeom prst="rect">
            <a:avLst/>
          </a:prstGeom>
          <a:noFill/>
          <a:ln>
            <a:noFill/>
          </a:ln>
        </p:spPr>
      </p:pic>
      <p:sp>
        <p:nvSpPr>
          <p:cNvPr id="3618" name="Google Shape;3618;p391"/>
          <p:cNvSpPr/>
          <p:nvPr/>
        </p:nvSpPr>
        <p:spPr>
          <a:xfrm>
            <a:off x="14929488" y="3796579"/>
            <a:ext cx="1220902" cy="2980930"/>
          </a:xfrm>
          <a:prstGeom prst="roundRect">
            <a:avLst>
              <a:gd fmla="val 16667" name="adj"/>
            </a:avLst>
          </a:prstGeom>
          <a:solidFill>
            <a:schemeClr val="lt1"/>
          </a:solidFill>
          <a:ln cap="flat" cmpd="sng" w="25400">
            <a:solidFill>
              <a:srgbClr val="264159"/>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19" name="Google Shape;3619;p391"/>
          <p:cNvPicPr preferRelativeResize="0"/>
          <p:nvPr/>
        </p:nvPicPr>
        <p:blipFill rotWithShape="1">
          <a:blip r:embed="rId7">
            <a:alphaModFix/>
          </a:blip>
          <a:srcRect b="0" l="0" r="0" t="0"/>
          <a:stretch/>
        </p:blipFill>
        <p:spPr>
          <a:xfrm>
            <a:off x="15134943" y="4006608"/>
            <a:ext cx="809991" cy="732719"/>
          </a:xfrm>
          <a:prstGeom prst="rect">
            <a:avLst/>
          </a:prstGeom>
          <a:noFill/>
          <a:ln>
            <a:noFill/>
          </a:ln>
        </p:spPr>
      </p:pic>
      <p:pic>
        <p:nvPicPr>
          <p:cNvPr id="3620" name="Google Shape;3620;p391"/>
          <p:cNvPicPr preferRelativeResize="0"/>
          <p:nvPr/>
        </p:nvPicPr>
        <p:blipFill rotWithShape="1">
          <a:blip r:embed="rId8">
            <a:alphaModFix/>
          </a:blip>
          <a:srcRect b="0" l="0" r="0" t="0"/>
          <a:stretch/>
        </p:blipFill>
        <p:spPr>
          <a:xfrm>
            <a:off x="15062899" y="5227243"/>
            <a:ext cx="1026160" cy="991489"/>
          </a:xfrm>
          <a:prstGeom prst="rect">
            <a:avLst/>
          </a:prstGeom>
          <a:noFill/>
          <a:ln>
            <a:noFill/>
          </a:ln>
        </p:spPr>
      </p:pic>
      <p:sp>
        <p:nvSpPr>
          <p:cNvPr id="3621" name="Google Shape;3621;p391"/>
          <p:cNvSpPr txBox="1"/>
          <p:nvPr/>
        </p:nvSpPr>
        <p:spPr>
          <a:xfrm>
            <a:off x="13879614" y="550553"/>
            <a:ext cx="1696365"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Internet</a:t>
            </a:r>
            <a:endParaRPr/>
          </a:p>
        </p:txBody>
      </p:sp>
      <p:sp>
        <p:nvSpPr>
          <p:cNvPr id="3622" name="Google Shape;3622;p391"/>
          <p:cNvSpPr txBox="1"/>
          <p:nvPr/>
        </p:nvSpPr>
        <p:spPr>
          <a:xfrm>
            <a:off x="10922381" y="2762861"/>
            <a:ext cx="1696365"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Internet router</a:t>
            </a:r>
            <a:endParaRPr/>
          </a:p>
        </p:txBody>
      </p:sp>
      <p:sp>
        <p:nvSpPr>
          <p:cNvPr id="3623" name="Google Shape;3623;p391"/>
          <p:cNvSpPr txBox="1"/>
          <p:nvPr/>
        </p:nvSpPr>
        <p:spPr>
          <a:xfrm>
            <a:off x="10942598" y="4242588"/>
            <a:ext cx="1696365"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Outer firewall</a:t>
            </a:r>
            <a:endParaRPr/>
          </a:p>
        </p:txBody>
      </p:sp>
      <p:sp>
        <p:nvSpPr>
          <p:cNvPr id="3624" name="Google Shape;3624;p391"/>
          <p:cNvSpPr txBox="1"/>
          <p:nvPr/>
        </p:nvSpPr>
        <p:spPr>
          <a:xfrm>
            <a:off x="10982078" y="6034257"/>
            <a:ext cx="1696365"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Internal firewall</a:t>
            </a:r>
            <a:endParaRPr/>
          </a:p>
        </p:txBody>
      </p:sp>
      <p:sp>
        <p:nvSpPr>
          <p:cNvPr id="3625" name="Google Shape;3625;p391"/>
          <p:cNvSpPr txBox="1"/>
          <p:nvPr/>
        </p:nvSpPr>
        <p:spPr>
          <a:xfrm>
            <a:off x="15240876" y="3416090"/>
            <a:ext cx="1696365" cy="353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DMZ</a:t>
            </a:r>
            <a:endParaRPr/>
          </a:p>
        </p:txBody>
      </p:sp>
      <p:sp>
        <p:nvSpPr>
          <p:cNvPr id="3626" name="Google Shape;3626;p391"/>
          <p:cNvSpPr txBox="1"/>
          <p:nvPr/>
        </p:nvSpPr>
        <p:spPr>
          <a:xfrm>
            <a:off x="9482318" y="7897745"/>
            <a:ext cx="1696365"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700" u="none" cap="none" strike="noStrike">
                <a:solidFill>
                  <a:srgbClr val="3F3F3F"/>
                </a:solidFill>
                <a:latin typeface="Open Sans"/>
                <a:ea typeface="Open Sans"/>
                <a:cs typeface="Open Sans"/>
                <a:sym typeface="Open Sans"/>
              </a:rPr>
              <a:t>Internal network</a:t>
            </a:r>
            <a:endParaRPr/>
          </a:p>
        </p:txBody>
      </p:sp>
      <p:sp>
        <p:nvSpPr>
          <p:cNvPr id="3627" name="Google Shape;3627;p391"/>
          <p:cNvSpPr/>
          <p:nvPr/>
        </p:nvSpPr>
        <p:spPr>
          <a:xfrm>
            <a:off x="712661" y="2143605"/>
            <a:ext cx="8313365" cy="6167275"/>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A screened subnet firewall is a network security architecture that uses two firewalls to create three separate subnets: external, demilitarized zone (DMZ), and internal network.</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Traffic first reaches the packet filtering router. Once it passes through the router, it reaches the outer firewall where the DMZ is hosted.</a:t>
            </a:r>
            <a:endParaRPr/>
          </a:p>
          <a:p>
            <a:pPr indent="-203200" lvl="1"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Traffic for the DMZ network is forwarded after an access list check by the outer firewall. Traffic destined for the internal network will be forwarded to the internal firewall, which performs further checks before allowing it into the internal network.</a:t>
            </a:r>
            <a:endParaRPr/>
          </a:p>
        </p:txBody>
      </p:sp>
      <p:pic>
        <p:nvPicPr>
          <p:cNvPr id="3628" name="Google Shape;3628;p391"/>
          <p:cNvPicPr preferRelativeResize="0"/>
          <p:nvPr/>
        </p:nvPicPr>
        <p:blipFill rotWithShape="1">
          <a:blip r:embed="rId9">
            <a:alphaModFix/>
          </a:blip>
          <a:srcRect b="0" l="0" r="0" t="0"/>
          <a:stretch/>
        </p:blipFill>
        <p:spPr>
          <a:xfrm>
            <a:off x="12835981" y="5772780"/>
            <a:ext cx="789127" cy="789127"/>
          </a:xfrm>
          <a:prstGeom prst="rect">
            <a:avLst/>
          </a:prstGeom>
          <a:noFill/>
          <a:ln>
            <a:noFill/>
          </a:ln>
        </p:spPr>
      </p:pic>
      <p:pic>
        <p:nvPicPr>
          <p:cNvPr id="3629" name="Google Shape;3629;p391"/>
          <p:cNvPicPr preferRelativeResize="0"/>
          <p:nvPr/>
        </p:nvPicPr>
        <p:blipFill rotWithShape="1">
          <a:blip r:embed="rId10">
            <a:alphaModFix/>
          </a:blip>
          <a:srcRect b="0" l="0" r="0" t="0"/>
          <a:stretch/>
        </p:blipFill>
        <p:spPr>
          <a:xfrm>
            <a:off x="12780941" y="214180"/>
            <a:ext cx="980301" cy="980301"/>
          </a:xfrm>
          <a:prstGeom prst="rect">
            <a:avLst/>
          </a:prstGeom>
          <a:noFill/>
          <a:ln>
            <a:noFill/>
          </a:ln>
        </p:spPr>
      </p:pic>
      <p:pic>
        <p:nvPicPr>
          <p:cNvPr id="3630" name="Google Shape;3630;p391"/>
          <p:cNvPicPr preferRelativeResize="0"/>
          <p:nvPr/>
        </p:nvPicPr>
        <p:blipFill rotWithShape="1">
          <a:blip r:embed="rId11">
            <a:alphaModFix/>
          </a:blip>
          <a:srcRect b="0" l="0" r="0" t="0"/>
          <a:stretch/>
        </p:blipFill>
        <p:spPr>
          <a:xfrm>
            <a:off x="12729637" y="2086865"/>
            <a:ext cx="1094943" cy="1094943"/>
          </a:xfrm>
          <a:prstGeom prst="rect">
            <a:avLst/>
          </a:prstGeom>
          <a:noFill/>
          <a:ln>
            <a:noFill/>
          </a:ln>
        </p:spPr>
      </p:pic>
      <p:pic>
        <p:nvPicPr>
          <p:cNvPr id="3631" name="Google Shape;3631;p391"/>
          <p:cNvPicPr preferRelativeResize="0"/>
          <p:nvPr/>
        </p:nvPicPr>
        <p:blipFill rotWithShape="1">
          <a:blip r:embed="rId12">
            <a:alphaModFix/>
          </a:blip>
          <a:srcRect b="0" l="0" r="0" t="0"/>
          <a:stretch/>
        </p:blipFill>
        <p:spPr>
          <a:xfrm>
            <a:off x="12794166" y="3948414"/>
            <a:ext cx="945768" cy="945768"/>
          </a:xfrm>
          <a:prstGeom prst="rect">
            <a:avLst/>
          </a:prstGeom>
          <a:noFill/>
          <a:ln>
            <a:noFill/>
          </a:ln>
        </p:spPr>
      </p:pic>
      <p:pic>
        <p:nvPicPr>
          <p:cNvPr id="3632" name="Google Shape;3632;p391"/>
          <p:cNvPicPr preferRelativeResize="0"/>
          <p:nvPr/>
        </p:nvPicPr>
        <p:blipFill rotWithShape="1">
          <a:blip r:embed="rId6">
            <a:alphaModFix/>
          </a:blip>
          <a:srcRect b="0" l="0" r="0" t="0"/>
          <a:stretch/>
        </p:blipFill>
        <p:spPr>
          <a:xfrm rot="10800000">
            <a:off x="12850963" y="1313793"/>
            <a:ext cx="789127" cy="855174"/>
          </a:xfrm>
          <a:prstGeom prst="rect">
            <a:avLst/>
          </a:prstGeom>
          <a:noFill/>
          <a:ln>
            <a:noFill/>
          </a:ln>
        </p:spPr>
      </p:pic>
      <p:pic>
        <p:nvPicPr>
          <p:cNvPr id="3633" name="Google Shape;3633;p391"/>
          <p:cNvPicPr preferRelativeResize="0"/>
          <p:nvPr/>
        </p:nvPicPr>
        <p:blipFill rotWithShape="1">
          <a:blip r:embed="rId6">
            <a:alphaModFix/>
          </a:blip>
          <a:srcRect b="0" l="0" r="0" t="0"/>
          <a:stretch/>
        </p:blipFill>
        <p:spPr>
          <a:xfrm rot="10800000">
            <a:off x="12882544" y="3022419"/>
            <a:ext cx="789127" cy="855174"/>
          </a:xfrm>
          <a:prstGeom prst="rect">
            <a:avLst/>
          </a:prstGeom>
          <a:noFill/>
          <a:ln>
            <a:noFill/>
          </a:ln>
        </p:spPr>
      </p:pic>
      <p:pic>
        <p:nvPicPr>
          <p:cNvPr id="3634" name="Google Shape;3634;p391"/>
          <p:cNvPicPr preferRelativeResize="0"/>
          <p:nvPr/>
        </p:nvPicPr>
        <p:blipFill rotWithShape="1">
          <a:blip r:embed="rId6">
            <a:alphaModFix/>
          </a:blip>
          <a:srcRect b="0" l="0" r="0" t="0"/>
          <a:stretch/>
        </p:blipFill>
        <p:spPr>
          <a:xfrm rot="10800000">
            <a:off x="12835981" y="4905894"/>
            <a:ext cx="789127" cy="855174"/>
          </a:xfrm>
          <a:prstGeom prst="rect">
            <a:avLst/>
          </a:prstGeom>
          <a:noFill/>
          <a:ln>
            <a:noFill/>
          </a:ln>
        </p:spPr>
      </p:pic>
      <p:pic>
        <p:nvPicPr>
          <p:cNvPr id="3635" name="Google Shape;3635;p391"/>
          <p:cNvPicPr preferRelativeResize="0"/>
          <p:nvPr/>
        </p:nvPicPr>
        <p:blipFill rotWithShape="1">
          <a:blip r:embed="rId6">
            <a:alphaModFix/>
          </a:blip>
          <a:srcRect b="0" l="0" r="0" t="0"/>
          <a:stretch/>
        </p:blipFill>
        <p:spPr>
          <a:xfrm rot="10800000">
            <a:off x="12832626" y="6533826"/>
            <a:ext cx="789127" cy="855174"/>
          </a:xfrm>
          <a:prstGeom prst="rect">
            <a:avLst/>
          </a:prstGeom>
          <a:noFill/>
          <a:ln>
            <a:noFill/>
          </a:ln>
        </p:spPr>
      </p:pic>
      <p:sp>
        <p:nvSpPr>
          <p:cNvPr id="3636" name="Google Shape;3636;p391"/>
          <p:cNvSpPr/>
          <p:nvPr/>
        </p:nvSpPr>
        <p:spPr>
          <a:xfrm>
            <a:off x="5334000" y="688965"/>
            <a:ext cx="55900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1" name="Shape 3641"/>
        <p:cNvGrpSpPr/>
        <p:nvPr/>
      </p:nvGrpSpPr>
      <p:grpSpPr>
        <a:xfrm>
          <a:off x="0" y="0"/>
          <a:ext cx="0" cy="0"/>
          <a:chOff x="0" y="0"/>
          <a:chExt cx="0" cy="0"/>
        </a:xfrm>
      </p:grpSpPr>
      <p:sp>
        <p:nvSpPr>
          <p:cNvPr id="3642" name="Google Shape;3642;p392"/>
          <p:cNvSpPr txBox="1"/>
          <p:nvPr>
            <p:ph idx="1" type="body"/>
          </p:nvPr>
        </p:nvSpPr>
        <p:spPr>
          <a:xfrm>
            <a:off x="4068169" y="4126230"/>
            <a:ext cx="8119800" cy="91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SzPts val="2800"/>
              <a:buNone/>
            </a:pPr>
            <a:r>
              <a:rPr lang="en-US"/>
              <a:t>Unified Threat Management (UTM)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1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Unified Threat Management </a:t>
            </a:r>
            <a:endParaRPr/>
          </a:p>
        </p:txBody>
      </p:sp>
      <p:pic>
        <p:nvPicPr>
          <p:cNvPr id="3649" name="Google Shape;3649;p11"/>
          <p:cNvPicPr preferRelativeResize="0"/>
          <p:nvPr/>
        </p:nvPicPr>
        <p:blipFill rotWithShape="1">
          <a:blip r:embed="rId3">
            <a:alphaModFix/>
          </a:blip>
          <a:srcRect b="0" l="0" r="0" t="0"/>
          <a:stretch/>
        </p:blipFill>
        <p:spPr>
          <a:xfrm>
            <a:off x="4476950" y="730125"/>
            <a:ext cx="7341024" cy="335075"/>
          </a:xfrm>
          <a:prstGeom prst="rect">
            <a:avLst/>
          </a:prstGeom>
          <a:noFill/>
          <a:ln>
            <a:noFill/>
          </a:ln>
        </p:spPr>
      </p:pic>
      <p:sp>
        <p:nvSpPr>
          <p:cNvPr id="3650" name="Google Shape;3650;p11"/>
          <p:cNvSpPr txBox="1"/>
          <p:nvPr/>
        </p:nvSpPr>
        <p:spPr>
          <a:xfrm>
            <a:off x="1316013" y="1366208"/>
            <a:ext cx="13696999"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Unified Threat Management (UTM) is an information security solution that protects against threats, malware, and network attacks from a single point.</a:t>
            </a:r>
            <a:endParaRPr b="0" i="0" sz="2200" u="none" cap="none" strike="noStrike">
              <a:solidFill>
                <a:srgbClr val="000000"/>
              </a:solidFill>
              <a:latin typeface="Arial"/>
              <a:ea typeface="Arial"/>
              <a:cs typeface="Arial"/>
              <a:sym typeface="Arial"/>
            </a:endParaRPr>
          </a:p>
        </p:txBody>
      </p:sp>
      <p:sp>
        <p:nvSpPr>
          <p:cNvPr id="3651" name="Google Shape;3651;p11"/>
          <p:cNvSpPr/>
          <p:nvPr/>
        </p:nvSpPr>
        <p:spPr>
          <a:xfrm>
            <a:off x="1671557" y="2967239"/>
            <a:ext cx="13055762" cy="4256182"/>
          </a:xfrm>
          <a:prstGeom prst="roundRect">
            <a:avLst>
              <a:gd fmla="val 4437" name="adj"/>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52" name="Google Shape;3652;p11"/>
          <p:cNvSpPr/>
          <p:nvPr/>
        </p:nvSpPr>
        <p:spPr>
          <a:xfrm>
            <a:off x="1940594" y="3535447"/>
            <a:ext cx="8486542" cy="3129400"/>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UTM integrates multiple security functions into a single hardware or software platform.</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This consolidation simplifies security management, reduces costs, and enhances overall protection.</a:t>
            </a:r>
            <a:endParaRPr/>
          </a:p>
        </p:txBody>
      </p:sp>
      <p:pic>
        <p:nvPicPr>
          <p:cNvPr id="3653" name="Google Shape;3653;p11"/>
          <p:cNvPicPr preferRelativeResize="0"/>
          <p:nvPr/>
        </p:nvPicPr>
        <p:blipFill rotWithShape="1">
          <a:blip r:embed="rId4">
            <a:alphaModFix/>
          </a:blip>
          <a:srcRect b="0" l="0" r="0" t="0"/>
          <a:stretch/>
        </p:blipFill>
        <p:spPr>
          <a:xfrm>
            <a:off x="10696172" y="2967239"/>
            <a:ext cx="3619233" cy="3697608"/>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p1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Advantages and Disadvantages of UTM</a:t>
            </a:r>
            <a:endParaRPr/>
          </a:p>
        </p:txBody>
      </p:sp>
      <p:pic>
        <p:nvPicPr>
          <p:cNvPr id="3659" name="Google Shape;3659;p15"/>
          <p:cNvPicPr preferRelativeResize="0"/>
          <p:nvPr/>
        </p:nvPicPr>
        <p:blipFill rotWithShape="1">
          <a:blip r:embed="rId3">
            <a:alphaModFix/>
          </a:blip>
          <a:srcRect b="0" l="0" r="0" t="0"/>
          <a:stretch/>
        </p:blipFill>
        <p:spPr>
          <a:xfrm>
            <a:off x="3187725" y="540475"/>
            <a:ext cx="9919476" cy="714375"/>
          </a:xfrm>
          <a:prstGeom prst="rect">
            <a:avLst/>
          </a:prstGeom>
          <a:noFill/>
          <a:ln>
            <a:noFill/>
          </a:ln>
        </p:spPr>
      </p:pic>
      <p:graphicFrame>
        <p:nvGraphicFramePr>
          <p:cNvPr id="3660" name="Google Shape;3660;p15"/>
          <p:cNvGraphicFramePr/>
          <p:nvPr/>
        </p:nvGraphicFramePr>
        <p:xfrm>
          <a:off x="2397175" y="1352261"/>
          <a:ext cx="3000000" cy="3000000"/>
        </p:xfrm>
        <a:graphic>
          <a:graphicData uri="http://schemas.openxmlformats.org/drawingml/2006/table">
            <a:tbl>
              <a:tblPr>
                <a:noFill/>
                <a:tableStyleId>{968ED6C1-C02C-49E0-B6CE-7A1554D6257D}</a:tableStyleId>
              </a:tblPr>
              <a:tblGrid>
                <a:gridCol w="5730775"/>
                <a:gridCol w="5730775"/>
              </a:tblGrid>
              <a:tr h="865350">
                <a:tc>
                  <a:txBody>
                    <a:bodyPr/>
                    <a:lstStyle/>
                    <a:p>
                      <a:pPr indent="0" lvl="0" marL="190500" marR="190500" rtl="0" algn="ctr">
                        <a:lnSpc>
                          <a:spcPct val="100000"/>
                        </a:lnSpc>
                        <a:spcBef>
                          <a:spcPts val="0"/>
                        </a:spcBef>
                        <a:spcAft>
                          <a:spcPts val="0"/>
                        </a:spcAft>
                        <a:buClr>
                          <a:srgbClr val="535353"/>
                        </a:buClr>
                        <a:buSzPts val="4800"/>
                        <a:buFont typeface="Quattrocento Sans"/>
                        <a:buNone/>
                      </a:pPr>
                      <a:r>
                        <a:rPr b="1" lang="en-US" sz="2000" u="none" cap="none" strike="noStrike">
                          <a:solidFill>
                            <a:schemeClr val="dk1"/>
                          </a:solidFill>
                          <a:latin typeface="Open Sans"/>
                          <a:ea typeface="Open Sans"/>
                          <a:cs typeface="Open Sans"/>
                          <a:sym typeface="Open Sans"/>
                        </a:rPr>
                        <a:t>Advantages</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190500" marR="190500" rtl="0" algn="ctr">
                        <a:lnSpc>
                          <a:spcPct val="100000"/>
                        </a:lnSpc>
                        <a:spcBef>
                          <a:spcPts val="0"/>
                        </a:spcBef>
                        <a:spcAft>
                          <a:spcPts val="0"/>
                        </a:spcAft>
                        <a:buClr>
                          <a:srgbClr val="535353"/>
                        </a:buClr>
                        <a:buSzPts val="4800"/>
                        <a:buFont typeface="Quattrocento Sans"/>
                        <a:buNone/>
                      </a:pPr>
                      <a:r>
                        <a:rPr b="1" lang="en-US" sz="2000" u="none" cap="none" strike="noStrike">
                          <a:solidFill>
                            <a:schemeClr val="dk1"/>
                          </a:solidFill>
                          <a:latin typeface="Open Sans"/>
                          <a:ea typeface="Open Sans"/>
                          <a:cs typeface="Open Sans"/>
                          <a:sym typeface="Open Sans"/>
                        </a:rPr>
                        <a:t>Disadvantages</a:t>
                      </a:r>
                      <a:endParaRPr b="1" sz="1900" u="none" cap="none" strike="noStrike">
                        <a:solidFill>
                          <a:schemeClr val="dk1"/>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865350">
                <a:tc>
                  <a:txBody>
                    <a:bodyPr/>
                    <a:lstStyle/>
                    <a:p>
                      <a:pPr indent="0" lvl="0" marL="0" marR="190500" rtl="0" algn="ctr">
                        <a:lnSpc>
                          <a:spcPct val="115000"/>
                        </a:lnSpc>
                        <a:spcBef>
                          <a:spcPts val="0"/>
                        </a:spcBef>
                        <a:spcAft>
                          <a:spcPts val="0"/>
                        </a:spcAft>
                        <a:buClr>
                          <a:srgbClr val="000000"/>
                        </a:buClr>
                        <a:buSzPts val="2000"/>
                        <a:buFont typeface="Arial"/>
                        <a:buNone/>
                      </a:pPr>
                      <a:r>
                        <a:rPr lang="en-US" sz="2000" u="none" cap="none" strike="noStrike">
                          <a:solidFill>
                            <a:srgbClr val="434343"/>
                          </a:solidFill>
                          <a:latin typeface="Open Sans"/>
                          <a:ea typeface="Open Sans"/>
                          <a:cs typeface="Open Sans"/>
                          <a:sym typeface="Open Sans"/>
                        </a:rPr>
                        <a:t>Affordable solution </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5E5E5E"/>
                        </a:buClr>
                        <a:buSzPts val="3200"/>
                        <a:buFont typeface="Quattrocento Sans"/>
                        <a:buNone/>
                      </a:pPr>
                      <a:r>
                        <a:rPr lang="en-US" sz="2000" u="none" cap="none" strike="noStrike">
                          <a:solidFill>
                            <a:srgbClr val="434343"/>
                          </a:solidFill>
                          <a:latin typeface="Open Sans"/>
                          <a:ea typeface="Open Sans"/>
                          <a:cs typeface="Open Sans"/>
                          <a:sym typeface="Open Sans"/>
                        </a:rPr>
                        <a:t>Single point of failure (SPOF)</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865350">
                <a:tc>
                  <a:txBody>
                    <a:bodyPr/>
                    <a:lstStyle/>
                    <a:p>
                      <a:pPr indent="0" lvl="1" marL="0" marR="0" rtl="0" algn="ctr">
                        <a:lnSpc>
                          <a:spcPct val="115000"/>
                        </a:lnSpc>
                        <a:spcBef>
                          <a:spcPts val="0"/>
                        </a:spcBef>
                        <a:spcAft>
                          <a:spcPts val="0"/>
                        </a:spcAft>
                        <a:buClr>
                          <a:srgbClr val="000000"/>
                        </a:buClr>
                        <a:buSzPts val="2000"/>
                        <a:buFont typeface="Arial"/>
                        <a:buNone/>
                      </a:pPr>
                      <a:r>
                        <a:rPr lang="en-US" sz="2000" u="none" cap="none" strike="noStrike">
                          <a:solidFill>
                            <a:srgbClr val="434343"/>
                          </a:solidFill>
                          <a:latin typeface="Open Sans"/>
                          <a:ea typeface="Open Sans"/>
                          <a:cs typeface="Open Sans"/>
                          <a:sym typeface="Open Sans"/>
                        </a:rPr>
                        <a:t>Centralized solution</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434343"/>
                          </a:solidFill>
                          <a:latin typeface="Open Sans"/>
                          <a:ea typeface="Open Sans"/>
                          <a:cs typeface="Open Sans"/>
                          <a:sym typeface="Open Sans"/>
                        </a:rPr>
                        <a:t>Performance bottleneck when fully utilized</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1078500">
                <a:tc>
                  <a:txBody>
                    <a:bodyPr/>
                    <a:lstStyle/>
                    <a:p>
                      <a:pPr indent="0" lvl="1" marL="0" marR="0" rtl="0" algn="ctr">
                        <a:lnSpc>
                          <a:spcPct val="115000"/>
                        </a:lnSpc>
                        <a:spcBef>
                          <a:spcPts val="0"/>
                        </a:spcBef>
                        <a:spcAft>
                          <a:spcPts val="0"/>
                        </a:spcAft>
                        <a:buClr>
                          <a:srgbClr val="5E5E5E"/>
                        </a:buClr>
                        <a:buSzPts val="3200"/>
                        <a:buFont typeface="Quattrocento Sans"/>
                        <a:buNone/>
                      </a:pPr>
                      <a:r>
                        <a:rPr lang="en-US" sz="2000" u="none" cap="none" strike="noStrike">
                          <a:solidFill>
                            <a:srgbClr val="434343"/>
                          </a:solidFill>
                          <a:latin typeface="Open Sans"/>
                          <a:ea typeface="Open Sans"/>
                          <a:cs typeface="Open Sans"/>
                          <a:sym typeface="Open Sans"/>
                        </a:rPr>
                        <a:t>Reduced support costs</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434343"/>
                          </a:solidFill>
                          <a:latin typeface="Open Sans"/>
                          <a:ea typeface="Open Sans"/>
                          <a:cs typeface="Open Sans"/>
                          <a:sym typeface="Open Sans"/>
                        </a:rPr>
                        <a:t>Less specialized than dedicated solutions</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865350">
                <a:tc>
                  <a:txBody>
                    <a:bodyPr/>
                    <a:lstStyle/>
                    <a:p>
                      <a:pPr indent="0" lvl="1" marL="0" marR="0" rtl="0" algn="ctr">
                        <a:lnSpc>
                          <a:spcPct val="115000"/>
                        </a:lnSpc>
                        <a:spcBef>
                          <a:spcPts val="0"/>
                        </a:spcBef>
                        <a:spcAft>
                          <a:spcPts val="0"/>
                        </a:spcAft>
                        <a:buClr>
                          <a:srgbClr val="5E5E5E"/>
                        </a:buClr>
                        <a:buSzPts val="3200"/>
                        <a:buFont typeface="Quattrocento Sans"/>
                        <a:buNone/>
                      </a:pPr>
                      <a:r>
                        <a:rPr lang="en-US" sz="2000" u="none" cap="none" strike="noStrike">
                          <a:solidFill>
                            <a:srgbClr val="434343"/>
                          </a:solidFill>
                          <a:latin typeface="Open Sans"/>
                          <a:ea typeface="Open Sans"/>
                          <a:cs typeface="Open Sans"/>
                          <a:sym typeface="Open Sans"/>
                        </a:rPr>
                        <a:t>Reduced hardware footprint</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434343"/>
                          </a:solidFill>
                          <a:latin typeface="Open Sans"/>
                          <a:ea typeface="Open Sans"/>
                          <a:cs typeface="Open Sans"/>
                          <a:sym typeface="Open Sans"/>
                        </a:rPr>
                        <a:t>Lower performance compared to alternatives</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r h="865350">
                <a:tc>
                  <a:txBody>
                    <a:bodyPr/>
                    <a:lstStyle/>
                    <a:p>
                      <a:pPr indent="0" lvl="1" marL="0" marR="0" rtl="0" algn="ctr">
                        <a:lnSpc>
                          <a:spcPct val="115000"/>
                        </a:lnSpc>
                        <a:spcBef>
                          <a:spcPts val="0"/>
                        </a:spcBef>
                        <a:spcAft>
                          <a:spcPts val="0"/>
                        </a:spcAft>
                        <a:buClr>
                          <a:srgbClr val="5E5E5E"/>
                        </a:buClr>
                        <a:buSzPts val="3200"/>
                        <a:buFont typeface="Quattrocento Sans"/>
                        <a:buNone/>
                      </a:pPr>
                      <a:r>
                        <a:rPr lang="en-US" sz="2000" u="none" cap="none" strike="noStrike">
                          <a:solidFill>
                            <a:srgbClr val="434343"/>
                          </a:solidFill>
                          <a:latin typeface="Open Sans"/>
                          <a:ea typeface="Open Sans"/>
                          <a:cs typeface="Open Sans"/>
                          <a:sym typeface="Open Sans"/>
                        </a:rPr>
                        <a:t>Easier to integrate into existing solutions</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434343"/>
                          </a:solidFill>
                          <a:latin typeface="Open Sans"/>
                          <a:ea typeface="Open Sans"/>
                          <a:cs typeface="Open Sans"/>
                          <a:sym typeface="Open Sans"/>
                        </a:rPr>
                        <a:t>Hard to scale in large environments</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865350">
                <a:tc>
                  <a:txBody>
                    <a:bodyPr/>
                    <a:lstStyle/>
                    <a:p>
                      <a:pPr indent="0" lvl="1" marL="0" marR="0" rtl="0" algn="ctr">
                        <a:lnSpc>
                          <a:spcPct val="115000"/>
                        </a:lnSpc>
                        <a:spcBef>
                          <a:spcPts val="0"/>
                        </a:spcBef>
                        <a:spcAft>
                          <a:spcPts val="0"/>
                        </a:spcAft>
                        <a:buClr>
                          <a:srgbClr val="5E5E5E"/>
                        </a:buClr>
                        <a:buSzPts val="3200"/>
                        <a:buFont typeface="Quattrocento Sans"/>
                        <a:buNone/>
                      </a:pPr>
                      <a:r>
                        <a:rPr lang="en-US" sz="2000" u="none" cap="none" strike="noStrike">
                          <a:solidFill>
                            <a:srgbClr val="434343"/>
                          </a:solidFill>
                          <a:latin typeface="Open Sans"/>
                          <a:ea typeface="Open Sans"/>
                          <a:cs typeface="Open Sans"/>
                          <a:sym typeface="Open Sans"/>
                        </a:rPr>
                        <a:t>Low power consumption</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1D1D1"/>
                    </a:solidFill>
                  </a:tcPr>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solidFill>
                            <a:srgbClr val="434343"/>
                          </a:solidFill>
                          <a:latin typeface="Open Sans"/>
                          <a:ea typeface="Open Sans"/>
                          <a:cs typeface="Open Sans"/>
                          <a:sym typeface="Open Sans"/>
                        </a:rPr>
                        <a:t>Limited features compared to point product alternatives</a:t>
                      </a:r>
                      <a:endParaRPr sz="2000" u="none" cap="none" strike="noStrike">
                        <a:solidFill>
                          <a:srgbClr val="434343"/>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1D1D1"/>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262"/>
          <p:cNvGrpSpPr/>
          <p:nvPr/>
        </p:nvGrpSpPr>
        <p:grpSpPr>
          <a:xfrm>
            <a:off x="1577398" y="3615422"/>
            <a:ext cx="2808521" cy="1606370"/>
            <a:chOff x="1819681" y="6564940"/>
            <a:chExt cx="2979878" cy="1704379"/>
          </a:xfrm>
        </p:grpSpPr>
        <p:pic>
          <p:nvPicPr>
            <p:cNvPr id="339" name="Google Shape;339;p262"/>
            <p:cNvPicPr preferRelativeResize="0"/>
            <p:nvPr/>
          </p:nvPicPr>
          <p:blipFill rotWithShape="1">
            <a:blip r:embed="rId3">
              <a:alphaModFix/>
            </a:blip>
            <a:srcRect b="0" l="0" r="0" t="0"/>
            <a:stretch/>
          </p:blipFill>
          <p:spPr>
            <a:xfrm>
              <a:off x="1819681" y="6564940"/>
              <a:ext cx="2979878" cy="1704379"/>
            </a:xfrm>
            <a:prstGeom prst="rect">
              <a:avLst/>
            </a:prstGeom>
            <a:noFill/>
            <a:ln>
              <a:noFill/>
            </a:ln>
            <a:effectLst>
              <a:outerShdw blurRad="50800" rotWithShape="0" algn="tl" dir="2700000" dist="38100">
                <a:srgbClr val="000000">
                  <a:alpha val="40000"/>
                </a:srgbClr>
              </a:outerShdw>
            </a:effectLst>
          </p:spPr>
        </p:pic>
        <p:sp>
          <p:nvSpPr>
            <p:cNvPr id="340" name="Google Shape;340;p262"/>
            <p:cNvSpPr/>
            <p:nvPr/>
          </p:nvSpPr>
          <p:spPr>
            <a:xfrm>
              <a:off x="2323137" y="7382533"/>
              <a:ext cx="1537271" cy="4571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Public</a:t>
              </a:r>
              <a:endParaRPr/>
            </a:p>
          </p:txBody>
        </p:sp>
      </p:grpSp>
      <p:grpSp>
        <p:nvGrpSpPr>
          <p:cNvPr id="341" name="Google Shape;341;p262"/>
          <p:cNvGrpSpPr/>
          <p:nvPr/>
        </p:nvGrpSpPr>
        <p:grpSpPr>
          <a:xfrm>
            <a:off x="4924314" y="3615422"/>
            <a:ext cx="2808521" cy="1606370"/>
            <a:chOff x="1819681" y="6564940"/>
            <a:chExt cx="2979878" cy="1704379"/>
          </a:xfrm>
        </p:grpSpPr>
        <p:pic>
          <p:nvPicPr>
            <p:cNvPr id="342" name="Google Shape;342;p262"/>
            <p:cNvPicPr preferRelativeResize="0"/>
            <p:nvPr/>
          </p:nvPicPr>
          <p:blipFill rotWithShape="1">
            <a:blip r:embed="rId3">
              <a:alphaModFix/>
            </a:blip>
            <a:srcRect b="0" l="0" r="0" t="0"/>
            <a:stretch/>
          </p:blipFill>
          <p:spPr>
            <a:xfrm>
              <a:off x="1819681" y="6564940"/>
              <a:ext cx="2979878" cy="1704379"/>
            </a:xfrm>
            <a:prstGeom prst="rect">
              <a:avLst/>
            </a:prstGeom>
            <a:noFill/>
            <a:ln>
              <a:noFill/>
            </a:ln>
            <a:effectLst>
              <a:outerShdw blurRad="50800" rotWithShape="0" algn="tl" dir="2700000" dist="38100">
                <a:srgbClr val="000000">
                  <a:alpha val="40000"/>
                </a:srgbClr>
              </a:outerShdw>
            </a:effectLst>
          </p:spPr>
        </p:pic>
        <p:sp>
          <p:nvSpPr>
            <p:cNvPr id="343" name="Google Shape;343;p262"/>
            <p:cNvSpPr/>
            <p:nvPr/>
          </p:nvSpPr>
          <p:spPr>
            <a:xfrm>
              <a:off x="2369079" y="7423003"/>
              <a:ext cx="1576920" cy="4571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Private</a:t>
              </a:r>
              <a:endParaRPr/>
            </a:p>
          </p:txBody>
        </p:sp>
      </p:grpSp>
      <p:grpSp>
        <p:nvGrpSpPr>
          <p:cNvPr id="344" name="Google Shape;344;p262"/>
          <p:cNvGrpSpPr/>
          <p:nvPr/>
        </p:nvGrpSpPr>
        <p:grpSpPr>
          <a:xfrm>
            <a:off x="8271229" y="3615422"/>
            <a:ext cx="2808521" cy="1606370"/>
            <a:chOff x="1819681" y="6564940"/>
            <a:chExt cx="2979878" cy="1704379"/>
          </a:xfrm>
        </p:grpSpPr>
        <p:pic>
          <p:nvPicPr>
            <p:cNvPr id="345" name="Google Shape;345;p262"/>
            <p:cNvPicPr preferRelativeResize="0"/>
            <p:nvPr/>
          </p:nvPicPr>
          <p:blipFill rotWithShape="1">
            <a:blip r:embed="rId3">
              <a:alphaModFix/>
            </a:blip>
            <a:srcRect b="0" l="0" r="0" t="0"/>
            <a:stretch/>
          </p:blipFill>
          <p:spPr>
            <a:xfrm>
              <a:off x="1819681" y="6564940"/>
              <a:ext cx="2979878" cy="1704379"/>
            </a:xfrm>
            <a:prstGeom prst="rect">
              <a:avLst/>
            </a:prstGeom>
            <a:noFill/>
            <a:ln>
              <a:noFill/>
            </a:ln>
            <a:effectLst>
              <a:outerShdw blurRad="50800" rotWithShape="0" algn="tl" dir="2700000" dist="38100">
                <a:srgbClr val="000000">
                  <a:alpha val="40000"/>
                </a:srgbClr>
              </a:outerShdw>
            </a:effectLst>
          </p:spPr>
        </p:pic>
        <p:sp>
          <p:nvSpPr>
            <p:cNvPr id="346" name="Google Shape;346;p262"/>
            <p:cNvSpPr/>
            <p:nvPr/>
          </p:nvSpPr>
          <p:spPr>
            <a:xfrm>
              <a:off x="2481254" y="7424009"/>
              <a:ext cx="1237756"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Hybrid</a:t>
              </a:r>
              <a:endParaRPr/>
            </a:p>
          </p:txBody>
        </p:sp>
      </p:grpSp>
      <p:grpSp>
        <p:nvGrpSpPr>
          <p:cNvPr id="347" name="Google Shape;347;p262"/>
          <p:cNvGrpSpPr/>
          <p:nvPr/>
        </p:nvGrpSpPr>
        <p:grpSpPr>
          <a:xfrm>
            <a:off x="11618145" y="3595206"/>
            <a:ext cx="2808521" cy="1606370"/>
            <a:chOff x="1819681" y="6564940"/>
            <a:chExt cx="2979878" cy="1704379"/>
          </a:xfrm>
        </p:grpSpPr>
        <p:pic>
          <p:nvPicPr>
            <p:cNvPr id="348" name="Google Shape;348;p262"/>
            <p:cNvPicPr preferRelativeResize="0"/>
            <p:nvPr/>
          </p:nvPicPr>
          <p:blipFill rotWithShape="1">
            <a:blip r:embed="rId3">
              <a:alphaModFix/>
            </a:blip>
            <a:srcRect b="0" l="0" r="0" t="0"/>
            <a:stretch/>
          </p:blipFill>
          <p:spPr>
            <a:xfrm>
              <a:off x="1819681" y="6564940"/>
              <a:ext cx="2979878" cy="1704379"/>
            </a:xfrm>
            <a:prstGeom prst="rect">
              <a:avLst/>
            </a:prstGeom>
            <a:noFill/>
            <a:ln>
              <a:noFill/>
            </a:ln>
            <a:effectLst>
              <a:outerShdw blurRad="50800" rotWithShape="0" algn="tl" dir="2700000" dist="38100">
                <a:srgbClr val="000000">
                  <a:alpha val="40000"/>
                </a:srgbClr>
              </a:outerShdw>
            </a:effectLst>
          </p:spPr>
        </p:pic>
        <p:sp>
          <p:nvSpPr>
            <p:cNvPr id="349" name="Google Shape;349;p262"/>
            <p:cNvSpPr/>
            <p:nvPr/>
          </p:nvSpPr>
          <p:spPr>
            <a:xfrm>
              <a:off x="2126941" y="7470742"/>
              <a:ext cx="201194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Community</a:t>
              </a:r>
              <a:endParaRPr/>
            </a:p>
          </p:txBody>
        </p:sp>
      </p:grpSp>
      <p:sp>
        <p:nvSpPr>
          <p:cNvPr id="350" name="Google Shape;350;p262"/>
          <p:cNvSpPr/>
          <p:nvPr/>
        </p:nvSpPr>
        <p:spPr>
          <a:xfrm>
            <a:off x="3961871" y="2067684"/>
            <a:ext cx="906053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four main types of cloud deployment models:</a:t>
            </a:r>
            <a:endParaRPr b="0" i="0" sz="2200" u="none" cap="none" strike="noStrike">
              <a:solidFill>
                <a:srgbClr val="3F3F3F"/>
              </a:solidFill>
              <a:latin typeface="Open Sans"/>
              <a:ea typeface="Open Sans"/>
              <a:cs typeface="Open Sans"/>
              <a:sym typeface="Open Sans"/>
            </a:endParaRPr>
          </a:p>
        </p:txBody>
      </p:sp>
      <p:sp>
        <p:nvSpPr>
          <p:cNvPr id="351" name="Google Shape;351;p262"/>
          <p:cNvSpPr txBox="1"/>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684" lvl="0" marL="0" marR="0" rtl="0" algn="ctr">
              <a:lnSpc>
                <a:spcPct val="90000"/>
              </a:lnSpc>
              <a:spcBef>
                <a:spcPts val="0"/>
              </a:spcBef>
              <a:spcAft>
                <a:spcPts val="0"/>
              </a:spcAft>
              <a:buClr>
                <a:schemeClr val="dk1"/>
              </a:buClr>
              <a:buSzPts val="4400"/>
              <a:buFont typeface="Arial"/>
              <a:buNone/>
            </a:pPr>
            <a:r>
              <a:rPr b="1" i="0" lang="en-US" sz="2800" u="none" cap="none" strike="noStrike">
                <a:solidFill>
                  <a:srgbClr val="3F3F3F"/>
                </a:solidFill>
                <a:latin typeface="Open Sans"/>
                <a:ea typeface="Open Sans"/>
                <a:cs typeface="Open Sans"/>
                <a:sym typeface="Open Sans"/>
              </a:rPr>
              <a:t>Cloud Computing Deployment Models</a:t>
            </a:r>
            <a:endParaRPr/>
          </a:p>
        </p:txBody>
      </p:sp>
      <p:sp>
        <p:nvSpPr>
          <p:cNvPr id="352" name="Google Shape;352;p262"/>
          <p:cNvSpPr/>
          <p:nvPr/>
        </p:nvSpPr>
        <p:spPr>
          <a:xfrm>
            <a:off x="2971800" y="890466"/>
            <a:ext cx="1031883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4" name="Shape 3664"/>
        <p:cNvGrpSpPr/>
        <p:nvPr/>
      </p:nvGrpSpPr>
      <p:grpSpPr>
        <a:xfrm>
          <a:off x="0" y="0"/>
          <a:ext cx="0" cy="0"/>
          <a:chOff x="0" y="0"/>
          <a:chExt cx="0" cy="0"/>
        </a:xfrm>
      </p:grpSpPr>
      <p:sp>
        <p:nvSpPr>
          <p:cNvPr id="3665" name="Google Shape;3665;p16"/>
          <p:cNvSpPr txBox="1"/>
          <p:nvPr>
            <p:ph idx="1" type="body"/>
          </p:nvPr>
        </p:nvSpPr>
        <p:spPr>
          <a:xfrm>
            <a:off x="4068169" y="4126230"/>
            <a:ext cx="8119800" cy="914400"/>
          </a:xfrm>
          <a:prstGeom prst="rect">
            <a:avLst/>
          </a:prstGeom>
          <a:noFill/>
          <a:ln>
            <a:noFill/>
          </a:ln>
        </p:spPr>
        <p:txBody>
          <a:bodyPr anchorCtr="0" anchor="ctr" bIns="91425" lIns="91425" spcFirstLastPara="1" rIns="91425" wrap="square" tIns="91425">
            <a:noAutofit/>
          </a:bodyPr>
          <a:lstStyle/>
          <a:p>
            <a:pPr indent="-228600" lvl="0" marL="457200" rtl="0" algn="ctr">
              <a:lnSpc>
                <a:spcPct val="90000"/>
              </a:lnSpc>
              <a:spcBef>
                <a:spcPts val="1000"/>
              </a:spcBef>
              <a:spcAft>
                <a:spcPts val="0"/>
              </a:spcAft>
              <a:buSzPts val="2800"/>
              <a:buNone/>
            </a:pPr>
            <a:r>
              <a:rPr lang="en-US"/>
              <a:t>Next Generation Firewall (NGF)</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sp>
        <p:nvSpPr>
          <p:cNvPr id="3670" name="Google Shape;3670;p1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Next Generation Firewall (NGF)</a:t>
            </a:r>
            <a:endParaRPr/>
          </a:p>
        </p:txBody>
      </p:sp>
      <p:sp>
        <p:nvSpPr>
          <p:cNvPr id="3671" name="Google Shape;3671;p17"/>
          <p:cNvSpPr/>
          <p:nvPr/>
        </p:nvSpPr>
        <p:spPr>
          <a:xfrm>
            <a:off x="1599600" y="1527975"/>
            <a:ext cx="13393800" cy="16950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535353"/>
              </a:buClr>
              <a:buSzPts val="4400"/>
              <a:buFont typeface="Open Sans"/>
              <a:buNone/>
            </a:pPr>
            <a:r>
              <a:rPr b="0" i="0" lang="en-US" sz="2200" u="none" cap="none" strike="noStrike">
                <a:solidFill>
                  <a:srgbClr val="434343"/>
                </a:solidFill>
                <a:latin typeface="Open Sans"/>
                <a:ea typeface="Open Sans"/>
                <a:cs typeface="Open Sans"/>
                <a:sym typeface="Open Sans"/>
              </a:rPr>
              <a:t>The Next Generation Firewall (NGFW) is a deep-packet inspection firewall that adds application-level inspection, intrusion prevention, and intelligence from outside the firewall to go beyond port/protocol inspection and blocking.</a:t>
            </a:r>
            <a:endParaRPr b="0" i="0" sz="2200" u="none" cap="none" strike="noStrike">
              <a:solidFill>
                <a:srgbClr val="434343"/>
              </a:solidFill>
              <a:latin typeface="Open Sans"/>
              <a:ea typeface="Open Sans"/>
              <a:cs typeface="Open Sans"/>
              <a:sym typeface="Open Sans"/>
            </a:endParaRPr>
          </a:p>
        </p:txBody>
      </p:sp>
      <p:pic>
        <p:nvPicPr>
          <p:cNvPr id="3672" name="Google Shape;3672;p17"/>
          <p:cNvPicPr preferRelativeResize="0"/>
          <p:nvPr/>
        </p:nvPicPr>
        <p:blipFill rotWithShape="1">
          <a:blip r:embed="rId3">
            <a:alphaModFix/>
          </a:blip>
          <a:srcRect b="0" l="0" r="0" t="0"/>
          <a:stretch/>
        </p:blipFill>
        <p:spPr>
          <a:xfrm>
            <a:off x="4751600" y="3407950"/>
            <a:ext cx="7089798" cy="5314826"/>
          </a:xfrm>
          <a:prstGeom prst="rect">
            <a:avLst/>
          </a:prstGeom>
          <a:noFill/>
          <a:ln>
            <a:noFill/>
          </a:ln>
        </p:spPr>
      </p:pic>
      <p:sp>
        <p:nvSpPr>
          <p:cNvPr id="3673" name="Google Shape;3673;p17"/>
          <p:cNvSpPr/>
          <p:nvPr/>
        </p:nvSpPr>
        <p:spPr>
          <a:xfrm>
            <a:off x="4673600" y="816324"/>
            <a:ext cx="691165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8" name="Shape 3678"/>
        <p:cNvGrpSpPr/>
        <p:nvPr/>
      </p:nvGrpSpPr>
      <p:grpSpPr>
        <a:xfrm>
          <a:off x="0" y="0"/>
          <a:ext cx="0" cy="0"/>
          <a:chOff x="0" y="0"/>
          <a:chExt cx="0" cy="0"/>
        </a:xfrm>
      </p:grpSpPr>
      <p:sp>
        <p:nvSpPr>
          <p:cNvPr id="3679" name="Google Shape;3679;p39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UTM Versus NGFW</a:t>
            </a:r>
            <a:endParaRPr/>
          </a:p>
        </p:txBody>
      </p:sp>
      <p:pic>
        <p:nvPicPr>
          <p:cNvPr id="3680" name="Google Shape;3680;p393"/>
          <p:cNvPicPr preferRelativeResize="0"/>
          <p:nvPr/>
        </p:nvPicPr>
        <p:blipFill rotWithShape="1">
          <a:blip r:embed="rId3">
            <a:alphaModFix/>
          </a:blip>
          <a:srcRect b="0" l="0" r="0" t="0"/>
          <a:stretch/>
        </p:blipFill>
        <p:spPr>
          <a:xfrm>
            <a:off x="2208200" y="1300150"/>
            <a:ext cx="11839575" cy="6543675"/>
          </a:xfrm>
          <a:prstGeom prst="rect">
            <a:avLst/>
          </a:prstGeom>
          <a:noFill/>
          <a:ln>
            <a:noFill/>
          </a:ln>
        </p:spPr>
      </p:pic>
      <p:sp>
        <p:nvSpPr>
          <p:cNvPr id="3681" name="Google Shape;3681;p393"/>
          <p:cNvSpPr txBox="1"/>
          <p:nvPr/>
        </p:nvSpPr>
        <p:spPr>
          <a:xfrm>
            <a:off x="5586030" y="1771300"/>
            <a:ext cx="8022475" cy="120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Next-generation firewalls (NGFWs) and Unified Threat Management (UTM) solutions are both designed to consolidate multiple security functions into a single solution.</a:t>
            </a:r>
            <a:endParaRPr b="0" i="0" sz="1400" u="none" cap="none" strike="noStrike">
              <a:solidFill>
                <a:srgbClr val="000000"/>
              </a:solidFill>
              <a:latin typeface="Arial"/>
              <a:ea typeface="Arial"/>
              <a:cs typeface="Arial"/>
              <a:sym typeface="Arial"/>
            </a:endParaRPr>
          </a:p>
        </p:txBody>
      </p:sp>
      <p:sp>
        <p:nvSpPr>
          <p:cNvPr id="3682" name="Google Shape;3682;p393"/>
          <p:cNvSpPr txBox="1"/>
          <p:nvPr/>
        </p:nvSpPr>
        <p:spPr>
          <a:xfrm>
            <a:off x="5662230" y="4054625"/>
            <a:ext cx="8022475" cy="120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Experts agree that the difference between UTM and NGFW is blurring. The technologies used in both are essentially the same and generally have the same capabilities.</a:t>
            </a:r>
            <a:endParaRPr b="0" i="0" sz="2200" u="none" cap="none" strike="noStrike">
              <a:solidFill>
                <a:srgbClr val="434343"/>
              </a:solidFill>
              <a:latin typeface="Open Sans"/>
              <a:ea typeface="Open Sans"/>
              <a:cs typeface="Open Sans"/>
              <a:sym typeface="Open Sans"/>
            </a:endParaRPr>
          </a:p>
        </p:txBody>
      </p:sp>
      <p:sp>
        <p:nvSpPr>
          <p:cNvPr id="3683" name="Google Shape;3683;p393"/>
          <p:cNvSpPr txBox="1"/>
          <p:nvPr/>
        </p:nvSpPr>
        <p:spPr>
          <a:xfrm>
            <a:off x="5662230" y="6270925"/>
            <a:ext cx="8022475" cy="120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UTM devices are typically rated with lower performance than their NGFW counterparts, but the differences are mostly in the marketing for all practical purposes.</a:t>
            </a:r>
            <a:endParaRPr b="0" i="0" sz="2200" u="none" cap="none" strike="noStrike">
              <a:solidFill>
                <a:srgbClr val="434343"/>
              </a:solidFill>
              <a:latin typeface="Open Sans"/>
              <a:ea typeface="Open Sans"/>
              <a:cs typeface="Open Sans"/>
              <a:sym typeface="Open Sans"/>
            </a:endParaRPr>
          </a:p>
        </p:txBody>
      </p:sp>
      <p:pic>
        <p:nvPicPr>
          <p:cNvPr id="3684" name="Google Shape;3684;p393"/>
          <p:cNvPicPr preferRelativeResize="0"/>
          <p:nvPr/>
        </p:nvPicPr>
        <p:blipFill rotWithShape="1">
          <a:blip r:embed="rId4">
            <a:alphaModFix/>
          </a:blip>
          <a:srcRect b="0" l="0" r="0" t="0"/>
          <a:stretch/>
        </p:blipFill>
        <p:spPr>
          <a:xfrm>
            <a:off x="2764225" y="1419903"/>
            <a:ext cx="1903400" cy="1903400"/>
          </a:xfrm>
          <a:prstGeom prst="rect">
            <a:avLst/>
          </a:prstGeom>
          <a:noFill/>
          <a:ln>
            <a:noFill/>
          </a:ln>
        </p:spPr>
      </p:pic>
      <p:pic>
        <p:nvPicPr>
          <p:cNvPr id="3685" name="Google Shape;3685;p393"/>
          <p:cNvPicPr preferRelativeResize="0"/>
          <p:nvPr/>
        </p:nvPicPr>
        <p:blipFill rotWithShape="1">
          <a:blip r:embed="rId5">
            <a:alphaModFix/>
          </a:blip>
          <a:srcRect b="0" l="0" r="0" t="0"/>
          <a:stretch/>
        </p:blipFill>
        <p:spPr>
          <a:xfrm>
            <a:off x="2895650" y="3881250"/>
            <a:ext cx="1640550" cy="1640550"/>
          </a:xfrm>
          <a:prstGeom prst="rect">
            <a:avLst/>
          </a:prstGeom>
          <a:noFill/>
          <a:ln>
            <a:noFill/>
          </a:ln>
        </p:spPr>
      </p:pic>
      <p:pic>
        <p:nvPicPr>
          <p:cNvPr id="3686" name="Google Shape;3686;p393"/>
          <p:cNvPicPr preferRelativeResize="0"/>
          <p:nvPr/>
        </p:nvPicPr>
        <p:blipFill rotWithShape="1">
          <a:blip r:embed="rId6">
            <a:alphaModFix/>
          </a:blip>
          <a:srcRect b="0" l="0" r="0" t="0"/>
          <a:stretch/>
        </p:blipFill>
        <p:spPr>
          <a:xfrm>
            <a:off x="2895650" y="6050950"/>
            <a:ext cx="1640550" cy="1640550"/>
          </a:xfrm>
          <a:prstGeom prst="rect">
            <a:avLst/>
          </a:prstGeom>
          <a:noFill/>
          <a:ln>
            <a:noFill/>
          </a:ln>
        </p:spPr>
      </p:pic>
      <p:sp>
        <p:nvSpPr>
          <p:cNvPr id="3687" name="Google Shape;3687;p393"/>
          <p:cNvSpPr/>
          <p:nvPr/>
        </p:nvSpPr>
        <p:spPr>
          <a:xfrm>
            <a:off x="6083300" y="816352"/>
            <a:ext cx="40859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1" name="Shape 3691"/>
        <p:cNvGrpSpPr/>
        <p:nvPr/>
      </p:nvGrpSpPr>
      <p:grpSpPr>
        <a:xfrm>
          <a:off x="0" y="0"/>
          <a:ext cx="0" cy="0"/>
          <a:chOff x="0" y="0"/>
          <a:chExt cx="0" cy="0"/>
        </a:xfrm>
      </p:grpSpPr>
      <p:sp>
        <p:nvSpPr>
          <p:cNvPr id="3692" name="Google Shape;3692;p394"/>
          <p:cNvSpPr txBox="1"/>
          <p:nvPr>
            <p:ph idx="1" type="body"/>
          </p:nvPr>
        </p:nvSpPr>
        <p:spPr>
          <a:xfrm>
            <a:off x="4068169" y="4126230"/>
            <a:ext cx="8119800" cy="914400"/>
          </a:xfrm>
          <a:prstGeom prst="rect">
            <a:avLst/>
          </a:prstGeom>
          <a:noFill/>
          <a:ln>
            <a:noFill/>
          </a:ln>
        </p:spPr>
        <p:txBody>
          <a:bodyPr anchorCtr="0" anchor="ctr" bIns="91425" lIns="91425" spcFirstLastPara="1" rIns="91425" wrap="square" tIns="91425">
            <a:noAutofit/>
          </a:bodyPr>
          <a:lstStyle/>
          <a:p>
            <a:pPr indent="-228600" lvl="0" marL="457200" rtl="0" algn="ctr">
              <a:lnSpc>
                <a:spcPct val="115000"/>
              </a:lnSpc>
              <a:spcBef>
                <a:spcPts val="1000"/>
              </a:spcBef>
              <a:spcAft>
                <a:spcPts val="0"/>
              </a:spcAft>
              <a:buSzPts val="2800"/>
              <a:buNone/>
            </a:pPr>
            <a:r>
              <a:rPr lang="en-US"/>
              <a:t>Web Application Firewall</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6" name="Shape 3696"/>
        <p:cNvGrpSpPr/>
        <p:nvPr/>
      </p:nvGrpSpPr>
      <p:grpSpPr>
        <a:xfrm>
          <a:off x="0" y="0"/>
          <a:ext cx="0" cy="0"/>
          <a:chOff x="0" y="0"/>
          <a:chExt cx="0" cy="0"/>
        </a:xfrm>
      </p:grpSpPr>
      <p:sp>
        <p:nvSpPr>
          <p:cNvPr id="3697" name="Google Shape;3697;p39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Web Application Firewall</a:t>
            </a:r>
            <a:endParaRPr/>
          </a:p>
        </p:txBody>
      </p:sp>
      <p:pic>
        <p:nvPicPr>
          <p:cNvPr id="3698" name="Google Shape;3698;p395"/>
          <p:cNvPicPr preferRelativeResize="0"/>
          <p:nvPr/>
        </p:nvPicPr>
        <p:blipFill rotWithShape="1">
          <a:blip r:embed="rId3">
            <a:alphaModFix/>
          </a:blip>
          <a:srcRect b="0" l="0" r="0" t="0"/>
          <a:stretch/>
        </p:blipFill>
        <p:spPr>
          <a:xfrm>
            <a:off x="4858950" y="540475"/>
            <a:ext cx="6577026" cy="714375"/>
          </a:xfrm>
          <a:prstGeom prst="rect">
            <a:avLst/>
          </a:prstGeom>
          <a:noFill/>
          <a:ln>
            <a:noFill/>
          </a:ln>
        </p:spPr>
      </p:pic>
      <p:sp>
        <p:nvSpPr>
          <p:cNvPr id="3699" name="Google Shape;3699;p395"/>
          <p:cNvSpPr txBox="1"/>
          <p:nvPr/>
        </p:nvSpPr>
        <p:spPr>
          <a:xfrm>
            <a:off x="1316013" y="1366208"/>
            <a:ext cx="13696999"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WAF is defined as a security policy enforcement point positioned between a web application and the client endpoint.</a:t>
            </a:r>
            <a:endParaRPr b="0" i="0" sz="2200" u="none" cap="none" strike="noStrike">
              <a:solidFill>
                <a:srgbClr val="000000"/>
              </a:solidFill>
              <a:latin typeface="Arial"/>
              <a:ea typeface="Arial"/>
              <a:cs typeface="Arial"/>
              <a:sym typeface="Arial"/>
            </a:endParaRPr>
          </a:p>
        </p:txBody>
      </p:sp>
      <p:sp>
        <p:nvSpPr>
          <p:cNvPr id="3700" name="Google Shape;3700;p395"/>
          <p:cNvSpPr/>
          <p:nvPr/>
        </p:nvSpPr>
        <p:spPr>
          <a:xfrm>
            <a:off x="154042" y="2817316"/>
            <a:ext cx="8153379" cy="4256182"/>
          </a:xfrm>
          <a:prstGeom prst="roundRect">
            <a:avLst>
              <a:gd fmla="val 4437" name="adj"/>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01" name="Google Shape;3701;p395"/>
          <p:cNvSpPr/>
          <p:nvPr/>
        </p:nvSpPr>
        <p:spPr>
          <a:xfrm>
            <a:off x="423079" y="3385524"/>
            <a:ext cx="7489021" cy="3129400"/>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This feature can be implemented in either software or hardware and run on an appliance device or a standard server with a common operating system.</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It can be used as a stand-alone device or as part of a larger network.</a:t>
            </a:r>
            <a:endParaRPr/>
          </a:p>
        </p:txBody>
      </p:sp>
      <p:pic>
        <p:nvPicPr>
          <p:cNvPr descr="Image" id="3702" name="Google Shape;3702;p395"/>
          <p:cNvPicPr preferRelativeResize="0"/>
          <p:nvPr/>
        </p:nvPicPr>
        <p:blipFill rotWithShape="1">
          <a:blip r:embed="rId4">
            <a:alphaModFix/>
          </a:blip>
          <a:srcRect b="0" l="0" r="0" t="0"/>
          <a:stretch/>
        </p:blipFill>
        <p:spPr>
          <a:xfrm>
            <a:off x="8576458" y="3671699"/>
            <a:ext cx="7363078" cy="254741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7" name="Shape 3707"/>
        <p:cNvGrpSpPr/>
        <p:nvPr/>
      </p:nvGrpSpPr>
      <p:grpSpPr>
        <a:xfrm>
          <a:off x="0" y="0"/>
          <a:ext cx="0" cy="0"/>
          <a:chOff x="0" y="0"/>
          <a:chExt cx="0" cy="0"/>
        </a:xfrm>
      </p:grpSpPr>
      <p:sp>
        <p:nvSpPr>
          <p:cNvPr id="3708" name="Google Shape;3708;p39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Web Application Firewall</a:t>
            </a:r>
            <a:endParaRPr/>
          </a:p>
        </p:txBody>
      </p:sp>
      <p:pic>
        <p:nvPicPr>
          <p:cNvPr id="3709" name="Google Shape;3709;p396"/>
          <p:cNvPicPr preferRelativeResize="0"/>
          <p:nvPr/>
        </p:nvPicPr>
        <p:blipFill rotWithShape="1">
          <a:blip r:embed="rId3">
            <a:alphaModFix/>
          </a:blip>
          <a:srcRect b="0" l="0" r="0" t="0"/>
          <a:stretch/>
        </p:blipFill>
        <p:spPr>
          <a:xfrm>
            <a:off x="1912675" y="2077100"/>
            <a:ext cx="5342850" cy="4989799"/>
          </a:xfrm>
          <a:prstGeom prst="rect">
            <a:avLst/>
          </a:prstGeom>
          <a:noFill/>
          <a:ln>
            <a:noFill/>
          </a:ln>
        </p:spPr>
      </p:pic>
      <p:pic>
        <p:nvPicPr>
          <p:cNvPr id="3710" name="Google Shape;3710;p396"/>
          <p:cNvPicPr preferRelativeResize="0"/>
          <p:nvPr/>
        </p:nvPicPr>
        <p:blipFill rotWithShape="1">
          <a:blip r:embed="rId4">
            <a:alphaModFix/>
          </a:blip>
          <a:srcRect b="0" l="0" r="0" t="0"/>
          <a:stretch/>
        </p:blipFill>
        <p:spPr>
          <a:xfrm>
            <a:off x="8986166" y="2077100"/>
            <a:ext cx="5401693" cy="4989799"/>
          </a:xfrm>
          <a:prstGeom prst="rect">
            <a:avLst/>
          </a:prstGeom>
          <a:noFill/>
          <a:ln>
            <a:noFill/>
          </a:ln>
        </p:spPr>
      </p:pic>
      <p:sp>
        <p:nvSpPr>
          <p:cNvPr id="3711" name="Google Shape;3711;p396"/>
          <p:cNvSpPr txBox="1"/>
          <p:nvPr/>
        </p:nvSpPr>
        <p:spPr>
          <a:xfrm>
            <a:off x="2421925" y="3633150"/>
            <a:ext cx="4324500" cy="221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WAF is a specialized application firewall designed to protect web applications by filtering and monitoring HTTP traffic between a web application and the internet.</a:t>
            </a:r>
            <a:endParaRPr b="0" i="0" sz="2200" u="none" cap="none" strike="noStrike">
              <a:solidFill>
                <a:srgbClr val="434343"/>
              </a:solidFill>
              <a:latin typeface="Arial"/>
              <a:ea typeface="Arial"/>
              <a:cs typeface="Arial"/>
              <a:sym typeface="Arial"/>
            </a:endParaRPr>
          </a:p>
        </p:txBody>
      </p:sp>
      <p:sp>
        <p:nvSpPr>
          <p:cNvPr id="3712" name="Google Shape;3712;p396"/>
          <p:cNvSpPr txBox="1"/>
          <p:nvPr/>
        </p:nvSpPr>
        <p:spPr>
          <a:xfrm>
            <a:off x="9501025" y="3294450"/>
            <a:ext cx="4371900" cy="3151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HTTP traffic inspection can help avoid attacks that exploit a web application's known flaws, such as SQL injection and cross-site scripting (XSS).</a:t>
            </a:r>
            <a:endParaRPr b="0" i="0" sz="1400" u="none" cap="none" strike="noStrike">
              <a:solidFill>
                <a:srgbClr val="434343"/>
              </a:solidFill>
              <a:latin typeface="Arial"/>
              <a:ea typeface="Arial"/>
              <a:cs typeface="Arial"/>
              <a:sym typeface="Arial"/>
            </a:endParaRPr>
          </a:p>
        </p:txBody>
      </p:sp>
      <p:sp>
        <p:nvSpPr>
          <p:cNvPr id="3713" name="Google Shape;3713;p396"/>
          <p:cNvSpPr/>
          <p:nvPr/>
        </p:nvSpPr>
        <p:spPr>
          <a:xfrm>
            <a:off x="5384800" y="816352"/>
            <a:ext cx="54987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sp>
        <p:nvSpPr>
          <p:cNvPr id="3719" name="Google Shape;3719;p397"/>
          <p:cNvSpPr txBox="1"/>
          <p:nvPr>
            <p:ph idx="1" type="body"/>
          </p:nvPr>
        </p:nvSpPr>
        <p:spPr>
          <a:xfrm>
            <a:off x="4068169" y="4126230"/>
            <a:ext cx="8119800" cy="91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SzPts val="2800"/>
              <a:buNone/>
            </a:pPr>
            <a:r>
              <a:rPr lang="en-US"/>
              <a:t>Proxy Server</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4" name="Shape 3724"/>
        <p:cNvGrpSpPr/>
        <p:nvPr/>
      </p:nvGrpSpPr>
      <p:grpSpPr>
        <a:xfrm>
          <a:off x="0" y="0"/>
          <a:ext cx="0" cy="0"/>
          <a:chOff x="0" y="0"/>
          <a:chExt cx="0" cy="0"/>
        </a:xfrm>
      </p:grpSpPr>
      <p:sp>
        <p:nvSpPr>
          <p:cNvPr id="3725" name="Google Shape;3725;p39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t>Proxy Server</a:t>
            </a:r>
            <a:endParaRPr/>
          </a:p>
        </p:txBody>
      </p:sp>
      <p:sp>
        <p:nvSpPr>
          <p:cNvPr id="3726" name="Google Shape;3726;p398"/>
          <p:cNvSpPr/>
          <p:nvPr/>
        </p:nvSpPr>
        <p:spPr>
          <a:xfrm>
            <a:off x="2099600" y="1474650"/>
            <a:ext cx="12056700" cy="13710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acts as a middleman between clients and servers, frequently protecting internal clients from external threats.</a:t>
            </a:r>
            <a:endParaRPr b="0" i="0" sz="2200" u="none" cap="none" strike="noStrike">
              <a:solidFill>
                <a:srgbClr val="434343"/>
              </a:solidFill>
              <a:latin typeface="Open Sans"/>
              <a:ea typeface="Open Sans"/>
              <a:cs typeface="Open Sans"/>
              <a:sym typeface="Open Sans"/>
            </a:endParaRPr>
          </a:p>
        </p:txBody>
      </p:sp>
      <p:pic>
        <p:nvPicPr>
          <p:cNvPr id="3727" name="Google Shape;3727;p398"/>
          <p:cNvPicPr preferRelativeResize="0"/>
          <p:nvPr/>
        </p:nvPicPr>
        <p:blipFill rotWithShape="1">
          <a:blip r:embed="rId3">
            <a:alphaModFix/>
          </a:blip>
          <a:srcRect b="0" l="0" r="0" t="18166"/>
          <a:stretch/>
        </p:blipFill>
        <p:spPr>
          <a:xfrm>
            <a:off x="2916100" y="3062675"/>
            <a:ext cx="10462700" cy="4153175"/>
          </a:xfrm>
          <a:prstGeom prst="rect">
            <a:avLst/>
          </a:prstGeom>
          <a:noFill/>
          <a:ln>
            <a:noFill/>
          </a:ln>
        </p:spPr>
      </p:pic>
      <p:sp>
        <p:nvSpPr>
          <p:cNvPr id="3728" name="Google Shape;3728;p398"/>
          <p:cNvSpPr/>
          <p:nvPr/>
        </p:nvSpPr>
        <p:spPr>
          <a:xfrm>
            <a:off x="6731000" y="869692"/>
            <a:ext cx="2807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3" name="Shape 3733"/>
        <p:cNvGrpSpPr/>
        <p:nvPr/>
      </p:nvGrpSpPr>
      <p:grpSpPr>
        <a:xfrm>
          <a:off x="0" y="0"/>
          <a:ext cx="0" cy="0"/>
          <a:chOff x="0" y="0"/>
          <a:chExt cx="0" cy="0"/>
        </a:xfrm>
      </p:grpSpPr>
      <p:sp>
        <p:nvSpPr>
          <p:cNvPr id="3734" name="Google Shape;3734;p39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Forward Proxy Server</a:t>
            </a:r>
            <a:endParaRPr/>
          </a:p>
        </p:txBody>
      </p:sp>
      <p:sp>
        <p:nvSpPr>
          <p:cNvPr id="3735" name="Google Shape;3735;p399"/>
          <p:cNvSpPr/>
          <p:nvPr/>
        </p:nvSpPr>
        <p:spPr>
          <a:xfrm>
            <a:off x="1850725" y="1332750"/>
            <a:ext cx="12593400" cy="17907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434343"/>
              </a:buClr>
              <a:buSzPts val="2200"/>
              <a:buFont typeface="Open Sans"/>
              <a:buChar char="●"/>
            </a:pPr>
            <a:r>
              <a:rPr b="0" i="0" lang="en-US" sz="2200" u="none" cap="none" strike="noStrike">
                <a:solidFill>
                  <a:srgbClr val="434343"/>
                </a:solidFill>
                <a:latin typeface="Open Sans"/>
                <a:ea typeface="Open Sans"/>
                <a:cs typeface="Open Sans"/>
                <a:sym typeface="Open Sans"/>
              </a:rPr>
              <a:t>It acts on behalf of clients, gathering data from a variety of sources and </a:t>
            </a:r>
            <a:br>
              <a:rPr b="0" i="0" lang="en-US" sz="2200" u="none" cap="none" strike="noStrike">
                <a:solidFill>
                  <a:srgbClr val="434343"/>
                </a:solidFill>
                <a:latin typeface="Open Sans"/>
                <a:ea typeface="Open Sans"/>
                <a:cs typeface="Open Sans"/>
                <a:sym typeface="Open Sans"/>
              </a:rPr>
            </a:br>
            <a:r>
              <a:rPr b="0" i="0" lang="en-US" sz="2200" u="none" cap="none" strike="noStrike">
                <a:solidFill>
                  <a:srgbClr val="434343"/>
                </a:solidFill>
                <a:latin typeface="Open Sans"/>
                <a:ea typeface="Open Sans"/>
                <a:cs typeface="Open Sans"/>
                <a:sym typeface="Open Sans"/>
              </a:rPr>
              <a:t>delivering it to them.</a:t>
            </a:r>
            <a:endParaRPr b="0" i="0" sz="2200" u="none" cap="none" strike="noStrike">
              <a:solidFill>
                <a:srgbClr val="434343"/>
              </a:solidFill>
              <a:latin typeface="Open Sans"/>
              <a:ea typeface="Open Sans"/>
              <a:cs typeface="Open Sans"/>
              <a:sym typeface="Open Sans"/>
            </a:endParaRPr>
          </a:p>
          <a:p>
            <a:pPr indent="-368300" lvl="0" marL="457200" marR="0" rtl="0" algn="l">
              <a:lnSpc>
                <a:spcPct val="115000"/>
              </a:lnSpc>
              <a:spcBef>
                <a:spcPts val="0"/>
              </a:spcBef>
              <a:spcAft>
                <a:spcPts val="0"/>
              </a:spcAft>
              <a:buClr>
                <a:srgbClr val="434343"/>
              </a:buClr>
              <a:buSzPts val="2200"/>
              <a:buFont typeface="Open Sans"/>
              <a:buChar char="●"/>
            </a:pPr>
            <a:r>
              <a:rPr b="0" i="0" lang="en-US" sz="2200" u="none" cap="none" strike="noStrike">
                <a:solidFill>
                  <a:srgbClr val="434343"/>
                </a:solidFill>
                <a:latin typeface="Open Sans"/>
                <a:ea typeface="Open Sans"/>
                <a:cs typeface="Open Sans"/>
                <a:sym typeface="Open Sans"/>
              </a:rPr>
              <a:t>The proxy server is aware of the clients, but the providers (servers) are not.</a:t>
            </a:r>
            <a:endParaRPr b="0" i="0" sz="2200" u="none" cap="none" strike="noStrike">
              <a:solidFill>
                <a:srgbClr val="434343"/>
              </a:solidFill>
              <a:latin typeface="Open Sans"/>
              <a:ea typeface="Open Sans"/>
              <a:cs typeface="Open Sans"/>
              <a:sym typeface="Open Sans"/>
            </a:endParaRPr>
          </a:p>
        </p:txBody>
      </p:sp>
      <p:sp>
        <p:nvSpPr>
          <p:cNvPr id="3736" name="Google Shape;3736;p399"/>
          <p:cNvSpPr/>
          <p:nvPr/>
        </p:nvSpPr>
        <p:spPr>
          <a:xfrm>
            <a:off x="2558925" y="3891600"/>
            <a:ext cx="7336200" cy="2967000"/>
          </a:xfrm>
          <a:prstGeom prst="roundRect">
            <a:avLst>
              <a:gd fmla="val 15000" name="adj"/>
            </a:avLst>
          </a:prstGeom>
          <a:solidFill>
            <a:srgbClr val="FFFFFF"/>
          </a:solidFill>
          <a:ln cap="flat" cmpd="sng" w="50800">
            <a:solidFill>
              <a:srgbClr val="000000"/>
            </a:solidFill>
            <a:prstDash val="solid"/>
            <a:miter lim="4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37" name="Google Shape;3737;p399"/>
          <p:cNvSpPr/>
          <p:nvPr/>
        </p:nvSpPr>
        <p:spPr>
          <a:xfrm>
            <a:off x="7442493" y="4443016"/>
            <a:ext cx="1630200" cy="1864200"/>
          </a:xfrm>
          <a:prstGeom prst="roundRect">
            <a:avLst>
              <a:gd fmla="val 15000" name="adj"/>
            </a:avLst>
          </a:prstGeom>
          <a:solidFill>
            <a:srgbClr val="ACCCE9"/>
          </a:solidFill>
          <a:ln cap="flat" cmpd="sng" w="12700">
            <a:solidFill>
              <a:srgbClr val="5B9BD5"/>
            </a:solidFill>
            <a:prstDash val="solid"/>
            <a:miter lim="8000"/>
            <a:headEnd len="sm" w="sm" type="none"/>
            <a:tailEnd len="sm" w="sm" type="none"/>
          </a:ln>
          <a:effectLst>
            <a:outerShdw blurRad="279400" rotWithShape="0">
              <a:srgbClr val="000000"/>
            </a:outerShdw>
          </a:effectLst>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000000"/>
              </a:buClr>
              <a:buSzPts val="3200"/>
              <a:buFont typeface="Calibri"/>
              <a:buNone/>
            </a:pPr>
            <a:r>
              <a:rPr b="0" i="0" lang="en-US" sz="2200" u="none" cap="none" strike="noStrike">
                <a:solidFill>
                  <a:srgbClr val="434343"/>
                </a:solidFill>
                <a:latin typeface="Open Sans"/>
                <a:ea typeface="Open Sans"/>
                <a:cs typeface="Open Sans"/>
                <a:sym typeface="Open Sans"/>
              </a:rPr>
              <a:t>Proxy</a:t>
            </a:r>
            <a:endParaRPr b="0" i="0" sz="2200" u="none" cap="none" strike="noStrike">
              <a:solidFill>
                <a:srgbClr val="434343"/>
              </a:solidFill>
              <a:latin typeface="Open Sans"/>
              <a:ea typeface="Open Sans"/>
              <a:cs typeface="Open Sans"/>
              <a:sym typeface="Open Sans"/>
            </a:endParaRPr>
          </a:p>
        </p:txBody>
      </p:sp>
      <p:sp>
        <p:nvSpPr>
          <p:cNvPr id="3738" name="Google Shape;3738;p399"/>
          <p:cNvSpPr txBox="1"/>
          <p:nvPr/>
        </p:nvSpPr>
        <p:spPr>
          <a:xfrm>
            <a:off x="4089623" y="7003124"/>
            <a:ext cx="3935100" cy="477300"/>
          </a:xfrm>
          <a:prstGeom prst="rect">
            <a:avLst/>
          </a:prstGeom>
          <a:no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3000"/>
              <a:buFont typeface="Open Sans SemiBold"/>
              <a:buNone/>
            </a:pPr>
            <a:r>
              <a:rPr b="0" i="0" lang="en-US" sz="2200" u="none" cap="none" strike="noStrike">
                <a:solidFill>
                  <a:srgbClr val="434343"/>
                </a:solidFill>
                <a:latin typeface="Open Sans"/>
                <a:ea typeface="Open Sans"/>
                <a:cs typeface="Open Sans"/>
                <a:sym typeface="Open Sans"/>
              </a:rPr>
              <a:t>Internal Network</a:t>
            </a:r>
            <a:endParaRPr b="0" i="0" sz="2200" u="none" cap="none" strike="noStrike">
              <a:solidFill>
                <a:srgbClr val="434343"/>
              </a:solidFill>
              <a:latin typeface="Open Sans"/>
              <a:ea typeface="Open Sans"/>
              <a:cs typeface="Open Sans"/>
              <a:sym typeface="Open Sans"/>
            </a:endParaRPr>
          </a:p>
        </p:txBody>
      </p:sp>
      <p:cxnSp>
        <p:nvCxnSpPr>
          <p:cNvPr id="3739" name="Google Shape;3739;p399"/>
          <p:cNvCxnSpPr/>
          <p:nvPr/>
        </p:nvCxnSpPr>
        <p:spPr>
          <a:xfrm>
            <a:off x="4997112" y="5015094"/>
            <a:ext cx="2447100" cy="0"/>
          </a:xfrm>
          <a:prstGeom prst="straightConnector1">
            <a:avLst/>
          </a:prstGeom>
          <a:noFill/>
          <a:ln cap="flat" cmpd="sng" w="50800">
            <a:solidFill>
              <a:srgbClr val="535353"/>
            </a:solidFill>
            <a:prstDash val="solid"/>
            <a:miter lim="8000"/>
            <a:headEnd len="sm" w="sm" type="none"/>
            <a:tailEnd len="med" w="med" type="triangle"/>
          </a:ln>
        </p:spPr>
      </p:cxnSp>
      <p:cxnSp>
        <p:nvCxnSpPr>
          <p:cNvPr id="3740" name="Google Shape;3740;p399"/>
          <p:cNvCxnSpPr/>
          <p:nvPr/>
        </p:nvCxnSpPr>
        <p:spPr>
          <a:xfrm>
            <a:off x="9127197" y="5015094"/>
            <a:ext cx="2447100" cy="0"/>
          </a:xfrm>
          <a:prstGeom prst="straightConnector1">
            <a:avLst/>
          </a:prstGeom>
          <a:noFill/>
          <a:ln cap="flat" cmpd="sng" w="50800">
            <a:solidFill>
              <a:srgbClr val="535353"/>
            </a:solidFill>
            <a:prstDash val="solid"/>
            <a:miter lim="8000"/>
            <a:headEnd len="sm" w="sm" type="none"/>
            <a:tailEnd len="med" w="med" type="triangle"/>
          </a:ln>
        </p:spPr>
      </p:cxnSp>
      <p:cxnSp>
        <p:nvCxnSpPr>
          <p:cNvPr id="3741" name="Google Shape;3741;p399"/>
          <p:cNvCxnSpPr/>
          <p:nvPr/>
        </p:nvCxnSpPr>
        <p:spPr>
          <a:xfrm>
            <a:off x="9127197" y="5814827"/>
            <a:ext cx="2447100" cy="0"/>
          </a:xfrm>
          <a:prstGeom prst="straightConnector1">
            <a:avLst/>
          </a:prstGeom>
          <a:noFill/>
          <a:ln cap="flat" cmpd="sng" w="50800">
            <a:solidFill>
              <a:srgbClr val="535353"/>
            </a:solidFill>
            <a:prstDash val="solid"/>
            <a:miter lim="8000"/>
            <a:headEnd len="med" w="med" type="triangle"/>
            <a:tailEnd len="sm" w="sm" type="none"/>
          </a:ln>
        </p:spPr>
      </p:cxnSp>
      <p:cxnSp>
        <p:nvCxnSpPr>
          <p:cNvPr id="3742" name="Google Shape;3742;p399"/>
          <p:cNvCxnSpPr/>
          <p:nvPr/>
        </p:nvCxnSpPr>
        <p:spPr>
          <a:xfrm>
            <a:off x="5003451" y="5814827"/>
            <a:ext cx="2447100" cy="0"/>
          </a:xfrm>
          <a:prstGeom prst="straightConnector1">
            <a:avLst/>
          </a:prstGeom>
          <a:noFill/>
          <a:ln cap="flat" cmpd="sng" w="50800">
            <a:solidFill>
              <a:srgbClr val="535353"/>
            </a:solidFill>
            <a:prstDash val="solid"/>
            <a:miter lim="8000"/>
            <a:headEnd len="med" w="med" type="triangle"/>
            <a:tailEnd len="sm" w="sm" type="none"/>
          </a:ln>
        </p:spPr>
      </p:cxnSp>
      <p:sp>
        <p:nvSpPr>
          <p:cNvPr id="3743" name="Google Shape;3743;p399"/>
          <p:cNvSpPr txBox="1"/>
          <p:nvPr/>
        </p:nvSpPr>
        <p:spPr>
          <a:xfrm>
            <a:off x="11518745" y="7003124"/>
            <a:ext cx="1630200" cy="477300"/>
          </a:xfrm>
          <a:prstGeom prst="rect">
            <a:avLst/>
          </a:prstGeom>
          <a:no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3000"/>
              <a:buFont typeface="Open Sans SemiBold"/>
              <a:buNone/>
            </a:pPr>
            <a:r>
              <a:rPr b="0" i="0" lang="en-US" sz="2200" u="none" cap="none" strike="noStrike">
                <a:solidFill>
                  <a:srgbClr val="434343"/>
                </a:solidFill>
                <a:latin typeface="Open Sans"/>
                <a:ea typeface="Open Sans"/>
                <a:cs typeface="Open Sans"/>
                <a:sym typeface="Open Sans"/>
              </a:rPr>
              <a:t>Internet</a:t>
            </a:r>
            <a:endParaRPr b="0" i="0" sz="2200" u="none" cap="none" strike="noStrike">
              <a:solidFill>
                <a:srgbClr val="434343"/>
              </a:solidFill>
              <a:latin typeface="Open Sans"/>
              <a:ea typeface="Open Sans"/>
              <a:cs typeface="Open Sans"/>
              <a:sym typeface="Open Sans"/>
            </a:endParaRPr>
          </a:p>
        </p:txBody>
      </p:sp>
      <p:pic>
        <p:nvPicPr>
          <p:cNvPr id="3744" name="Google Shape;3744;p399"/>
          <p:cNvPicPr preferRelativeResize="0"/>
          <p:nvPr/>
        </p:nvPicPr>
        <p:blipFill rotWithShape="1">
          <a:blip r:embed="rId3">
            <a:alphaModFix/>
          </a:blip>
          <a:srcRect b="0" l="0" r="0" t="0"/>
          <a:stretch/>
        </p:blipFill>
        <p:spPr>
          <a:xfrm>
            <a:off x="3284050" y="4559925"/>
            <a:ext cx="1630250" cy="1630250"/>
          </a:xfrm>
          <a:prstGeom prst="rect">
            <a:avLst/>
          </a:prstGeom>
          <a:noFill/>
          <a:ln>
            <a:noFill/>
          </a:ln>
        </p:spPr>
      </p:pic>
      <p:pic>
        <p:nvPicPr>
          <p:cNvPr id="3745" name="Google Shape;3745;p399"/>
          <p:cNvPicPr preferRelativeResize="0"/>
          <p:nvPr/>
        </p:nvPicPr>
        <p:blipFill rotWithShape="1">
          <a:blip r:embed="rId4">
            <a:alphaModFix/>
          </a:blip>
          <a:srcRect b="0" l="0" r="0" t="0"/>
          <a:stretch/>
        </p:blipFill>
        <p:spPr>
          <a:xfrm>
            <a:off x="11715465" y="4384390"/>
            <a:ext cx="1981500" cy="1981469"/>
          </a:xfrm>
          <a:prstGeom prst="rect">
            <a:avLst/>
          </a:prstGeom>
          <a:noFill/>
          <a:ln>
            <a:noFill/>
          </a:ln>
        </p:spPr>
      </p:pic>
      <p:sp>
        <p:nvSpPr>
          <p:cNvPr id="3746" name="Google Shape;3746;p399"/>
          <p:cNvSpPr/>
          <p:nvPr/>
        </p:nvSpPr>
        <p:spPr>
          <a:xfrm>
            <a:off x="5740400" y="816352"/>
            <a:ext cx="4778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1" name="Shape 3751"/>
        <p:cNvGrpSpPr/>
        <p:nvPr/>
      </p:nvGrpSpPr>
      <p:grpSpPr>
        <a:xfrm>
          <a:off x="0" y="0"/>
          <a:ext cx="0" cy="0"/>
          <a:chOff x="0" y="0"/>
          <a:chExt cx="0" cy="0"/>
        </a:xfrm>
      </p:grpSpPr>
      <p:sp>
        <p:nvSpPr>
          <p:cNvPr id="3752" name="Google Shape;3752;p40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434343"/>
                </a:solidFill>
              </a:rPr>
              <a:t>Forward Proxy Server</a:t>
            </a:r>
            <a:endParaRPr>
              <a:solidFill>
                <a:srgbClr val="434343"/>
              </a:solidFill>
            </a:endParaRPr>
          </a:p>
        </p:txBody>
      </p:sp>
      <p:sp>
        <p:nvSpPr>
          <p:cNvPr id="3753" name="Google Shape;3753;p400"/>
          <p:cNvSpPr/>
          <p:nvPr/>
        </p:nvSpPr>
        <p:spPr>
          <a:xfrm>
            <a:off x="5817225" y="2781375"/>
            <a:ext cx="4154100" cy="3366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Monitoring and filtering: </a:t>
            </a:r>
            <a:endParaRPr b="0" i="0" sz="2200" u="none" cap="none" strike="noStrike">
              <a:solidFill>
                <a:srgbClr val="434343"/>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434343"/>
              </a:buClr>
              <a:buSzPts val="2200"/>
              <a:buFont typeface="Open Sans"/>
              <a:buChar char="●"/>
            </a:pPr>
            <a:r>
              <a:rPr b="0" i="0" lang="en-US" sz="2200" u="none" cap="none" strike="noStrike">
                <a:solidFill>
                  <a:srgbClr val="434343"/>
                </a:solidFill>
                <a:latin typeface="Open Sans"/>
                <a:ea typeface="Open Sans"/>
                <a:cs typeface="Open Sans"/>
                <a:sym typeface="Open Sans"/>
              </a:rPr>
              <a:t>Filtering content</a:t>
            </a:r>
            <a:endParaRPr b="0" i="0" sz="2200" u="none" cap="none" strike="noStrike">
              <a:solidFill>
                <a:srgbClr val="434343"/>
              </a:solidFill>
              <a:latin typeface="Open Sans"/>
              <a:ea typeface="Open Sans"/>
              <a:cs typeface="Open Sans"/>
              <a:sym typeface="Open Sans"/>
            </a:endParaRPr>
          </a:p>
          <a:p>
            <a:pPr indent="-368300" lvl="0" marL="457200" marR="0" rtl="0" algn="l">
              <a:lnSpc>
                <a:spcPct val="115000"/>
              </a:lnSpc>
              <a:spcBef>
                <a:spcPts val="1000"/>
              </a:spcBef>
              <a:spcAft>
                <a:spcPts val="0"/>
              </a:spcAft>
              <a:buClr>
                <a:srgbClr val="434343"/>
              </a:buClr>
              <a:buSzPts val="2200"/>
              <a:buFont typeface="Open Sans"/>
              <a:buChar char="●"/>
            </a:pPr>
            <a:r>
              <a:rPr b="0" i="0" lang="en-US" sz="2200" u="none" cap="none" strike="noStrike">
                <a:solidFill>
                  <a:srgbClr val="434343"/>
                </a:solidFill>
                <a:latin typeface="Open Sans"/>
                <a:ea typeface="Open Sans"/>
                <a:cs typeface="Open Sans"/>
                <a:sym typeface="Open Sans"/>
              </a:rPr>
              <a:t>Filtering encrypted data</a:t>
            </a:r>
            <a:endParaRPr b="0" i="0" sz="2200" u="none" cap="none" strike="noStrike">
              <a:solidFill>
                <a:srgbClr val="434343"/>
              </a:solidFill>
              <a:latin typeface="Open Sans"/>
              <a:ea typeface="Open Sans"/>
              <a:cs typeface="Open Sans"/>
              <a:sym typeface="Open Sans"/>
            </a:endParaRPr>
          </a:p>
          <a:p>
            <a:pPr indent="-368300" lvl="0" marL="457200" marR="0" rtl="0" algn="l">
              <a:lnSpc>
                <a:spcPct val="115000"/>
              </a:lnSpc>
              <a:spcBef>
                <a:spcPts val="1000"/>
              </a:spcBef>
              <a:spcAft>
                <a:spcPts val="1000"/>
              </a:spcAft>
              <a:buClr>
                <a:srgbClr val="434343"/>
              </a:buClr>
              <a:buSzPts val="2200"/>
              <a:buFont typeface="Open Sans"/>
              <a:buChar char="●"/>
            </a:pPr>
            <a:r>
              <a:rPr b="0" i="0" lang="en-US" sz="2200" u="none" cap="none" strike="noStrike">
                <a:solidFill>
                  <a:srgbClr val="434343"/>
                </a:solidFill>
                <a:latin typeface="Open Sans"/>
                <a:ea typeface="Open Sans"/>
                <a:cs typeface="Open Sans"/>
                <a:sym typeface="Open Sans"/>
              </a:rPr>
              <a:t>Logging and monitoring</a:t>
            </a:r>
            <a:endParaRPr b="0" i="0" sz="2200" u="none" cap="none" strike="noStrike">
              <a:solidFill>
                <a:srgbClr val="434343"/>
              </a:solidFill>
              <a:latin typeface="Open Sans"/>
              <a:ea typeface="Open Sans"/>
              <a:cs typeface="Open Sans"/>
              <a:sym typeface="Open Sans"/>
            </a:endParaRPr>
          </a:p>
        </p:txBody>
      </p:sp>
      <p:sp>
        <p:nvSpPr>
          <p:cNvPr id="3754" name="Google Shape;3754;p400"/>
          <p:cNvSpPr/>
          <p:nvPr/>
        </p:nvSpPr>
        <p:spPr>
          <a:xfrm>
            <a:off x="10509925" y="2382225"/>
            <a:ext cx="4154100" cy="81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Improves performance </a:t>
            </a:r>
            <a:endParaRPr b="0" i="0" sz="2200" u="none" cap="none" strike="noStrike">
              <a:solidFill>
                <a:srgbClr val="434343"/>
              </a:solidFill>
              <a:latin typeface="Open Sans"/>
              <a:ea typeface="Open Sans"/>
              <a:cs typeface="Open Sans"/>
              <a:sym typeface="Open Sans"/>
            </a:endParaRPr>
          </a:p>
        </p:txBody>
      </p:sp>
      <p:sp>
        <p:nvSpPr>
          <p:cNvPr id="3755" name="Google Shape;3755;p400"/>
          <p:cNvSpPr/>
          <p:nvPr/>
        </p:nvSpPr>
        <p:spPr>
          <a:xfrm>
            <a:off x="10509925" y="3525225"/>
            <a:ext cx="4154100" cy="81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Translates data formats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or languages</a:t>
            </a:r>
            <a:endParaRPr b="0" i="0" sz="2200" u="none" cap="none" strike="noStrike">
              <a:solidFill>
                <a:srgbClr val="404040"/>
              </a:solidFill>
              <a:latin typeface="Open Sans"/>
              <a:ea typeface="Open Sans"/>
              <a:cs typeface="Open Sans"/>
              <a:sym typeface="Open Sans"/>
            </a:endParaRPr>
          </a:p>
        </p:txBody>
      </p:sp>
      <p:sp>
        <p:nvSpPr>
          <p:cNvPr id="3756" name="Google Shape;3756;p400"/>
          <p:cNvSpPr/>
          <p:nvPr/>
        </p:nvSpPr>
        <p:spPr>
          <a:xfrm>
            <a:off x="10509925" y="4592025"/>
            <a:ext cx="4154100" cy="81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535353"/>
                </a:solidFill>
                <a:latin typeface="Open Sans"/>
                <a:ea typeface="Open Sans"/>
                <a:cs typeface="Open Sans"/>
                <a:sym typeface="Open Sans"/>
              </a:rPr>
              <a:t>Access services anonymously </a:t>
            </a:r>
            <a:endParaRPr b="0" i="0" sz="2200" u="none" cap="none" strike="noStrike">
              <a:solidFill>
                <a:schemeClr val="dk1"/>
              </a:solidFill>
              <a:latin typeface="Open Sans"/>
              <a:ea typeface="Open Sans"/>
              <a:cs typeface="Open Sans"/>
              <a:sym typeface="Open Sans"/>
            </a:endParaRPr>
          </a:p>
        </p:txBody>
      </p:sp>
      <p:sp>
        <p:nvSpPr>
          <p:cNvPr id="3757" name="Google Shape;3757;p400"/>
          <p:cNvSpPr/>
          <p:nvPr/>
        </p:nvSpPr>
        <p:spPr>
          <a:xfrm>
            <a:off x="5468400" y="1886025"/>
            <a:ext cx="9621600" cy="5157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400"/>
          <p:cNvSpPr/>
          <p:nvPr/>
        </p:nvSpPr>
        <p:spPr>
          <a:xfrm>
            <a:off x="10509925" y="5735025"/>
            <a:ext cx="4154100" cy="81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Implement security</a:t>
            </a:r>
            <a:endParaRPr b="0" i="0" sz="2200" u="none" cap="none" strike="noStrike">
              <a:solidFill>
                <a:srgbClr val="434343"/>
              </a:solidFill>
              <a:latin typeface="Open Sans"/>
              <a:ea typeface="Open Sans"/>
              <a:cs typeface="Open Sans"/>
              <a:sym typeface="Open Sans"/>
            </a:endParaRPr>
          </a:p>
        </p:txBody>
      </p:sp>
      <p:pic>
        <p:nvPicPr>
          <p:cNvPr id="3759" name="Google Shape;3759;p400"/>
          <p:cNvPicPr preferRelativeResize="0"/>
          <p:nvPr/>
        </p:nvPicPr>
        <p:blipFill rotWithShape="1">
          <a:blip r:embed="rId3">
            <a:alphaModFix/>
          </a:blip>
          <a:srcRect b="0" l="0" r="0" t="0"/>
          <a:stretch/>
        </p:blipFill>
        <p:spPr>
          <a:xfrm>
            <a:off x="1390600" y="2520501"/>
            <a:ext cx="3888026" cy="3888026"/>
          </a:xfrm>
          <a:prstGeom prst="rect">
            <a:avLst/>
          </a:prstGeom>
          <a:noFill/>
          <a:ln>
            <a:noFill/>
          </a:ln>
        </p:spPr>
      </p:pic>
      <p:sp>
        <p:nvSpPr>
          <p:cNvPr id="3760" name="Google Shape;3760;p400"/>
          <p:cNvSpPr/>
          <p:nvPr/>
        </p:nvSpPr>
        <p:spPr>
          <a:xfrm>
            <a:off x="5740400" y="869692"/>
            <a:ext cx="4778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28"/>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Cloud Deployment Models</a:t>
            </a:r>
            <a:endParaRPr>
              <a:solidFill>
                <a:srgbClr val="3F3F3F"/>
              </a:solidFill>
              <a:latin typeface="Open Sans"/>
              <a:ea typeface="Open Sans"/>
              <a:cs typeface="Open Sans"/>
              <a:sym typeface="Open Sans"/>
            </a:endParaRPr>
          </a:p>
        </p:txBody>
      </p:sp>
      <p:sp>
        <p:nvSpPr>
          <p:cNvPr id="358" name="Google Shape;358;p228"/>
          <p:cNvSpPr/>
          <p:nvPr/>
        </p:nvSpPr>
        <p:spPr>
          <a:xfrm>
            <a:off x="2894782" y="6189732"/>
            <a:ext cx="11087634" cy="1744645"/>
          </a:xfrm>
          <a:prstGeom prst="roundRect">
            <a:avLst>
              <a:gd fmla="val 7505" name="adj"/>
            </a:avLst>
          </a:prstGeom>
          <a:solidFill>
            <a:srgbClr val="D1EDFF"/>
          </a:solidFill>
          <a:ln cap="flat" cmpd="sng" w="19050">
            <a:solidFill>
              <a:srgbClr val="427AA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60950" lIns="91425" spcFirstLastPara="1" rIns="121900" wrap="square" tIns="60950">
            <a:noAutofit/>
          </a:bodyPr>
          <a:lstStyle/>
          <a:p>
            <a:pPr indent="0" lvl="0" marL="12065" marR="5080" rtl="0" algn="ctr">
              <a:lnSpc>
                <a:spcPct val="118750"/>
              </a:lnSpc>
              <a:spcBef>
                <a:spcPts val="2000"/>
              </a:spcBef>
              <a:spcAft>
                <a:spcPts val="0"/>
              </a:spcAft>
              <a:buNone/>
            </a:pPr>
            <a:r>
              <a:rPr b="0" i="0" lang="en-US" sz="2200" u="none" cap="none" strike="noStrike">
                <a:solidFill>
                  <a:srgbClr val="3F3F3F"/>
                </a:solidFill>
                <a:latin typeface="Open Sans"/>
                <a:ea typeface="Open Sans"/>
                <a:cs typeface="Open Sans"/>
                <a:sym typeface="Open Sans"/>
              </a:rPr>
              <a:t>The cloud infrastructure is made available to the public or a large industry group and is owned by an organization selling cloud services.</a:t>
            </a:r>
            <a:endParaRPr b="0" i="0" sz="2200" u="none" cap="none" strike="noStrike">
              <a:solidFill>
                <a:srgbClr val="3F3F3F"/>
              </a:solidFill>
              <a:latin typeface="Open Sans"/>
              <a:ea typeface="Open Sans"/>
              <a:cs typeface="Open Sans"/>
              <a:sym typeface="Open Sans"/>
            </a:endParaRPr>
          </a:p>
        </p:txBody>
      </p:sp>
      <p:pic>
        <p:nvPicPr>
          <p:cNvPr id="359" name="Google Shape;359;p228"/>
          <p:cNvPicPr preferRelativeResize="0"/>
          <p:nvPr/>
        </p:nvPicPr>
        <p:blipFill rotWithShape="1">
          <a:blip r:embed="rId3">
            <a:alphaModFix/>
          </a:blip>
          <a:srcRect b="33088" l="0" r="15770" t="29328"/>
          <a:stretch/>
        </p:blipFill>
        <p:spPr>
          <a:xfrm>
            <a:off x="4764895" y="3795445"/>
            <a:ext cx="6568989" cy="2602390"/>
          </a:xfrm>
          <a:prstGeom prst="roundRect">
            <a:avLst>
              <a:gd fmla="val 8623" name="adj"/>
            </a:avLst>
          </a:prstGeom>
          <a:noFill/>
          <a:ln>
            <a:noFill/>
          </a:ln>
        </p:spPr>
      </p:pic>
      <p:sp>
        <p:nvSpPr>
          <p:cNvPr id="360" name="Google Shape;360;p228"/>
          <p:cNvSpPr/>
          <p:nvPr/>
        </p:nvSpPr>
        <p:spPr>
          <a:xfrm>
            <a:off x="6105774" y="3208576"/>
            <a:ext cx="3887231" cy="649618"/>
          </a:xfrm>
          <a:prstGeom prst="roundRect">
            <a:avLst>
              <a:gd fmla="val 16667" name="adj"/>
            </a:avLst>
          </a:prstGeom>
          <a:solidFill>
            <a:schemeClr val="lt1"/>
          </a:solidFill>
          <a:ln cap="flat" cmpd="sng" w="25400">
            <a:solidFill>
              <a:srgbClr val="0069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3F3F3F"/>
                </a:solidFill>
                <a:latin typeface="Open Sans"/>
                <a:ea typeface="Open Sans"/>
                <a:cs typeface="Open Sans"/>
                <a:sym typeface="Open Sans"/>
              </a:rPr>
              <a:t>Public cloud</a:t>
            </a:r>
            <a:endParaRPr b="1" i="0" sz="2400" u="none" cap="none" strike="noStrike">
              <a:solidFill>
                <a:srgbClr val="3F3F3F"/>
              </a:solidFill>
              <a:latin typeface="Arial"/>
              <a:ea typeface="Arial"/>
              <a:cs typeface="Arial"/>
              <a:sym typeface="Arial"/>
            </a:endParaRPr>
          </a:p>
        </p:txBody>
      </p:sp>
      <p:sp>
        <p:nvSpPr>
          <p:cNvPr id="361" name="Google Shape;361;p228"/>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Cloud deployment models define how cloud services are made available to users. One standard model is the public cloud.</a:t>
            </a:r>
            <a:endParaRPr b="0" i="0" sz="2200" u="none" cap="none" strike="noStrike">
              <a:solidFill>
                <a:srgbClr val="FFFFFF"/>
              </a:solidFill>
              <a:latin typeface="Open Sans"/>
              <a:ea typeface="Open Sans"/>
              <a:cs typeface="Open Sans"/>
              <a:sym typeface="Open Sans"/>
            </a:endParaRPr>
          </a:p>
        </p:txBody>
      </p:sp>
      <p:sp>
        <p:nvSpPr>
          <p:cNvPr id="362" name="Google Shape;362;p228"/>
          <p:cNvSpPr/>
          <p:nvPr/>
        </p:nvSpPr>
        <p:spPr>
          <a:xfrm>
            <a:off x="4140715" y="890466"/>
            <a:ext cx="79837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3" name="Google Shape;363;p228"/>
          <p:cNvPicPr preferRelativeResize="0"/>
          <p:nvPr/>
        </p:nvPicPr>
        <p:blipFill rotWithShape="1">
          <a:blip r:embed="rId4">
            <a:alphaModFix/>
          </a:blip>
          <a:srcRect b="0" l="0" r="0" t="0"/>
          <a:stretch/>
        </p:blipFill>
        <p:spPr>
          <a:xfrm flipH="1">
            <a:off x="6105772" y="3322968"/>
            <a:ext cx="4044455" cy="3074867"/>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5" name="Shape 3765"/>
        <p:cNvGrpSpPr/>
        <p:nvPr/>
      </p:nvGrpSpPr>
      <p:grpSpPr>
        <a:xfrm>
          <a:off x="0" y="0"/>
          <a:ext cx="0" cy="0"/>
          <a:chOff x="0" y="0"/>
          <a:chExt cx="0" cy="0"/>
        </a:xfrm>
      </p:grpSpPr>
      <p:sp>
        <p:nvSpPr>
          <p:cNvPr id="3766" name="Google Shape;3766;p40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Reverse Proxy Server</a:t>
            </a:r>
            <a:endParaRPr/>
          </a:p>
        </p:txBody>
      </p:sp>
      <p:sp>
        <p:nvSpPr>
          <p:cNvPr id="3767" name="Google Shape;3767;p401"/>
          <p:cNvSpPr/>
          <p:nvPr/>
        </p:nvSpPr>
        <p:spPr>
          <a:xfrm>
            <a:off x="1981600" y="1319675"/>
            <a:ext cx="12367199" cy="12609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acts on behalf of other servers, forwarding requests to one or more regular servers, </a:t>
            </a:r>
            <a:br>
              <a:rPr b="0" i="0" lang="en-US" sz="2200" u="none" cap="none" strike="noStrike">
                <a:solidFill>
                  <a:srgbClr val="434343"/>
                </a:solidFill>
                <a:latin typeface="Open Sans"/>
                <a:ea typeface="Open Sans"/>
                <a:cs typeface="Open Sans"/>
                <a:sym typeface="Open Sans"/>
              </a:rPr>
            </a:br>
            <a:r>
              <a:rPr b="0" i="0" lang="en-US" sz="2200" u="none" cap="none" strike="noStrike">
                <a:solidFill>
                  <a:srgbClr val="434343"/>
                </a:solidFill>
                <a:latin typeface="Open Sans"/>
                <a:ea typeface="Open Sans"/>
                <a:cs typeface="Open Sans"/>
                <a:sym typeface="Open Sans"/>
              </a:rPr>
              <a:t>which process them.</a:t>
            </a:r>
            <a:endParaRPr b="0" i="0" sz="1400" u="none" cap="none" strike="noStrike">
              <a:solidFill>
                <a:srgbClr val="434343"/>
              </a:solidFill>
              <a:latin typeface="Arial"/>
              <a:ea typeface="Arial"/>
              <a:cs typeface="Arial"/>
              <a:sym typeface="Arial"/>
            </a:endParaRPr>
          </a:p>
        </p:txBody>
      </p:sp>
      <p:sp>
        <p:nvSpPr>
          <p:cNvPr id="3768" name="Google Shape;3768;p401"/>
          <p:cNvSpPr/>
          <p:nvPr/>
        </p:nvSpPr>
        <p:spPr>
          <a:xfrm>
            <a:off x="6409298" y="3074987"/>
            <a:ext cx="7902300" cy="2662500"/>
          </a:xfrm>
          <a:prstGeom prst="roundRect">
            <a:avLst>
              <a:gd fmla="val 15000" name="adj"/>
            </a:avLst>
          </a:prstGeom>
          <a:solidFill>
            <a:srgbClr val="FFFFFF"/>
          </a:solidFill>
          <a:ln cap="flat" cmpd="sng" w="50800">
            <a:solidFill>
              <a:srgbClr val="000000"/>
            </a:solidFill>
            <a:prstDash val="solid"/>
            <a:miter lim="4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3769" name="Google Shape;3769;p401"/>
          <p:cNvSpPr txBox="1"/>
          <p:nvPr/>
        </p:nvSpPr>
        <p:spPr>
          <a:xfrm>
            <a:off x="8058078" y="5867330"/>
            <a:ext cx="4238700" cy="422400"/>
          </a:xfrm>
          <a:prstGeom prst="rect">
            <a:avLst/>
          </a:prstGeom>
          <a:no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3000"/>
              <a:buFont typeface="Open Sans SemiBold"/>
              <a:buNone/>
            </a:pPr>
            <a:r>
              <a:rPr b="0" i="0" lang="en-US" sz="2200" u="none" cap="none" strike="noStrike">
                <a:solidFill>
                  <a:srgbClr val="434343"/>
                </a:solidFill>
                <a:latin typeface="Open Sans"/>
                <a:ea typeface="Open Sans"/>
                <a:cs typeface="Open Sans"/>
                <a:sym typeface="Open Sans"/>
              </a:rPr>
              <a:t>Internal Network</a:t>
            </a:r>
            <a:endParaRPr b="0" i="0" sz="2200" u="none" cap="none" strike="noStrike">
              <a:solidFill>
                <a:srgbClr val="434343"/>
              </a:solidFill>
              <a:latin typeface="Open Sans"/>
              <a:ea typeface="Open Sans"/>
              <a:cs typeface="Open Sans"/>
              <a:sym typeface="Open Sans"/>
            </a:endParaRPr>
          </a:p>
        </p:txBody>
      </p:sp>
      <p:cxnSp>
        <p:nvCxnSpPr>
          <p:cNvPr id="3770" name="Google Shape;3770;p401"/>
          <p:cNvCxnSpPr/>
          <p:nvPr/>
        </p:nvCxnSpPr>
        <p:spPr>
          <a:xfrm>
            <a:off x="9123374" y="4083233"/>
            <a:ext cx="2635800" cy="0"/>
          </a:xfrm>
          <a:prstGeom prst="straightConnector1">
            <a:avLst/>
          </a:prstGeom>
          <a:noFill/>
          <a:ln cap="flat" cmpd="sng" w="50800">
            <a:solidFill>
              <a:srgbClr val="535353"/>
            </a:solidFill>
            <a:prstDash val="solid"/>
            <a:miter lim="8000"/>
            <a:headEnd len="sm" w="sm" type="none"/>
            <a:tailEnd len="med" w="med" type="triangle"/>
          </a:ln>
        </p:spPr>
      </p:cxnSp>
      <p:cxnSp>
        <p:nvCxnSpPr>
          <p:cNvPr id="3771" name="Google Shape;3771;p401"/>
          <p:cNvCxnSpPr/>
          <p:nvPr/>
        </p:nvCxnSpPr>
        <p:spPr>
          <a:xfrm>
            <a:off x="3870682" y="4047416"/>
            <a:ext cx="3326100" cy="0"/>
          </a:xfrm>
          <a:prstGeom prst="straightConnector1">
            <a:avLst/>
          </a:prstGeom>
          <a:noFill/>
          <a:ln cap="flat" cmpd="sng" w="50800">
            <a:solidFill>
              <a:srgbClr val="535353"/>
            </a:solidFill>
            <a:prstDash val="solid"/>
            <a:miter lim="8000"/>
            <a:headEnd len="sm" w="sm" type="none"/>
            <a:tailEnd len="med" w="med" type="triangle"/>
          </a:ln>
        </p:spPr>
      </p:cxnSp>
      <p:cxnSp>
        <p:nvCxnSpPr>
          <p:cNvPr id="3772" name="Google Shape;3772;p401"/>
          <p:cNvCxnSpPr/>
          <p:nvPr/>
        </p:nvCxnSpPr>
        <p:spPr>
          <a:xfrm>
            <a:off x="3870682" y="4765112"/>
            <a:ext cx="3326100" cy="0"/>
          </a:xfrm>
          <a:prstGeom prst="straightConnector1">
            <a:avLst/>
          </a:prstGeom>
          <a:noFill/>
          <a:ln cap="flat" cmpd="sng" w="50800">
            <a:solidFill>
              <a:srgbClr val="535353"/>
            </a:solidFill>
            <a:prstDash val="solid"/>
            <a:miter lim="8000"/>
            <a:headEnd len="med" w="med" type="triangle"/>
            <a:tailEnd len="sm" w="sm" type="none"/>
          </a:ln>
        </p:spPr>
      </p:cxnSp>
      <p:cxnSp>
        <p:nvCxnSpPr>
          <p:cNvPr id="3773" name="Google Shape;3773;p401"/>
          <p:cNvCxnSpPr/>
          <p:nvPr/>
        </p:nvCxnSpPr>
        <p:spPr>
          <a:xfrm>
            <a:off x="9130204" y="4800928"/>
            <a:ext cx="2635800" cy="0"/>
          </a:xfrm>
          <a:prstGeom prst="straightConnector1">
            <a:avLst/>
          </a:prstGeom>
          <a:noFill/>
          <a:ln cap="flat" cmpd="sng" w="50800">
            <a:solidFill>
              <a:srgbClr val="535353"/>
            </a:solidFill>
            <a:prstDash val="solid"/>
            <a:miter lim="8000"/>
            <a:headEnd len="med" w="med" type="triangle"/>
            <a:tailEnd len="sm" w="sm" type="none"/>
          </a:ln>
        </p:spPr>
      </p:cxnSp>
      <p:pic>
        <p:nvPicPr>
          <p:cNvPr descr="Image" id="3774" name="Google Shape;3774;p401"/>
          <p:cNvPicPr preferRelativeResize="0"/>
          <p:nvPr/>
        </p:nvPicPr>
        <p:blipFill rotWithShape="1">
          <a:blip r:embed="rId3">
            <a:alphaModFix/>
          </a:blip>
          <a:srcRect b="0" l="0" r="0" t="0"/>
          <a:stretch/>
        </p:blipFill>
        <p:spPr>
          <a:xfrm>
            <a:off x="11669234" y="3569838"/>
            <a:ext cx="1756019" cy="1672851"/>
          </a:xfrm>
          <a:prstGeom prst="rect">
            <a:avLst/>
          </a:prstGeom>
          <a:noFill/>
          <a:ln>
            <a:noFill/>
          </a:ln>
        </p:spPr>
      </p:pic>
      <p:sp>
        <p:nvSpPr>
          <p:cNvPr id="3775" name="Google Shape;3775;p401"/>
          <p:cNvSpPr/>
          <p:nvPr/>
        </p:nvSpPr>
        <p:spPr>
          <a:xfrm>
            <a:off x="7284584" y="3569838"/>
            <a:ext cx="1755900" cy="1672800"/>
          </a:xfrm>
          <a:prstGeom prst="roundRect">
            <a:avLst>
              <a:gd fmla="val 15000" name="adj"/>
            </a:avLst>
          </a:prstGeom>
          <a:solidFill>
            <a:srgbClr val="ACCCE9"/>
          </a:solidFill>
          <a:ln cap="flat" cmpd="sng" w="12700">
            <a:solidFill>
              <a:srgbClr val="5B9BD5"/>
            </a:solidFill>
            <a:prstDash val="solid"/>
            <a:miter lim="8000"/>
            <a:headEnd len="sm" w="sm" type="none"/>
            <a:tailEnd len="sm" w="sm" type="none"/>
          </a:ln>
          <a:effectLst>
            <a:outerShdw blurRad="279400" rotWithShape="0">
              <a:srgbClr val="000000"/>
            </a:outerShdw>
          </a:effectLst>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000000"/>
              </a:buClr>
              <a:buSzPts val="3200"/>
              <a:buFont typeface="Calibri"/>
              <a:buNone/>
            </a:pPr>
            <a:r>
              <a:rPr b="0" i="0" lang="en-US" sz="2200" u="none" cap="none" strike="noStrike">
                <a:solidFill>
                  <a:srgbClr val="434343"/>
                </a:solidFill>
                <a:latin typeface="Open Sans"/>
                <a:ea typeface="Open Sans"/>
                <a:cs typeface="Open Sans"/>
                <a:sym typeface="Open Sans"/>
              </a:rPr>
              <a:t>Proxy</a:t>
            </a:r>
            <a:endParaRPr b="0" i="0" sz="2200" u="none" cap="none" strike="noStrike">
              <a:solidFill>
                <a:srgbClr val="434343"/>
              </a:solidFill>
              <a:latin typeface="Open Sans"/>
              <a:ea typeface="Open Sans"/>
              <a:cs typeface="Open Sans"/>
              <a:sym typeface="Open Sans"/>
            </a:endParaRPr>
          </a:p>
        </p:txBody>
      </p:sp>
      <p:sp>
        <p:nvSpPr>
          <p:cNvPr id="3776" name="Google Shape;3776;p401"/>
          <p:cNvSpPr txBox="1"/>
          <p:nvPr/>
        </p:nvSpPr>
        <p:spPr>
          <a:xfrm>
            <a:off x="2016530" y="5867330"/>
            <a:ext cx="1755900" cy="422400"/>
          </a:xfrm>
          <a:prstGeom prst="rect">
            <a:avLst/>
          </a:prstGeom>
          <a:no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535353"/>
              </a:buClr>
              <a:buSzPts val="3000"/>
              <a:buFont typeface="Open Sans SemiBold"/>
              <a:buNone/>
            </a:pPr>
            <a:r>
              <a:rPr b="0" i="0" lang="en-US" sz="2200" u="none" cap="none" strike="noStrike">
                <a:solidFill>
                  <a:srgbClr val="434343"/>
                </a:solidFill>
                <a:latin typeface="Open Sans"/>
                <a:ea typeface="Open Sans"/>
                <a:cs typeface="Open Sans"/>
                <a:sym typeface="Open Sans"/>
              </a:rPr>
              <a:t>Internet</a:t>
            </a:r>
            <a:endParaRPr b="0" i="0" sz="2200" u="none" cap="none" strike="noStrike">
              <a:solidFill>
                <a:srgbClr val="434343"/>
              </a:solidFill>
              <a:latin typeface="Open Sans"/>
              <a:ea typeface="Open Sans"/>
              <a:cs typeface="Open Sans"/>
              <a:sym typeface="Open Sans"/>
            </a:endParaRPr>
          </a:p>
        </p:txBody>
      </p:sp>
      <p:pic>
        <p:nvPicPr>
          <p:cNvPr id="3777" name="Google Shape;3777;p401"/>
          <p:cNvPicPr preferRelativeResize="0"/>
          <p:nvPr/>
        </p:nvPicPr>
        <p:blipFill rotWithShape="1">
          <a:blip r:embed="rId4">
            <a:alphaModFix/>
          </a:blip>
          <a:srcRect b="0" l="0" r="0" t="0"/>
          <a:stretch/>
        </p:blipFill>
        <p:spPr>
          <a:xfrm>
            <a:off x="1944300" y="3416014"/>
            <a:ext cx="1900453" cy="1754002"/>
          </a:xfrm>
          <a:prstGeom prst="rect">
            <a:avLst/>
          </a:prstGeom>
          <a:noFill/>
          <a:ln>
            <a:noFill/>
          </a:ln>
        </p:spPr>
      </p:pic>
      <p:sp>
        <p:nvSpPr>
          <p:cNvPr id="3778" name="Google Shape;3778;p401"/>
          <p:cNvSpPr/>
          <p:nvPr/>
        </p:nvSpPr>
        <p:spPr>
          <a:xfrm>
            <a:off x="1981600" y="6784125"/>
            <a:ext cx="12367199" cy="12609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The response from the proxy server is sent back as if it came directly from the original server, leaving the client with no awareness of the origin servers.</a:t>
            </a:r>
            <a:endParaRPr b="0" i="0" sz="1400" u="none" cap="none" strike="noStrike">
              <a:solidFill>
                <a:srgbClr val="434343"/>
              </a:solidFill>
              <a:latin typeface="Arial"/>
              <a:ea typeface="Arial"/>
              <a:cs typeface="Arial"/>
              <a:sym typeface="Arial"/>
            </a:endParaRPr>
          </a:p>
        </p:txBody>
      </p:sp>
      <p:sp>
        <p:nvSpPr>
          <p:cNvPr id="3779" name="Google Shape;3779;p401"/>
          <p:cNvSpPr/>
          <p:nvPr/>
        </p:nvSpPr>
        <p:spPr>
          <a:xfrm>
            <a:off x="5791200" y="816352"/>
            <a:ext cx="46772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4" name="Shape 3784"/>
        <p:cNvGrpSpPr/>
        <p:nvPr/>
      </p:nvGrpSpPr>
      <p:grpSpPr>
        <a:xfrm>
          <a:off x="0" y="0"/>
          <a:ext cx="0" cy="0"/>
          <a:chOff x="0" y="0"/>
          <a:chExt cx="0" cy="0"/>
        </a:xfrm>
      </p:grpSpPr>
      <p:sp>
        <p:nvSpPr>
          <p:cNvPr id="3785" name="Google Shape;3785;p40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434343"/>
                </a:solidFill>
              </a:rPr>
              <a:t>Reverse Proxy Server</a:t>
            </a:r>
            <a:endParaRPr>
              <a:solidFill>
                <a:srgbClr val="434343"/>
              </a:solidFill>
            </a:endParaRPr>
          </a:p>
        </p:txBody>
      </p:sp>
      <p:pic>
        <p:nvPicPr>
          <p:cNvPr id="3786" name="Google Shape;3786;p402"/>
          <p:cNvPicPr preferRelativeResize="0"/>
          <p:nvPr/>
        </p:nvPicPr>
        <p:blipFill rotWithShape="1">
          <a:blip r:embed="rId3">
            <a:alphaModFix/>
          </a:blip>
          <a:srcRect b="0" l="0" r="0" t="0"/>
          <a:stretch/>
        </p:blipFill>
        <p:spPr>
          <a:xfrm>
            <a:off x="1483625" y="2509300"/>
            <a:ext cx="6296025" cy="4125401"/>
          </a:xfrm>
          <a:prstGeom prst="rect">
            <a:avLst/>
          </a:prstGeom>
          <a:noFill/>
          <a:ln>
            <a:noFill/>
          </a:ln>
        </p:spPr>
      </p:pic>
      <p:sp>
        <p:nvSpPr>
          <p:cNvPr id="3787" name="Google Shape;3787;p402"/>
          <p:cNvSpPr txBox="1"/>
          <p:nvPr/>
        </p:nvSpPr>
        <p:spPr>
          <a:xfrm>
            <a:off x="2526500" y="2652575"/>
            <a:ext cx="40017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Security and Anonymity</a:t>
            </a:r>
            <a:endParaRPr b="0" i="0" sz="1400" u="none" cap="none" strike="noStrike">
              <a:solidFill>
                <a:srgbClr val="000000"/>
              </a:solidFill>
              <a:latin typeface="Arial"/>
              <a:ea typeface="Arial"/>
              <a:cs typeface="Arial"/>
              <a:sym typeface="Arial"/>
            </a:endParaRPr>
          </a:p>
        </p:txBody>
      </p:sp>
      <p:pic>
        <p:nvPicPr>
          <p:cNvPr id="3788" name="Google Shape;3788;p402"/>
          <p:cNvPicPr preferRelativeResize="0"/>
          <p:nvPr/>
        </p:nvPicPr>
        <p:blipFill rotWithShape="1">
          <a:blip r:embed="rId4">
            <a:alphaModFix/>
          </a:blip>
          <a:srcRect b="0" l="0" r="0" t="0"/>
          <a:stretch/>
        </p:blipFill>
        <p:spPr>
          <a:xfrm>
            <a:off x="8457300" y="2509300"/>
            <a:ext cx="6315075" cy="4125401"/>
          </a:xfrm>
          <a:prstGeom prst="rect">
            <a:avLst/>
          </a:prstGeom>
          <a:noFill/>
          <a:ln>
            <a:noFill/>
          </a:ln>
        </p:spPr>
      </p:pic>
      <p:sp>
        <p:nvSpPr>
          <p:cNvPr id="3789" name="Google Shape;3789;p402"/>
          <p:cNvSpPr txBox="1"/>
          <p:nvPr/>
        </p:nvSpPr>
        <p:spPr>
          <a:xfrm>
            <a:off x="2013088" y="3620175"/>
            <a:ext cx="5237100" cy="2506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Reverse proxies can mask the existence and features of an origin server or servers. They act as a secondary line of defense against cyber attacks.</a:t>
            </a:r>
            <a:endParaRPr b="0" i="0" sz="2200" u="none" cap="none" strike="noStrike">
              <a:solidFill>
                <a:srgbClr val="434343"/>
              </a:solidFill>
              <a:latin typeface="Open Sans"/>
              <a:ea typeface="Open Sans"/>
              <a:cs typeface="Open Sans"/>
              <a:sym typeface="Open Sans"/>
            </a:endParaRPr>
          </a:p>
        </p:txBody>
      </p:sp>
      <p:sp>
        <p:nvSpPr>
          <p:cNvPr id="3790" name="Google Shape;3790;p402"/>
          <p:cNvSpPr txBox="1"/>
          <p:nvPr/>
        </p:nvSpPr>
        <p:spPr>
          <a:xfrm>
            <a:off x="10114837" y="2475313"/>
            <a:ext cx="30000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Load Balancing</a:t>
            </a:r>
            <a:endParaRPr/>
          </a:p>
        </p:txBody>
      </p:sp>
      <p:sp>
        <p:nvSpPr>
          <p:cNvPr id="3791" name="Google Shape;3791;p402"/>
          <p:cNvSpPr txBox="1"/>
          <p:nvPr/>
        </p:nvSpPr>
        <p:spPr>
          <a:xfrm>
            <a:off x="8869237" y="3355275"/>
            <a:ext cx="5491200" cy="277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can divide the load from incoming requests over numerous servers, maximizing speed and capacity utilization while preventing any server from being overloaded, and causing performance degradation.</a:t>
            </a:r>
            <a:endParaRPr b="0" i="0" sz="2200" u="none" cap="none" strike="noStrike">
              <a:solidFill>
                <a:srgbClr val="434343"/>
              </a:solidFill>
              <a:latin typeface="Open Sans"/>
              <a:ea typeface="Open Sans"/>
              <a:cs typeface="Open Sans"/>
              <a:sym typeface="Open Sans"/>
            </a:endParaRPr>
          </a:p>
        </p:txBody>
      </p:sp>
      <p:sp>
        <p:nvSpPr>
          <p:cNvPr id="3792" name="Google Shape;3792;p402"/>
          <p:cNvSpPr/>
          <p:nvPr/>
        </p:nvSpPr>
        <p:spPr>
          <a:xfrm>
            <a:off x="5791200" y="869692"/>
            <a:ext cx="46772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6" name="Shape 3796"/>
        <p:cNvGrpSpPr/>
        <p:nvPr/>
      </p:nvGrpSpPr>
      <p:grpSpPr>
        <a:xfrm>
          <a:off x="0" y="0"/>
          <a:ext cx="0" cy="0"/>
          <a:chOff x="0" y="0"/>
          <a:chExt cx="0" cy="0"/>
        </a:xfrm>
      </p:grpSpPr>
      <p:sp>
        <p:nvSpPr>
          <p:cNvPr id="3797" name="Google Shape;3797;p403"/>
          <p:cNvSpPr txBox="1"/>
          <p:nvPr>
            <p:ph idx="1" type="body"/>
          </p:nvPr>
        </p:nvSpPr>
        <p:spPr>
          <a:xfrm>
            <a:off x="4068169" y="4126230"/>
            <a:ext cx="8119800" cy="914400"/>
          </a:xfrm>
          <a:prstGeom prst="rect">
            <a:avLst/>
          </a:prstGeom>
          <a:noFill/>
          <a:ln>
            <a:noFill/>
          </a:ln>
        </p:spPr>
        <p:txBody>
          <a:bodyPr anchorCtr="0" anchor="ctr" bIns="91425" lIns="91425" spcFirstLastPara="1" rIns="91425" wrap="square" tIns="91425">
            <a:noAutofit/>
          </a:bodyPr>
          <a:lstStyle/>
          <a:p>
            <a:pPr indent="-228600" lvl="0" marL="457200" rtl="0" algn="ctr">
              <a:lnSpc>
                <a:spcPct val="115000"/>
              </a:lnSpc>
              <a:spcBef>
                <a:spcPts val="1000"/>
              </a:spcBef>
              <a:spcAft>
                <a:spcPts val="0"/>
              </a:spcAft>
              <a:buSzPts val="2800"/>
              <a:buNone/>
            </a:pPr>
            <a:r>
              <a:rPr lang="en-US"/>
              <a:t>Intrusion Detection and Prevention System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2" name="Shape 3802"/>
        <p:cNvGrpSpPr/>
        <p:nvPr/>
      </p:nvGrpSpPr>
      <p:grpSpPr>
        <a:xfrm>
          <a:off x="0" y="0"/>
          <a:ext cx="0" cy="0"/>
          <a:chOff x="0" y="0"/>
          <a:chExt cx="0" cy="0"/>
        </a:xfrm>
      </p:grpSpPr>
      <p:sp>
        <p:nvSpPr>
          <p:cNvPr id="3803" name="Google Shape;3803;p40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Intrusion</a:t>
            </a:r>
            <a:endParaRPr/>
          </a:p>
        </p:txBody>
      </p:sp>
      <p:sp>
        <p:nvSpPr>
          <p:cNvPr id="3804" name="Google Shape;3804;p404"/>
          <p:cNvSpPr/>
          <p:nvPr/>
        </p:nvSpPr>
        <p:spPr>
          <a:xfrm>
            <a:off x="2159300" y="1336975"/>
            <a:ext cx="11937300" cy="21978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434343"/>
              </a:buClr>
              <a:buSzPts val="2200"/>
              <a:buFont typeface="Open Sans"/>
              <a:buChar char="●"/>
            </a:pPr>
            <a:r>
              <a:rPr b="0" i="0" lang="en-US" sz="2200" u="none" cap="none" strike="noStrike">
                <a:solidFill>
                  <a:srgbClr val="434343"/>
                </a:solidFill>
                <a:latin typeface="Open Sans"/>
                <a:ea typeface="Open Sans"/>
                <a:cs typeface="Open Sans"/>
                <a:sym typeface="Open Sans"/>
              </a:rPr>
              <a:t>Intrusion refers to any unauthorized access, unauthorized attempt to access or damage, or malicious use of information systems.</a:t>
            </a:r>
            <a:endParaRPr/>
          </a:p>
          <a:p>
            <a:pPr indent="-368300" lvl="0" marL="457200" marR="0" rtl="0" algn="l">
              <a:lnSpc>
                <a:spcPct val="115000"/>
              </a:lnSpc>
              <a:spcBef>
                <a:spcPts val="0"/>
              </a:spcBef>
              <a:spcAft>
                <a:spcPts val="0"/>
              </a:spcAft>
              <a:buClr>
                <a:srgbClr val="434343"/>
              </a:buClr>
              <a:buSzPts val="2200"/>
              <a:buFont typeface="Open Sans"/>
              <a:buChar char="●"/>
            </a:pPr>
            <a:r>
              <a:rPr b="0" i="0" lang="en-US" sz="2200" u="none" cap="none" strike="noStrike">
                <a:solidFill>
                  <a:srgbClr val="434343"/>
                </a:solidFill>
                <a:latin typeface="Open Sans"/>
                <a:ea typeface="Open Sans"/>
                <a:cs typeface="Open Sans"/>
                <a:sym typeface="Open Sans"/>
              </a:rPr>
              <a:t>An intrusion may compromise the confidentiality, integrity, and availability of the information assets.</a:t>
            </a:r>
            <a:endParaRPr b="0" i="0" sz="2200" u="none" cap="none" strike="noStrike">
              <a:solidFill>
                <a:srgbClr val="434343"/>
              </a:solidFill>
              <a:latin typeface="Open Sans"/>
              <a:ea typeface="Open Sans"/>
              <a:cs typeface="Open Sans"/>
              <a:sym typeface="Open Sans"/>
            </a:endParaRPr>
          </a:p>
        </p:txBody>
      </p:sp>
      <p:pic>
        <p:nvPicPr>
          <p:cNvPr id="3805" name="Google Shape;3805;p404"/>
          <p:cNvPicPr preferRelativeResize="0"/>
          <p:nvPr/>
        </p:nvPicPr>
        <p:blipFill rotWithShape="1">
          <a:blip r:embed="rId3">
            <a:alphaModFix/>
          </a:blip>
          <a:srcRect b="0" l="0" r="0" t="0"/>
          <a:stretch/>
        </p:blipFill>
        <p:spPr>
          <a:xfrm>
            <a:off x="6664838" y="3687175"/>
            <a:ext cx="2926213" cy="5304426"/>
          </a:xfrm>
          <a:prstGeom prst="rect">
            <a:avLst/>
          </a:prstGeom>
          <a:noFill/>
          <a:ln>
            <a:noFill/>
          </a:ln>
        </p:spPr>
      </p:pic>
      <p:sp>
        <p:nvSpPr>
          <p:cNvPr id="3806" name="Google Shape;3806;p404"/>
          <p:cNvSpPr/>
          <p:nvPr/>
        </p:nvSpPr>
        <p:spPr>
          <a:xfrm>
            <a:off x="7112001" y="816352"/>
            <a:ext cx="20479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1" name="Shape 3811"/>
        <p:cNvGrpSpPr/>
        <p:nvPr/>
      </p:nvGrpSpPr>
      <p:grpSpPr>
        <a:xfrm>
          <a:off x="0" y="0"/>
          <a:ext cx="0" cy="0"/>
          <a:chOff x="0" y="0"/>
          <a:chExt cx="0" cy="0"/>
        </a:xfrm>
      </p:grpSpPr>
      <p:sp>
        <p:nvSpPr>
          <p:cNvPr id="3812" name="Google Shape;3812;p40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434343"/>
                </a:solidFill>
              </a:rPr>
              <a:t>Intrusion Detection System</a:t>
            </a:r>
            <a:endParaRPr>
              <a:solidFill>
                <a:srgbClr val="434343"/>
              </a:solidFill>
            </a:endParaRPr>
          </a:p>
        </p:txBody>
      </p:sp>
      <p:pic>
        <p:nvPicPr>
          <p:cNvPr id="3813" name="Google Shape;3813;p405"/>
          <p:cNvPicPr preferRelativeResize="0"/>
          <p:nvPr/>
        </p:nvPicPr>
        <p:blipFill rotWithShape="1">
          <a:blip r:embed="rId3">
            <a:alphaModFix/>
          </a:blip>
          <a:srcRect b="0" l="0" r="0" t="0"/>
          <a:stretch/>
        </p:blipFill>
        <p:spPr>
          <a:xfrm>
            <a:off x="4644075" y="744850"/>
            <a:ext cx="7006775" cy="305625"/>
          </a:xfrm>
          <a:prstGeom prst="rect">
            <a:avLst/>
          </a:prstGeom>
          <a:noFill/>
          <a:ln>
            <a:noFill/>
          </a:ln>
        </p:spPr>
      </p:pic>
      <p:sp>
        <p:nvSpPr>
          <p:cNvPr id="3814" name="Google Shape;3814;p405"/>
          <p:cNvSpPr/>
          <p:nvPr/>
        </p:nvSpPr>
        <p:spPr>
          <a:xfrm>
            <a:off x="2159300" y="1465500"/>
            <a:ext cx="11937300" cy="13803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487CA9"/>
              </a:buClr>
              <a:buSzPts val="4000"/>
              <a:buFont typeface="Open Sans"/>
              <a:buNone/>
            </a:pPr>
            <a:r>
              <a:rPr b="0" i="0" lang="en-US" sz="2200" u="none" cap="none" strike="noStrike">
                <a:solidFill>
                  <a:srgbClr val="434343"/>
                </a:solidFill>
                <a:latin typeface="Open Sans"/>
                <a:ea typeface="Open Sans"/>
                <a:cs typeface="Open Sans"/>
                <a:sym typeface="Open Sans"/>
              </a:rPr>
              <a:t>Intrusion Detection System (IDS) is a solution that continuously monitors the environment and detects and alerts malicious attempts to gain unauthorized access.</a:t>
            </a:r>
            <a:endParaRPr b="0" i="0" sz="2200" u="none" cap="none" strike="noStrike">
              <a:solidFill>
                <a:srgbClr val="434343"/>
              </a:solidFill>
              <a:latin typeface="Open Sans"/>
              <a:ea typeface="Open Sans"/>
              <a:cs typeface="Open Sans"/>
              <a:sym typeface="Open Sans"/>
            </a:endParaRPr>
          </a:p>
        </p:txBody>
      </p:sp>
      <p:grpSp>
        <p:nvGrpSpPr>
          <p:cNvPr id="3815" name="Google Shape;3815;p405"/>
          <p:cNvGrpSpPr/>
          <p:nvPr/>
        </p:nvGrpSpPr>
        <p:grpSpPr>
          <a:xfrm>
            <a:off x="2189876" y="3929875"/>
            <a:ext cx="11384253" cy="2603485"/>
            <a:chOff x="634352" y="0"/>
            <a:chExt cx="19213931" cy="5343770"/>
          </a:xfrm>
        </p:grpSpPr>
        <p:cxnSp>
          <p:nvCxnSpPr>
            <p:cNvPr id="3816" name="Google Shape;3816;p405"/>
            <p:cNvCxnSpPr/>
            <p:nvPr/>
          </p:nvCxnSpPr>
          <p:spPr>
            <a:xfrm>
              <a:off x="13269942" y="1871987"/>
              <a:ext cx="1976100" cy="1976100"/>
            </a:xfrm>
            <a:prstGeom prst="straightConnector1">
              <a:avLst/>
            </a:prstGeom>
            <a:noFill/>
            <a:ln cap="flat" cmpd="sng" w="63500">
              <a:solidFill>
                <a:srgbClr val="848484"/>
              </a:solidFill>
              <a:prstDash val="solid"/>
              <a:miter lim="800000"/>
              <a:headEnd len="sm" w="sm" type="none"/>
              <a:tailEnd len="sm" w="sm" type="none"/>
            </a:ln>
          </p:spPr>
        </p:cxnSp>
        <p:cxnSp>
          <p:nvCxnSpPr>
            <p:cNvPr id="3817" name="Google Shape;3817;p405"/>
            <p:cNvCxnSpPr/>
            <p:nvPr/>
          </p:nvCxnSpPr>
          <p:spPr>
            <a:xfrm>
              <a:off x="1586854" y="1398792"/>
              <a:ext cx="0" cy="1976100"/>
            </a:xfrm>
            <a:prstGeom prst="straightConnector1">
              <a:avLst/>
            </a:prstGeom>
            <a:noFill/>
            <a:ln cap="flat" cmpd="sng" w="63500">
              <a:solidFill>
                <a:srgbClr val="848484"/>
              </a:solidFill>
              <a:prstDash val="solid"/>
              <a:miter lim="800000"/>
              <a:headEnd len="sm" w="sm" type="none"/>
              <a:tailEnd len="sm" w="sm" type="none"/>
            </a:ln>
          </p:spPr>
        </p:cxnSp>
        <p:cxnSp>
          <p:nvCxnSpPr>
            <p:cNvPr id="3818" name="Google Shape;3818;p405"/>
            <p:cNvCxnSpPr/>
            <p:nvPr/>
          </p:nvCxnSpPr>
          <p:spPr>
            <a:xfrm>
              <a:off x="2605783" y="4073769"/>
              <a:ext cx="17242500" cy="0"/>
            </a:xfrm>
            <a:prstGeom prst="straightConnector1">
              <a:avLst/>
            </a:prstGeom>
            <a:noFill/>
            <a:ln cap="flat" cmpd="sng" w="63500">
              <a:solidFill>
                <a:srgbClr val="848484"/>
              </a:solidFill>
              <a:prstDash val="solid"/>
              <a:miter lim="800000"/>
              <a:headEnd len="sm" w="sm" type="none"/>
              <a:tailEnd len="sm" w="sm" type="none"/>
            </a:ln>
          </p:spPr>
        </p:cxnSp>
        <p:pic>
          <p:nvPicPr>
            <p:cNvPr descr="Image" id="3819" name="Google Shape;3819;p405"/>
            <p:cNvPicPr preferRelativeResize="0"/>
            <p:nvPr/>
          </p:nvPicPr>
          <p:blipFill rotWithShape="1">
            <a:blip r:embed="rId4">
              <a:alphaModFix/>
            </a:blip>
            <a:srcRect b="0" l="0" r="0" t="0"/>
            <a:stretch/>
          </p:blipFill>
          <p:spPr>
            <a:xfrm>
              <a:off x="14043031" y="2803769"/>
              <a:ext cx="2540001" cy="2540001"/>
            </a:xfrm>
            <a:prstGeom prst="rect">
              <a:avLst/>
            </a:prstGeom>
            <a:noFill/>
            <a:ln>
              <a:noFill/>
            </a:ln>
          </p:spPr>
        </p:pic>
        <p:pic>
          <p:nvPicPr>
            <p:cNvPr descr="Image" id="3820" name="Google Shape;3820;p405"/>
            <p:cNvPicPr preferRelativeResize="0"/>
            <p:nvPr/>
          </p:nvPicPr>
          <p:blipFill rotWithShape="1">
            <a:blip r:embed="rId5">
              <a:alphaModFix/>
            </a:blip>
            <a:srcRect b="0" l="0" r="0" t="0"/>
            <a:stretch/>
          </p:blipFill>
          <p:spPr>
            <a:xfrm>
              <a:off x="4432150" y="3546719"/>
              <a:ext cx="2540001" cy="1689101"/>
            </a:xfrm>
            <a:prstGeom prst="rect">
              <a:avLst/>
            </a:prstGeom>
            <a:noFill/>
            <a:ln>
              <a:noFill/>
            </a:ln>
          </p:spPr>
        </p:pic>
        <p:pic>
          <p:nvPicPr>
            <p:cNvPr descr="firewall.png" id="3821" name="Google Shape;3821;p405"/>
            <p:cNvPicPr preferRelativeResize="0"/>
            <p:nvPr/>
          </p:nvPicPr>
          <p:blipFill rotWithShape="1">
            <a:blip r:embed="rId6">
              <a:alphaModFix/>
            </a:blip>
            <a:srcRect b="0" l="0" r="0" t="0"/>
            <a:stretch/>
          </p:blipFill>
          <p:spPr>
            <a:xfrm>
              <a:off x="8230595" y="3121269"/>
              <a:ext cx="1905001" cy="1905001"/>
            </a:xfrm>
            <a:prstGeom prst="rect">
              <a:avLst/>
            </a:prstGeom>
            <a:noFill/>
            <a:ln>
              <a:noFill/>
            </a:ln>
          </p:spPr>
        </p:pic>
        <p:pic>
          <p:nvPicPr>
            <p:cNvPr descr="Image" id="3822" name="Google Shape;3822;p405"/>
            <p:cNvPicPr preferRelativeResize="0"/>
            <p:nvPr/>
          </p:nvPicPr>
          <p:blipFill rotWithShape="1">
            <a:blip r:embed="rId7">
              <a:alphaModFix/>
            </a:blip>
            <a:srcRect b="0" l="0" r="0" t="0"/>
            <a:stretch/>
          </p:blipFill>
          <p:spPr>
            <a:xfrm>
              <a:off x="634352" y="0"/>
              <a:ext cx="1905001" cy="1905000"/>
            </a:xfrm>
            <a:prstGeom prst="rect">
              <a:avLst/>
            </a:prstGeom>
            <a:noFill/>
            <a:ln>
              <a:noFill/>
            </a:ln>
          </p:spPr>
        </p:pic>
        <p:grpSp>
          <p:nvGrpSpPr>
            <p:cNvPr id="3823" name="Google Shape;3823;p405"/>
            <p:cNvGrpSpPr/>
            <p:nvPr/>
          </p:nvGrpSpPr>
          <p:grpSpPr>
            <a:xfrm>
              <a:off x="11317543" y="535109"/>
              <a:ext cx="2540100" cy="1905000"/>
              <a:chOff x="0" y="0"/>
              <a:chExt cx="2540100" cy="1905000"/>
            </a:xfrm>
          </p:grpSpPr>
          <p:sp>
            <p:nvSpPr>
              <p:cNvPr id="3824" name="Google Shape;3824;p405"/>
              <p:cNvSpPr/>
              <p:nvPr/>
            </p:nvSpPr>
            <p:spPr>
              <a:xfrm>
                <a:off x="0" y="0"/>
                <a:ext cx="2540100" cy="1905000"/>
              </a:xfrm>
              <a:prstGeom prst="roundRect">
                <a:avLst>
                  <a:gd fmla="val 3333" name="adj"/>
                </a:avLst>
              </a:prstGeom>
              <a:solidFill>
                <a:srgbClr val="FFFFFF"/>
              </a:solidFill>
              <a:ln cap="flat" cmpd="sng" w="635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sp>
            <p:nvSpPr>
              <p:cNvPr id="3825" name="Google Shape;3825;p405"/>
              <p:cNvSpPr/>
              <p:nvPr/>
            </p:nvSpPr>
            <p:spPr>
              <a:xfrm>
                <a:off x="635000" y="317500"/>
                <a:ext cx="1269900" cy="1269900"/>
              </a:xfrm>
              <a:prstGeom prst="ellipse">
                <a:avLst/>
              </a:prstGeom>
              <a:solidFill>
                <a:srgbClr val="FFFFFF"/>
              </a:solidFill>
              <a:ln cap="flat" cmpd="sng" w="889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cxnSp>
            <p:nvCxnSpPr>
              <p:cNvPr id="3826" name="Google Shape;3826;p405"/>
              <p:cNvCxnSpPr/>
              <p:nvPr/>
            </p:nvCxnSpPr>
            <p:spPr>
              <a:xfrm>
                <a:off x="381000" y="807832"/>
                <a:ext cx="1359000" cy="0"/>
              </a:xfrm>
              <a:prstGeom prst="straightConnector1">
                <a:avLst/>
              </a:prstGeom>
              <a:noFill/>
              <a:ln cap="flat" cmpd="sng" w="88900">
                <a:solidFill>
                  <a:srgbClr val="487CA9"/>
                </a:solidFill>
                <a:prstDash val="solid"/>
                <a:miter lim="800000"/>
                <a:headEnd len="sm" w="sm" type="none"/>
                <a:tailEnd len="med" w="med" type="triangle"/>
              </a:ln>
            </p:spPr>
          </p:cxnSp>
          <p:cxnSp>
            <p:nvCxnSpPr>
              <p:cNvPr id="3827" name="Google Shape;3827;p405"/>
              <p:cNvCxnSpPr/>
              <p:nvPr/>
            </p:nvCxnSpPr>
            <p:spPr>
              <a:xfrm>
                <a:off x="832255" y="1155700"/>
                <a:ext cx="1359000" cy="0"/>
              </a:xfrm>
              <a:prstGeom prst="straightConnector1">
                <a:avLst/>
              </a:prstGeom>
              <a:noFill/>
              <a:ln cap="flat" cmpd="sng" w="88900">
                <a:solidFill>
                  <a:srgbClr val="487CA9"/>
                </a:solidFill>
                <a:prstDash val="solid"/>
                <a:miter lim="800000"/>
                <a:headEnd len="med" w="med" type="triangle"/>
                <a:tailEnd len="sm" w="sm" type="none"/>
              </a:ln>
            </p:spPr>
          </p:cxnSp>
        </p:grpSp>
      </p:grpSp>
      <p:sp>
        <p:nvSpPr>
          <p:cNvPr id="3828" name="Google Shape;3828;p405"/>
          <p:cNvSpPr txBox="1"/>
          <p:nvPr/>
        </p:nvSpPr>
        <p:spPr>
          <a:xfrm>
            <a:off x="10013121" y="4394500"/>
            <a:ext cx="3876600" cy="477300"/>
          </a:xfrm>
          <a:prstGeom prst="rect">
            <a:avLst/>
          </a:prstGeom>
          <a:no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212529"/>
              </a:buClr>
              <a:buSzPts val="3200"/>
              <a:buFont typeface="Quattrocento Sans"/>
              <a:buNone/>
            </a:pPr>
            <a:r>
              <a:rPr b="0" i="0" lang="en-US" sz="2200" u="none" cap="none" strike="noStrike">
                <a:solidFill>
                  <a:srgbClr val="434343"/>
                </a:solidFill>
                <a:latin typeface="Open Sans"/>
                <a:ea typeface="Open Sans"/>
                <a:cs typeface="Open Sans"/>
                <a:sym typeface="Open Sans"/>
              </a:rPr>
              <a:t>IDS in promiscuous mode</a:t>
            </a:r>
            <a:endParaRPr b="0" i="0" sz="2200" u="none" cap="none" strike="noStrike">
              <a:solidFill>
                <a:srgbClr val="434343"/>
              </a:solidFill>
              <a:latin typeface="Open Sans"/>
              <a:ea typeface="Open Sans"/>
              <a:cs typeface="Open Sans"/>
              <a:sym typeface="Open Sans"/>
            </a:endParaRPr>
          </a:p>
        </p:txBody>
      </p:sp>
      <p:pic>
        <p:nvPicPr>
          <p:cNvPr id="3829" name="Google Shape;3829;p405"/>
          <p:cNvPicPr preferRelativeResize="0"/>
          <p:nvPr/>
        </p:nvPicPr>
        <p:blipFill rotWithShape="1">
          <a:blip r:embed="rId8">
            <a:alphaModFix/>
          </a:blip>
          <a:srcRect b="0" l="0" r="0" t="0"/>
          <a:stretch/>
        </p:blipFill>
        <p:spPr>
          <a:xfrm>
            <a:off x="13151905" y="5293900"/>
            <a:ext cx="1254770" cy="1282749"/>
          </a:xfrm>
          <a:prstGeom prst="rect">
            <a:avLst/>
          </a:prstGeom>
          <a:noFill/>
          <a:ln>
            <a:noFill/>
          </a:ln>
        </p:spPr>
      </p:pic>
      <p:pic>
        <p:nvPicPr>
          <p:cNvPr id="3830" name="Google Shape;3830;p405"/>
          <p:cNvPicPr preferRelativeResize="0"/>
          <p:nvPr/>
        </p:nvPicPr>
        <p:blipFill rotWithShape="1">
          <a:blip r:embed="rId9">
            <a:alphaModFix/>
          </a:blip>
          <a:srcRect b="0" l="0" r="0" t="0"/>
          <a:stretch/>
        </p:blipFill>
        <p:spPr>
          <a:xfrm>
            <a:off x="1939269" y="5025225"/>
            <a:ext cx="1905654" cy="1485375"/>
          </a:xfrm>
          <a:prstGeom prst="rect">
            <a:avLst/>
          </a:prstGeom>
          <a:noFill/>
          <a:ln>
            <a:noFill/>
          </a:ln>
        </p:spPr>
      </p:pic>
      <p:sp>
        <p:nvSpPr>
          <p:cNvPr id="3831" name="Google Shape;3831;p405"/>
          <p:cNvSpPr txBox="1"/>
          <p:nvPr/>
        </p:nvSpPr>
        <p:spPr>
          <a:xfrm>
            <a:off x="1849200" y="5615812"/>
            <a:ext cx="1905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Internet</a:t>
            </a:r>
            <a:endParaRPr b="0" i="0" sz="1400" u="none" cap="none" strike="noStrike">
              <a:solidFill>
                <a:srgbClr val="000000"/>
              </a:solidFill>
              <a:latin typeface="Arial"/>
              <a:ea typeface="Arial"/>
              <a:cs typeface="Arial"/>
              <a:sym typeface="Arial"/>
            </a:endParaRPr>
          </a:p>
        </p:txBody>
      </p:sp>
      <p:sp>
        <p:nvSpPr>
          <p:cNvPr id="3832" name="Google Shape;3832;p405"/>
          <p:cNvSpPr txBox="1"/>
          <p:nvPr/>
        </p:nvSpPr>
        <p:spPr>
          <a:xfrm>
            <a:off x="4150325" y="6510612"/>
            <a:ext cx="1905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Router</a:t>
            </a:r>
            <a:endParaRPr b="0" i="0" sz="2200" u="none" cap="none" strike="noStrike">
              <a:solidFill>
                <a:srgbClr val="434343"/>
              </a:solidFill>
              <a:latin typeface="Open Sans"/>
              <a:ea typeface="Open Sans"/>
              <a:cs typeface="Open Sans"/>
              <a:sym typeface="Open Sans"/>
            </a:endParaRPr>
          </a:p>
        </p:txBody>
      </p:sp>
      <p:sp>
        <p:nvSpPr>
          <p:cNvPr id="3833" name="Google Shape;3833;p405"/>
          <p:cNvSpPr txBox="1"/>
          <p:nvPr/>
        </p:nvSpPr>
        <p:spPr>
          <a:xfrm>
            <a:off x="6361325" y="6510612"/>
            <a:ext cx="1905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Firewall</a:t>
            </a:r>
            <a:endParaRPr b="0" i="0" sz="2200" u="none" cap="none" strike="noStrike">
              <a:solidFill>
                <a:srgbClr val="434343"/>
              </a:solidFill>
              <a:latin typeface="Open Sans"/>
              <a:ea typeface="Open Sans"/>
              <a:cs typeface="Open Sans"/>
              <a:sym typeface="Open Sans"/>
            </a:endParaRPr>
          </a:p>
        </p:txBody>
      </p:sp>
      <p:sp>
        <p:nvSpPr>
          <p:cNvPr id="3834" name="Google Shape;3834;p405"/>
          <p:cNvSpPr txBox="1"/>
          <p:nvPr/>
        </p:nvSpPr>
        <p:spPr>
          <a:xfrm>
            <a:off x="10013125" y="6510612"/>
            <a:ext cx="1905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Server</a:t>
            </a:r>
            <a:endParaRPr b="0" i="0" sz="2200" u="none" cap="none" strike="noStrike">
              <a:solidFill>
                <a:srgbClr val="434343"/>
              </a:solidFill>
              <a:latin typeface="Open Sans"/>
              <a:ea typeface="Open Sans"/>
              <a:cs typeface="Open Sans"/>
              <a:sym typeface="Open Sans"/>
            </a:endParaRPr>
          </a:p>
        </p:txBody>
      </p:sp>
      <p:sp>
        <p:nvSpPr>
          <p:cNvPr id="3835" name="Google Shape;3835;p405"/>
          <p:cNvSpPr txBox="1"/>
          <p:nvPr/>
        </p:nvSpPr>
        <p:spPr>
          <a:xfrm>
            <a:off x="12826488" y="6750637"/>
            <a:ext cx="19056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Personal computer</a:t>
            </a:r>
            <a:endParaRPr b="0" i="0" sz="2200" u="none" cap="none" strike="noStrike">
              <a:solidFill>
                <a:srgbClr val="434343"/>
              </a:solidFill>
              <a:latin typeface="Open Sans"/>
              <a:ea typeface="Open Sans"/>
              <a:cs typeface="Open Sans"/>
              <a:sym typeface="Open Sans"/>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0" name="Shape 3840"/>
        <p:cNvGrpSpPr/>
        <p:nvPr/>
      </p:nvGrpSpPr>
      <p:grpSpPr>
        <a:xfrm>
          <a:off x="0" y="0"/>
          <a:ext cx="0" cy="0"/>
          <a:chOff x="0" y="0"/>
          <a:chExt cx="0" cy="0"/>
        </a:xfrm>
      </p:grpSpPr>
      <p:sp>
        <p:nvSpPr>
          <p:cNvPr id="3841" name="Google Shape;3841;p40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434343"/>
                </a:solidFill>
              </a:rPr>
              <a:t>Main Functions of IDS</a:t>
            </a:r>
            <a:endParaRPr>
              <a:solidFill>
                <a:srgbClr val="434343"/>
              </a:solidFill>
            </a:endParaRPr>
          </a:p>
        </p:txBody>
      </p:sp>
      <p:pic>
        <p:nvPicPr>
          <p:cNvPr id="3842" name="Google Shape;3842;p406"/>
          <p:cNvPicPr preferRelativeResize="0"/>
          <p:nvPr/>
        </p:nvPicPr>
        <p:blipFill rotWithShape="1">
          <a:blip r:embed="rId3">
            <a:alphaModFix/>
          </a:blip>
          <a:srcRect b="0" l="0" r="0" t="0"/>
          <a:stretch/>
        </p:blipFill>
        <p:spPr>
          <a:xfrm>
            <a:off x="6385338" y="2995613"/>
            <a:ext cx="3524250" cy="3152775"/>
          </a:xfrm>
          <a:prstGeom prst="rect">
            <a:avLst/>
          </a:prstGeom>
          <a:noFill/>
          <a:ln>
            <a:noFill/>
          </a:ln>
        </p:spPr>
      </p:pic>
      <p:sp>
        <p:nvSpPr>
          <p:cNvPr id="3843" name="Google Shape;3843;p406"/>
          <p:cNvSpPr/>
          <p:nvPr/>
        </p:nvSpPr>
        <p:spPr>
          <a:xfrm>
            <a:off x="1033350" y="1456350"/>
            <a:ext cx="5352000" cy="2220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IDS gathers and analyzes information from within a computer or a network to identify violations of the security policy, including unauthorized access and misuse.</a:t>
            </a:r>
            <a:endParaRPr b="0" i="0" sz="2200" u="none" cap="none" strike="noStrike">
              <a:solidFill>
                <a:srgbClr val="434343"/>
              </a:solidFill>
              <a:latin typeface="Open Sans"/>
              <a:ea typeface="Open Sans"/>
              <a:cs typeface="Open Sans"/>
              <a:sym typeface="Open Sans"/>
            </a:endParaRPr>
          </a:p>
        </p:txBody>
      </p:sp>
      <p:sp>
        <p:nvSpPr>
          <p:cNvPr id="3844" name="Google Shape;3844;p406"/>
          <p:cNvSpPr/>
          <p:nvPr/>
        </p:nvSpPr>
        <p:spPr>
          <a:xfrm>
            <a:off x="9909600" y="1456350"/>
            <a:ext cx="5352000" cy="2220300"/>
          </a:xfrm>
          <a:prstGeom prst="roundRect">
            <a:avLst>
              <a:gd fmla="val 16667" name="adj"/>
            </a:avLst>
          </a:prstGeom>
          <a:solidFill>
            <a:srgbClr val="F9DE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is also referred to as </a:t>
            </a:r>
            <a:r>
              <a:rPr b="1" i="0" lang="en-US" sz="2200" u="none" cap="none" strike="noStrike">
                <a:solidFill>
                  <a:srgbClr val="434343"/>
                </a:solidFill>
                <a:latin typeface="Open Sans"/>
                <a:ea typeface="Open Sans"/>
                <a:cs typeface="Open Sans"/>
                <a:sym typeface="Open Sans"/>
              </a:rPr>
              <a:t>a packet sniffer,</a:t>
            </a:r>
            <a:r>
              <a:rPr b="0" i="0" lang="en-US" sz="2200" u="none" cap="none" strike="noStrike">
                <a:solidFill>
                  <a:srgbClr val="434343"/>
                </a:solidFill>
                <a:latin typeface="Open Sans"/>
                <a:ea typeface="Open Sans"/>
                <a:cs typeface="Open Sans"/>
                <a:sym typeface="Open Sans"/>
              </a:rPr>
              <a:t> which intercepts packets traveling via various communication media and protocols, usually TCP/IP.</a:t>
            </a:r>
            <a:endParaRPr b="0" i="0" sz="2200" u="none" cap="none" strike="noStrike">
              <a:solidFill>
                <a:srgbClr val="434343"/>
              </a:solidFill>
              <a:latin typeface="Arial"/>
              <a:ea typeface="Arial"/>
              <a:cs typeface="Arial"/>
              <a:sym typeface="Arial"/>
            </a:endParaRPr>
          </a:p>
        </p:txBody>
      </p:sp>
      <p:sp>
        <p:nvSpPr>
          <p:cNvPr id="3845" name="Google Shape;3845;p406"/>
          <p:cNvSpPr/>
          <p:nvPr/>
        </p:nvSpPr>
        <p:spPr>
          <a:xfrm>
            <a:off x="5471475" y="6148400"/>
            <a:ext cx="5352000" cy="222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evaluates traffic for suspected intrusions and raises the alarm upon detecting such intrusions.</a:t>
            </a:r>
            <a:endParaRPr b="0" i="0" sz="2200" u="none" cap="none" strike="noStrike">
              <a:solidFill>
                <a:srgbClr val="434343"/>
              </a:solidFill>
              <a:latin typeface="Arial"/>
              <a:ea typeface="Arial"/>
              <a:cs typeface="Arial"/>
              <a:sym typeface="Arial"/>
            </a:endParaRPr>
          </a:p>
        </p:txBody>
      </p:sp>
      <p:sp>
        <p:nvSpPr>
          <p:cNvPr id="3846" name="Google Shape;3846;p406"/>
          <p:cNvSpPr/>
          <p:nvPr/>
        </p:nvSpPr>
        <p:spPr>
          <a:xfrm>
            <a:off x="5727700" y="869692"/>
            <a:ext cx="47982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0" name="Shape 3850"/>
        <p:cNvGrpSpPr/>
        <p:nvPr/>
      </p:nvGrpSpPr>
      <p:grpSpPr>
        <a:xfrm>
          <a:off x="0" y="0"/>
          <a:ext cx="0" cy="0"/>
          <a:chOff x="0" y="0"/>
          <a:chExt cx="0" cy="0"/>
        </a:xfrm>
      </p:grpSpPr>
      <p:sp>
        <p:nvSpPr>
          <p:cNvPr id="3851" name="Google Shape;3851;p40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Font typeface="Arial"/>
              <a:buNone/>
            </a:pPr>
            <a:r>
              <a:rPr lang="en-US">
                <a:solidFill>
                  <a:srgbClr val="434343"/>
                </a:solidFill>
              </a:rPr>
              <a:t>Intrusion Prevention System</a:t>
            </a:r>
            <a:endParaRPr>
              <a:solidFill>
                <a:srgbClr val="434343"/>
              </a:solidFill>
            </a:endParaRPr>
          </a:p>
        </p:txBody>
      </p:sp>
      <p:sp>
        <p:nvSpPr>
          <p:cNvPr id="3852" name="Google Shape;3852;p407"/>
          <p:cNvSpPr/>
          <p:nvPr/>
        </p:nvSpPr>
        <p:spPr>
          <a:xfrm>
            <a:off x="1562435" y="1336975"/>
            <a:ext cx="13131030" cy="18861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487CA9"/>
              </a:buClr>
              <a:buSzPts val="4000"/>
              <a:buFont typeface="Open Sans"/>
              <a:buNone/>
            </a:pPr>
            <a:r>
              <a:rPr b="0" i="0" lang="en-US" sz="2200" u="none" cap="none" strike="noStrike">
                <a:solidFill>
                  <a:srgbClr val="434343"/>
                </a:solidFill>
                <a:latin typeface="Open Sans"/>
                <a:ea typeface="Open Sans"/>
                <a:cs typeface="Open Sans"/>
                <a:sym typeface="Open Sans"/>
              </a:rPr>
              <a:t>Intrusion Prevention System (IPS) is a technology that monitors the environment and responds automatically when malicious attempts to gain unauthorized access are detected.</a:t>
            </a:r>
            <a:endParaRPr b="0" i="0" sz="2200" u="none" cap="none" strike="noStrike">
              <a:solidFill>
                <a:srgbClr val="434343"/>
              </a:solidFill>
              <a:latin typeface="Open Sans"/>
              <a:ea typeface="Open Sans"/>
              <a:cs typeface="Open Sans"/>
              <a:sym typeface="Open Sans"/>
            </a:endParaRPr>
          </a:p>
        </p:txBody>
      </p:sp>
      <p:pic>
        <p:nvPicPr>
          <p:cNvPr id="3853" name="Google Shape;3853;p407"/>
          <p:cNvPicPr preferRelativeResize="0"/>
          <p:nvPr/>
        </p:nvPicPr>
        <p:blipFill rotWithShape="1">
          <a:blip r:embed="rId3">
            <a:alphaModFix/>
          </a:blip>
          <a:srcRect b="0" l="0" r="0" t="0"/>
          <a:stretch/>
        </p:blipFill>
        <p:spPr>
          <a:xfrm>
            <a:off x="4524700" y="744850"/>
            <a:ext cx="7245525" cy="305625"/>
          </a:xfrm>
          <a:prstGeom prst="rect">
            <a:avLst/>
          </a:prstGeom>
          <a:noFill/>
          <a:ln>
            <a:noFill/>
          </a:ln>
        </p:spPr>
      </p:pic>
      <p:grpSp>
        <p:nvGrpSpPr>
          <p:cNvPr id="3854" name="Google Shape;3854;p407"/>
          <p:cNvGrpSpPr/>
          <p:nvPr/>
        </p:nvGrpSpPr>
        <p:grpSpPr>
          <a:xfrm>
            <a:off x="1897849" y="3509575"/>
            <a:ext cx="12504426" cy="3766824"/>
            <a:chOff x="634352" y="0"/>
            <a:chExt cx="19213931" cy="5343770"/>
          </a:xfrm>
        </p:grpSpPr>
        <p:cxnSp>
          <p:nvCxnSpPr>
            <p:cNvPr id="3855" name="Google Shape;3855;p407"/>
            <p:cNvCxnSpPr/>
            <p:nvPr/>
          </p:nvCxnSpPr>
          <p:spPr>
            <a:xfrm>
              <a:off x="1586854" y="1398792"/>
              <a:ext cx="0" cy="1976100"/>
            </a:xfrm>
            <a:prstGeom prst="straightConnector1">
              <a:avLst/>
            </a:prstGeom>
            <a:noFill/>
            <a:ln cap="flat" cmpd="sng" w="63500">
              <a:solidFill>
                <a:srgbClr val="848484"/>
              </a:solidFill>
              <a:prstDash val="solid"/>
              <a:miter lim="800000"/>
              <a:headEnd len="sm" w="sm" type="none"/>
              <a:tailEnd len="sm" w="sm" type="none"/>
            </a:ln>
          </p:spPr>
        </p:cxnSp>
        <p:cxnSp>
          <p:nvCxnSpPr>
            <p:cNvPr id="3856" name="Google Shape;3856;p407"/>
            <p:cNvCxnSpPr/>
            <p:nvPr/>
          </p:nvCxnSpPr>
          <p:spPr>
            <a:xfrm>
              <a:off x="2605783" y="4073769"/>
              <a:ext cx="17242500" cy="0"/>
            </a:xfrm>
            <a:prstGeom prst="straightConnector1">
              <a:avLst/>
            </a:prstGeom>
            <a:noFill/>
            <a:ln cap="flat" cmpd="sng" w="63500">
              <a:solidFill>
                <a:srgbClr val="848484"/>
              </a:solidFill>
              <a:prstDash val="solid"/>
              <a:miter lim="800000"/>
              <a:headEnd len="sm" w="sm" type="none"/>
              <a:tailEnd len="sm" w="sm" type="none"/>
            </a:ln>
          </p:spPr>
        </p:cxnSp>
        <p:pic>
          <p:nvPicPr>
            <p:cNvPr descr="Image" id="3857" name="Google Shape;3857;p407"/>
            <p:cNvPicPr preferRelativeResize="0"/>
            <p:nvPr/>
          </p:nvPicPr>
          <p:blipFill rotWithShape="1">
            <a:blip r:embed="rId4">
              <a:alphaModFix/>
            </a:blip>
            <a:srcRect b="0" l="0" r="0" t="0"/>
            <a:stretch/>
          </p:blipFill>
          <p:spPr>
            <a:xfrm>
              <a:off x="14043031" y="2803769"/>
              <a:ext cx="2540001" cy="2540001"/>
            </a:xfrm>
            <a:prstGeom prst="rect">
              <a:avLst/>
            </a:prstGeom>
            <a:noFill/>
            <a:ln>
              <a:noFill/>
            </a:ln>
          </p:spPr>
        </p:pic>
        <p:pic>
          <p:nvPicPr>
            <p:cNvPr descr="Image" id="3858" name="Google Shape;3858;p407"/>
            <p:cNvPicPr preferRelativeResize="0"/>
            <p:nvPr/>
          </p:nvPicPr>
          <p:blipFill rotWithShape="1">
            <a:blip r:embed="rId5">
              <a:alphaModFix/>
            </a:blip>
            <a:srcRect b="0" l="0" r="0" t="0"/>
            <a:stretch/>
          </p:blipFill>
          <p:spPr>
            <a:xfrm>
              <a:off x="4432150" y="3546719"/>
              <a:ext cx="2540001" cy="1689101"/>
            </a:xfrm>
            <a:prstGeom prst="rect">
              <a:avLst/>
            </a:prstGeom>
            <a:noFill/>
            <a:ln>
              <a:noFill/>
            </a:ln>
          </p:spPr>
        </p:pic>
        <p:pic>
          <p:nvPicPr>
            <p:cNvPr descr="firewall.png" id="3859" name="Google Shape;3859;p407"/>
            <p:cNvPicPr preferRelativeResize="0"/>
            <p:nvPr/>
          </p:nvPicPr>
          <p:blipFill rotWithShape="1">
            <a:blip r:embed="rId6">
              <a:alphaModFix/>
            </a:blip>
            <a:srcRect b="0" l="0" r="0" t="0"/>
            <a:stretch/>
          </p:blipFill>
          <p:spPr>
            <a:xfrm>
              <a:off x="8230595" y="3121269"/>
              <a:ext cx="1905001" cy="1905001"/>
            </a:xfrm>
            <a:prstGeom prst="rect">
              <a:avLst/>
            </a:prstGeom>
            <a:noFill/>
            <a:ln>
              <a:noFill/>
            </a:ln>
          </p:spPr>
        </p:pic>
        <p:pic>
          <p:nvPicPr>
            <p:cNvPr descr="Image" id="3860" name="Google Shape;3860;p407"/>
            <p:cNvPicPr preferRelativeResize="0"/>
            <p:nvPr/>
          </p:nvPicPr>
          <p:blipFill rotWithShape="1">
            <a:blip r:embed="rId7">
              <a:alphaModFix/>
            </a:blip>
            <a:srcRect b="0" l="0" r="0" t="0"/>
            <a:stretch/>
          </p:blipFill>
          <p:spPr>
            <a:xfrm>
              <a:off x="634352" y="0"/>
              <a:ext cx="1905001" cy="1905000"/>
            </a:xfrm>
            <a:prstGeom prst="rect">
              <a:avLst/>
            </a:prstGeom>
            <a:noFill/>
            <a:ln>
              <a:noFill/>
            </a:ln>
          </p:spPr>
        </p:pic>
        <p:grpSp>
          <p:nvGrpSpPr>
            <p:cNvPr id="3861" name="Google Shape;3861;p407"/>
            <p:cNvGrpSpPr/>
            <p:nvPr/>
          </p:nvGrpSpPr>
          <p:grpSpPr>
            <a:xfrm>
              <a:off x="10819313" y="3121269"/>
              <a:ext cx="2540100" cy="1905000"/>
              <a:chOff x="0" y="0"/>
              <a:chExt cx="2540100" cy="1905000"/>
            </a:xfrm>
          </p:grpSpPr>
          <p:sp>
            <p:nvSpPr>
              <p:cNvPr id="3862" name="Google Shape;3862;p407"/>
              <p:cNvSpPr/>
              <p:nvPr/>
            </p:nvSpPr>
            <p:spPr>
              <a:xfrm>
                <a:off x="0" y="0"/>
                <a:ext cx="2540100" cy="1905000"/>
              </a:xfrm>
              <a:prstGeom prst="roundRect">
                <a:avLst>
                  <a:gd fmla="val 3333" name="adj"/>
                </a:avLst>
              </a:prstGeom>
              <a:solidFill>
                <a:srgbClr val="FFFFFF"/>
              </a:solidFill>
              <a:ln cap="flat" cmpd="sng" w="635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sp>
            <p:nvSpPr>
              <p:cNvPr id="3863" name="Google Shape;3863;p407"/>
              <p:cNvSpPr/>
              <p:nvPr/>
            </p:nvSpPr>
            <p:spPr>
              <a:xfrm>
                <a:off x="635000" y="317500"/>
                <a:ext cx="1269900" cy="1269900"/>
              </a:xfrm>
              <a:prstGeom prst="ellipse">
                <a:avLst/>
              </a:prstGeom>
              <a:solidFill>
                <a:srgbClr val="FFFFFF"/>
              </a:solidFill>
              <a:ln cap="flat" cmpd="sng" w="889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cxnSp>
            <p:nvCxnSpPr>
              <p:cNvPr id="3864" name="Google Shape;3864;p407"/>
              <p:cNvCxnSpPr/>
              <p:nvPr/>
            </p:nvCxnSpPr>
            <p:spPr>
              <a:xfrm>
                <a:off x="381000" y="807832"/>
                <a:ext cx="1359000" cy="0"/>
              </a:xfrm>
              <a:prstGeom prst="straightConnector1">
                <a:avLst/>
              </a:prstGeom>
              <a:noFill/>
              <a:ln cap="flat" cmpd="sng" w="88900">
                <a:solidFill>
                  <a:srgbClr val="487CA9"/>
                </a:solidFill>
                <a:prstDash val="solid"/>
                <a:miter lim="800000"/>
                <a:headEnd len="sm" w="sm" type="none"/>
                <a:tailEnd len="med" w="med" type="triangle"/>
              </a:ln>
            </p:spPr>
          </p:cxnSp>
          <p:cxnSp>
            <p:nvCxnSpPr>
              <p:cNvPr id="3865" name="Google Shape;3865;p407"/>
              <p:cNvCxnSpPr/>
              <p:nvPr/>
            </p:nvCxnSpPr>
            <p:spPr>
              <a:xfrm>
                <a:off x="832255" y="1155700"/>
                <a:ext cx="1359000" cy="0"/>
              </a:xfrm>
              <a:prstGeom prst="straightConnector1">
                <a:avLst/>
              </a:prstGeom>
              <a:noFill/>
              <a:ln cap="flat" cmpd="sng" w="88900">
                <a:solidFill>
                  <a:srgbClr val="487CA9"/>
                </a:solidFill>
                <a:prstDash val="solid"/>
                <a:miter lim="800000"/>
                <a:headEnd len="med" w="med" type="triangle"/>
                <a:tailEnd len="sm" w="sm" type="none"/>
              </a:ln>
            </p:spPr>
          </p:cxnSp>
        </p:grpSp>
      </p:grpSp>
      <p:sp>
        <p:nvSpPr>
          <p:cNvPr id="3866" name="Google Shape;3866;p407"/>
          <p:cNvSpPr txBox="1"/>
          <p:nvPr/>
        </p:nvSpPr>
        <p:spPr>
          <a:xfrm>
            <a:off x="7978488" y="5200650"/>
            <a:ext cx="3006600" cy="523200"/>
          </a:xfrm>
          <a:prstGeom prst="rect">
            <a:avLst/>
          </a:prstGeom>
          <a:no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212529"/>
              </a:buClr>
              <a:buSzPts val="3200"/>
              <a:buFont typeface="Quattrocento Sans"/>
              <a:buNone/>
            </a:pPr>
            <a:r>
              <a:rPr b="0" i="0" lang="en-US" sz="2200" u="none" cap="none" strike="noStrike">
                <a:solidFill>
                  <a:srgbClr val="434343"/>
                </a:solidFill>
                <a:latin typeface="Open Sans"/>
                <a:ea typeface="Open Sans"/>
                <a:cs typeface="Open Sans"/>
                <a:sym typeface="Open Sans"/>
              </a:rPr>
              <a:t>IPS in inline mode</a:t>
            </a:r>
            <a:endParaRPr b="0" i="0" sz="2200" u="none" cap="none" strike="noStrike">
              <a:solidFill>
                <a:srgbClr val="434343"/>
              </a:solidFill>
              <a:latin typeface="Open Sans"/>
              <a:ea typeface="Open Sans"/>
              <a:cs typeface="Open Sans"/>
              <a:sym typeface="Open Sans"/>
            </a:endParaRPr>
          </a:p>
        </p:txBody>
      </p:sp>
      <p:pic>
        <p:nvPicPr>
          <p:cNvPr id="3867" name="Google Shape;3867;p407"/>
          <p:cNvPicPr preferRelativeResize="0"/>
          <p:nvPr/>
        </p:nvPicPr>
        <p:blipFill rotWithShape="1">
          <a:blip r:embed="rId8">
            <a:alphaModFix/>
          </a:blip>
          <a:srcRect b="0" l="0" r="0" t="0"/>
          <a:stretch/>
        </p:blipFill>
        <p:spPr>
          <a:xfrm>
            <a:off x="1451337" y="5396350"/>
            <a:ext cx="2334600" cy="1780026"/>
          </a:xfrm>
          <a:prstGeom prst="rect">
            <a:avLst/>
          </a:prstGeom>
          <a:noFill/>
          <a:ln>
            <a:noFill/>
          </a:ln>
        </p:spPr>
      </p:pic>
      <p:sp>
        <p:nvSpPr>
          <p:cNvPr id="3868" name="Google Shape;3868;p407"/>
          <p:cNvSpPr txBox="1"/>
          <p:nvPr/>
        </p:nvSpPr>
        <p:spPr>
          <a:xfrm>
            <a:off x="1476288" y="6134262"/>
            <a:ext cx="19482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Internet</a:t>
            </a:r>
            <a:endParaRPr b="0" i="0" sz="1400" u="none" cap="none" strike="noStrike">
              <a:solidFill>
                <a:srgbClr val="000000"/>
              </a:solidFill>
              <a:latin typeface="Arial"/>
              <a:ea typeface="Arial"/>
              <a:cs typeface="Arial"/>
              <a:sym typeface="Arial"/>
            </a:endParaRPr>
          </a:p>
        </p:txBody>
      </p:sp>
      <p:pic>
        <p:nvPicPr>
          <p:cNvPr id="3869" name="Google Shape;3869;p407"/>
          <p:cNvPicPr preferRelativeResize="0"/>
          <p:nvPr/>
        </p:nvPicPr>
        <p:blipFill rotWithShape="1">
          <a:blip r:embed="rId9">
            <a:alphaModFix/>
          </a:blip>
          <a:srcRect b="0" l="0" r="0" t="0"/>
          <a:stretch/>
        </p:blipFill>
        <p:spPr>
          <a:xfrm>
            <a:off x="13560850" y="5644988"/>
            <a:ext cx="1282749" cy="1282749"/>
          </a:xfrm>
          <a:prstGeom prst="rect">
            <a:avLst/>
          </a:prstGeom>
          <a:noFill/>
          <a:ln>
            <a:noFill/>
          </a:ln>
        </p:spPr>
      </p:pic>
      <p:sp>
        <p:nvSpPr>
          <p:cNvPr id="3870" name="Google Shape;3870;p407"/>
          <p:cNvSpPr txBox="1"/>
          <p:nvPr/>
        </p:nvSpPr>
        <p:spPr>
          <a:xfrm>
            <a:off x="4226525" y="6967812"/>
            <a:ext cx="1905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Router</a:t>
            </a:r>
            <a:endParaRPr b="0" i="0" sz="2200" u="none" cap="none" strike="noStrike">
              <a:solidFill>
                <a:srgbClr val="434343"/>
              </a:solidFill>
              <a:latin typeface="Open Sans"/>
              <a:ea typeface="Open Sans"/>
              <a:cs typeface="Open Sans"/>
              <a:sym typeface="Open Sans"/>
            </a:endParaRPr>
          </a:p>
        </p:txBody>
      </p:sp>
      <p:sp>
        <p:nvSpPr>
          <p:cNvPr id="3871" name="Google Shape;3871;p407"/>
          <p:cNvSpPr txBox="1"/>
          <p:nvPr/>
        </p:nvSpPr>
        <p:spPr>
          <a:xfrm>
            <a:off x="6437525" y="6967812"/>
            <a:ext cx="1905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Firewall</a:t>
            </a:r>
            <a:endParaRPr b="0" i="0" sz="2200" u="none" cap="none" strike="noStrike">
              <a:solidFill>
                <a:srgbClr val="434343"/>
              </a:solidFill>
              <a:latin typeface="Open Sans"/>
              <a:ea typeface="Open Sans"/>
              <a:cs typeface="Open Sans"/>
              <a:sym typeface="Open Sans"/>
            </a:endParaRPr>
          </a:p>
        </p:txBody>
      </p:sp>
      <p:sp>
        <p:nvSpPr>
          <p:cNvPr id="3872" name="Google Shape;3872;p407"/>
          <p:cNvSpPr txBox="1"/>
          <p:nvPr/>
        </p:nvSpPr>
        <p:spPr>
          <a:xfrm>
            <a:off x="10546525" y="6891612"/>
            <a:ext cx="1905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Switch</a:t>
            </a:r>
            <a:endParaRPr b="0" i="0" sz="2200" u="none" cap="none" strike="noStrike">
              <a:solidFill>
                <a:srgbClr val="434343"/>
              </a:solidFill>
              <a:latin typeface="Open Sans"/>
              <a:ea typeface="Open Sans"/>
              <a:cs typeface="Open Sans"/>
              <a:sym typeface="Open Sans"/>
            </a:endParaRPr>
          </a:p>
        </p:txBody>
      </p:sp>
      <p:sp>
        <p:nvSpPr>
          <p:cNvPr id="3873" name="Google Shape;3873;p407"/>
          <p:cNvSpPr txBox="1"/>
          <p:nvPr/>
        </p:nvSpPr>
        <p:spPr>
          <a:xfrm>
            <a:off x="13283688" y="6826837"/>
            <a:ext cx="19056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Personal computer</a:t>
            </a:r>
            <a:endParaRPr b="0" i="0" sz="2200" u="none" cap="none" strike="noStrike">
              <a:solidFill>
                <a:srgbClr val="434343"/>
              </a:solidFill>
              <a:latin typeface="Open Sans"/>
              <a:ea typeface="Open Sans"/>
              <a:cs typeface="Open Sans"/>
              <a:sym typeface="Open Sans"/>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7" name="Shape 3877"/>
        <p:cNvGrpSpPr/>
        <p:nvPr/>
      </p:nvGrpSpPr>
      <p:grpSpPr>
        <a:xfrm>
          <a:off x="0" y="0"/>
          <a:ext cx="0" cy="0"/>
          <a:chOff x="0" y="0"/>
          <a:chExt cx="0" cy="0"/>
        </a:xfrm>
      </p:grpSpPr>
      <p:sp>
        <p:nvSpPr>
          <p:cNvPr id="3878" name="Google Shape;3878;p40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False Positive or False Negative?</a:t>
            </a:r>
            <a:endParaRPr/>
          </a:p>
        </p:txBody>
      </p:sp>
      <p:graphicFrame>
        <p:nvGraphicFramePr>
          <p:cNvPr id="3879" name="Google Shape;3879;p408"/>
          <p:cNvGraphicFramePr/>
          <p:nvPr/>
        </p:nvGraphicFramePr>
        <p:xfrm>
          <a:off x="2092825" y="1728073"/>
          <a:ext cx="3000000" cy="3000000"/>
        </p:xfrm>
        <a:graphic>
          <a:graphicData uri="http://schemas.openxmlformats.org/drawingml/2006/table">
            <a:tbl>
              <a:tblPr>
                <a:noFill/>
                <a:tableStyleId>{968ED6C1-C02C-49E0-B6CE-7A1554D6257D}</a:tableStyleId>
              </a:tblPr>
              <a:tblGrid>
                <a:gridCol w="4023450"/>
                <a:gridCol w="4023450"/>
                <a:gridCol w="4023450"/>
              </a:tblGrid>
              <a:tr h="1321825">
                <a:tc>
                  <a:txBody>
                    <a:bodyPr/>
                    <a:lstStyle/>
                    <a:p>
                      <a:pPr indent="0" lvl="0" marL="190500" marR="190500" rtl="0" algn="ctr">
                        <a:lnSpc>
                          <a:spcPct val="100000"/>
                        </a:lnSpc>
                        <a:spcBef>
                          <a:spcPts val="0"/>
                        </a:spcBef>
                        <a:spcAft>
                          <a:spcPts val="0"/>
                        </a:spcAft>
                        <a:buClr>
                          <a:srgbClr val="000000"/>
                        </a:buClr>
                        <a:buSzPts val="2000"/>
                        <a:buFont typeface="Arial"/>
                        <a:buNone/>
                      </a:pPr>
                      <a:r>
                        <a:t/>
                      </a:r>
                      <a:endParaRPr sz="2200" u="none" cap="none" strike="noStrike">
                        <a:solidFill>
                          <a:schemeClr val="dk1"/>
                        </a:solidFill>
                        <a:latin typeface="Open Sans"/>
                        <a:ea typeface="Open Sans"/>
                        <a:cs typeface="Open Sans"/>
                        <a:sym typeface="Open Sans"/>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190500" marR="190500" rtl="0" algn="ctr">
                        <a:lnSpc>
                          <a:spcPct val="100000"/>
                        </a:lnSpc>
                        <a:spcBef>
                          <a:spcPts val="0"/>
                        </a:spcBef>
                        <a:spcAft>
                          <a:spcPts val="0"/>
                        </a:spcAft>
                        <a:buClr>
                          <a:srgbClr val="535353"/>
                        </a:buClr>
                        <a:buSzPts val="4800"/>
                        <a:buFont typeface="Quattrocento Sans"/>
                        <a:buNone/>
                      </a:pPr>
                      <a:r>
                        <a:rPr b="1" lang="en-US" sz="2200" u="none" cap="none" strike="noStrike">
                          <a:solidFill>
                            <a:schemeClr val="dk1"/>
                          </a:solidFill>
                          <a:latin typeface="Open Sans"/>
                          <a:ea typeface="Open Sans"/>
                          <a:cs typeface="Open Sans"/>
                          <a:sym typeface="Open Sans"/>
                        </a:rPr>
                        <a:t>IDS detected it</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190500" marR="190500" rtl="0" algn="ctr">
                        <a:lnSpc>
                          <a:spcPct val="100000"/>
                        </a:lnSpc>
                        <a:spcBef>
                          <a:spcPts val="0"/>
                        </a:spcBef>
                        <a:spcAft>
                          <a:spcPts val="0"/>
                        </a:spcAft>
                        <a:buClr>
                          <a:srgbClr val="535353"/>
                        </a:buClr>
                        <a:buSzPts val="4800"/>
                        <a:buFont typeface="Quattrocento Sans"/>
                        <a:buNone/>
                      </a:pPr>
                      <a:r>
                        <a:rPr b="1" lang="en-US" sz="2200" u="none" cap="none" strike="noStrike">
                          <a:solidFill>
                            <a:schemeClr val="dk1"/>
                          </a:solidFill>
                          <a:latin typeface="Open Sans"/>
                          <a:ea typeface="Open Sans"/>
                          <a:cs typeface="Open Sans"/>
                          <a:sym typeface="Open Sans"/>
                        </a:rPr>
                        <a:t>IDS didn’t detect it</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183025">
                <a:tc>
                  <a:txBody>
                    <a:bodyPr/>
                    <a:lstStyle/>
                    <a:p>
                      <a:pPr indent="0" lvl="0" marL="0" marR="0" rtl="0" algn="ctr">
                        <a:lnSpc>
                          <a:spcPct val="115000"/>
                        </a:lnSpc>
                        <a:spcBef>
                          <a:spcPts val="0"/>
                        </a:spcBef>
                        <a:spcAft>
                          <a:spcPts val="0"/>
                        </a:spcAft>
                        <a:buClr>
                          <a:srgbClr val="000000"/>
                        </a:buClr>
                        <a:buSzPts val="2000"/>
                        <a:buFont typeface="Arial"/>
                        <a:buNone/>
                      </a:pPr>
                      <a:r>
                        <a:rPr b="1" lang="en-US" sz="2200" u="none" cap="none" strike="noStrike">
                          <a:solidFill>
                            <a:srgbClr val="434343"/>
                          </a:solidFill>
                          <a:latin typeface="Open Sans"/>
                          <a:ea typeface="Open Sans"/>
                          <a:cs typeface="Open Sans"/>
                          <a:sym typeface="Open Sans"/>
                        </a:rPr>
                        <a:t>Malicious traffic</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dk1"/>
                        </a:buClr>
                        <a:buSzPts val="4000"/>
                        <a:buFont typeface="Open Sans SemiBold"/>
                        <a:buNone/>
                      </a:pPr>
                      <a:r>
                        <a:rPr lang="en-US" sz="2200" u="none" cap="none" strike="noStrike">
                          <a:solidFill>
                            <a:srgbClr val="434343"/>
                          </a:solidFill>
                          <a:latin typeface="Open Sans"/>
                          <a:ea typeface="Open Sans"/>
                          <a:cs typeface="Open Sans"/>
                          <a:sym typeface="Open Sans"/>
                        </a:rPr>
                        <a:t>True positive</a:t>
                      </a:r>
                      <a:endParaRPr/>
                    </a:p>
                    <a:p>
                      <a:pPr indent="0" lvl="0" marL="0" marR="0" rtl="0" algn="ctr">
                        <a:lnSpc>
                          <a:spcPct val="115000"/>
                        </a:lnSpc>
                        <a:spcBef>
                          <a:spcPts val="0"/>
                        </a:spcBef>
                        <a:spcAft>
                          <a:spcPts val="0"/>
                        </a:spcAft>
                        <a:buClr>
                          <a:schemeClr val="dk1"/>
                        </a:buClr>
                        <a:buSzPts val="4000"/>
                        <a:buFont typeface="Open Sans"/>
                        <a:buNone/>
                      </a:pPr>
                      <a:r>
                        <a:rPr lang="en-US" sz="2200" u="none" cap="none" strike="noStrike">
                          <a:solidFill>
                            <a:srgbClr val="434343"/>
                          </a:solidFill>
                          <a:latin typeface="Open Sans"/>
                          <a:ea typeface="Open Sans"/>
                          <a:cs typeface="Open Sans"/>
                          <a:sym typeface="Open Sans"/>
                        </a:rPr>
                        <a:t>(Attack and alert)</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chemeClr val="lt1"/>
                        </a:buClr>
                        <a:buSzPts val="4000"/>
                        <a:buFont typeface="Open Sans SemiBold"/>
                        <a:buNone/>
                      </a:pPr>
                      <a:r>
                        <a:rPr lang="en-US" sz="2200" u="none" cap="none" strike="noStrike">
                          <a:solidFill>
                            <a:srgbClr val="434343"/>
                          </a:solidFill>
                          <a:latin typeface="Open Sans"/>
                          <a:ea typeface="Open Sans"/>
                          <a:cs typeface="Open Sans"/>
                          <a:sym typeface="Open Sans"/>
                        </a:rPr>
                        <a:t>False negative</a:t>
                      </a:r>
                      <a:endParaRPr/>
                    </a:p>
                    <a:p>
                      <a:pPr indent="0" lvl="0" marL="0" marR="0" rtl="0" algn="ctr">
                        <a:lnSpc>
                          <a:spcPct val="115000"/>
                        </a:lnSpc>
                        <a:spcBef>
                          <a:spcPts val="0"/>
                        </a:spcBef>
                        <a:spcAft>
                          <a:spcPts val="0"/>
                        </a:spcAft>
                        <a:buClr>
                          <a:srgbClr val="000000"/>
                        </a:buClr>
                        <a:buSzPts val="2000"/>
                        <a:buFont typeface="Arial"/>
                        <a:buNone/>
                      </a:pPr>
                      <a:r>
                        <a:rPr lang="en-US" sz="2200" u="none" cap="none" strike="noStrike">
                          <a:solidFill>
                            <a:srgbClr val="434343"/>
                          </a:solidFill>
                          <a:latin typeface="Open Sans"/>
                          <a:ea typeface="Open Sans"/>
                          <a:cs typeface="Open Sans"/>
                          <a:sym typeface="Open Sans"/>
                        </a:rPr>
                        <a:t>(Attack and no alert)</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2F2F2"/>
                    </a:solidFill>
                  </a:tcPr>
                </a:tc>
              </a:tr>
              <a:tr h="2183025">
                <a:tc>
                  <a:txBody>
                    <a:bodyPr/>
                    <a:lstStyle/>
                    <a:p>
                      <a:pPr indent="0" lvl="0" marL="0" marR="0" rtl="0" algn="ctr">
                        <a:lnSpc>
                          <a:spcPct val="115000"/>
                        </a:lnSpc>
                        <a:spcBef>
                          <a:spcPts val="0"/>
                        </a:spcBef>
                        <a:spcAft>
                          <a:spcPts val="0"/>
                        </a:spcAft>
                        <a:buClr>
                          <a:schemeClr val="dk1"/>
                        </a:buClr>
                        <a:buSzPts val="4000"/>
                        <a:buFont typeface="Open Sans SemiBold"/>
                        <a:buNone/>
                      </a:pPr>
                      <a:r>
                        <a:rPr b="1" lang="en-US" sz="2200" u="none" cap="none" strike="noStrike">
                          <a:solidFill>
                            <a:srgbClr val="434343"/>
                          </a:solidFill>
                          <a:latin typeface="Open Sans"/>
                          <a:ea typeface="Open Sans"/>
                          <a:cs typeface="Open Sans"/>
                          <a:sym typeface="Open Sans"/>
                        </a:rPr>
                        <a:t>Normal traffic</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chemeClr val="lt1"/>
                        </a:buClr>
                        <a:buSzPts val="4000"/>
                        <a:buFont typeface="Open Sans SemiBold"/>
                        <a:buNone/>
                      </a:pPr>
                      <a:r>
                        <a:rPr lang="en-US" sz="2200" u="none" cap="none" strike="noStrike">
                          <a:solidFill>
                            <a:srgbClr val="434343"/>
                          </a:solidFill>
                          <a:latin typeface="Open Sans"/>
                          <a:ea typeface="Open Sans"/>
                          <a:cs typeface="Open Sans"/>
                          <a:sym typeface="Open Sans"/>
                        </a:rPr>
                        <a:t>False positive</a:t>
                      </a:r>
                      <a:endParaRPr/>
                    </a:p>
                    <a:p>
                      <a:pPr indent="0" lvl="0" marL="0" marR="0" rtl="0" algn="ctr">
                        <a:lnSpc>
                          <a:spcPct val="115000"/>
                        </a:lnSpc>
                        <a:spcBef>
                          <a:spcPts val="0"/>
                        </a:spcBef>
                        <a:spcAft>
                          <a:spcPts val="0"/>
                        </a:spcAft>
                        <a:buClr>
                          <a:schemeClr val="lt1"/>
                        </a:buClr>
                        <a:buSzPts val="4000"/>
                        <a:buFont typeface="Open Sans"/>
                        <a:buNone/>
                      </a:pPr>
                      <a:r>
                        <a:rPr lang="en-US" sz="2200" u="none" cap="none" strike="noStrike">
                          <a:solidFill>
                            <a:srgbClr val="434343"/>
                          </a:solidFill>
                          <a:latin typeface="Open Sans"/>
                          <a:ea typeface="Open Sans"/>
                          <a:cs typeface="Open Sans"/>
                          <a:sym typeface="Open Sans"/>
                        </a:rPr>
                        <a:t>(No attack and alert)</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chemeClr val="dk1"/>
                        </a:buClr>
                        <a:buSzPts val="4000"/>
                        <a:buFont typeface="Open Sans SemiBold"/>
                        <a:buNone/>
                      </a:pPr>
                      <a:r>
                        <a:rPr lang="en-US" sz="2200" u="none" cap="none" strike="noStrike">
                          <a:solidFill>
                            <a:srgbClr val="434343"/>
                          </a:solidFill>
                          <a:latin typeface="Open Sans"/>
                          <a:ea typeface="Open Sans"/>
                          <a:cs typeface="Open Sans"/>
                          <a:sym typeface="Open Sans"/>
                        </a:rPr>
                        <a:t>True negative</a:t>
                      </a:r>
                      <a:endParaRPr/>
                    </a:p>
                    <a:p>
                      <a:pPr indent="0" lvl="0" marL="0" marR="0" rtl="0" algn="ctr">
                        <a:lnSpc>
                          <a:spcPct val="115000"/>
                        </a:lnSpc>
                        <a:spcBef>
                          <a:spcPts val="0"/>
                        </a:spcBef>
                        <a:spcAft>
                          <a:spcPts val="0"/>
                        </a:spcAft>
                        <a:buClr>
                          <a:schemeClr val="dk1"/>
                        </a:buClr>
                        <a:buSzPts val="4000"/>
                        <a:buFont typeface="Open Sans"/>
                        <a:buNone/>
                      </a:pPr>
                      <a:r>
                        <a:rPr lang="en-US" sz="2200" u="none" cap="none" strike="noStrike">
                          <a:solidFill>
                            <a:srgbClr val="434343"/>
                          </a:solidFill>
                          <a:latin typeface="Open Sans"/>
                          <a:ea typeface="Open Sans"/>
                          <a:cs typeface="Open Sans"/>
                          <a:sym typeface="Open Sans"/>
                        </a:rPr>
                        <a:t>(No attack and no alert)</a:t>
                      </a:r>
                      <a:endParaRPr/>
                    </a:p>
                  </a:txBody>
                  <a:tcPr marT="60975" marB="60975" marR="121925" marL="1219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D8D8D8"/>
                    </a:solidFill>
                  </a:tcPr>
                </a:tc>
              </a:tr>
            </a:tbl>
          </a:graphicData>
        </a:graphic>
      </p:graphicFrame>
      <p:sp>
        <p:nvSpPr>
          <p:cNvPr id="3880" name="Google Shape;3880;p408"/>
          <p:cNvSpPr/>
          <p:nvPr/>
        </p:nvSpPr>
        <p:spPr>
          <a:xfrm>
            <a:off x="4559300" y="816324"/>
            <a:ext cx="7145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5" name="Shape 3885"/>
        <p:cNvGrpSpPr/>
        <p:nvPr/>
      </p:nvGrpSpPr>
      <p:grpSpPr>
        <a:xfrm>
          <a:off x="0" y="0"/>
          <a:ext cx="0" cy="0"/>
          <a:chOff x="0" y="0"/>
          <a:chExt cx="0" cy="0"/>
        </a:xfrm>
      </p:grpSpPr>
      <p:sp>
        <p:nvSpPr>
          <p:cNvPr id="3886" name="Google Shape;3886;p40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434343"/>
                </a:solidFill>
              </a:rPr>
              <a:t>Perimeter</a:t>
            </a:r>
            <a:endParaRPr>
              <a:solidFill>
                <a:srgbClr val="434343"/>
              </a:solidFill>
            </a:endParaRPr>
          </a:p>
        </p:txBody>
      </p:sp>
      <p:sp>
        <p:nvSpPr>
          <p:cNvPr id="3887" name="Google Shape;3887;p409"/>
          <p:cNvSpPr/>
          <p:nvPr/>
        </p:nvSpPr>
        <p:spPr>
          <a:xfrm>
            <a:off x="2159300" y="1489375"/>
            <a:ext cx="11937300" cy="14325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535353"/>
              </a:buClr>
              <a:buSzPts val="4000"/>
              <a:buFont typeface="Open Sans"/>
              <a:buNone/>
            </a:pPr>
            <a:r>
              <a:rPr b="0" i="0" lang="en-US" sz="2200" u="none" cap="none" strike="noStrike">
                <a:solidFill>
                  <a:srgbClr val="434343"/>
                </a:solidFill>
                <a:latin typeface="Open Sans"/>
                <a:ea typeface="Open Sans"/>
                <a:cs typeface="Open Sans"/>
                <a:sym typeface="Open Sans"/>
              </a:rPr>
              <a:t>The IDS/IPS can be placed at the edge of the perimeter network, where it inspects traffic leaving and entering the network environment inside the demilitarized zone (DMZ).</a:t>
            </a:r>
            <a:endParaRPr b="0" i="0" sz="2200" u="none" cap="none" strike="noStrike">
              <a:solidFill>
                <a:srgbClr val="434343"/>
              </a:solidFill>
              <a:latin typeface="Open Sans"/>
              <a:ea typeface="Open Sans"/>
              <a:cs typeface="Open Sans"/>
              <a:sym typeface="Open Sans"/>
            </a:endParaRPr>
          </a:p>
        </p:txBody>
      </p:sp>
      <p:cxnSp>
        <p:nvCxnSpPr>
          <p:cNvPr id="3888" name="Google Shape;3888;p409"/>
          <p:cNvCxnSpPr/>
          <p:nvPr/>
        </p:nvCxnSpPr>
        <p:spPr>
          <a:xfrm>
            <a:off x="8001100" y="5180608"/>
            <a:ext cx="5642400" cy="0"/>
          </a:xfrm>
          <a:prstGeom prst="straightConnector1">
            <a:avLst/>
          </a:prstGeom>
          <a:noFill/>
          <a:ln cap="flat" cmpd="sng" w="63500">
            <a:solidFill>
              <a:srgbClr val="535353"/>
            </a:solidFill>
            <a:prstDash val="solid"/>
            <a:miter lim="400000"/>
            <a:headEnd len="sm" w="sm" type="none"/>
            <a:tailEnd len="sm" w="sm" type="none"/>
          </a:ln>
        </p:spPr>
      </p:cxnSp>
      <p:cxnSp>
        <p:nvCxnSpPr>
          <p:cNvPr id="3889" name="Google Shape;3889;p409"/>
          <p:cNvCxnSpPr/>
          <p:nvPr/>
        </p:nvCxnSpPr>
        <p:spPr>
          <a:xfrm>
            <a:off x="3762981" y="4289995"/>
            <a:ext cx="2173800" cy="890700"/>
          </a:xfrm>
          <a:prstGeom prst="straightConnector1">
            <a:avLst/>
          </a:prstGeom>
          <a:noFill/>
          <a:ln cap="flat" cmpd="sng" w="63500">
            <a:solidFill>
              <a:srgbClr val="535353"/>
            </a:solidFill>
            <a:prstDash val="solid"/>
            <a:miter lim="400000"/>
            <a:headEnd len="sm" w="sm" type="none"/>
            <a:tailEnd len="sm" w="sm" type="none"/>
          </a:ln>
        </p:spPr>
      </p:cxnSp>
      <p:cxnSp>
        <p:nvCxnSpPr>
          <p:cNvPr id="3890" name="Google Shape;3890;p409"/>
          <p:cNvCxnSpPr/>
          <p:nvPr/>
        </p:nvCxnSpPr>
        <p:spPr>
          <a:xfrm flipH="1" rot="10800000">
            <a:off x="3766234" y="5626797"/>
            <a:ext cx="2167200" cy="894900"/>
          </a:xfrm>
          <a:prstGeom prst="straightConnector1">
            <a:avLst/>
          </a:prstGeom>
          <a:noFill/>
          <a:ln cap="flat" cmpd="sng" w="63500">
            <a:solidFill>
              <a:srgbClr val="535353"/>
            </a:solidFill>
            <a:prstDash val="solid"/>
            <a:miter lim="400000"/>
            <a:headEnd len="sm" w="sm" type="none"/>
            <a:tailEnd len="sm" w="sm" type="none"/>
          </a:ln>
        </p:spPr>
      </p:cxnSp>
      <p:pic>
        <p:nvPicPr>
          <p:cNvPr descr="Image" id="3891" name="Google Shape;3891;p409"/>
          <p:cNvPicPr preferRelativeResize="0"/>
          <p:nvPr/>
        </p:nvPicPr>
        <p:blipFill rotWithShape="1">
          <a:blip r:embed="rId3">
            <a:alphaModFix/>
          </a:blip>
          <a:srcRect b="0" l="0" r="0" t="0"/>
          <a:stretch/>
        </p:blipFill>
        <p:spPr>
          <a:xfrm>
            <a:off x="9655851" y="4457409"/>
            <a:ext cx="2140466" cy="1446398"/>
          </a:xfrm>
          <a:prstGeom prst="rect">
            <a:avLst/>
          </a:prstGeom>
          <a:noFill/>
          <a:ln>
            <a:noFill/>
          </a:ln>
        </p:spPr>
      </p:pic>
      <p:grpSp>
        <p:nvGrpSpPr>
          <p:cNvPr id="3892" name="Google Shape;3892;p409"/>
          <p:cNvGrpSpPr/>
          <p:nvPr/>
        </p:nvGrpSpPr>
        <p:grpSpPr>
          <a:xfrm>
            <a:off x="5842957" y="4364970"/>
            <a:ext cx="2140542" cy="1631252"/>
            <a:chOff x="0" y="0"/>
            <a:chExt cx="2540100" cy="1905000"/>
          </a:xfrm>
        </p:grpSpPr>
        <p:sp>
          <p:nvSpPr>
            <p:cNvPr id="3893" name="Google Shape;3893;p409"/>
            <p:cNvSpPr/>
            <p:nvPr/>
          </p:nvSpPr>
          <p:spPr>
            <a:xfrm>
              <a:off x="0" y="0"/>
              <a:ext cx="2540100" cy="1905000"/>
            </a:xfrm>
            <a:prstGeom prst="roundRect">
              <a:avLst>
                <a:gd fmla="val 3333" name="adj"/>
              </a:avLst>
            </a:prstGeom>
            <a:solidFill>
              <a:srgbClr val="FFFFFF"/>
            </a:solidFill>
            <a:ln cap="flat" cmpd="sng" w="635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sp>
          <p:nvSpPr>
            <p:cNvPr id="3894" name="Google Shape;3894;p409"/>
            <p:cNvSpPr/>
            <p:nvPr/>
          </p:nvSpPr>
          <p:spPr>
            <a:xfrm>
              <a:off x="635000" y="317500"/>
              <a:ext cx="1269900" cy="1269900"/>
            </a:xfrm>
            <a:prstGeom prst="ellipse">
              <a:avLst/>
            </a:prstGeom>
            <a:solidFill>
              <a:srgbClr val="FFFFFF"/>
            </a:solidFill>
            <a:ln cap="flat" cmpd="sng" w="889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cxnSp>
          <p:nvCxnSpPr>
            <p:cNvPr id="3895" name="Google Shape;3895;p409"/>
            <p:cNvCxnSpPr/>
            <p:nvPr/>
          </p:nvCxnSpPr>
          <p:spPr>
            <a:xfrm>
              <a:off x="381000" y="807832"/>
              <a:ext cx="1359000" cy="0"/>
            </a:xfrm>
            <a:prstGeom prst="straightConnector1">
              <a:avLst/>
            </a:prstGeom>
            <a:noFill/>
            <a:ln cap="flat" cmpd="sng" w="88900">
              <a:solidFill>
                <a:srgbClr val="487CA9"/>
              </a:solidFill>
              <a:prstDash val="solid"/>
              <a:miter lim="800000"/>
              <a:headEnd len="sm" w="sm" type="none"/>
              <a:tailEnd len="med" w="med" type="triangle"/>
            </a:ln>
          </p:spPr>
        </p:cxnSp>
        <p:cxnSp>
          <p:nvCxnSpPr>
            <p:cNvPr id="3896" name="Google Shape;3896;p409"/>
            <p:cNvCxnSpPr/>
            <p:nvPr/>
          </p:nvCxnSpPr>
          <p:spPr>
            <a:xfrm>
              <a:off x="832255" y="1155700"/>
              <a:ext cx="1359000" cy="0"/>
            </a:xfrm>
            <a:prstGeom prst="straightConnector1">
              <a:avLst/>
            </a:prstGeom>
            <a:noFill/>
            <a:ln cap="flat" cmpd="sng" w="88900">
              <a:solidFill>
                <a:srgbClr val="487CA9"/>
              </a:solidFill>
              <a:prstDash val="solid"/>
              <a:miter lim="800000"/>
              <a:headEnd len="med" w="med" type="triangle"/>
              <a:tailEnd len="sm" w="sm" type="none"/>
            </a:ln>
          </p:spPr>
        </p:cxnSp>
      </p:grpSp>
      <p:pic>
        <p:nvPicPr>
          <p:cNvPr id="3897" name="Google Shape;3897;p409"/>
          <p:cNvPicPr preferRelativeResize="0"/>
          <p:nvPr/>
        </p:nvPicPr>
        <p:blipFill rotWithShape="1">
          <a:blip r:embed="rId4">
            <a:alphaModFix/>
          </a:blip>
          <a:srcRect b="0" l="0" r="0" t="0"/>
          <a:stretch/>
        </p:blipFill>
        <p:spPr>
          <a:xfrm>
            <a:off x="2465638" y="3589563"/>
            <a:ext cx="1282749" cy="1282749"/>
          </a:xfrm>
          <a:prstGeom prst="rect">
            <a:avLst/>
          </a:prstGeom>
          <a:noFill/>
          <a:ln>
            <a:noFill/>
          </a:ln>
        </p:spPr>
      </p:pic>
      <p:pic>
        <p:nvPicPr>
          <p:cNvPr id="3898" name="Google Shape;3898;p409"/>
          <p:cNvPicPr preferRelativeResize="0"/>
          <p:nvPr/>
        </p:nvPicPr>
        <p:blipFill rotWithShape="1">
          <a:blip r:embed="rId4">
            <a:alphaModFix/>
          </a:blip>
          <a:srcRect b="0" l="0" r="0" t="0"/>
          <a:stretch/>
        </p:blipFill>
        <p:spPr>
          <a:xfrm>
            <a:off x="2465638" y="5996213"/>
            <a:ext cx="1282749" cy="1282749"/>
          </a:xfrm>
          <a:prstGeom prst="rect">
            <a:avLst/>
          </a:prstGeom>
          <a:noFill/>
          <a:ln>
            <a:noFill/>
          </a:ln>
        </p:spPr>
      </p:pic>
      <p:pic>
        <p:nvPicPr>
          <p:cNvPr id="3899" name="Google Shape;3899;p409"/>
          <p:cNvPicPr preferRelativeResize="0"/>
          <p:nvPr/>
        </p:nvPicPr>
        <p:blipFill rotWithShape="1">
          <a:blip r:embed="rId5">
            <a:alphaModFix/>
          </a:blip>
          <a:srcRect b="0" l="0" r="0" t="0"/>
          <a:stretch/>
        </p:blipFill>
        <p:spPr>
          <a:xfrm>
            <a:off x="12984155" y="4364975"/>
            <a:ext cx="1631291" cy="1631250"/>
          </a:xfrm>
          <a:prstGeom prst="rect">
            <a:avLst/>
          </a:prstGeom>
          <a:noFill/>
          <a:ln>
            <a:noFill/>
          </a:ln>
        </p:spPr>
      </p:pic>
      <p:sp>
        <p:nvSpPr>
          <p:cNvPr id="3900" name="Google Shape;3900;p409"/>
          <p:cNvSpPr txBox="1"/>
          <p:nvPr/>
        </p:nvSpPr>
        <p:spPr>
          <a:xfrm>
            <a:off x="1408238" y="7172550"/>
            <a:ext cx="35085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Personal computers</a:t>
            </a:r>
            <a:endParaRPr b="0" i="0" sz="2200" u="none" cap="none" strike="noStrike">
              <a:solidFill>
                <a:srgbClr val="434343"/>
              </a:solidFill>
              <a:latin typeface="Open Sans"/>
              <a:ea typeface="Open Sans"/>
              <a:cs typeface="Open Sans"/>
              <a:sym typeface="Open Sans"/>
            </a:endParaRPr>
          </a:p>
        </p:txBody>
      </p:sp>
      <p:sp>
        <p:nvSpPr>
          <p:cNvPr id="3901" name="Google Shape;3901;p409"/>
          <p:cNvSpPr txBox="1"/>
          <p:nvPr/>
        </p:nvSpPr>
        <p:spPr>
          <a:xfrm>
            <a:off x="5768588" y="6107325"/>
            <a:ext cx="2173800" cy="5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IDS/IPS</a:t>
            </a:r>
            <a:endParaRPr b="0" i="0" sz="2200" u="none" cap="none" strike="noStrike">
              <a:solidFill>
                <a:srgbClr val="434343"/>
              </a:solidFill>
              <a:latin typeface="Open Sans"/>
              <a:ea typeface="Open Sans"/>
              <a:cs typeface="Open Sans"/>
              <a:sym typeface="Open Sans"/>
            </a:endParaRPr>
          </a:p>
        </p:txBody>
      </p:sp>
      <p:sp>
        <p:nvSpPr>
          <p:cNvPr id="3902" name="Google Shape;3902;p409"/>
          <p:cNvSpPr txBox="1"/>
          <p:nvPr/>
        </p:nvSpPr>
        <p:spPr>
          <a:xfrm>
            <a:off x="9715388" y="5729925"/>
            <a:ext cx="2173800" cy="5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Router</a:t>
            </a:r>
            <a:endParaRPr b="0" i="0" sz="2200" u="none" cap="none" strike="noStrike">
              <a:solidFill>
                <a:srgbClr val="434343"/>
              </a:solidFill>
              <a:latin typeface="Open Sans"/>
              <a:ea typeface="Open Sans"/>
              <a:cs typeface="Open Sans"/>
              <a:sym typeface="Open Sans"/>
            </a:endParaRPr>
          </a:p>
        </p:txBody>
      </p:sp>
      <p:sp>
        <p:nvSpPr>
          <p:cNvPr id="3903" name="Google Shape;3903;p409"/>
          <p:cNvSpPr txBox="1"/>
          <p:nvPr/>
        </p:nvSpPr>
        <p:spPr>
          <a:xfrm>
            <a:off x="12712899" y="5802525"/>
            <a:ext cx="21738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Internet</a:t>
            </a:r>
            <a:endParaRPr b="0" i="0" sz="2200" u="none" cap="none" strike="noStrike">
              <a:solidFill>
                <a:srgbClr val="434343"/>
              </a:solidFill>
              <a:latin typeface="Open Sans"/>
              <a:ea typeface="Open Sans"/>
              <a:cs typeface="Open Sans"/>
              <a:sym typeface="Open Sans"/>
            </a:endParaRPr>
          </a:p>
        </p:txBody>
      </p:sp>
      <p:sp>
        <p:nvSpPr>
          <p:cNvPr id="3904" name="Google Shape;3904;p409"/>
          <p:cNvSpPr/>
          <p:nvPr/>
        </p:nvSpPr>
        <p:spPr>
          <a:xfrm>
            <a:off x="7010401" y="869692"/>
            <a:ext cx="22344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9" name="Shape 3909"/>
        <p:cNvGrpSpPr/>
        <p:nvPr/>
      </p:nvGrpSpPr>
      <p:grpSpPr>
        <a:xfrm>
          <a:off x="0" y="0"/>
          <a:ext cx="0" cy="0"/>
          <a:chOff x="0" y="0"/>
          <a:chExt cx="0" cy="0"/>
        </a:xfrm>
      </p:grpSpPr>
      <p:sp>
        <p:nvSpPr>
          <p:cNvPr id="3910" name="Google Shape;3910;p41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Host Based</a:t>
            </a:r>
            <a:endParaRPr/>
          </a:p>
        </p:txBody>
      </p:sp>
      <p:pic>
        <p:nvPicPr>
          <p:cNvPr id="3911" name="Google Shape;3911;p410"/>
          <p:cNvPicPr preferRelativeResize="0"/>
          <p:nvPr/>
        </p:nvPicPr>
        <p:blipFill rotWithShape="1">
          <a:blip r:embed="rId3">
            <a:alphaModFix/>
          </a:blip>
          <a:srcRect b="0" l="0" r="0" t="0"/>
          <a:stretch/>
        </p:blipFill>
        <p:spPr>
          <a:xfrm>
            <a:off x="6649550" y="744850"/>
            <a:ext cx="2995826" cy="305625"/>
          </a:xfrm>
          <a:prstGeom prst="rect">
            <a:avLst/>
          </a:prstGeom>
          <a:noFill/>
          <a:ln>
            <a:noFill/>
          </a:ln>
        </p:spPr>
      </p:pic>
      <p:sp>
        <p:nvSpPr>
          <p:cNvPr id="3912" name="Google Shape;3912;p410"/>
          <p:cNvSpPr/>
          <p:nvPr/>
        </p:nvSpPr>
        <p:spPr>
          <a:xfrm>
            <a:off x="2077100" y="1671225"/>
            <a:ext cx="12295499" cy="16713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535353"/>
              </a:buClr>
              <a:buSzPts val="4000"/>
              <a:buFont typeface="Open Sans"/>
              <a:buNone/>
            </a:pPr>
            <a:r>
              <a:rPr b="0" i="0" lang="en-US" sz="2200" u="none" cap="none" strike="noStrike">
                <a:solidFill>
                  <a:srgbClr val="434343"/>
                </a:solidFill>
                <a:latin typeface="Open Sans"/>
                <a:ea typeface="Open Sans"/>
                <a:cs typeface="Open Sans"/>
                <a:sym typeface="Open Sans"/>
              </a:rPr>
              <a:t>IDS/IPS agents (HIDS/HIPS) can be installed on various endpoint systems to detect malicious or suspect traffic between hosts. This adds a layer of defense if an attacker could make it through perimeter defenses.</a:t>
            </a:r>
            <a:endParaRPr b="0" i="0" sz="2200" u="none" cap="none" strike="noStrike">
              <a:solidFill>
                <a:srgbClr val="434343"/>
              </a:solidFill>
              <a:latin typeface="Open Sans"/>
              <a:ea typeface="Open Sans"/>
              <a:cs typeface="Open Sans"/>
              <a:sym typeface="Open Sans"/>
            </a:endParaRPr>
          </a:p>
        </p:txBody>
      </p:sp>
      <p:cxnSp>
        <p:nvCxnSpPr>
          <p:cNvPr id="3913" name="Google Shape;3913;p410"/>
          <p:cNvCxnSpPr/>
          <p:nvPr/>
        </p:nvCxnSpPr>
        <p:spPr>
          <a:xfrm>
            <a:off x="3998398" y="5351605"/>
            <a:ext cx="9139800" cy="0"/>
          </a:xfrm>
          <a:prstGeom prst="straightConnector1">
            <a:avLst/>
          </a:prstGeom>
          <a:noFill/>
          <a:ln cap="flat" cmpd="sng" w="63500">
            <a:solidFill>
              <a:srgbClr val="535353"/>
            </a:solidFill>
            <a:prstDash val="solid"/>
            <a:miter lim="400000"/>
            <a:headEnd len="sm" w="sm" type="none"/>
            <a:tailEnd len="sm" w="sm" type="none"/>
          </a:ln>
        </p:spPr>
      </p:cxnSp>
      <p:pic>
        <p:nvPicPr>
          <p:cNvPr descr="Image" id="3914" name="Google Shape;3914;p410"/>
          <p:cNvPicPr preferRelativeResize="0"/>
          <p:nvPr/>
        </p:nvPicPr>
        <p:blipFill rotWithShape="1">
          <a:blip r:embed="rId4">
            <a:alphaModFix/>
          </a:blip>
          <a:srcRect b="0" l="0" r="0" t="0"/>
          <a:stretch/>
        </p:blipFill>
        <p:spPr>
          <a:xfrm>
            <a:off x="9006842" y="4555301"/>
            <a:ext cx="2192721" cy="1592607"/>
          </a:xfrm>
          <a:prstGeom prst="rect">
            <a:avLst/>
          </a:prstGeom>
          <a:noFill/>
          <a:ln>
            <a:noFill/>
          </a:ln>
        </p:spPr>
      </p:pic>
      <p:pic>
        <p:nvPicPr>
          <p:cNvPr id="3915" name="Google Shape;3915;p410"/>
          <p:cNvPicPr preferRelativeResize="0"/>
          <p:nvPr/>
        </p:nvPicPr>
        <p:blipFill rotWithShape="1">
          <a:blip r:embed="rId5">
            <a:alphaModFix/>
          </a:blip>
          <a:srcRect b="0" l="0" r="0" t="0"/>
          <a:stretch/>
        </p:blipFill>
        <p:spPr>
          <a:xfrm>
            <a:off x="2123614" y="3963279"/>
            <a:ext cx="2466799" cy="2466767"/>
          </a:xfrm>
          <a:prstGeom prst="rect">
            <a:avLst/>
          </a:prstGeom>
          <a:noFill/>
          <a:ln>
            <a:noFill/>
          </a:ln>
        </p:spPr>
      </p:pic>
      <p:grpSp>
        <p:nvGrpSpPr>
          <p:cNvPr id="3916" name="Google Shape;3916;p410"/>
          <p:cNvGrpSpPr/>
          <p:nvPr/>
        </p:nvGrpSpPr>
        <p:grpSpPr>
          <a:xfrm>
            <a:off x="2552026" y="4747602"/>
            <a:ext cx="1096305" cy="898112"/>
            <a:chOff x="0" y="0"/>
            <a:chExt cx="1269900" cy="952500"/>
          </a:xfrm>
        </p:grpSpPr>
        <p:sp>
          <p:nvSpPr>
            <p:cNvPr id="3917" name="Google Shape;3917;p410"/>
            <p:cNvSpPr/>
            <p:nvPr/>
          </p:nvSpPr>
          <p:spPr>
            <a:xfrm>
              <a:off x="0" y="0"/>
              <a:ext cx="1269900" cy="952500"/>
            </a:xfrm>
            <a:prstGeom prst="roundRect">
              <a:avLst>
                <a:gd fmla="val 3333" name="adj"/>
              </a:avLst>
            </a:prstGeom>
            <a:solidFill>
              <a:srgbClr val="FFFFFF"/>
            </a:solidFill>
            <a:ln cap="flat" cmpd="sng" w="508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sp>
          <p:nvSpPr>
            <p:cNvPr id="3918" name="Google Shape;3918;p410"/>
            <p:cNvSpPr/>
            <p:nvPr/>
          </p:nvSpPr>
          <p:spPr>
            <a:xfrm>
              <a:off x="317500" y="158750"/>
              <a:ext cx="635100" cy="635100"/>
            </a:xfrm>
            <a:prstGeom prst="ellipse">
              <a:avLst/>
            </a:prstGeom>
            <a:solidFill>
              <a:srgbClr val="FFFFFF"/>
            </a:solidFill>
            <a:ln cap="flat" cmpd="sng" w="508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cxnSp>
          <p:nvCxnSpPr>
            <p:cNvPr id="3919" name="Google Shape;3919;p410"/>
            <p:cNvCxnSpPr/>
            <p:nvPr/>
          </p:nvCxnSpPr>
          <p:spPr>
            <a:xfrm>
              <a:off x="190500" y="403916"/>
              <a:ext cx="679500" cy="0"/>
            </a:xfrm>
            <a:prstGeom prst="straightConnector1">
              <a:avLst/>
            </a:prstGeom>
            <a:noFill/>
            <a:ln cap="flat" cmpd="sng" w="50800">
              <a:solidFill>
                <a:srgbClr val="487CA9"/>
              </a:solidFill>
              <a:prstDash val="solid"/>
              <a:miter lim="800000"/>
              <a:headEnd len="sm" w="sm" type="none"/>
              <a:tailEnd len="med" w="med" type="triangle"/>
            </a:ln>
          </p:spPr>
        </p:cxnSp>
        <p:cxnSp>
          <p:nvCxnSpPr>
            <p:cNvPr id="3920" name="Google Shape;3920;p410"/>
            <p:cNvCxnSpPr/>
            <p:nvPr/>
          </p:nvCxnSpPr>
          <p:spPr>
            <a:xfrm>
              <a:off x="416127" y="577850"/>
              <a:ext cx="679500" cy="0"/>
            </a:xfrm>
            <a:prstGeom prst="straightConnector1">
              <a:avLst/>
            </a:prstGeom>
            <a:noFill/>
            <a:ln cap="flat" cmpd="sng" w="50800">
              <a:solidFill>
                <a:srgbClr val="487CA9"/>
              </a:solidFill>
              <a:prstDash val="solid"/>
              <a:miter lim="800000"/>
              <a:headEnd len="med" w="med" type="triangle"/>
              <a:tailEnd len="sm" w="sm" type="none"/>
            </a:ln>
          </p:spPr>
        </p:cxnSp>
      </p:grpSp>
      <p:pic>
        <p:nvPicPr>
          <p:cNvPr id="3921" name="Google Shape;3921;p410"/>
          <p:cNvPicPr preferRelativeResize="0"/>
          <p:nvPr/>
        </p:nvPicPr>
        <p:blipFill rotWithShape="1">
          <a:blip r:embed="rId6">
            <a:alphaModFix/>
          </a:blip>
          <a:srcRect b="0" l="0" r="0" t="0"/>
          <a:stretch/>
        </p:blipFill>
        <p:spPr>
          <a:xfrm>
            <a:off x="12859992" y="4535975"/>
            <a:ext cx="1631291" cy="1631250"/>
          </a:xfrm>
          <a:prstGeom prst="rect">
            <a:avLst/>
          </a:prstGeom>
          <a:noFill/>
          <a:ln>
            <a:noFill/>
          </a:ln>
        </p:spPr>
      </p:pic>
      <p:sp>
        <p:nvSpPr>
          <p:cNvPr id="3922" name="Google Shape;3922;p410"/>
          <p:cNvSpPr txBox="1"/>
          <p:nvPr/>
        </p:nvSpPr>
        <p:spPr>
          <a:xfrm>
            <a:off x="1541125" y="6737250"/>
            <a:ext cx="35085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IDS/IPS installed on personal computer</a:t>
            </a:r>
            <a:endParaRPr b="0" i="0" sz="2200" u="none" cap="none" strike="noStrike">
              <a:solidFill>
                <a:srgbClr val="434343"/>
              </a:solidFill>
              <a:latin typeface="Open Sans"/>
              <a:ea typeface="Open Sans"/>
              <a:cs typeface="Open Sans"/>
              <a:sym typeface="Open Sans"/>
            </a:endParaRPr>
          </a:p>
        </p:txBody>
      </p:sp>
      <p:sp>
        <p:nvSpPr>
          <p:cNvPr id="3923" name="Google Shape;3923;p410"/>
          <p:cNvSpPr txBox="1"/>
          <p:nvPr/>
        </p:nvSpPr>
        <p:spPr>
          <a:xfrm>
            <a:off x="9086275" y="5904225"/>
            <a:ext cx="2173800" cy="5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Router</a:t>
            </a:r>
            <a:endParaRPr b="0" i="0" sz="2200" u="none" cap="none" strike="noStrike">
              <a:solidFill>
                <a:srgbClr val="434343"/>
              </a:solidFill>
              <a:latin typeface="Open Sans"/>
              <a:ea typeface="Open Sans"/>
              <a:cs typeface="Open Sans"/>
              <a:sym typeface="Open Sans"/>
            </a:endParaRPr>
          </a:p>
        </p:txBody>
      </p:sp>
      <p:sp>
        <p:nvSpPr>
          <p:cNvPr id="3924" name="Google Shape;3924;p410"/>
          <p:cNvSpPr txBox="1"/>
          <p:nvPr/>
        </p:nvSpPr>
        <p:spPr>
          <a:xfrm>
            <a:off x="12540987" y="6053025"/>
            <a:ext cx="21738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Internet</a:t>
            </a:r>
            <a:endParaRPr b="0" i="0" sz="2200" u="none" cap="none" strike="noStrike">
              <a:solidFill>
                <a:srgbClr val="434343"/>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63"/>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Cloud Deployment Models</a:t>
            </a:r>
            <a:endParaRPr>
              <a:solidFill>
                <a:srgbClr val="3F3F3F"/>
              </a:solidFill>
              <a:latin typeface="Open Sans"/>
              <a:ea typeface="Open Sans"/>
              <a:cs typeface="Open Sans"/>
              <a:sym typeface="Open Sans"/>
            </a:endParaRPr>
          </a:p>
        </p:txBody>
      </p:sp>
      <p:sp>
        <p:nvSpPr>
          <p:cNvPr id="369" name="Google Shape;369;p263"/>
          <p:cNvSpPr/>
          <p:nvPr/>
        </p:nvSpPr>
        <p:spPr>
          <a:xfrm>
            <a:off x="2819400" y="890466"/>
            <a:ext cx="1062640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p263"/>
          <p:cNvSpPr/>
          <p:nvPr/>
        </p:nvSpPr>
        <p:spPr>
          <a:xfrm>
            <a:off x="1964987" y="6189732"/>
            <a:ext cx="12976698" cy="1744645"/>
          </a:xfrm>
          <a:prstGeom prst="roundRect">
            <a:avLst>
              <a:gd fmla="val 7505" name="adj"/>
            </a:avLst>
          </a:prstGeom>
          <a:solidFill>
            <a:srgbClr val="D1EDFF"/>
          </a:solidFill>
          <a:ln cap="flat" cmpd="sng" w="19050">
            <a:solidFill>
              <a:srgbClr val="427AA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60950" lIns="91425" spcFirstLastPara="1" rIns="121900" wrap="square" tIns="60950">
            <a:noAutofit/>
          </a:bodyPr>
          <a:lstStyle/>
          <a:p>
            <a:pPr indent="0" lvl="0" marL="12065" marR="5080" rtl="0" algn="ctr">
              <a:lnSpc>
                <a:spcPct val="118750"/>
              </a:lnSpc>
              <a:spcBef>
                <a:spcPts val="2000"/>
              </a:spcBef>
              <a:spcAft>
                <a:spcPts val="0"/>
              </a:spcAft>
              <a:buNone/>
            </a:pPr>
            <a:r>
              <a:rPr b="0" i="0" lang="en-US" sz="2200" u="none" cap="none" strike="noStrike">
                <a:solidFill>
                  <a:srgbClr val="3F3F3F"/>
                </a:solidFill>
                <a:latin typeface="Open Sans"/>
                <a:ea typeface="Open Sans"/>
                <a:cs typeface="Open Sans"/>
                <a:sym typeface="Open Sans"/>
              </a:rPr>
              <a:t>The cloud infrastructure is operated solely for a single organization. The organization or a third-party can manage it, and it may be located on-premises or off-premises. This model offers enhanced security and control, which is ideal for businesses with strict regulatory requirements.</a:t>
            </a:r>
            <a:endParaRPr b="0" i="0" sz="2200" u="none" cap="none" strike="noStrike">
              <a:solidFill>
                <a:srgbClr val="3F3F3F"/>
              </a:solidFill>
              <a:latin typeface="Open Sans"/>
              <a:ea typeface="Open Sans"/>
              <a:cs typeface="Open Sans"/>
              <a:sym typeface="Open Sans"/>
            </a:endParaRPr>
          </a:p>
        </p:txBody>
      </p:sp>
      <p:pic>
        <p:nvPicPr>
          <p:cNvPr id="371" name="Google Shape;371;p263"/>
          <p:cNvPicPr preferRelativeResize="0"/>
          <p:nvPr/>
        </p:nvPicPr>
        <p:blipFill rotWithShape="1">
          <a:blip r:embed="rId3">
            <a:alphaModFix/>
          </a:blip>
          <a:srcRect b="33088" l="0" r="15770" t="29328"/>
          <a:stretch/>
        </p:blipFill>
        <p:spPr>
          <a:xfrm>
            <a:off x="4764895" y="3795445"/>
            <a:ext cx="6568989" cy="2602390"/>
          </a:xfrm>
          <a:prstGeom prst="roundRect">
            <a:avLst>
              <a:gd fmla="val 8623" name="adj"/>
            </a:avLst>
          </a:prstGeom>
          <a:noFill/>
          <a:ln>
            <a:noFill/>
          </a:ln>
        </p:spPr>
      </p:pic>
      <p:sp>
        <p:nvSpPr>
          <p:cNvPr id="372" name="Google Shape;372;p263"/>
          <p:cNvSpPr/>
          <p:nvPr/>
        </p:nvSpPr>
        <p:spPr>
          <a:xfrm>
            <a:off x="6105774" y="3208576"/>
            <a:ext cx="3887231" cy="649618"/>
          </a:xfrm>
          <a:prstGeom prst="roundRect">
            <a:avLst>
              <a:gd fmla="val 16667" name="adj"/>
            </a:avLst>
          </a:prstGeom>
          <a:solidFill>
            <a:schemeClr val="lt1"/>
          </a:solidFill>
          <a:ln cap="flat" cmpd="sng" w="25400">
            <a:solidFill>
              <a:srgbClr val="0069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3F3F3F"/>
                </a:solidFill>
                <a:latin typeface="Open Sans"/>
                <a:ea typeface="Open Sans"/>
                <a:cs typeface="Open Sans"/>
                <a:sym typeface="Open Sans"/>
              </a:rPr>
              <a:t>Private cloud</a:t>
            </a:r>
            <a:endParaRPr b="1" i="0" sz="2400" u="none" cap="none" strike="noStrike">
              <a:solidFill>
                <a:srgbClr val="3F3F3F"/>
              </a:solidFill>
              <a:latin typeface="Arial"/>
              <a:ea typeface="Arial"/>
              <a:cs typeface="Arial"/>
              <a:sym typeface="Arial"/>
            </a:endParaRPr>
          </a:p>
        </p:txBody>
      </p:sp>
      <p:sp>
        <p:nvSpPr>
          <p:cNvPr id="373" name="Google Shape;373;p263"/>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Cloud deployment models define how cloud services are made available to users. One standard model is the private cloud.</a:t>
            </a:r>
            <a:endParaRPr b="0" i="0" sz="2200" u="none" cap="none" strike="noStrike">
              <a:solidFill>
                <a:srgbClr val="FFFFFF"/>
              </a:solidFill>
              <a:latin typeface="Open Sans"/>
              <a:ea typeface="Open Sans"/>
              <a:cs typeface="Open Sans"/>
              <a:sym typeface="Open Sans"/>
            </a:endParaRPr>
          </a:p>
        </p:txBody>
      </p:sp>
      <p:pic>
        <p:nvPicPr>
          <p:cNvPr id="374" name="Google Shape;374;p263"/>
          <p:cNvPicPr preferRelativeResize="0"/>
          <p:nvPr/>
        </p:nvPicPr>
        <p:blipFill rotWithShape="1">
          <a:blip r:embed="rId4">
            <a:alphaModFix/>
          </a:blip>
          <a:srcRect b="0" l="0" r="0" t="0"/>
          <a:stretch/>
        </p:blipFill>
        <p:spPr>
          <a:xfrm flipH="1">
            <a:off x="6105772" y="3322968"/>
            <a:ext cx="4044455" cy="3074867"/>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9" name="Shape 3929"/>
        <p:cNvGrpSpPr/>
        <p:nvPr/>
      </p:nvGrpSpPr>
      <p:grpSpPr>
        <a:xfrm>
          <a:off x="0" y="0"/>
          <a:ext cx="0" cy="0"/>
          <a:chOff x="0" y="0"/>
          <a:chExt cx="0" cy="0"/>
        </a:xfrm>
      </p:grpSpPr>
      <p:sp>
        <p:nvSpPr>
          <p:cNvPr id="3930" name="Google Shape;3930;p41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Network Based</a:t>
            </a:r>
            <a:endParaRPr/>
          </a:p>
        </p:txBody>
      </p:sp>
      <p:pic>
        <p:nvPicPr>
          <p:cNvPr id="3931" name="Google Shape;3931;p411"/>
          <p:cNvPicPr preferRelativeResize="0"/>
          <p:nvPr/>
        </p:nvPicPr>
        <p:blipFill rotWithShape="1">
          <a:blip r:embed="rId3">
            <a:alphaModFix/>
          </a:blip>
          <a:srcRect b="0" l="0" r="0" t="0"/>
          <a:stretch/>
        </p:blipFill>
        <p:spPr>
          <a:xfrm>
            <a:off x="6649550" y="744850"/>
            <a:ext cx="2995826" cy="305625"/>
          </a:xfrm>
          <a:prstGeom prst="rect">
            <a:avLst/>
          </a:prstGeom>
          <a:noFill/>
          <a:ln>
            <a:noFill/>
          </a:ln>
        </p:spPr>
      </p:pic>
      <p:sp>
        <p:nvSpPr>
          <p:cNvPr id="3932" name="Google Shape;3932;p411"/>
          <p:cNvSpPr/>
          <p:nvPr/>
        </p:nvSpPr>
        <p:spPr>
          <a:xfrm>
            <a:off x="2077100" y="1671225"/>
            <a:ext cx="12295499" cy="1671300"/>
          </a:xfrm>
          <a:prstGeom prst="roundRect">
            <a:avLst>
              <a:gd fmla="val 16667" name="adj"/>
            </a:avLst>
          </a:prstGeom>
          <a:noFill/>
          <a:ln cap="flat" cmpd="sng" w="9525">
            <a:solidFill>
              <a:srgbClr val="0075C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535353"/>
              </a:buClr>
              <a:buSzPts val="4000"/>
              <a:buFont typeface="Open Sans"/>
              <a:buNone/>
            </a:pPr>
            <a:r>
              <a:rPr b="0" i="0" lang="en-US" sz="2200" u="none" cap="none" strike="noStrike">
                <a:solidFill>
                  <a:srgbClr val="434343"/>
                </a:solidFill>
                <a:latin typeface="Open Sans"/>
                <a:ea typeface="Open Sans"/>
                <a:cs typeface="Open Sans"/>
                <a:sym typeface="Open Sans"/>
              </a:rPr>
              <a:t>IDS/IPS elements (NIDS/NIPS) can be placed at various points of the network to monitor internal traffic and recognize malicious or suspect activity internally.</a:t>
            </a:r>
            <a:endParaRPr b="0" i="0" sz="2200" u="none" cap="none" strike="noStrike">
              <a:solidFill>
                <a:srgbClr val="434343"/>
              </a:solidFill>
              <a:latin typeface="Open Sans"/>
              <a:ea typeface="Open Sans"/>
              <a:cs typeface="Open Sans"/>
              <a:sym typeface="Open Sans"/>
            </a:endParaRPr>
          </a:p>
        </p:txBody>
      </p:sp>
      <p:cxnSp>
        <p:nvCxnSpPr>
          <p:cNvPr id="3933" name="Google Shape;3933;p411"/>
          <p:cNvCxnSpPr/>
          <p:nvPr/>
        </p:nvCxnSpPr>
        <p:spPr>
          <a:xfrm>
            <a:off x="3963890" y="4951947"/>
            <a:ext cx="2046300" cy="770400"/>
          </a:xfrm>
          <a:prstGeom prst="straightConnector1">
            <a:avLst/>
          </a:prstGeom>
          <a:noFill/>
          <a:ln cap="flat" cmpd="sng" w="63500">
            <a:solidFill>
              <a:srgbClr val="535353"/>
            </a:solidFill>
            <a:prstDash val="solid"/>
            <a:miter lim="400000"/>
            <a:headEnd len="sm" w="sm" type="none"/>
            <a:tailEnd len="sm" w="sm" type="none"/>
          </a:ln>
        </p:spPr>
      </p:cxnSp>
      <p:cxnSp>
        <p:nvCxnSpPr>
          <p:cNvPr id="3934" name="Google Shape;3934;p411"/>
          <p:cNvCxnSpPr/>
          <p:nvPr/>
        </p:nvCxnSpPr>
        <p:spPr>
          <a:xfrm flipH="1" rot="10800000">
            <a:off x="6555742" y="4745308"/>
            <a:ext cx="982500" cy="917100"/>
          </a:xfrm>
          <a:prstGeom prst="straightConnector1">
            <a:avLst/>
          </a:prstGeom>
          <a:noFill/>
          <a:ln cap="flat" cmpd="sng" w="63500">
            <a:solidFill>
              <a:srgbClr val="535353"/>
            </a:solidFill>
            <a:prstDash val="solid"/>
            <a:miter lim="400000"/>
            <a:headEnd len="sm" w="sm" type="none"/>
            <a:tailEnd len="sm" w="sm" type="none"/>
          </a:ln>
        </p:spPr>
      </p:cxnSp>
      <p:grpSp>
        <p:nvGrpSpPr>
          <p:cNvPr id="3935" name="Google Shape;3935;p411"/>
          <p:cNvGrpSpPr/>
          <p:nvPr/>
        </p:nvGrpSpPr>
        <p:grpSpPr>
          <a:xfrm>
            <a:off x="7427275" y="3796075"/>
            <a:ext cx="1511237" cy="1058021"/>
            <a:chOff x="0" y="0"/>
            <a:chExt cx="1905000" cy="1428600"/>
          </a:xfrm>
        </p:grpSpPr>
        <p:sp>
          <p:nvSpPr>
            <p:cNvPr id="3936" name="Google Shape;3936;p411"/>
            <p:cNvSpPr/>
            <p:nvPr/>
          </p:nvSpPr>
          <p:spPr>
            <a:xfrm>
              <a:off x="0" y="0"/>
              <a:ext cx="1905000" cy="1428600"/>
            </a:xfrm>
            <a:prstGeom prst="roundRect">
              <a:avLst>
                <a:gd fmla="val 3333" name="adj"/>
              </a:avLst>
            </a:prstGeom>
            <a:solidFill>
              <a:srgbClr val="FFFFFF"/>
            </a:solidFill>
            <a:ln cap="flat" cmpd="sng" w="635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sp>
          <p:nvSpPr>
            <p:cNvPr id="3937" name="Google Shape;3937;p411"/>
            <p:cNvSpPr/>
            <p:nvPr/>
          </p:nvSpPr>
          <p:spPr>
            <a:xfrm>
              <a:off x="476250" y="238125"/>
              <a:ext cx="952500" cy="952500"/>
            </a:xfrm>
            <a:prstGeom prst="ellipse">
              <a:avLst/>
            </a:prstGeom>
            <a:solidFill>
              <a:srgbClr val="FFFFFF"/>
            </a:solidFill>
            <a:ln cap="flat" cmpd="sng" w="63500">
              <a:solidFill>
                <a:srgbClr val="487CA9"/>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2600"/>
                <a:buFont typeface="Calibri"/>
                <a:buNone/>
              </a:pPr>
              <a:r>
                <a:t/>
              </a:r>
              <a:endParaRPr b="0" i="0" sz="2600" u="none" cap="none" strike="noStrike">
                <a:solidFill>
                  <a:srgbClr val="000000"/>
                </a:solidFill>
                <a:latin typeface="Calibri"/>
                <a:ea typeface="Calibri"/>
                <a:cs typeface="Calibri"/>
                <a:sym typeface="Calibri"/>
              </a:endParaRPr>
            </a:p>
          </p:txBody>
        </p:sp>
        <p:cxnSp>
          <p:nvCxnSpPr>
            <p:cNvPr id="3938" name="Google Shape;3938;p411"/>
            <p:cNvCxnSpPr/>
            <p:nvPr/>
          </p:nvCxnSpPr>
          <p:spPr>
            <a:xfrm>
              <a:off x="285750" y="605873"/>
              <a:ext cx="1019100" cy="0"/>
            </a:xfrm>
            <a:prstGeom prst="straightConnector1">
              <a:avLst/>
            </a:prstGeom>
            <a:noFill/>
            <a:ln cap="flat" cmpd="sng" w="63500">
              <a:solidFill>
                <a:srgbClr val="487CA9"/>
              </a:solidFill>
              <a:prstDash val="solid"/>
              <a:miter lim="800000"/>
              <a:headEnd len="sm" w="sm" type="none"/>
              <a:tailEnd len="med" w="med" type="triangle"/>
            </a:ln>
          </p:spPr>
        </p:cxnSp>
        <p:cxnSp>
          <p:nvCxnSpPr>
            <p:cNvPr id="3939" name="Google Shape;3939;p411"/>
            <p:cNvCxnSpPr/>
            <p:nvPr/>
          </p:nvCxnSpPr>
          <p:spPr>
            <a:xfrm>
              <a:off x="624191" y="866775"/>
              <a:ext cx="1019100" cy="0"/>
            </a:xfrm>
            <a:prstGeom prst="straightConnector1">
              <a:avLst/>
            </a:prstGeom>
            <a:noFill/>
            <a:ln cap="flat" cmpd="sng" w="63500">
              <a:solidFill>
                <a:srgbClr val="487CA9"/>
              </a:solidFill>
              <a:prstDash val="solid"/>
              <a:miter lim="800000"/>
              <a:headEnd len="med" w="med" type="triangle"/>
              <a:tailEnd len="sm" w="sm" type="none"/>
            </a:ln>
          </p:spPr>
        </p:cxnSp>
      </p:grpSp>
      <p:cxnSp>
        <p:nvCxnSpPr>
          <p:cNvPr id="3940" name="Google Shape;3940;p411"/>
          <p:cNvCxnSpPr/>
          <p:nvPr/>
        </p:nvCxnSpPr>
        <p:spPr>
          <a:xfrm>
            <a:off x="7107838" y="5722194"/>
            <a:ext cx="5841900" cy="0"/>
          </a:xfrm>
          <a:prstGeom prst="straightConnector1">
            <a:avLst/>
          </a:prstGeom>
          <a:noFill/>
          <a:ln cap="flat" cmpd="sng" w="63500">
            <a:solidFill>
              <a:srgbClr val="535353"/>
            </a:solidFill>
            <a:prstDash val="solid"/>
            <a:miter lim="400000"/>
            <a:headEnd len="sm" w="sm" type="none"/>
            <a:tailEnd len="sm" w="sm" type="none"/>
          </a:ln>
        </p:spPr>
      </p:cxnSp>
      <p:cxnSp>
        <p:nvCxnSpPr>
          <p:cNvPr id="3941" name="Google Shape;3941;p411"/>
          <p:cNvCxnSpPr/>
          <p:nvPr/>
        </p:nvCxnSpPr>
        <p:spPr>
          <a:xfrm flipH="1" rot="10800000">
            <a:off x="3966952" y="6107737"/>
            <a:ext cx="2040300" cy="774300"/>
          </a:xfrm>
          <a:prstGeom prst="straightConnector1">
            <a:avLst/>
          </a:prstGeom>
          <a:noFill/>
          <a:ln cap="flat" cmpd="sng" w="63500">
            <a:solidFill>
              <a:srgbClr val="535353"/>
            </a:solidFill>
            <a:prstDash val="solid"/>
            <a:miter lim="400000"/>
            <a:headEnd len="sm" w="sm" type="none"/>
            <a:tailEnd len="sm" w="sm" type="none"/>
          </a:ln>
        </p:spPr>
      </p:cxnSp>
      <p:pic>
        <p:nvPicPr>
          <p:cNvPr descr="Image" id="3942" name="Google Shape;3942;p411"/>
          <p:cNvPicPr preferRelativeResize="0"/>
          <p:nvPr/>
        </p:nvPicPr>
        <p:blipFill rotWithShape="1">
          <a:blip r:embed="rId4">
            <a:alphaModFix/>
          </a:blip>
          <a:srcRect b="0" l="0" r="0" t="0"/>
          <a:stretch/>
        </p:blipFill>
        <p:spPr>
          <a:xfrm>
            <a:off x="9504215" y="5094383"/>
            <a:ext cx="2015091" cy="1250919"/>
          </a:xfrm>
          <a:prstGeom prst="rect">
            <a:avLst/>
          </a:prstGeom>
          <a:noFill/>
          <a:ln>
            <a:noFill/>
          </a:ln>
        </p:spPr>
      </p:pic>
      <p:pic>
        <p:nvPicPr>
          <p:cNvPr descr="Image" id="3943" name="Google Shape;3943;p411"/>
          <p:cNvPicPr preferRelativeResize="0"/>
          <p:nvPr/>
        </p:nvPicPr>
        <p:blipFill rotWithShape="1">
          <a:blip r:embed="rId5">
            <a:alphaModFix/>
          </a:blip>
          <a:srcRect b="0" l="0" r="0" t="0"/>
          <a:stretch/>
        </p:blipFill>
        <p:spPr>
          <a:xfrm>
            <a:off x="5616221" y="4781654"/>
            <a:ext cx="2015091" cy="1881082"/>
          </a:xfrm>
          <a:prstGeom prst="rect">
            <a:avLst/>
          </a:prstGeom>
          <a:noFill/>
          <a:ln>
            <a:noFill/>
          </a:ln>
        </p:spPr>
      </p:pic>
      <p:pic>
        <p:nvPicPr>
          <p:cNvPr id="3944" name="Google Shape;3944;p411"/>
          <p:cNvPicPr preferRelativeResize="0"/>
          <p:nvPr/>
        </p:nvPicPr>
        <p:blipFill rotWithShape="1">
          <a:blip r:embed="rId6">
            <a:alphaModFix/>
          </a:blip>
          <a:srcRect b="0" l="0" r="0" t="0"/>
          <a:stretch/>
        </p:blipFill>
        <p:spPr>
          <a:xfrm>
            <a:off x="2563251" y="4275858"/>
            <a:ext cx="1511325" cy="1511310"/>
          </a:xfrm>
          <a:prstGeom prst="rect">
            <a:avLst/>
          </a:prstGeom>
          <a:noFill/>
          <a:ln>
            <a:noFill/>
          </a:ln>
        </p:spPr>
      </p:pic>
      <p:pic>
        <p:nvPicPr>
          <p:cNvPr id="3945" name="Google Shape;3945;p411"/>
          <p:cNvPicPr preferRelativeResize="0"/>
          <p:nvPr/>
        </p:nvPicPr>
        <p:blipFill rotWithShape="1">
          <a:blip r:embed="rId6">
            <a:alphaModFix/>
          </a:blip>
          <a:srcRect b="0" l="0" r="0" t="0"/>
          <a:stretch/>
        </p:blipFill>
        <p:spPr>
          <a:xfrm>
            <a:off x="2563251" y="6107733"/>
            <a:ext cx="1511325" cy="1511310"/>
          </a:xfrm>
          <a:prstGeom prst="rect">
            <a:avLst/>
          </a:prstGeom>
          <a:noFill/>
          <a:ln>
            <a:noFill/>
          </a:ln>
        </p:spPr>
      </p:pic>
      <p:pic>
        <p:nvPicPr>
          <p:cNvPr id="3946" name="Google Shape;3946;p411"/>
          <p:cNvPicPr preferRelativeResize="0"/>
          <p:nvPr/>
        </p:nvPicPr>
        <p:blipFill rotWithShape="1">
          <a:blip r:embed="rId7">
            <a:alphaModFix/>
          </a:blip>
          <a:srcRect b="0" l="0" r="0" t="0"/>
          <a:stretch/>
        </p:blipFill>
        <p:spPr>
          <a:xfrm>
            <a:off x="12778717" y="4904212"/>
            <a:ext cx="1631291" cy="1631250"/>
          </a:xfrm>
          <a:prstGeom prst="rect">
            <a:avLst/>
          </a:prstGeom>
          <a:noFill/>
          <a:ln>
            <a:noFill/>
          </a:ln>
        </p:spPr>
      </p:pic>
      <p:sp>
        <p:nvSpPr>
          <p:cNvPr id="3947" name="Google Shape;3947;p411"/>
          <p:cNvSpPr txBox="1"/>
          <p:nvPr/>
        </p:nvSpPr>
        <p:spPr>
          <a:xfrm>
            <a:off x="1579225" y="7638900"/>
            <a:ext cx="35085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Personal computers</a:t>
            </a:r>
            <a:endParaRPr b="0" i="0" sz="2200" u="none" cap="none" strike="noStrike">
              <a:solidFill>
                <a:srgbClr val="434343"/>
              </a:solidFill>
              <a:latin typeface="Open Sans"/>
              <a:ea typeface="Open Sans"/>
              <a:cs typeface="Open Sans"/>
              <a:sym typeface="Open Sans"/>
            </a:endParaRPr>
          </a:p>
        </p:txBody>
      </p:sp>
      <p:sp>
        <p:nvSpPr>
          <p:cNvPr id="3948" name="Google Shape;3948;p411"/>
          <p:cNvSpPr txBox="1"/>
          <p:nvPr/>
        </p:nvSpPr>
        <p:spPr>
          <a:xfrm>
            <a:off x="9429175" y="6196275"/>
            <a:ext cx="2173800" cy="54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Router</a:t>
            </a:r>
            <a:endParaRPr b="0" i="0" sz="2200" u="none" cap="none" strike="noStrike">
              <a:solidFill>
                <a:srgbClr val="434343"/>
              </a:solidFill>
              <a:latin typeface="Open Sans"/>
              <a:ea typeface="Open Sans"/>
              <a:cs typeface="Open Sans"/>
              <a:sym typeface="Open Sans"/>
            </a:endParaRPr>
          </a:p>
        </p:txBody>
      </p:sp>
      <p:sp>
        <p:nvSpPr>
          <p:cNvPr id="3949" name="Google Shape;3949;p411"/>
          <p:cNvSpPr txBox="1"/>
          <p:nvPr/>
        </p:nvSpPr>
        <p:spPr>
          <a:xfrm>
            <a:off x="12502887" y="6421275"/>
            <a:ext cx="21738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Internet</a:t>
            </a:r>
            <a:endParaRPr b="0" i="0" sz="2200" u="none" cap="none" strike="noStrike">
              <a:solidFill>
                <a:srgbClr val="434343"/>
              </a:solidFill>
              <a:latin typeface="Open Sans"/>
              <a:ea typeface="Open Sans"/>
              <a:cs typeface="Open Sans"/>
              <a:sym typeface="Open Sans"/>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4" name="Shape 3954"/>
        <p:cNvGrpSpPr/>
        <p:nvPr/>
      </p:nvGrpSpPr>
      <p:grpSpPr>
        <a:xfrm>
          <a:off x="0" y="0"/>
          <a:ext cx="0" cy="0"/>
          <a:chOff x="0" y="0"/>
          <a:chExt cx="0" cy="0"/>
        </a:xfrm>
      </p:grpSpPr>
      <p:sp>
        <p:nvSpPr>
          <p:cNvPr id="3955" name="Google Shape;3955;p41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None/>
            </a:pPr>
            <a:r>
              <a:rPr lang="en-US">
                <a:solidFill>
                  <a:srgbClr val="434343"/>
                </a:solidFill>
              </a:rPr>
              <a:t>Signature-Based Detection</a:t>
            </a:r>
            <a:endParaRPr>
              <a:solidFill>
                <a:srgbClr val="434343"/>
              </a:solidFill>
            </a:endParaRPr>
          </a:p>
        </p:txBody>
      </p:sp>
      <p:pic>
        <p:nvPicPr>
          <p:cNvPr id="3956" name="Google Shape;3956;p412"/>
          <p:cNvPicPr preferRelativeResize="0"/>
          <p:nvPr/>
        </p:nvPicPr>
        <p:blipFill rotWithShape="1">
          <a:blip r:embed="rId3">
            <a:alphaModFix/>
          </a:blip>
          <a:srcRect b="0" l="0" r="0" t="0"/>
          <a:stretch/>
        </p:blipFill>
        <p:spPr>
          <a:xfrm>
            <a:off x="4787325" y="744850"/>
            <a:ext cx="6720275" cy="305625"/>
          </a:xfrm>
          <a:prstGeom prst="rect">
            <a:avLst/>
          </a:prstGeom>
          <a:noFill/>
          <a:ln>
            <a:noFill/>
          </a:ln>
        </p:spPr>
      </p:pic>
      <p:sp>
        <p:nvSpPr>
          <p:cNvPr id="3957" name="Google Shape;3957;p412"/>
          <p:cNvSpPr txBox="1"/>
          <p:nvPr/>
        </p:nvSpPr>
        <p:spPr>
          <a:xfrm>
            <a:off x="1316013" y="1366208"/>
            <a:ext cx="13696999"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Signature-Based Detection or Pattern-Matching Detection refers to detecting attacks by looking for specific patterns, such as byte sequences in network traffic or known malicious instruction sequences used by malware.</a:t>
            </a:r>
            <a:endParaRPr b="0" i="0" sz="2200" u="none" cap="none" strike="noStrike">
              <a:solidFill>
                <a:srgbClr val="000000"/>
              </a:solidFill>
              <a:latin typeface="Arial"/>
              <a:ea typeface="Arial"/>
              <a:cs typeface="Arial"/>
              <a:sym typeface="Arial"/>
            </a:endParaRPr>
          </a:p>
        </p:txBody>
      </p:sp>
      <p:sp>
        <p:nvSpPr>
          <p:cNvPr id="3958" name="Google Shape;3958;p412"/>
          <p:cNvSpPr/>
          <p:nvPr/>
        </p:nvSpPr>
        <p:spPr>
          <a:xfrm>
            <a:off x="1671557" y="2967238"/>
            <a:ext cx="13055762" cy="5223451"/>
          </a:xfrm>
          <a:prstGeom prst="roundRect">
            <a:avLst>
              <a:gd fmla="val 4437" name="adj"/>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59" name="Google Shape;3959;p412"/>
          <p:cNvSpPr/>
          <p:nvPr/>
        </p:nvSpPr>
        <p:spPr>
          <a:xfrm>
            <a:off x="1940594" y="3321438"/>
            <a:ext cx="8486542" cy="4456353"/>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An example of a signature is a packet with the same source IP address and destination IP address.</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Real-time traffic is matched against the database, and if the IDS finds a match, it raises an alert.</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primary benefit of this method is that it has a low false-positive rate.</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Although this method can easily detect known attacks, it is difficult to detect new attacks for which no pattern is available.</a:t>
            </a:r>
            <a:endParaRPr/>
          </a:p>
        </p:txBody>
      </p:sp>
      <p:pic>
        <p:nvPicPr>
          <p:cNvPr id="3960" name="Google Shape;3960;p412"/>
          <p:cNvPicPr preferRelativeResize="0"/>
          <p:nvPr/>
        </p:nvPicPr>
        <p:blipFill rotWithShape="1">
          <a:blip r:embed="rId4">
            <a:alphaModFix/>
          </a:blip>
          <a:srcRect b="0" l="0" r="0" t="0"/>
          <a:stretch/>
        </p:blipFill>
        <p:spPr>
          <a:xfrm>
            <a:off x="11242942" y="4244677"/>
            <a:ext cx="2668571" cy="266857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4" name="Shape 3964"/>
        <p:cNvGrpSpPr/>
        <p:nvPr/>
      </p:nvGrpSpPr>
      <p:grpSpPr>
        <a:xfrm>
          <a:off x="0" y="0"/>
          <a:ext cx="0" cy="0"/>
          <a:chOff x="0" y="0"/>
          <a:chExt cx="0" cy="0"/>
        </a:xfrm>
      </p:grpSpPr>
      <p:sp>
        <p:nvSpPr>
          <p:cNvPr id="3965" name="Google Shape;3965;p41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0"/>
              </a:spcBef>
              <a:spcAft>
                <a:spcPts val="0"/>
              </a:spcAft>
              <a:buSzPts val="4400"/>
              <a:buFont typeface="Arial"/>
              <a:buNone/>
            </a:pPr>
            <a:r>
              <a:rPr lang="en-US">
                <a:solidFill>
                  <a:srgbClr val="434343"/>
                </a:solidFill>
              </a:rPr>
              <a:t>Anomaly-Based Detection</a:t>
            </a:r>
            <a:endParaRPr>
              <a:solidFill>
                <a:srgbClr val="434343"/>
              </a:solidFill>
            </a:endParaRPr>
          </a:p>
        </p:txBody>
      </p:sp>
      <p:pic>
        <p:nvPicPr>
          <p:cNvPr id="3966" name="Google Shape;3966;p413"/>
          <p:cNvPicPr preferRelativeResize="0"/>
          <p:nvPr/>
        </p:nvPicPr>
        <p:blipFill rotWithShape="1">
          <a:blip r:embed="rId3">
            <a:alphaModFix/>
          </a:blip>
          <a:srcRect b="0" l="0" r="0" t="0"/>
          <a:stretch/>
        </p:blipFill>
        <p:spPr>
          <a:xfrm>
            <a:off x="4835074" y="540475"/>
            <a:ext cx="6624776" cy="714375"/>
          </a:xfrm>
          <a:prstGeom prst="rect">
            <a:avLst/>
          </a:prstGeom>
          <a:noFill/>
          <a:ln>
            <a:noFill/>
          </a:ln>
        </p:spPr>
      </p:pic>
      <p:pic>
        <p:nvPicPr>
          <p:cNvPr id="3967" name="Google Shape;3967;p413"/>
          <p:cNvPicPr preferRelativeResize="0"/>
          <p:nvPr/>
        </p:nvPicPr>
        <p:blipFill rotWithShape="1">
          <a:blip r:embed="rId4">
            <a:alphaModFix/>
          </a:blip>
          <a:srcRect b="0" l="0" r="0" t="0"/>
          <a:stretch/>
        </p:blipFill>
        <p:spPr>
          <a:xfrm>
            <a:off x="5996232" y="2995613"/>
            <a:ext cx="3524250" cy="3152775"/>
          </a:xfrm>
          <a:prstGeom prst="rect">
            <a:avLst/>
          </a:prstGeom>
          <a:noFill/>
          <a:ln>
            <a:noFill/>
          </a:ln>
        </p:spPr>
      </p:pic>
      <p:sp>
        <p:nvSpPr>
          <p:cNvPr id="3968" name="Google Shape;3968;p413"/>
          <p:cNvSpPr/>
          <p:nvPr/>
        </p:nvSpPr>
        <p:spPr>
          <a:xfrm>
            <a:off x="644244" y="1456350"/>
            <a:ext cx="5352000" cy="2220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Anomaly-based (heuristic) detection method monitors network traffic, builds a model of acceptable behavior, and flags exceptions to that model.</a:t>
            </a:r>
            <a:endParaRPr b="0" i="0" sz="2200" u="none" cap="none" strike="noStrike">
              <a:solidFill>
                <a:srgbClr val="434343"/>
              </a:solidFill>
              <a:latin typeface="Open Sans"/>
              <a:ea typeface="Open Sans"/>
              <a:cs typeface="Open Sans"/>
              <a:sym typeface="Open Sans"/>
            </a:endParaRPr>
          </a:p>
        </p:txBody>
      </p:sp>
      <p:sp>
        <p:nvSpPr>
          <p:cNvPr id="3969" name="Google Shape;3969;p413"/>
          <p:cNvSpPr/>
          <p:nvPr/>
        </p:nvSpPr>
        <p:spPr>
          <a:xfrm>
            <a:off x="9520494" y="1344449"/>
            <a:ext cx="6141038" cy="2448931"/>
          </a:xfrm>
          <a:prstGeom prst="roundRect">
            <a:avLst>
              <a:gd fmla="val 16667" name="adj"/>
            </a:avLst>
          </a:prstGeom>
          <a:solidFill>
            <a:srgbClr val="F9DE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Heuristic method uses feature comparisons and likenesses rather than specific signature matching to identify whether the target of observation is malicious.</a:t>
            </a:r>
            <a:endParaRPr b="0" i="0" sz="2200" u="none" cap="none" strike="noStrike">
              <a:solidFill>
                <a:srgbClr val="434343"/>
              </a:solidFill>
              <a:latin typeface="Open Sans"/>
              <a:ea typeface="Open Sans"/>
              <a:cs typeface="Open Sans"/>
              <a:sym typeface="Open Sans"/>
            </a:endParaRPr>
          </a:p>
        </p:txBody>
      </p:sp>
      <p:sp>
        <p:nvSpPr>
          <p:cNvPr id="3970" name="Google Shape;3970;p413"/>
          <p:cNvSpPr/>
          <p:nvPr/>
        </p:nvSpPr>
        <p:spPr>
          <a:xfrm>
            <a:off x="5082369" y="6148400"/>
            <a:ext cx="5352000" cy="222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The primary approach is to use machine learning to create a model of trustworthy activity and then compare new behavior against this model.</a:t>
            </a:r>
            <a:endParaRPr b="0" i="0" sz="2200" u="none" cap="none" strike="noStrike">
              <a:solidFill>
                <a:srgbClr val="434343"/>
              </a:solidFill>
              <a:latin typeface="Open Sans"/>
              <a:ea typeface="Open Sans"/>
              <a:cs typeface="Open Sans"/>
              <a:sym typeface="Open Sans"/>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4" name="Shape 3974"/>
        <p:cNvGrpSpPr/>
        <p:nvPr/>
      </p:nvGrpSpPr>
      <p:grpSpPr>
        <a:xfrm>
          <a:off x="0" y="0"/>
          <a:ext cx="0" cy="0"/>
          <a:chOff x="0" y="0"/>
          <a:chExt cx="0" cy="0"/>
        </a:xfrm>
      </p:grpSpPr>
      <p:sp>
        <p:nvSpPr>
          <p:cNvPr id="3975" name="Google Shape;3975;p414"/>
          <p:cNvSpPr txBox="1"/>
          <p:nvPr>
            <p:ph idx="1" type="body"/>
          </p:nvPr>
        </p:nvSpPr>
        <p:spPr>
          <a:xfrm>
            <a:off x="4068169" y="4126230"/>
            <a:ext cx="8119800" cy="914400"/>
          </a:xfrm>
          <a:prstGeom prst="rect">
            <a:avLst/>
          </a:prstGeom>
          <a:noFill/>
          <a:ln>
            <a:noFill/>
          </a:ln>
        </p:spPr>
        <p:txBody>
          <a:bodyPr anchorCtr="0" anchor="ctr" bIns="91425" lIns="91425" spcFirstLastPara="1" rIns="91425" wrap="square" tIns="91425">
            <a:noAutofit/>
          </a:bodyPr>
          <a:lstStyle/>
          <a:p>
            <a:pPr indent="-228600" lvl="0" marL="457200" rtl="0" algn="ctr">
              <a:lnSpc>
                <a:spcPct val="115000"/>
              </a:lnSpc>
              <a:spcBef>
                <a:spcPts val="1000"/>
              </a:spcBef>
              <a:spcAft>
                <a:spcPts val="0"/>
              </a:spcAft>
              <a:buSzPts val="2800"/>
              <a:buNone/>
            </a:pPr>
            <a:r>
              <a:rPr lang="en-US"/>
              <a:t>Virtual Private Network</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9" name="Shape 3979"/>
        <p:cNvGrpSpPr/>
        <p:nvPr/>
      </p:nvGrpSpPr>
      <p:grpSpPr>
        <a:xfrm>
          <a:off x="0" y="0"/>
          <a:ext cx="0" cy="0"/>
          <a:chOff x="0" y="0"/>
          <a:chExt cx="0" cy="0"/>
        </a:xfrm>
      </p:grpSpPr>
      <p:sp>
        <p:nvSpPr>
          <p:cNvPr id="3980" name="Google Shape;3980;p41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Introduction to Remote Access</a:t>
            </a:r>
            <a:endParaRPr>
              <a:solidFill>
                <a:srgbClr val="3F3F3F"/>
              </a:solidFill>
              <a:latin typeface="Open Sans"/>
              <a:ea typeface="Open Sans"/>
              <a:cs typeface="Open Sans"/>
              <a:sym typeface="Open Sans"/>
            </a:endParaRPr>
          </a:p>
        </p:txBody>
      </p:sp>
      <p:sp>
        <p:nvSpPr>
          <p:cNvPr id="3981" name="Google Shape;3981;p415"/>
          <p:cNvSpPr txBox="1"/>
          <p:nvPr/>
        </p:nvSpPr>
        <p:spPr>
          <a:xfrm>
            <a:off x="1125219" y="1487428"/>
            <a:ext cx="14024700" cy="864171"/>
          </a:xfrm>
          <a:prstGeom prst="rect">
            <a:avLst/>
          </a:prstGeom>
          <a:noFill/>
          <a:ln>
            <a:noFill/>
          </a:ln>
        </p:spPr>
        <p:txBody>
          <a:bodyPr anchorCtr="0" anchor="t" bIns="45700" lIns="45700" spcFirstLastPara="1" rIns="45700" wrap="square" tIns="45700">
            <a:spAutoFit/>
          </a:bodyPr>
          <a:lstStyle/>
          <a:p>
            <a:pPr indent="0" lvl="0" marL="0" marR="0" rtl="0" algn="ctr">
              <a:lnSpc>
                <a:spcPct val="114000"/>
              </a:lnSpc>
              <a:spcBef>
                <a:spcPts val="0"/>
              </a:spcBef>
              <a:spcAft>
                <a:spcPts val="0"/>
              </a:spcAft>
              <a:buClr>
                <a:srgbClr val="404040"/>
              </a:buClr>
              <a:buSzPts val="2200"/>
              <a:buFont typeface="Open Sans"/>
              <a:buNone/>
            </a:pPr>
            <a:r>
              <a:rPr b="0" i="0" lang="en-US" sz="2200" u="none" cap="none" strike="noStrike">
                <a:solidFill>
                  <a:srgbClr val="3F3F3F"/>
                </a:solidFill>
                <a:latin typeface="Open Sans"/>
                <a:ea typeface="Open Sans"/>
                <a:cs typeface="Open Sans"/>
                <a:sym typeface="Open Sans"/>
              </a:rPr>
              <a:t>Remote access technologies can be defined as the data networking technologies that are uniquely focused on providing access to the remote user into a network.</a:t>
            </a:r>
            <a:endParaRPr b="0" i="0" sz="1400" u="none" cap="none" strike="noStrike">
              <a:solidFill>
                <a:srgbClr val="3F3F3F"/>
              </a:solidFill>
              <a:latin typeface="Arial"/>
              <a:ea typeface="Arial"/>
              <a:cs typeface="Arial"/>
              <a:sym typeface="Arial"/>
            </a:endParaRPr>
          </a:p>
        </p:txBody>
      </p:sp>
      <p:pic>
        <p:nvPicPr>
          <p:cNvPr id="3982" name="Google Shape;3982;p415"/>
          <p:cNvPicPr preferRelativeResize="0"/>
          <p:nvPr/>
        </p:nvPicPr>
        <p:blipFill rotWithShape="1">
          <a:blip r:embed="rId3">
            <a:alphaModFix/>
          </a:blip>
          <a:srcRect b="0" l="0" r="0" t="0"/>
          <a:stretch/>
        </p:blipFill>
        <p:spPr>
          <a:xfrm>
            <a:off x="4056709" y="771540"/>
            <a:ext cx="8125169" cy="365760"/>
          </a:xfrm>
          <a:prstGeom prst="rect">
            <a:avLst/>
          </a:prstGeom>
          <a:noFill/>
          <a:ln>
            <a:noFill/>
          </a:ln>
        </p:spPr>
      </p:pic>
      <p:sp>
        <p:nvSpPr>
          <p:cNvPr id="3983" name="Google Shape;3983;p415"/>
          <p:cNvSpPr txBox="1"/>
          <p:nvPr/>
        </p:nvSpPr>
        <p:spPr>
          <a:xfrm>
            <a:off x="3566913" y="6660838"/>
            <a:ext cx="2633862" cy="7017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404040"/>
              </a:buClr>
              <a:buSzPts val="2000"/>
              <a:buFont typeface="Open Sans"/>
              <a:buNone/>
            </a:pPr>
            <a:r>
              <a:rPr b="0" i="0" lang="en-US" sz="2200" u="none" cap="none" strike="noStrike">
                <a:solidFill>
                  <a:srgbClr val="3F3F3F"/>
                </a:solidFill>
                <a:latin typeface="Open Sans"/>
                <a:ea typeface="Open Sans"/>
                <a:cs typeface="Open Sans"/>
                <a:sym typeface="Open Sans"/>
              </a:rPr>
              <a:t>Reduce networking costs</a:t>
            </a:r>
            <a:endParaRPr b="0" i="0" sz="2200" u="none" cap="none" strike="noStrike">
              <a:solidFill>
                <a:srgbClr val="3F3F3F"/>
              </a:solidFill>
              <a:latin typeface="Arial"/>
              <a:ea typeface="Arial"/>
              <a:cs typeface="Arial"/>
              <a:sym typeface="Arial"/>
            </a:endParaRPr>
          </a:p>
        </p:txBody>
      </p:sp>
      <p:sp>
        <p:nvSpPr>
          <p:cNvPr id="3984" name="Google Shape;3984;p415"/>
          <p:cNvSpPr txBox="1"/>
          <p:nvPr/>
        </p:nvSpPr>
        <p:spPr>
          <a:xfrm>
            <a:off x="6800827" y="6813187"/>
            <a:ext cx="2633862" cy="3970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404040"/>
              </a:buClr>
              <a:buSzPts val="2000"/>
              <a:buFont typeface="Open Sans"/>
              <a:buNone/>
            </a:pPr>
            <a:r>
              <a:rPr b="0" i="0" lang="en-US" sz="2200" u="none" cap="none" strike="noStrike">
                <a:solidFill>
                  <a:srgbClr val="3F3F3F"/>
                </a:solidFill>
                <a:latin typeface="Open Sans"/>
                <a:ea typeface="Open Sans"/>
                <a:cs typeface="Open Sans"/>
                <a:sym typeface="Open Sans"/>
              </a:rPr>
              <a:t>Build efficient ties </a:t>
            </a:r>
            <a:endParaRPr b="0" i="0" sz="2200" u="none" cap="none" strike="noStrike">
              <a:solidFill>
                <a:srgbClr val="3F3F3F"/>
              </a:solidFill>
              <a:latin typeface="Arial"/>
              <a:ea typeface="Arial"/>
              <a:cs typeface="Arial"/>
              <a:sym typeface="Arial"/>
            </a:endParaRPr>
          </a:p>
        </p:txBody>
      </p:sp>
      <p:sp>
        <p:nvSpPr>
          <p:cNvPr id="3985" name="Google Shape;3985;p415"/>
          <p:cNvSpPr txBox="1"/>
          <p:nvPr/>
        </p:nvSpPr>
        <p:spPr>
          <a:xfrm>
            <a:off x="10034742" y="6660838"/>
            <a:ext cx="2553394" cy="7017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404040"/>
              </a:buClr>
              <a:buSzPts val="2000"/>
              <a:buFont typeface="Open Sans"/>
              <a:buNone/>
            </a:pPr>
            <a:r>
              <a:rPr b="0" i="0" lang="en-US" sz="2200" u="none" cap="none" strike="noStrike">
                <a:solidFill>
                  <a:srgbClr val="3F3F3F"/>
                </a:solidFill>
                <a:latin typeface="Open Sans"/>
                <a:ea typeface="Open Sans"/>
                <a:cs typeface="Open Sans"/>
                <a:sym typeface="Open Sans"/>
              </a:rPr>
              <a:t>Provide flexible work styles</a:t>
            </a:r>
            <a:endParaRPr b="0" i="0" sz="2200" u="none" cap="none" strike="noStrike">
              <a:solidFill>
                <a:srgbClr val="3F3F3F"/>
              </a:solidFill>
              <a:latin typeface="Arial"/>
              <a:ea typeface="Arial"/>
              <a:cs typeface="Arial"/>
              <a:sym typeface="Arial"/>
            </a:endParaRPr>
          </a:p>
        </p:txBody>
      </p:sp>
      <p:sp>
        <p:nvSpPr>
          <p:cNvPr id="3986" name="Google Shape;3986;p415"/>
          <p:cNvSpPr txBox="1"/>
          <p:nvPr/>
        </p:nvSpPr>
        <p:spPr>
          <a:xfrm>
            <a:off x="4893369" y="3019761"/>
            <a:ext cx="6488400" cy="397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404040"/>
              </a:buClr>
              <a:buSzPts val="2000"/>
              <a:buFont typeface="Open Sans"/>
              <a:buNone/>
            </a:pPr>
            <a:r>
              <a:rPr b="0" i="0" lang="en-US" sz="2200" u="none" cap="none" strike="noStrike">
                <a:solidFill>
                  <a:srgbClr val="3F3F3F"/>
                </a:solidFill>
                <a:latin typeface="Open Sans"/>
                <a:ea typeface="Open Sans"/>
                <a:cs typeface="Open Sans"/>
                <a:sym typeface="Open Sans"/>
              </a:rPr>
              <a:t>Advantages of remote access technologies:</a:t>
            </a:r>
            <a:endParaRPr b="0" i="0" sz="2200" u="none" cap="none" strike="noStrike">
              <a:solidFill>
                <a:srgbClr val="3F3F3F"/>
              </a:solidFill>
              <a:latin typeface="Arial"/>
              <a:ea typeface="Arial"/>
              <a:cs typeface="Arial"/>
              <a:sym typeface="Arial"/>
            </a:endParaRPr>
          </a:p>
        </p:txBody>
      </p:sp>
      <p:grpSp>
        <p:nvGrpSpPr>
          <p:cNvPr id="3987" name="Google Shape;3987;p415"/>
          <p:cNvGrpSpPr/>
          <p:nvPr/>
        </p:nvGrpSpPr>
        <p:grpSpPr>
          <a:xfrm>
            <a:off x="4883844" y="3416961"/>
            <a:ext cx="6497925" cy="1230209"/>
            <a:chOff x="4883844" y="3416961"/>
            <a:chExt cx="6497925" cy="1230209"/>
          </a:xfrm>
        </p:grpSpPr>
        <p:grpSp>
          <p:nvGrpSpPr>
            <p:cNvPr id="3988" name="Google Shape;3988;p415"/>
            <p:cNvGrpSpPr/>
            <p:nvPr/>
          </p:nvGrpSpPr>
          <p:grpSpPr>
            <a:xfrm>
              <a:off x="4883844" y="3416961"/>
              <a:ext cx="6488312" cy="1115379"/>
              <a:chOff x="5142103" y="3416961"/>
              <a:chExt cx="6488312" cy="1115379"/>
            </a:xfrm>
          </p:grpSpPr>
          <p:cxnSp>
            <p:nvCxnSpPr>
              <p:cNvPr id="3989" name="Google Shape;3989;p415"/>
              <p:cNvCxnSpPr/>
              <p:nvPr/>
            </p:nvCxnSpPr>
            <p:spPr>
              <a:xfrm>
                <a:off x="8386259" y="3416961"/>
                <a:ext cx="0" cy="1115379"/>
              </a:xfrm>
              <a:prstGeom prst="straightConnector1">
                <a:avLst/>
              </a:prstGeom>
              <a:noFill/>
              <a:ln cap="flat" cmpd="sng" w="28575">
                <a:solidFill>
                  <a:srgbClr val="7F7F7F"/>
                </a:solidFill>
                <a:prstDash val="solid"/>
                <a:round/>
                <a:headEnd len="sm" w="sm" type="none"/>
                <a:tailEnd len="med" w="med" type="triangle"/>
              </a:ln>
            </p:spPr>
          </p:cxnSp>
          <p:cxnSp>
            <p:nvCxnSpPr>
              <p:cNvPr id="3990" name="Google Shape;3990;p415"/>
              <p:cNvCxnSpPr/>
              <p:nvPr/>
            </p:nvCxnSpPr>
            <p:spPr>
              <a:xfrm>
                <a:off x="5142103" y="4089470"/>
                <a:ext cx="6488312" cy="0"/>
              </a:xfrm>
              <a:prstGeom prst="straightConnector1">
                <a:avLst/>
              </a:prstGeom>
              <a:noFill/>
              <a:ln cap="flat" cmpd="sng" w="28575">
                <a:solidFill>
                  <a:srgbClr val="7F7F7F"/>
                </a:solidFill>
                <a:prstDash val="solid"/>
                <a:round/>
                <a:headEnd len="sm" w="sm" type="none"/>
                <a:tailEnd len="sm" w="sm" type="none"/>
              </a:ln>
            </p:spPr>
          </p:cxnSp>
        </p:grpSp>
        <p:cxnSp>
          <p:nvCxnSpPr>
            <p:cNvPr id="3991" name="Google Shape;3991;p415"/>
            <p:cNvCxnSpPr/>
            <p:nvPr/>
          </p:nvCxnSpPr>
          <p:spPr>
            <a:xfrm>
              <a:off x="4893369" y="4089470"/>
              <a:ext cx="0" cy="557700"/>
            </a:xfrm>
            <a:prstGeom prst="straightConnector1">
              <a:avLst/>
            </a:prstGeom>
            <a:noFill/>
            <a:ln cap="flat" cmpd="sng" w="28575">
              <a:solidFill>
                <a:srgbClr val="7F7F7F"/>
              </a:solidFill>
              <a:prstDash val="solid"/>
              <a:round/>
              <a:headEnd len="sm" w="sm" type="none"/>
              <a:tailEnd len="med" w="med" type="triangle"/>
            </a:ln>
          </p:spPr>
        </p:cxnSp>
        <p:cxnSp>
          <p:nvCxnSpPr>
            <p:cNvPr id="3992" name="Google Shape;3992;p415"/>
            <p:cNvCxnSpPr/>
            <p:nvPr/>
          </p:nvCxnSpPr>
          <p:spPr>
            <a:xfrm>
              <a:off x="11381769" y="4089480"/>
              <a:ext cx="0" cy="557690"/>
            </a:xfrm>
            <a:prstGeom prst="straightConnector1">
              <a:avLst/>
            </a:prstGeom>
            <a:noFill/>
            <a:ln cap="flat" cmpd="sng" w="28575">
              <a:solidFill>
                <a:srgbClr val="7F7F7F"/>
              </a:solidFill>
              <a:prstDash val="solid"/>
              <a:round/>
              <a:headEnd len="sm" w="sm" type="none"/>
              <a:tailEnd len="med" w="med" type="triangle"/>
            </a:ln>
          </p:spPr>
        </p:cxnSp>
      </p:grpSp>
      <p:pic>
        <p:nvPicPr>
          <p:cNvPr id="3993" name="Google Shape;3993;p415"/>
          <p:cNvPicPr preferRelativeResize="0"/>
          <p:nvPr/>
        </p:nvPicPr>
        <p:blipFill rotWithShape="1">
          <a:blip r:embed="rId4">
            <a:alphaModFix/>
          </a:blip>
          <a:srcRect b="0" l="0" r="0" t="0"/>
          <a:stretch/>
        </p:blipFill>
        <p:spPr>
          <a:xfrm>
            <a:off x="4004712" y="4537373"/>
            <a:ext cx="1838142" cy="1901380"/>
          </a:xfrm>
          <a:prstGeom prst="rect">
            <a:avLst/>
          </a:prstGeom>
          <a:noFill/>
          <a:ln>
            <a:noFill/>
          </a:ln>
        </p:spPr>
      </p:pic>
      <p:pic>
        <p:nvPicPr>
          <p:cNvPr id="3994" name="Google Shape;3994;p415"/>
          <p:cNvPicPr preferRelativeResize="0"/>
          <p:nvPr/>
        </p:nvPicPr>
        <p:blipFill rotWithShape="1">
          <a:blip r:embed="rId5">
            <a:alphaModFix/>
          </a:blip>
          <a:srcRect b="0" l="0" r="0" t="0"/>
          <a:stretch/>
        </p:blipFill>
        <p:spPr>
          <a:xfrm>
            <a:off x="7248847" y="4722848"/>
            <a:ext cx="1777444" cy="1737870"/>
          </a:xfrm>
          <a:prstGeom prst="rect">
            <a:avLst/>
          </a:prstGeom>
          <a:noFill/>
          <a:ln>
            <a:noFill/>
          </a:ln>
        </p:spPr>
      </p:pic>
      <p:pic>
        <p:nvPicPr>
          <p:cNvPr id="3995" name="Google Shape;3995;p415"/>
          <p:cNvPicPr preferRelativeResize="0"/>
          <p:nvPr/>
        </p:nvPicPr>
        <p:blipFill rotWithShape="1">
          <a:blip r:embed="rId6">
            <a:alphaModFix/>
          </a:blip>
          <a:srcRect b="0" l="0" r="0" t="0"/>
          <a:stretch/>
        </p:blipFill>
        <p:spPr>
          <a:xfrm>
            <a:off x="10411590" y="4821130"/>
            <a:ext cx="1940358" cy="161762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0" name="Shape 4000"/>
        <p:cNvGrpSpPr/>
        <p:nvPr/>
      </p:nvGrpSpPr>
      <p:grpSpPr>
        <a:xfrm>
          <a:off x="0" y="0"/>
          <a:ext cx="0" cy="0"/>
          <a:chOff x="0" y="0"/>
          <a:chExt cx="0" cy="0"/>
        </a:xfrm>
      </p:grpSpPr>
      <p:sp>
        <p:nvSpPr>
          <p:cNvPr id="4001" name="Google Shape;4001;p41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Virtual Private Network</a:t>
            </a:r>
            <a:endParaRPr/>
          </a:p>
        </p:txBody>
      </p:sp>
      <p:sp>
        <p:nvSpPr>
          <p:cNvPr id="4002" name="Google Shape;4002;p416"/>
          <p:cNvSpPr/>
          <p:nvPr/>
        </p:nvSpPr>
        <p:spPr>
          <a:xfrm>
            <a:off x="2409950" y="1489375"/>
            <a:ext cx="11436000" cy="1456200"/>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A Virtual Private Network (VPN) is a private network that uses a public network (usually the internet) to connect remote sites or users together.</a:t>
            </a:r>
            <a:endParaRPr b="0" i="0" sz="2200" u="none" cap="none" strike="noStrike">
              <a:solidFill>
                <a:srgbClr val="434343"/>
              </a:solidFill>
              <a:latin typeface="Open Sans"/>
              <a:ea typeface="Open Sans"/>
              <a:cs typeface="Open Sans"/>
              <a:sym typeface="Open Sans"/>
            </a:endParaRPr>
          </a:p>
        </p:txBody>
      </p:sp>
      <p:pic>
        <p:nvPicPr>
          <p:cNvPr id="4003" name="Google Shape;4003;p416"/>
          <p:cNvPicPr preferRelativeResize="0"/>
          <p:nvPr/>
        </p:nvPicPr>
        <p:blipFill rotWithShape="1">
          <a:blip r:embed="rId3">
            <a:alphaModFix/>
          </a:blip>
          <a:srcRect b="0" l="0" r="0" t="0"/>
          <a:stretch/>
        </p:blipFill>
        <p:spPr>
          <a:xfrm>
            <a:off x="6678962" y="4139187"/>
            <a:ext cx="2334600" cy="1780026"/>
          </a:xfrm>
          <a:prstGeom prst="rect">
            <a:avLst/>
          </a:prstGeom>
          <a:noFill/>
          <a:ln>
            <a:noFill/>
          </a:ln>
        </p:spPr>
      </p:pic>
      <p:pic>
        <p:nvPicPr>
          <p:cNvPr id="4004" name="Google Shape;4004;p416"/>
          <p:cNvPicPr preferRelativeResize="0"/>
          <p:nvPr/>
        </p:nvPicPr>
        <p:blipFill rotWithShape="1">
          <a:blip r:embed="rId3">
            <a:alphaModFix/>
          </a:blip>
          <a:srcRect b="0" l="0" r="0" t="0"/>
          <a:stretch/>
        </p:blipFill>
        <p:spPr>
          <a:xfrm>
            <a:off x="2234143" y="2783977"/>
            <a:ext cx="3795599" cy="2893970"/>
          </a:xfrm>
          <a:prstGeom prst="rect">
            <a:avLst/>
          </a:prstGeom>
          <a:noFill/>
          <a:ln>
            <a:noFill/>
          </a:ln>
        </p:spPr>
      </p:pic>
      <p:pic>
        <p:nvPicPr>
          <p:cNvPr id="4005" name="Google Shape;4005;p416"/>
          <p:cNvPicPr preferRelativeResize="0"/>
          <p:nvPr/>
        </p:nvPicPr>
        <p:blipFill rotWithShape="1">
          <a:blip r:embed="rId3">
            <a:alphaModFix/>
          </a:blip>
          <a:srcRect b="0" l="0" r="0" t="0"/>
          <a:stretch/>
        </p:blipFill>
        <p:spPr>
          <a:xfrm>
            <a:off x="6308081" y="5537826"/>
            <a:ext cx="3639725" cy="2775123"/>
          </a:xfrm>
          <a:prstGeom prst="rect">
            <a:avLst/>
          </a:prstGeom>
          <a:noFill/>
          <a:ln>
            <a:noFill/>
          </a:ln>
        </p:spPr>
      </p:pic>
      <p:sp>
        <p:nvSpPr>
          <p:cNvPr id="4006" name="Google Shape;4006;p416"/>
          <p:cNvSpPr txBox="1"/>
          <p:nvPr/>
        </p:nvSpPr>
        <p:spPr>
          <a:xfrm>
            <a:off x="6828150" y="4871425"/>
            <a:ext cx="19338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Internet</a:t>
            </a:r>
            <a:endParaRPr b="0" i="0" sz="2200" u="none" cap="none" strike="noStrike">
              <a:solidFill>
                <a:srgbClr val="434343"/>
              </a:solidFill>
              <a:latin typeface="Open Sans"/>
              <a:ea typeface="Open Sans"/>
              <a:cs typeface="Open Sans"/>
              <a:sym typeface="Open Sans"/>
            </a:endParaRPr>
          </a:p>
        </p:txBody>
      </p:sp>
      <p:pic>
        <p:nvPicPr>
          <p:cNvPr id="4007" name="Google Shape;4007;p416"/>
          <p:cNvPicPr preferRelativeResize="0"/>
          <p:nvPr/>
        </p:nvPicPr>
        <p:blipFill rotWithShape="1">
          <a:blip r:embed="rId4">
            <a:alphaModFix/>
          </a:blip>
          <a:srcRect b="0" l="0" r="0" t="0"/>
          <a:stretch/>
        </p:blipFill>
        <p:spPr>
          <a:xfrm>
            <a:off x="4224054" y="3264759"/>
            <a:ext cx="1456200" cy="1456200"/>
          </a:xfrm>
          <a:prstGeom prst="rect">
            <a:avLst/>
          </a:prstGeom>
          <a:noFill/>
          <a:ln>
            <a:noFill/>
          </a:ln>
        </p:spPr>
      </p:pic>
      <p:pic>
        <p:nvPicPr>
          <p:cNvPr id="4008" name="Google Shape;4008;p416"/>
          <p:cNvPicPr preferRelativeResize="0"/>
          <p:nvPr/>
        </p:nvPicPr>
        <p:blipFill rotWithShape="1">
          <a:blip r:embed="rId5">
            <a:alphaModFix/>
          </a:blip>
          <a:srcRect b="0" l="0" r="0" t="0"/>
          <a:stretch/>
        </p:blipFill>
        <p:spPr>
          <a:xfrm>
            <a:off x="2444015" y="3340960"/>
            <a:ext cx="1780026" cy="1780026"/>
          </a:xfrm>
          <a:prstGeom prst="rect">
            <a:avLst/>
          </a:prstGeom>
          <a:noFill/>
          <a:ln>
            <a:noFill/>
          </a:ln>
        </p:spPr>
      </p:pic>
      <p:pic>
        <p:nvPicPr>
          <p:cNvPr id="4009" name="Google Shape;4009;p416"/>
          <p:cNvPicPr preferRelativeResize="0"/>
          <p:nvPr/>
        </p:nvPicPr>
        <p:blipFill rotWithShape="1">
          <a:blip r:embed="rId3">
            <a:alphaModFix/>
          </a:blip>
          <a:srcRect b="0" l="0" r="0" t="0"/>
          <a:stretch/>
        </p:blipFill>
        <p:spPr>
          <a:xfrm>
            <a:off x="10226143" y="2843777"/>
            <a:ext cx="3795599" cy="2893970"/>
          </a:xfrm>
          <a:prstGeom prst="rect">
            <a:avLst/>
          </a:prstGeom>
          <a:noFill/>
          <a:ln>
            <a:noFill/>
          </a:ln>
        </p:spPr>
      </p:pic>
      <p:pic>
        <p:nvPicPr>
          <p:cNvPr id="4010" name="Google Shape;4010;p416"/>
          <p:cNvPicPr preferRelativeResize="0"/>
          <p:nvPr/>
        </p:nvPicPr>
        <p:blipFill rotWithShape="1">
          <a:blip r:embed="rId4">
            <a:alphaModFix/>
          </a:blip>
          <a:srcRect b="0" l="0" r="0" t="0"/>
          <a:stretch/>
        </p:blipFill>
        <p:spPr>
          <a:xfrm>
            <a:off x="12216054" y="3400759"/>
            <a:ext cx="1456200" cy="1456200"/>
          </a:xfrm>
          <a:prstGeom prst="rect">
            <a:avLst/>
          </a:prstGeom>
          <a:noFill/>
          <a:ln>
            <a:noFill/>
          </a:ln>
        </p:spPr>
      </p:pic>
      <p:pic>
        <p:nvPicPr>
          <p:cNvPr id="4011" name="Google Shape;4011;p416"/>
          <p:cNvPicPr preferRelativeResize="0"/>
          <p:nvPr/>
        </p:nvPicPr>
        <p:blipFill rotWithShape="1">
          <a:blip r:embed="rId5">
            <a:alphaModFix/>
          </a:blip>
          <a:srcRect b="0" l="0" r="0" t="0"/>
          <a:stretch/>
        </p:blipFill>
        <p:spPr>
          <a:xfrm>
            <a:off x="10436015" y="3400760"/>
            <a:ext cx="1780026" cy="1780026"/>
          </a:xfrm>
          <a:prstGeom prst="rect">
            <a:avLst/>
          </a:prstGeom>
          <a:noFill/>
          <a:ln>
            <a:noFill/>
          </a:ln>
        </p:spPr>
      </p:pic>
      <p:pic>
        <p:nvPicPr>
          <p:cNvPr id="4012" name="Google Shape;4012;p416"/>
          <p:cNvPicPr preferRelativeResize="0"/>
          <p:nvPr/>
        </p:nvPicPr>
        <p:blipFill rotWithShape="1">
          <a:blip r:embed="rId6">
            <a:alphaModFix/>
          </a:blip>
          <a:srcRect b="0" l="0" r="0" t="0"/>
          <a:stretch/>
        </p:blipFill>
        <p:spPr>
          <a:xfrm>
            <a:off x="7273626" y="6169733"/>
            <a:ext cx="1511325" cy="1511310"/>
          </a:xfrm>
          <a:prstGeom prst="rect">
            <a:avLst/>
          </a:prstGeom>
          <a:noFill/>
          <a:ln>
            <a:noFill/>
          </a:ln>
        </p:spPr>
      </p:pic>
      <p:sp>
        <p:nvSpPr>
          <p:cNvPr id="4013" name="Google Shape;4013;p416"/>
          <p:cNvSpPr txBox="1"/>
          <p:nvPr/>
        </p:nvSpPr>
        <p:spPr>
          <a:xfrm>
            <a:off x="2851225" y="5255325"/>
            <a:ext cx="28287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Regional office</a:t>
            </a:r>
            <a:endParaRPr b="0" i="0" sz="2200" u="none" cap="none" strike="noStrike">
              <a:solidFill>
                <a:srgbClr val="434343"/>
              </a:solidFill>
              <a:latin typeface="Open Sans"/>
              <a:ea typeface="Open Sans"/>
              <a:cs typeface="Open Sans"/>
              <a:sym typeface="Open Sans"/>
            </a:endParaRPr>
          </a:p>
        </p:txBody>
      </p:sp>
      <p:sp>
        <p:nvSpPr>
          <p:cNvPr id="4014" name="Google Shape;4014;p416"/>
          <p:cNvSpPr txBox="1"/>
          <p:nvPr/>
        </p:nvSpPr>
        <p:spPr>
          <a:xfrm>
            <a:off x="10843550" y="5255325"/>
            <a:ext cx="28287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Head office</a:t>
            </a:r>
            <a:endParaRPr b="0" i="0" sz="2200" u="none" cap="none" strike="noStrike">
              <a:solidFill>
                <a:srgbClr val="434343"/>
              </a:solidFill>
              <a:latin typeface="Open Sans"/>
              <a:ea typeface="Open Sans"/>
              <a:cs typeface="Open Sans"/>
              <a:sym typeface="Open Sans"/>
            </a:endParaRPr>
          </a:p>
        </p:txBody>
      </p:sp>
      <p:sp>
        <p:nvSpPr>
          <p:cNvPr id="4015" name="Google Shape;4015;p416"/>
          <p:cNvSpPr txBox="1"/>
          <p:nvPr/>
        </p:nvSpPr>
        <p:spPr>
          <a:xfrm>
            <a:off x="6081550" y="7561150"/>
            <a:ext cx="4228500" cy="83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Remote/Roaming users</a:t>
            </a:r>
            <a:endParaRPr b="0" i="0" sz="2200" u="none" cap="none" strike="noStrike">
              <a:solidFill>
                <a:srgbClr val="434343"/>
              </a:solidFill>
              <a:latin typeface="Open Sans"/>
              <a:ea typeface="Open Sans"/>
              <a:cs typeface="Open Sans"/>
              <a:sym typeface="Open Sans"/>
            </a:endParaRPr>
          </a:p>
        </p:txBody>
      </p:sp>
      <p:cxnSp>
        <p:nvCxnSpPr>
          <p:cNvPr id="4016" name="Google Shape;4016;p416"/>
          <p:cNvCxnSpPr>
            <a:endCxn id="4006" idx="3"/>
          </p:cNvCxnSpPr>
          <p:nvPr/>
        </p:nvCxnSpPr>
        <p:spPr>
          <a:xfrm flipH="1" rot="5400000">
            <a:off x="7877250" y="6017725"/>
            <a:ext cx="1792500" cy="23100"/>
          </a:xfrm>
          <a:prstGeom prst="curvedConnector2">
            <a:avLst/>
          </a:prstGeom>
          <a:noFill/>
          <a:ln cap="flat" cmpd="sng" w="9525">
            <a:solidFill>
              <a:schemeClr val="dk2"/>
            </a:solidFill>
            <a:prstDash val="solid"/>
            <a:round/>
            <a:headEnd len="sm" w="sm" type="none"/>
            <a:tailEnd len="sm" w="sm" type="none"/>
          </a:ln>
        </p:spPr>
      </p:cxnSp>
      <p:cxnSp>
        <p:nvCxnSpPr>
          <p:cNvPr id="4017" name="Google Shape;4017;p416"/>
          <p:cNvCxnSpPr>
            <a:stCxn id="4006" idx="3"/>
            <a:endCxn id="4010" idx="2"/>
          </p:cNvCxnSpPr>
          <p:nvPr/>
        </p:nvCxnSpPr>
        <p:spPr>
          <a:xfrm flipH="1" rot="10800000">
            <a:off x="8761950" y="4857025"/>
            <a:ext cx="4182300" cy="276000"/>
          </a:xfrm>
          <a:prstGeom prst="curvedConnector2">
            <a:avLst/>
          </a:prstGeom>
          <a:noFill/>
          <a:ln cap="flat" cmpd="sng" w="9525">
            <a:solidFill>
              <a:schemeClr val="dk2"/>
            </a:solidFill>
            <a:prstDash val="solid"/>
            <a:round/>
            <a:headEnd len="sm" w="sm" type="none"/>
            <a:tailEnd len="sm" w="sm" type="none"/>
          </a:ln>
        </p:spPr>
      </p:cxnSp>
      <p:cxnSp>
        <p:nvCxnSpPr>
          <p:cNvPr id="4018" name="Google Shape;4018;p416"/>
          <p:cNvCxnSpPr>
            <a:stCxn id="4012" idx="1"/>
            <a:endCxn id="4006" idx="1"/>
          </p:cNvCxnSpPr>
          <p:nvPr/>
        </p:nvCxnSpPr>
        <p:spPr>
          <a:xfrm rot="10800000">
            <a:off x="6828126" y="5132888"/>
            <a:ext cx="445500" cy="1792500"/>
          </a:xfrm>
          <a:prstGeom prst="curvedConnector3">
            <a:avLst>
              <a:gd fmla="val 153446" name="adj1"/>
            </a:avLst>
          </a:prstGeom>
          <a:noFill/>
          <a:ln cap="flat" cmpd="sng" w="9525">
            <a:solidFill>
              <a:schemeClr val="dk2"/>
            </a:solidFill>
            <a:prstDash val="solid"/>
            <a:round/>
            <a:headEnd len="sm" w="sm" type="none"/>
            <a:tailEnd len="sm" w="sm" type="none"/>
          </a:ln>
        </p:spPr>
      </p:cxnSp>
      <p:cxnSp>
        <p:nvCxnSpPr>
          <p:cNvPr id="4019" name="Google Shape;4019;p416"/>
          <p:cNvCxnSpPr>
            <a:stCxn id="4006" idx="1"/>
            <a:endCxn id="4007" idx="0"/>
          </p:cNvCxnSpPr>
          <p:nvPr/>
        </p:nvCxnSpPr>
        <p:spPr>
          <a:xfrm rot="10800000">
            <a:off x="4952250" y="3264625"/>
            <a:ext cx="1875900" cy="1868400"/>
          </a:xfrm>
          <a:prstGeom prst="curvedConnector4">
            <a:avLst>
              <a:gd fmla="val 30596" name="adj1"/>
              <a:gd fmla="val 104912" name="adj2"/>
            </a:avLst>
          </a:prstGeom>
          <a:noFill/>
          <a:ln cap="flat" cmpd="sng" w="9525">
            <a:solidFill>
              <a:schemeClr val="dk2"/>
            </a:solidFill>
            <a:prstDash val="solid"/>
            <a:round/>
            <a:headEnd len="sm" w="sm" type="none"/>
            <a:tailEnd len="sm" w="sm" type="none"/>
          </a:ln>
        </p:spPr>
      </p:cxnSp>
      <p:cxnSp>
        <p:nvCxnSpPr>
          <p:cNvPr id="4020" name="Google Shape;4020;p416"/>
          <p:cNvCxnSpPr>
            <a:stCxn id="4007" idx="2"/>
            <a:endCxn id="4010" idx="0"/>
          </p:cNvCxnSpPr>
          <p:nvPr/>
        </p:nvCxnSpPr>
        <p:spPr>
          <a:xfrm rot="-5400000">
            <a:off x="8288004" y="64809"/>
            <a:ext cx="1320300" cy="7992000"/>
          </a:xfrm>
          <a:prstGeom prst="curvedConnector5">
            <a:avLst>
              <a:gd fmla="val -17052" name="adj1"/>
              <a:gd fmla="val 50000" name="adj2"/>
              <a:gd fmla="val 117044" name="adj3"/>
            </a:avLst>
          </a:prstGeom>
          <a:noFill/>
          <a:ln cap="flat" cmpd="sng" w="9525">
            <a:solidFill>
              <a:schemeClr val="dk2"/>
            </a:solidFill>
            <a:prstDash val="solid"/>
            <a:round/>
            <a:headEnd len="sm" w="sm" type="none"/>
            <a:tailEnd len="sm" w="sm" type="none"/>
          </a:ln>
        </p:spPr>
      </p:cxnSp>
      <p:sp>
        <p:nvSpPr>
          <p:cNvPr id="4021" name="Google Shape;4021;p416"/>
          <p:cNvSpPr/>
          <p:nvPr/>
        </p:nvSpPr>
        <p:spPr>
          <a:xfrm>
            <a:off x="5486400" y="816352"/>
            <a:ext cx="5286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6" name="Shape 4026"/>
        <p:cNvGrpSpPr/>
        <p:nvPr/>
      </p:nvGrpSpPr>
      <p:grpSpPr>
        <a:xfrm>
          <a:off x="0" y="0"/>
          <a:ext cx="0" cy="0"/>
          <a:chOff x="0" y="0"/>
          <a:chExt cx="0" cy="0"/>
        </a:xfrm>
      </p:grpSpPr>
      <p:sp>
        <p:nvSpPr>
          <p:cNvPr id="4027" name="Google Shape;4027;p41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VPN Security</a:t>
            </a:r>
            <a:endParaRPr/>
          </a:p>
        </p:txBody>
      </p:sp>
      <p:pic>
        <p:nvPicPr>
          <p:cNvPr id="4028" name="Google Shape;4028;p417"/>
          <p:cNvPicPr preferRelativeResize="0"/>
          <p:nvPr/>
        </p:nvPicPr>
        <p:blipFill rotWithShape="1">
          <a:blip r:embed="rId3">
            <a:alphaModFix/>
          </a:blip>
          <a:srcRect b="0" l="0" r="0" t="0"/>
          <a:stretch/>
        </p:blipFill>
        <p:spPr>
          <a:xfrm>
            <a:off x="1471925" y="1552028"/>
            <a:ext cx="5572125" cy="3000375"/>
          </a:xfrm>
          <a:prstGeom prst="rect">
            <a:avLst/>
          </a:prstGeom>
          <a:noFill/>
          <a:ln>
            <a:noFill/>
          </a:ln>
        </p:spPr>
      </p:pic>
      <p:pic>
        <p:nvPicPr>
          <p:cNvPr id="4029" name="Google Shape;4029;p417"/>
          <p:cNvPicPr preferRelativeResize="0"/>
          <p:nvPr/>
        </p:nvPicPr>
        <p:blipFill rotWithShape="1">
          <a:blip r:embed="rId4">
            <a:alphaModFix/>
          </a:blip>
          <a:srcRect b="0" l="0" r="0" t="0"/>
          <a:stretch/>
        </p:blipFill>
        <p:spPr>
          <a:xfrm>
            <a:off x="6554050" y="720975"/>
            <a:ext cx="3186824" cy="353375"/>
          </a:xfrm>
          <a:prstGeom prst="rect">
            <a:avLst/>
          </a:prstGeom>
          <a:noFill/>
          <a:ln>
            <a:noFill/>
          </a:ln>
        </p:spPr>
      </p:pic>
      <p:pic>
        <p:nvPicPr>
          <p:cNvPr id="4030" name="Google Shape;4030;p417"/>
          <p:cNvPicPr preferRelativeResize="0"/>
          <p:nvPr/>
        </p:nvPicPr>
        <p:blipFill rotWithShape="1">
          <a:blip r:embed="rId5">
            <a:alphaModFix/>
          </a:blip>
          <a:srcRect b="0" l="0" r="0" t="0"/>
          <a:stretch/>
        </p:blipFill>
        <p:spPr>
          <a:xfrm>
            <a:off x="9211900" y="1552028"/>
            <a:ext cx="5572125" cy="3000375"/>
          </a:xfrm>
          <a:prstGeom prst="rect">
            <a:avLst/>
          </a:prstGeom>
          <a:noFill/>
          <a:ln>
            <a:noFill/>
          </a:ln>
        </p:spPr>
      </p:pic>
      <p:pic>
        <p:nvPicPr>
          <p:cNvPr id="4031" name="Google Shape;4031;p417"/>
          <p:cNvPicPr preferRelativeResize="0"/>
          <p:nvPr/>
        </p:nvPicPr>
        <p:blipFill rotWithShape="1">
          <a:blip r:embed="rId6">
            <a:alphaModFix/>
          </a:blip>
          <a:srcRect b="0" l="0" r="0" t="0"/>
          <a:stretch/>
        </p:blipFill>
        <p:spPr>
          <a:xfrm>
            <a:off x="1471925" y="5158403"/>
            <a:ext cx="5572125" cy="3000375"/>
          </a:xfrm>
          <a:prstGeom prst="rect">
            <a:avLst/>
          </a:prstGeom>
          <a:noFill/>
          <a:ln>
            <a:noFill/>
          </a:ln>
        </p:spPr>
      </p:pic>
      <p:pic>
        <p:nvPicPr>
          <p:cNvPr id="4032" name="Google Shape;4032;p417"/>
          <p:cNvPicPr preferRelativeResize="0"/>
          <p:nvPr/>
        </p:nvPicPr>
        <p:blipFill rotWithShape="1">
          <a:blip r:embed="rId7">
            <a:alphaModFix/>
          </a:blip>
          <a:srcRect b="0" l="0" r="0" t="0"/>
          <a:stretch/>
        </p:blipFill>
        <p:spPr>
          <a:xfrm>
            <a:off x="9211900" y="5158403"/>
            <a:ext cx="5572125" cy="3000375"/>
          </a:xfrm>
          <a:prstGeom prst="rect">
            <a:avLst/>
          </a:prstGeom>
          <a:noFill/>
          <a:ln>
            <a:noFill/>
          </a:ln>
        </p:spPr>
      </p:pic>
      <p:sp>
        <p:nvSpPr>
          <p:cNvPr id="4033" name="Google Shape;4033;p417"/>
          <p:cNvSpPr txBox="1"/>
          <p:nvPr/>
        </p:nvSpPr>
        <p:spPr>
          <a:xfrm>
            <a:off x="2011875" y="1903375"/>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Authentication</a:t>
            </a:r>
            <a:endParaRPr b="1" i="0" sz="1400" u="none" cap="none" strike="noStrike">
              <a:solidFill>
                <a:srgbClr val="434343"/>
              </a:solidFill>
              <a:latin typeface="Arial"/>
              <a:ea typeface="Arial"/>
              <a:cs typeface="Arial"/>
              <a:sym typeface="Arial"/>
            </a:endParaRPr>
          </a:p>
        </p:txBody>
      </p:sp>
      <p:sp>
        <p:nvSpPr>
          <p:cNvPr id="4034" name="Google Shape;4034;p417"/>
          <p:cNvSpPr txBox="1"/>
          <p:nvPr/>
        </p:nvSpPr>
        <p:spPr>
          <a:xfrm>
            <a:off x="9699525" y="1708825"/>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Access control</a:t>
            </a:r>
            <a:endParaRPr b="1" i="0" sz="1400" u="none" cap="none" strike="noStrike">
              <a:solidFill>
                <a:srgbClr val="434343"/>
              </a:solidFill>
              <a:latin typeface="Arial"/>
              <a:ea typeface="Arial"/>
              <a:cs typeface="Arial"/>
              <a:sym typeface="Arial"/>
            </a:endParaRPr>
          </a:p>
        </p:txBody>
      </p:sp>
      <p:sp>
        <p:nvSpPr>
          <p:cNvPr id="4035" name="Google Shape;4035;p417"/>
          <p:cNvSpPr txBox="1"/>
          <p:nvPr/>
        </p:nvSpPr>
        <p:spPr>
          <a:xfrm>
            <a:off x="2011875" y="5260600"/>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Confidentiality</a:t>
            </a:r>
            <a:endParaRPr b="1" i="0" sz="1400" u="none" cap="none" strike="noStrike">
              <a:solidFill>
                <a:srgbClr val="434343"/>
              </a:solidFill>
              <a:latin typeface="Arial"/>
              <a:ea typeface="Arial"/>
              <a:cs typeface="Arial"/>
              <a:sym typeface="Arial"/>
            </a:endParaRPr>
          </a:p>
        </p:txBody>
      </p:sp>
      <p:sp>
        <p:nvSpPr>
          <p:cNvPr id="4036" name="Google Shape;4036;p417"/>
          <p:cNvSpPr txBox="1"/>
          <p:nvPr/>
        </p:nvSpPr>
        <p:spPr>
          <a:xfrm>
            <a:off x="9775575" y="5260600"/>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1" i="0" lang="en-US" sz="2200" u="none" cap="none" strike="noStrike">
                <a:solidFill>
                  <a:srgbClr val="434343"/>
                </a:solidFill>
                <a:latin typeface="Open Sans"/>
                <a:ea typeface="Open Sans"/>
                <a:cs typeface="Open Sans"/>
                <a:sym typeface="Open Sans"/>
              </a:rPr>
              <a:t>Integrity</a:t>
            </a:r>
            <a:endParaRPr b="1" i="0" sz="1400" u="none" cap="none" strike="noStrike">
              <a:solidFill>
                <a:srgbClr val="434343"/>
              </a:solidFill>
              <a:latin typeface="Arial"/>
              <a:ea typeface="Arial"/>
              <a:cs typeface="Arial"/>
              <a:sym typeface="Arial"/>
            </a:endParaRPr>
          </a:p>
        </p:txBody>
      </p:sp>
      <p:sp>
        <p:nvSpPr>
          <p:cNvPr id="4037" name="Google Shape;4037;p417"/>
          <p:cNvSpPr txBox="1"/>
          <p:nvPr/>
        </p:nvSpPr>
        <p:spPr>
          <a:xfrm>
            <a:off x="1471925" y="3123600"/>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Ensuring that the data originates at the source that it claims</a:t>
            </a:r>
            <a:endParaRPr b="0" i="0" sz="2200" u="none" cap="none" strike="noStrike">
              <a:solidFill>
                <a:srgbClr val="434343"/>
              </a:solidFill>
              <a:latin typeface="Open Sans"/>
              <a:ea typeface="Open Sans"/>
              <a:cs typeface="Open Sans"/>
              <a:sym typeface="Open Sans"/>
            </a:endParaRPr>
          </a:p>
        </p:txBody>
      </p:sp>
      <p:sp>
        <p:nvSpPr>
          <p:cNvPr id="4038" name="Google Shape;4038;p417"/>
          <p:cNvSpPr txBox="1"/>
          <p:nvPr/>
        </p:nvSpPr>
        <p:spPr>
          <a:xfrm>
            <a:off x="9211863" y="3088950"/>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Restricting unauthorized users from gaining admission to the network</a:t>
            </a:r>
            <a:endParaRPr b="0" i="0" sz="2200" u="none" cap="none" strike="noStrike">
              <a:solidFill>
                <a:srgbClr val="434343"/>
              </a:solidFill>
              <a:latin typeface="Open Sans"/>
              <a:ea typeface="Open Sans"/>
              <a:cs typeface="Open Sans"/>
              <a:sym typeface="Open Sans"/>
            </a:endParaRPr>
          </a:p>
        </p:txBody>
      </p:sp>
      <p:sp>
        <p:nvSpPr>
          <p:cNvPr id="4039" name="Google Shape;4039;p417"/>
          <p:cNvSpPr txBox="1"/>
          <p:nvPr/>
        </p:nvSpPr>
        <p:spPr>
          <a:xfrm>
            <a:off x="1471800" y="6665200"/>
            <a:ext cx="5572200" cy="120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Preventing anyone from reading or copying data as it travels across the internet</a:t>
            </a:r>
            <a:endParaRPr b="0" i="0" sz="2200" u="none" cap="none" strike="noStrike">
              <a:solidFill>
                <a:srgbClr val="434343"/>
              </a:solidFill>
              <a:latin typeface="Open Sans"/>
              <a:ea typeface="Open Sans"/>
              <a:cs typeface="Open Sans"/>
              <a:sym typeface="Open Sans"/>
            </a:endParaRPr>
          </a:p>
        </p:txBody>
      </p:sp>
      <p:sp>
        <p:nvSpPr>
          <p:cNvPr id="4040" name="Google Shape;4040;p417"/>
          <p:cNvSpPr txBox="1"/>
          <p:nvPr/>
        </p:nvSpPr>
        <p:spPr>
          <a:xfrm>
            <a:off x="9211900" y="6694625"/>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Ensuring that no one tampers with data as it travels across the internet</a:t>
            </a:r>
            <a:endParaRPr b="0" i="0" sz="2200" u="none" cap="none" strike="noStrike">
              <a:solidFill>
                <a:srgbClr val="434343"/>
              </a:solidFill>
              <a:latin typeface="Open Sans"/>
              <a:ea typeface="Open Sans"/>
              <a:cs typeface="Open Sans"/>
              <a:sym typeface="Open Sans"/>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5" name="Shape 4045"/>
        <p:cNvGrpSpPr/>
        <p:nvPr/>
      </p:nvGrpSpPr>
      <p:grpSpPr>
        <a:xfrm>
          <a:off x="0" y="0"/>
          <a:ext cx="0" cy="0"/>
          <a:chOff x="0" y="0"/>
          <a:chExt cx="0" cy="0"/>
        </a:xfrm>
      </p:grpSpPr>
      <p:sp>
        <p:nvSpPr>
          <p:cNvPr id="4046" name="Google Shape;4046;p41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VPN Tunnel</a:t>
            </a:r>
            <a:endParaRPr/>
          </a:p>
        </p:txBody>
      </p:sp>
      <p:sp>
        <p:nvSpPr>
          <p:cNvPr id="4047" name="Google Shape;4047;p418"/>
          <p:cNvSpPr/>
          <p:nvPr/>
        </p:nvSpPr>
        <p:spPr>
          <a:xfrm>
            <a:off x="1716125" y="1289225"/>
            <a:ext cx="12823500" cy="2793300"/>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434343"/>
              </a:buClr>
              <a:buSzPts val="2200"/>
              <a:buFont typeface="Open Sans"/>
              <a:buChar char="●"/>
            </a:pPr>
            <a:r>
              <a:rPr b="0" i="0" lang="en-US" sz="2200" u="none" cap="none" strike="noStrike">
                <a:solidFill>
                  <a:srgbClr val="434343"/>
                </a:solidFill>
                <a:latin typeface="Open Sans"/>
                <a:ea typeface="Open Sans"/>
                <a:cs typeface="Open Sans"/>
                <a:sym typeface="Open Sans"/>
              </a:rPr>
              <a:t>VPN is the tunnel that connects the user to the VPN server. To keep each data packet secure, it gets wrapped in an outer packet which is encrypted through a process known as encapsulation.</a:t>
            </a:r>
            <a:endParaRPr/>
          </a:p>
          <a:p>
            <a:pPr indent="-228600" lvl="0" marL="457200" marR="0" rtl="0" algn="l">
              <a:lnSpc>
                <a:spcPct val="115000"/>
              </a:lnSpc>
              <a:spcBef>
                <a:spcPts val="0"/>
              </a:spcBef>
              <a:spcAft>
                <a:spcPts val="0"/>
              </a:spcAft>
              <a:buClr>
                <a:srgbClr val="434343"/>
              </a:buClr>
              <a:buSzPts val="2200"/>
              <a:buFont typeface="Open Sans"/>
              <a:buNone/>
            </a:pPr>
            <a:r>
              <a:t/>
            </a:r>
            <a:endParaRPr b="0" i="0" sz="2200" u="none" cap="none" strike="noStrike">
              <a:solidFill>
                <a:srgbClr val="434343"/>
              </a:solidFill>
              <a:latin typeface="Open Sans"/>
              <a:ea typeface="Open Sans"/>
              <a:cs typeface="Open Sans"/>
              <a:sym typeface="Open Sans"/>
            </a:endParaRPr>
          </a:p>
          <a:p>
            <a:pPr indent="-368300" lvl="0" marL="457200" marR="0" rtl="0" algn="l">
              <a:lnSpc>
                <a:spcPct val="115000"/>
              </a:lnSpc>
              <a:spcBef>
                <a:spcPts val="0"/>
              </a:spcBef>
              <a:spcAft>
                <a:spcPts val="0"/>
              </a:spcAft>
              <a:buClr>
                <a:srgbClr val="434343"/>
              </a:buClr>
              <a:buSzPts val="2200"/>
              <a:buFont typeface="Open Sans"/>
              <a:buChar char="●"/>
            </a:pPr>
            <a:r>
              <a:rPr b="0" i="0" lang="en-US" sz="2200" u="none" cap="none" strike="noStrike">
                <a:solidFill>
                  <a:srgbClr val="434343"/>
                </a:solidFill>
                <a:latin typeface="Open Sans"/>
                <a:ea typeface="Open Sans"/>
                <a:cs typeface="Open Sans"/>
                <a:sym typeface="Open Sans"/>
              </a:rPr>
              <a:t>This outer packet keeps the data secure during the transfer. At the VPN server, the outer packet is removed to access the data of the inner packet.</a:t>
            </a:r>
            <a:endParaRPr b="0" i="0" sz="2200" u="none" cap="none" strike="noStrike">
              <a:solidFill>
                <a:srgbClr val="434343"/>
              </a:solidFill>
              <a:latin typeface="Open Sans"/>
              <a:ea typeface="Open Sans"/>
              <a:cs typeface="Open Sans"/>
              <a:sym typeface="Open Sans"/>
            </a:endParaRPr>
          </a:p>
        </p:txBody>
      </p:sp>
      <p:pic>
        <p:nvPicPr>
          <p:cNvPr descr="image19.png" id="4048" name="Google Shape;4048;p418"/>
          <p:cNvPicPr preferRelativeResize="0"/>
          <p:nvPr/>
        </p:nvPicPr>
        <p:blipFill rotWithShape="1">
          <a:blip r:embed="rId3">
            <a:alphaModFix/>
          </a:blip>
          <a:srcRect b="0" l="0" r="0" t="0"/>
          <a:stretch/>
        </p:blipFill>
        <p:spPr>
          <a:xfrm>
            <a:off x="1600638" y="4730075"/>
            <a:ext cx="13093653" cy="3286500"/>
          </a:xfrm>
          <a:prstGeom prst="rect">
            <a:avLst/>
          </a:prstGeom>
          <a:noFill/>
          <a:ln>
            <a:noFill/>
          </a:ln>
        </p:spPr>
      </p:pic>
      <p:sp>
        <p:nvSpPr>
          <p:cNvPr id="4049" name="Google Shape;4049;p418"/>
          <p:cNvSpPr/>
          <p:nvPr/>
        </p:nvSpPr>
        <p:spPr>
          <a:xfrm>
            <a:off x="6845301" y="816352"/>
            <a:ext cx="25757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4" name="Shape 4054"/>
        <p:cNvGrpSpPr/>
        <p:nvPr/>
      </p:nvGrpSpPr>
      <p:grpSpPr>
        <a:xfrm>
          <a:off x="0" y="0"/>
          <a:ext cx="0" cy="0"/>
          <a:chOff x="0" y="0"/>
          <a:chExt cx="0" cy="0"/>
        </a:xfrm>
      </p:grpSpPr>
      <p:sp>
        <p:nvSpPr>
          <p:cNvPr id="4055" name="Google Shape;4055;p41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Advantages of VPN</a:t>
            </a:r>
            <a:endParaRPr/>
          </a:p>
        </p:txBody>
      </p:sp>
      <p:sp>
        <p:nvSpPr>
          <p:cNvPr id="4056" name="Google Shape;4056;p419"/>
          <p:cNvSpPr/>
          <p:nvPr/>
        </p:nvSpPr>
        <p:spPr>
          <a:xfrm>
            <a:off x="4431860" y="1814475"/>
            <a:ext cx="9908100" cy="1504200"/>
          </a:xfrm>
          <a:prstGeom prst="roundRect">
            <a:avLst>
              <a:gd fmla="val 16667" name="adj"/>
            </a:avLst>
          </a:prstGeom>
          <a:solidFill>
            <a:srgbClr val="F9DE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Ensure the confidentiality and integrity of the data in transit</a:t>
            </a:r>
            <a:endParaRPr b="0" i="0" sz="2200" u="none" cap="none" strike="noStrike">
              <a:solidFill>
                <a:srgbClr val="434343"/>
              </a:solidFill>
              <a:latin typeface="Open Sans"/>
              <a:ea typeface="Open Sans"/>
              <a:cs typeface="Open Sans"/>
              <a:sym typeface="Open Sans"/>
            </a:endParaRPr>
          </a:p>
        </p:txBody>
      </p:sp>
      <p:sp>
        <p:nvSpPr>
          <p:cNvPr id="4057" name="Google Shape;4057;p419"/>
          <p:cNvSpPr/>
          <p:nvPr/>
        </p:nvSpPr>
        <p:spPr>
          <a:xfrm>
            <a:off x="4445275" y="3745550"/>
            <a:ext cx="9908100" cy="1504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Hide your browsing activity from your local network and ISP</a:t>
            </a:r>
            <a:endParaRPr b="0" i="0" sz="1400" u="none" cap="none" strike="noStrike">
              <a:solidFill>
                <a:srgbClr val="000000"/>
              </a:solidFill>
              <a:latin typeface="Arial"/>
              <a:ea typeface="Arial"/>
              <a:cs typeface="Arial"/>
              <a:sym typeface="Arial"/>
            </a:endParaRPr>
          </a:p>
        </p:txBody>
      </p:sp>
      <p:sp>
        <p:nvSpPr>
          <p:cNvPr id="4058" name="Google Shape;4058;p419"/>
          <p:cNvSpPr/>
          <p:nvPr/>
        </p:nvSpPr>
        <p:spPr>
          <a:xfrm>
            <a:off x="4478145" y="5676625"/>
            <a:ext cx="9908100" cy="1504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Help in bypassing internet censorship to access blocked websites or bypassing internet filters</a:t>
            </a:r>
            <a:endParaRPr b="0" i="0" sz="2200" u="none" cap="none" strike="noStrike">
              <a:solidFill>
                <a:srgbClr val="434343"/>
              </a:solidFill>
              <a:latin typeface="Open Sans"/>
              <a:ea typeface="Open Sans"/>
              <a:cs typeface="Open Sans"/>
              <a:sym typeface="Open Sans"/>
            </a:endParaRPr>
          </a:p>
        </p:txBody>
      </p:sp>
      <p:pic>
        <p:nvPicPr>
          <p:cNvPr id="4059" name="Google Shape;4059;p419"/>
          <p:cNvPicPr preferRelativeResize="0"/>
          <p:nvPr/>
        </p:nvPicPr>
        <p:blipFill rotWithShape="1">
          <a:blip r:embed="rId3">
            <a:alphaModFix/>
          </a:blip>
          <a:srcRect b="0" l="0" r="0" t="0"/>
          <a:stretch/>
        </p:blipFill>
        <p:spPr>
          <a:xfrm>
            <a:off x="2773487" y="1814487"/>
            <a:ext cx="1504200" cy="1504200"/>
          </a:xfrm>
          <a:prstGeom prst="rect">
            <a:avLst/>
          </a:prstGeom>
          <a:noFill/>
          <a:ln>
            <a:noFill/>
          </a:ln>
        </p:spPr>
      </p:pic>
      <p:pic>
        <p:nvPicPr>
          <p:cNvPr id="4060" name="Google Shape;4060;p419"/>
          <p:cNvPicPr preferRelativeResize="0"/>
          <p:nvPr/>
        </p:nvPicPr>
        <p:blipFill rotWithShape="1">
          <a:blip r:embed="rId4">
            <a:alphaModFix/>
          </a:blip>
          <a:srcRect b="0" l="0" r="0" t="0"/>
          <a:stretch/>
        </p:blipFill>
        <p:spPr>
          <a:xfrm>
            <a:off x="2773487" y="3745562"/>
            <a:ext cx="1504200" cy="1504200"/>
          </a:xfrm>
          <a:prstGeom prst="rect">
            <a:avLst/>
          </a:prstGeom>
          <a:noFill/>
          <a:ln>
            <a:noFill/>
          </a:ln>
        </p:spPr>
      </p:pic>
      <p:pic>
        <p:nvPicPr>
          <p:cNvPr id="4061" name="Google Shape;4061;p419"/>
          <p:cNvPicPr preferRelativeResize="0"/>
          <p:nvPr/>
        </p:nvPicPr>
        <p:blipFill rotWithShape="1">
          <a:blip r:embed="rId5">
            <a:alphaModFix/>
          </a:blip>
          <a:srcRect b="0" l="0" r="0" t="0"/>
          <a:stretch/>
        </p:blipFill>
        <p:spPr>
          <a:xfrm>
            <a:off x="2773475" y="5676625"/>
            <a:ext cx="1504200" cy="1504200"/>
          </a:xfrm>
          <a:prstGeom prst="rect">
            <a:avLst/>
          </a:prstGeom>
          <a:noFill/>
          <a:ln>
            <a:noFill/>
          </a:ln>
        </p:spPr>
      </p:pic>
      <p:sp>
        <p:nvSpPr>
          <p:cNvPr id="4062" name="Google Shape;4062;p419"/>
          <p:cNvSpPr/>
          <p:nvPr/>
        </p:nvSpPr>
        <p:spPr>
          <a:xfrm>
            <a:off x="6032500" y="816352"/>
            <a:ext cx="4204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7" name="Shape 4067"/>
        <p:cNvGrpSpPr/>
        <p:nvPr/>
      </p:nvGrpSpPr>
      <p:grpSpPr>
        <a:xfrm>
          <a:off x="0" y="0"/>
          <a:ext cx="0" cy="0"/>
          <a:chOff x="0" y="0"/>
          <a:chExt cx="0" cy="0"/>
        </a:xfrm>
      </p:grpSpPr>
      <p:sp>
        <p:nvSpPr>
          <p:cNvPr id="4068" name="Google Shape;4068;p42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Disadvantages of VPN</a:t>
            </a:r>
            <a:endParaRPr/>
          </a:p>
        </p:txBody>
      </p:sp>
      <p:sp>
        <p:nvSpPr>
          <p:cNvPr id="4069" name="Google Shape;4069;p420"/>
          <p:cNvSpPr/>
          <p:nvPr/>
        </p:nvSpPr>
        <p:spPr>
          <a:xfrm>
            <a:off x="4981038" y="1814475"/>
            <a:ext cx="8776800" cy="1151400"/>
          </a:xfrm>
          <a:prstGeom prst="roundRect">
            <a:avLst>
              <a:gd fmla="val 16667" name="adj"/>
            </a:avLst>
          </a:prstGeom>
          <a:solidFill>
            <a:srgbClr val="F9DE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Security issues occur if VPN is not configured and managed correctly</a:t>
            </a:r>
            <a:endParaRPr b="0" i="0" sz="2200" u="none" cap="none" strike="noStrike">
              <a:solidFill>
                <a:srgbClr val="434343"/>
              </a:solidFill>
              <a:latin typeface="Open Sans"/>
              <a:ea typeface="Open Sans"/>
              <a:cs typeface="Open Sans"/>
              <a:sym typeface="Open Sans"/>
            </a:endParaRPr>
          </a:p>
        </p:txBody>
      </p:sp>
      <p:sp>
        <p:nvSpPr>
          <p:cNvPr id="4070" name="Google Shape;4070;p420"/>
          <p:cNvSpPr/>
          <p:nvPr/>
        </p:nvSpPr>
        <p:spPr>
          <a:xfrm>
            <a:off x="5795363" y="3745550"/>
            <a:ext cx="8776800" cy="11514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Performance issues may occur due to ISP and their quality of service</a:t>
            </a:r>
            <a:endParaRPr b="0" i="0" sz="2200" u="none" cap="none" strike="noStrike">
              <a:solidFill>
                <a:srgbClr val="434343"/>
              </a:solidFill>
              <a:latin typeface="Open Sans"/>
              <a:ea typeface="Open Sans"/>
              <a:cs typeface="Open Sans"/>
              <a:sym typeface="Open Sans"/>
            </a:endParaRPr>
          </a:p>
        </p:txBody>
      </p:sp>
      <p:sp>
        <p:nvSpPr>
          <p:cNvPr id="4071" name="Google Shape;4071;p420"/>
          <p:cNvSpPr/>
          <p:nvPr/>
        </p:nvSpPr>
        <p:spPr>
          <a:xfrm>
            <a:off x="4981038" y="5676625"/>
            <a:ext cx="8776800" cy="1151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Complexity and incompatibility may arise due to issues with VPN technology standards</a:t>
            </a:r>
            <a:endParaRPr b="0" i="0" sz="2200" u="none" cap="none" strike="noStrike">
              <a:solidFill>
                <a:srgbClr val="434343"/>
              </a:solidFill>
              <a:latin typeface="Open Sans"/>
              <a:ea typeface="Open Sans"/>
              <a:cs typeface="Open Sans"/>
              <a:sym typeface="Open Sans"/>
            </a:endParaRPr>
          </a:p>
        </p:txBody>
      </p:sp>
      <p:pic>
        <p:nvPicPr>
          <p:cNvPr descr="A computer with a lock on the screen&#10;&#10;Description automatically generated" id="4072" name="Google Shape;4072;p420"/>
          <p:cNvPicPr preferRelativeResize="0"/>
          <p:nvPr/>
        </p:nvPicPr>
        <p:blipFill rotWithShape="1">
          <a:blip r:embed="rId3">
            <a:alphaModFix/>
          </a:blip>
          <a:srcRect b="0" l="0" r="0" t="0"/>
          <a:stretch/>
        </p:blipFill>
        <p:spPr>
          <a:xfrm>
            <a:off x="845531" y="2362334"/>
            <a:ext cx="3648579" cy="3648579"/>
          </a:xfrm>
          <a:prstGeom prst="rect">
            <a:avLst/>
          </a:prstGeom>
          <a:noFill/>
          <a:ln>
            <a:noFill/>
          </a:ln>
        </p:spPr>
      </p:pic>
      <p:pic>
        <p:nvPicPr>
          <p:cNvPr descr="Thumbs Down with solid fill" id="4073" name="Google Shape;4073;p420"/>
          <p:cNvPicPr preferRelativeResize="0"/>
          <p:nvPr/>
        </p:nvPicPr>
        <p:blipFill rotWithShape="1">
          <a:blip r:embed="rId4">
            <a:alphaModFix/>
          </a:blip>
          <a:srcRect b="0" l="0" r="0" t="0"/>
          <a:stretch/>
        </p:blipFill>
        <p:spPr>
          <a:xfrm>
            <a:off x="3365974" y="2106304"/>
            <a:ext cx="914400" cy="914400"/>
          </a:xfrm>
          <a:prstGeom prst="rect">
            <a:avLst/>
          </a:prstGeom>
          <a:noFill/>
          <a:ln>
            <a:noFill/>
          </a:ln>
        </p:spPr>
      </p:pic>
      <p:sp>
        <p:nvSpPr>
          <p:cNvPr id="4074" name="Google Shape;4074;p420"/>
          <p:cNvSpPr/>
          <p:nvPr/>
        </p:nvSpPr>
        <p:spPr>
          <a:xfrm>
            <a:off x="5702300" y="816352"/>
            <a:ext cx="48498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2"/>
          <p:cNvSpPr txBox="1"/>
          <p:nvPr>
            <p:ph idx="1" type="body"/>
          </p:nvPr>
        </p:nvSpPr>
        <p:spPr>
          <a:xfrm>
            <a:off x="2246244" y="4114800"/>
            <a:ext cx="7788854" cy="914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SzPts val="2800"/>
              <a:buNone/>
            </a:pPr>
            <a:r>
              <a:rPr lang="en-US"/>
              <a:t>Domain 03: Security 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264"/>
          <p:cNvPicPr preferRelativeResize="0"/>
          <p:nvPr/>
        </p:nvPicPr>
        <p:blipFill rotWithShape="1">
          <a:blip r:embed="rId3">
            <a:alphaModFix/>
          </a:blip>
          <a:srcRect b="33088" l="1122" r="16388" t="29328"/>
          <a:stretch/>
        </p:blipFill>
        <p:spPr>
          <a:xfrm>
            <a:off x="4764895" y="3740399"/>
            <a:ext cx="6568988" cy="2657436"/>
          </a:xfrm>
          <a:prstGeom prst="roundRect">
            <a:avLst>
              <a:gd fmla="val 12954" name="adj"/>
            </a:avLst>
          </a:prstGeom>
          <a:noFill/>
          <a:ln>
            <a:noFill/>
          </a:ln>
        </p:spPr>
      </p:pic>
      <p:sp>
        <p:nvSpPr>
          <p:cNvPr id="380" name="Google Shape;380;p264"/>
          <p:cNvSpPr txBox="1"/>
          <p:nvPr>
            <p:ph type="title"/>
          </p:nvPr>
        </p:nvSpPr>
        <p:spPr>
          <a:xfrm>
            <a:off x="0" y="241322"/>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Cloud Deployment Models</a:t>
            </a:r>
            <a:endParaRPr>
              <a:solidFill>
                <a:srgbClr val="3F3F3F"/>
              </a:solidFill>
              <a:latin typeface="Open Sans"/>
              <a:ea typeface="Open Sans"/>
              <a:cs typeface="Open Sans"/>
              <a:sym typeface="Open Sans"/>
            </a:endParaRPr>
          </a:p>
        </p:txBody>
      </p:sp>
      <p:sp>
        <p:nvSpPr>
          <p:cNvPr id="381" name="Google Shape;381;p264"/>
          <p:cNvSpPr/>
          <p:nvPr/>
        </p:nvSpPr>
        <p:spPr>
          <a:xfrm>
            <a:off x="2819400" y="890466"/>
            <a:ext cx="1062640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p264"/>
          <p:cNvSpPr/>
          <p:nvPr/>
        </p:nvSpPr>
        <p:spPr>
          <a:xfrm>
            <a:off x="1964987" y="6189732"/>
            <a:ext cx="12976698" cy="1342511"/>
          </a:xfrm>
          <a:prstGeom prst="roundRect">
            <a:avLst>
              <a:gd fmla="val 7505" name="adj"/>
            </a:avLst>
          </a:prstGeom>
          <a:solidFill>
            <a:srgbClr val="D1EDFF"/>
          </a:solidFill>
          <a:ln cap="flat" cmpd="sng" w="19050">
            <a:solidFill>
              <a:srgbClr val="427AA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60950" lIns="91425" spcFirstLastPara="1" rIns="121900" wrap="square" tIns="60950">
            <a:noAutofit/>
          </a:bodyPr>
          <a:lstStyle/>
          <a:p>
            <a:pPr indent="0" lvl="0" marL="12065" marR="5080" rtl="0" algn="ctr">
              <a:lnSpc>
                <a:spcPct val="118750"/>
              </a:lnSpc>
              <a:spcBef>
                <a:spcPts val="2000"/>
              </a:spcBef>
              <a:spcAft>
                <a:spcPts val="0"/>
              </a:spcAft>
              <a:buNone/>
            </a:pPr>
            <a:r>
              <a:rPr b="0" i="0" lang="en-US" sz="2200" u="none" cap="none" strike="noStrike">
                <a:solidFill>
                  <a:srgbClr val="3F3F3F"/>
                </a:solidFill>
                <a:latin typeface="Open Sans"/>
                <a:ea typeface="Open Sans"/>
                <a:cs typeface="Open Sans"/>
                <a:sym typeface="Open Sans"/>
              </a:rPr>
              <a:t>Cloud infrastructure is a composition of two or more clouds (private, community, or public) that remain unique entities.</a:t>
            </a:r>
            <a:endParaRPr b="0" i="0" sz="2200" u="none" cap="none" strike="noStrike">
              <a:solidFill>
                <a:srgbClr val="3F3F3F"/>
              </a:solidFill>
              <a:latin typeface="Open Sans"/>
              <a:ea typeface="Open Sans"/>
              <a:cs typeface="Open Sans"/>
              <a:sym typeface="Open Sans"/>
            </a:endParaRPr>
          </a:p>
        </p:txBody>
      </p:sp>
      <p:sp>
        <p:nvSpPr>
          <p:cNvPr id="383" name="Google Shape;383;p264"/>
          <p:cNvSpPr/>
          <p:nvPr/>
        </p:nvSpPr>
        <p:spPr>
          <a:xfrm>
            <a:off x="6105774" y="3208576"/>
            <a:ext cx="3887231" cy="649618"/>
          </a:xfrm>
          <a:prstGeom prst="roundRect">
            <a:avLst>
              <a:gd fmla="val 16667" name="adj"/>
            </a:avLst>
          </a:prstGeom>
          <a:solidFill>
            <a:schemeClr val="lt1"/>
          </a:solidFill>
          <a:ln cap="flat" cmpd="sng" w="25400">
            <a:solidFill>
              <a:srgbClr val="0069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3F3F3F"/>
                </a:solidFill>
                <a:latin typeface="Open Sans"/>
                <a:ea typeface="Open Sans"/>
                <a:cs typeface="Open Sans"/>
                <a:sym typeface="Open Sans"/>
              </a:rPr>
              <a:t>Hybrid cloud</a:t>
            </a:r>
            <a:endParaRPr b="1" i="0" sz="2400" u="none" cap="none" strike="noStrike">
              <a:solidFill>
                <a:srgbClr val="3F3F3F"/>
              </a:solidFill>
              <a:latin typeface="Arial"/>
              <a:ea typeface="Arial"/>
              <a:cs typeface="Arial"/>
              <a:sym typeface="Arial"/>
            </a:endParaRPr>
          </a:p>
        </p:txBody>
      </p:sp>
      <p:sp>
        <p:nvSpPr>
          <p:cNvPr id="384" name="Google Shape;384;p264"/>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Cloud deployment models define how cloud services are made available to users. A flexible model is the hybrid cloud.</a:t>
            </a:r>
            <a:endParaRPr b="0" i="0" sz="2200" u="none" cap="none" strike="noStrike">
              <a:solidFill>
                <a:srgbClr val="FFFFFF"/>
              </a:solidFill>
              <a:latin typeface="Open Sans"/>
              <a:ea typeface="Open Sans"/>
              <a:cs typeface="Open Sans"/>
              <a:sym typeface="Open Sans"/>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9" name="Shape 4079"/>
        <p:cNvGrpSpPr/>
        <p:nvPr/>
      </p:nvGrpSpPr>
      <p:grpSpPr>
        <a:xfrm>
          <a:off x="0" y="0"/>
          <a:ext cx="0" cy="0"/>
          <a:chOff x="0" y="0"/>
          <a:chExt cx="0" cy="0"/>
        </a:xfrm>
      </p:grpSpPr>
      <p:sp>
        <p:nvSpPr>
          <p:cNvPr id="4080" name="Google Shape;4080;p42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Site-to-Site VPN</a:t>
            </a:r>
            <a:endParaRPr/>
          </a:p>
        </p:txBody>
      </p:sp>
      <p:pic>
        <p:nvPicPr>
          <p:cNvPr id="4081" name="Google Shape;4081;p421"/>
          <p:cNvPicPr preferRelativeResize="0"/>
          <p:nvPr/>
        </p:nvPicPr>
        <p:blipFill rotWithShape="1">
          <a:blip r:embed="rId3">
            <a:alphaModFix/>
          </a:blip>
          <a:srcRect b="0" l="0" r="0" t="0"/>
          <a:stretch/>
        </p:blipFill>
        <p:spPr>
          <a:xfrm>
            <a:off x="6124325" y="720975"/>
            <a:ext cx="4046275" cy="353375"/>
          </a:xfrm>
          <a:prstGeom prst="rect">
            <a:avLst/>
          </a:prstGeom>
          <a:noFill/>
          <a:ln>
            <a:noFill/>
          </a:ln>
        </p:spPr>
      </p:pic>
      <p:sp>
        <p:nvSpPr>
          <p:cNvPr id="4082" name="Google Shape;4082;p421"/>
          <p:cNvSpPr/>
          <p:nvPr/>
        </p:nvSpPr>
        <p:spPr>
          <a:xfrm>
            <a:off x="2409950" y="1532550"/>
            <a:ext cx="11436000" cy="1360800"/>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535353"/>
              </a:buClr>
              <a:buSzPts val="4000"/>
              <a:buFont typeface="Open Sans"/>
              <a:buNone/>
            </a:pPr>
            <a:r>
              <a:rPr b="0" i="0" lang="en-US" sz="2200" u="none" cap="none" strike="noStrike">
                <a:solidFill>
                  <a:srgbClr val="434343"/>
                </a:solidFill>
                <a:latin typeface="Open Sans"/>
                <a:ea typeface="Open Sans"/>
                <a:cs typeface="Open Sans"/>
                <a:sym typeface="Open Sans"/>
              </a:rPr>
              <a:t>Site-to-Site VPNs, or intranet VPNs, allow a company to connect its remote sites to the corporate backbone securely over a public medium like the internet.</a:t>
            </a:r>
            <a:endParaRPr b="0" i="0" sz="2200" u="none" cap="none" strike="noStrike">
              <a:solidFill>
                <a:srgbClr val="434343"/>
              </a:solidFill>
              <a:latin typeface="Arial"/>
              <a:ea typeface="Arial"/>
              <a:cs typeface="Arial"/>
              <a:sym typeface="Arial"/>
            </a:endParaRPr>
          </a:p>
        </p:txBody>
      </p:sp>
      <p:pic>
        <p:nvPicPr>
          <p:cNvPr descr="WhatsApp Image 2021-07-22 at 12.39.28.jpeg" id="4083" name="Google Shape;4083;p421"/>
          <p:cNvPicPr preferRelativeResize="0"/>
          <p:nvPr/>
        </p:nvPicPr>
        <p:blipFill rotWithShape="1">
          <a:blip r:embed="rId4">
            <a:alphaModFix/>
          </a:blip>
          <a:srcRect b="13321" l="0" r="0" t="13321"/>
          <a:stretch/>
        </p:blipFill>
        <p:spPr>
          <a:xfrm>
            <a:off x="1702358" y="3351550"/>
            <a:ext cx="12851184" cy="4566174"/>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42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Host-to-Host VPN</a:t>
            </a:r>
            <a:endParaRPr/>
          </a:p>
        </p:txBody>
      </p:sp>
      <p:pic>
        <p:nvPicPr>
          <p:cNvPr id="4090" name="Google Shape;4090;p422"/>
          <p:cNvPicPr preferRelativeResize="0"/>
          <p:nvPr/>
        </p:nvPicPr>
        <p:blipFill rotWithShape="1">
          <a:blip r:embed="rId3">
            <a:alphaModFix/>
          </a:blip>
          <a:srcRect b="0" l="0" r="0" t="0"/>
          <a:stretch/>
        </p:blipFill>
        <p:spPr>
          <a:xfrm>
            <a:off x="5957200" y="720975"/>
            <a:ext cx="4380524" cy="353375"/>
          </a:xfrm>
          <a:prstGeom prst="rect">
            <a:avLst/>
          </a:prstGeom>
          <a:noFill/>
          <a:ln>
            <a:noFill/>
          </a:ln>
        </p:spPr>
      </p:pic>
      <p:sp>
        <p:nvSpPr>
          <p:cNvPr id="4091" name="Google Shape;4091;p422"/>
          <p:cNvSpPr/>
          <p:nvPr/>
        </p:nvSpPr>
        <p:spPr>
          <a:xfrm>
            <a:off x="2409950" y="1532550"/>
            <a:ext cx="11436000" cy="1360800"/>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Host-to-Host VPN is somewhat like a site-to-site VPN in concept except that the endpoints of the tunnel are two individual hosts.</a:t>
            </a:r>
            <a:endParaRPr b="0" i="0" sz="2200" u="none" cap="none" strike="noStrike">
              <a:solidFill>
                <a:srgbClr val="434343"/>
              </a:solidFill>
              <a:latin typeface="Arial"/>
              <a:ea typeface="Arial"/>
              <a:cs typeface="Arial"/>
              <a:sym typeface="Arial"/>
            </a:endParaRPr>
          </a:p>
        </p:txBody>
      </p:sp>
      <p:pic>
        <p:nvPicPr>
          <p:cNvPr descr="WhatsApp Image 2021-07-22 at 12.44.41.jpeg" id="4092" name="Google Shape;4092;p422"/>
          <p:cNvPicPr preferRelativeResize="0"/>
          <p:nvPr/>
        </p:nvPicPr>
        <p:blipFill rotWithShape="1">
          <a:blip r:embed="rId4">
            <a:alphaModFix/>
          </a:blip>
          <a:srcRect b="13217" l="0" r="0" t="13218"/>
          <a:stretch/>
        </p:blipFill>
        <p:spPr>
          <a:xfrm>
            <a:off x="1718975" y="3324925"/>
            <a:ext cx="12817949" cy="456720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7" name="Shape 4097"/>
        <p:cNvGrpSpPr/>
        <p:nvPr/>
      </p:nvGrpSpPr>
      <p:grpSpPr>
        <a:xfrm>
          <a:off x="0" y="0"/>
          <a:ext cx="0" cy="0"/>
          <a:chOff x="0" y="0"/>
          <a:chExt cx="0" cy="0"/>
        </a:xfrm>
      </p:grpSpPr>
      <p:sp>
        <p:nvSpPr>
          <p:cNvPr id="4098" name="Google Shape;4098;p42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Host-to-Site VPN</a:t>
            </a:r>
            <a:endParaRPr/>
          </a:p>
        </p:txBody>
      </p:sp>
      <p:pic>
        <p:nvPicPr>
          <p:cNvPr id="4099" name="Google Shape;4099;p423"/>
          <p:cNvPicPr preferRelativeResize="0"/>
          <p:nvPr/>
        </p:nvPicPr>
        <p:blipFill rotWithShape="1">
          <a:blip r:embed="rId3">
            <a:alphaModFix/>
          </a:blip>
          <a:srcRect b="0" l="0" r="0" t="0"/>
          <a:stretch/>
        </p:blipFill>
        <p:spPr>
          <a:xfrm>
            <a:off x="6124325" y="720975"/>
            <a:ext cx="4046275" cy="353375"/>
          </a:xfrm>
          <a:prstGeom prst="rect">
            <a:avLst/>
          </a:prstGeom>
          <a:noFill/>
          <a:ln>
            <a:noFill/>
          </a:ln>
        </p:spPr>
      </p:pic>
      <p:sp>
        <p:nvSpPr>
          <p:cNvPr id="4100" name="Google Shape;4100;p423"/>
          <p:cNvSpPr/>
          <p:nvPr/>
        </p:nvSpPr>
        <p:spPr>
          <a:xfrm>
            <a:off x="2409950" y="1532550"/>
            <a:ext cx="11436000" cy="1360800"/>
          </a:xfrm>
          <a:prstGeom prst="roundRect">
            <a:avLst>
              <a:gd fmla="val 16667" name="adj"/>
            </a:avLst>
          </a:prstGeom>
          <a:no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Host-to-Site or remote access VPNs allow remote users like telecommuters to securely access the corporate network wherever and whenever they need to.</a:t>
            </a:r>
            <a:endParaRPr b="0" i="0" sz="2200" u="none" cap="none" strike="noStrike">
              <a:solidFill>
                <a:srgbClr val="434343"/>
              </a:solidFill>
              <a:latin typeface="Arial"/>
              <a:ea typeface="Arial"/>
              <a:cs typeface="Arial"/>
              <a:sym typeface="Arial"/>
            </a:endParaRPr>
          </a:p>
        </p:txBody>
      </p:sp>
      <p:pic>
        <p:nvPicPr>
          <p:cNvPr descr="WhatsApp Image 2021-07-22 at 13.49.17.jpeg" id="4101" name="Google Shape;4101;p423"/>
          <p:cNvPicPr preferRelativeResize="0"/>
          <p:nvPr/>
        </p:nvPicPr>
        <p:blipFill rotWithShape="1">
          <a:blip r:embed="rId4">
            <a:alphaModFix/>
          </a:blip>
          <a:srcRect b="13918" l="0" r="0" t="13919"/>
          <a:stretch/>
        </p:blipFill>
        <p:spPr>
          <a:xfrm>
            <a:off x="905250" y="4057826"/>
            <a:ext cx="14445402" cy="29561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5" name="Shape 4105"/>
        <p:cNvGrpSpPr/>
        <p:nvPr/>
      </p:nvGrpSpPr>
      <p:grpSpPr>
        <a:xfrm>
          <a:off x="0" y="0"/>
          <a:ext cx="0" cy="0"/>
          <a:chOff x="0" y="0"/>
          <a:chExt cx="0" cy="0"/>
        </a:xfrm>
      </p:grpSpPr>
      <p:sp>
        <p:nvSpPr>
          <p:cNvPr id="4106" name="Google Shape;4106;p42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Internet Security Protocol (IPsec)</a:t>
            </a:r>
            <a:endParaRPr>
              <a:solidFill>
                <a:srgbClr val="3F3F3F"/>
              </a:solidFill>
              <a:latin typeface="Open Sans"/>
              <a:ea typeface="Open Sans"/>
              <a:cs typeface="Open Sans"/>
              <a:sym typeface="Open Sans"/>
            </a:endParaRPr>
          </a:p>
        </p:txBody>
      </p:sp>
      <p:grpSp>
        <p:nvGrpSpPr>
          <p:cNvPr id="4107" name="Google Shape;4107;p424"/>
          <p:cNvGrpSpPr/>
          <p:nvPr/>
        </p:nvGrpSpPr>
        <p:grpSpPr>
          <a:xfrm>
            <a:off x="897436" y="1512123"/>
            <a:ext cx="7938225" cy="6423901"/>
            <a:chOff x="754559" y="1881077"/>
            <a:chExt cx="7938225" cy="6423901"/>
          </a:xfrm>
        </p:grpSpPr>
        <p:sp>
          <p:nvSpPr>
            <p:cNvPr id="4108" name="Google Shape;4108;p424"/>
            <p:cNvSpPr/>
            <p:nvPr/>
          </p:nvSpPr>
          <p:spPr>
            <a:xfrm>
              <a:off x="754559" y="1881077"/>
              <a:ext cx="7938225" cy="6423901"/>
            </a:xfrm>
            <a:prstGeom prst="roundRect">
              <a:avLst>
                <a:gd fmla="val 3147" name="adj"/>
              </a:avLst>
            </a:prstGeom>
            <a:solidFill>
              <a:srgbClr val="F2F2F2"/>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14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sp>
          <p:nvSpPr>
            <p:cNvPr id="4109" name="Google Shape;4109;p424"/>
            <p:cNvSpPr txBox="1"/>
            <p:nvPr/>
          </p:nvSpPr>
          <p:spPr>
            <a:xfrm>
              <a:off x="945603" y="2037662"/>
              <a:ext cx="7523400" cy="6267316"/>
            </a:xfrm>
            <a:prstGeom prst="rect">
              <a:avLst/>
            </a:prstGeom>
            <a:noFill/>
            <a:ln>
              <a:noFill/>
            </a:ln>
          </p:spPr>
          <p:txBody>
            <a:bodyPr anchorCtr="0" anchor="t" bIns="45700" lIns="45700" spcFirstLastPara="1" rIns="45700" wrap="square" tIns="45700">
              <a:spAutoFit/>
            </a:bodyPr>
            <a:lstStyle/>
            <a:p>
              <a:pPr indent="0" lvl="0" marL="0" marR="0" rtl="0" algn="l">
                <a:lnSpc>
                  <a:spcPct val="114000"/>
                </a:lnSpc>
                <a:spcBef>
                  <a:spcPts val="0"/>
                </a:spcBef>
                <a:spcAft>
                  <a:spcPts val="0"/>
                </a:spcAft>
                <a:buClr>
                  <a:srgbClr val="404040"/>
                </a:buClr>
                <a:buSzPts val="2200"/>
                <a:buFont typeface="Open Sans"/>
                <a:buNone/>
              </a:pPr>
              <a:r>
                <a:rPr b="0" i="0" lang="en-US" sz="2200" u="none" cap="none" strike="noStrike">
                  <a:solidFill>
                    <a:srgbClr val="3F3F3F"/>
                  </a:solidFill>
                  <a:latin typeface="Open Sans"/>
                  <a:ea typeface="Open Sans"/>
                  <a:cs typeface="Open Sans"/>
                  <a:sym typeface="Open Sans"/>
                </a:rPr>
                <a:t>Internet Protocol Security (IPsec) is a protocol suite used for securing Internet Protocol (IP) communications.</a:t>
              </a:r>
              <a:endParaRPr/>
            </a:p>
            <a:p>
              <a:pPr indent="0" lvl="0" marL="0" marR="0" rtl="0" algn="l">
                <a:lnSpc>
                  <a:spcPct val="114000"/>
                </a:lnSpc>
                <a:spcBef>
                  <a:spcPts val="0"/>
                </a:spcBef>
                <a:spcAft>
                  <a:spcPts val="0"/>
                </a:spcAft>
                <a:buClr>
                  <a:srgbClr val="404040"/>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The protocols mutually authenticate agents at the beginning of the session and negotiate cryptographic keys to be used during the session.</a:t>
              </a:r>
              <a:endParaRPr/>
            </a:p>
            <a:p>
              <a:pPr indent="-203200" lvl="0"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A cryptographic layer to both IPv4 and IPv6 using a suite of protocols is added.</a:t>
              </a:r>
              <a:endParaRPr/>
            </a:p>
            <a:p>
              <a:pPr indent="-203200" lvl="0"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Each IP packet of a communication session is authenticated and encrypted.</a:t>
              </a:r>
              <a:endParaRPr/>
            </a:p>
            <a:p>
              <a:pPr indent="-203200" lvl="0" marL="342900" marR="0" rtl="0" algn="l">
                <a:lnSpc>
                  <a:spcPct val="114000"/>
                </a:lnSpc>
                <a:spcBef>
                  <a:spcPts val="0"/>
                </a:spcBef>
                <a:spcAft>
                  <a:spcPts val="0"/>
                </a:spcAft>
                <a:buClr>
                  <a:srgbClr val="40404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404040"/>
                </a:buClr>
                <a:buSzPts val="2200"/>
                <a:buFont typeface="Arial"/>
                <a:buChar char="•"/>
              </a:pPr>
              <a:r>
                <a:rPr b="0" i="0" lang="en-US" sz="2200" u="none" cap="none" strike="noStrike">
                  <a:solidFill>
                    <a:srgbClr val="3F3F3F"/>
                  </a:solidFill>
                  <a:latin typeface="Open Sans"/>
                  <a:ea typeface="Open Sans"/>
                  <a:cs typeface="Open Sans"/>
                  <a:sym typeface="Open Sans"/>
                </a:rPr>
                <a:t>It provides virtual private networks (VPN) and is used for creating a secure connection between client and server and between networks.</a:t>
              </a:r>
              <a:endParaRPr b="0" i="0" sz="2200" u="none" cap="none" strike="noStrike">
                <a:solidFill>
                  <a:srgbClr val="3F3F3F"/>
                </a:solidFill>
                <a:latin typeface="Open Sans"/>
                <a:ea typeface="Open Sans"/>
                <a:cs typeface="Open Sans"/>
                <a:sym typeface="Open Sans"/>
              </a:endParaRPr>
            </a:p>
          </p:txBody>
        </p:sp>
      </p:grpSp>
      <p:pic>
        <p:nvPicPr>
          <p:cNvPr id="4110" name="Google Shape;4110;p424"/>
          <p:cNvPicPr preferRelativeResize="0"/>
          <p:nvPr/>
        </p:nvPicPr>
        <p:blipFill rotWithShape="1">
          <a:blip r:embed="rId3">
            <a:alphaModFix/>
          </a:blip>
          <a:srcRect b="0" l="0" r="0" t="0"/>
          <a:stretch/>
        </p:blipFill>
        <p:spPr>
          <a:xfrm>
            <a:off x="3650450" y="771540"/>
            <a:ext cx="8937686" cy="365760"/>
          </a:xfrm>
          <a:prstGeom prst="rect">
            <a:avLst/>
          </a:prstGeom>
          <a:noFill/>
          <a:ln>
            <a:noFill/>
          </a:ln>
        </p:spPr>
      </p:pic>
      <p:grpSp>
        <p:nvGrpSpPr>
          <p:cNvPr id="4111" name="Google Shape;4111;p424"/>
          <p:cNvGrpSpPr/>
          <p:nvPr/>
        </p:nvGrpSpPr>
        <p:grpSpPr>
          <a:xfrm>
            <a:off x="8855996" y="2149167"/>
            <a:ext cx="7278121" cy="6757264"/>
            <a:chOff x="8676381" y="1871579"/>
            <a:chExt cx="7278121" cy="6757264"/>
          </a:xfrm>
        </p:grpSpPr>
        <p:grpSp>
          <p:nvGrpSpPr>
            <p:cNvPr id="4112" name="Google Shape;4112;p424"/>
            <p:cNvGrpSpPr/>
            <p:nvPr/>
          </p:nvGrpSpPr>
          <p:grpSpPr>
            <a:xfrm>
              <a:off x="8676381" y="1871579"/>
              <a:ext cx="7278121" cy="6757264"/>
              <a:chOff x="5938430" y="1032572"/>
              <a:chExt cx="6347073" cy="5892844"/>
            </a:xfrm>
          </p:grpSpPr>
          <p:sp>
            <p:nvSpPr>
              <p:cNvPr id="4113" name="Google Shape;4113;p424"/>
              <p:cNvSpPr/>
              <p:nvPr/>
            </p:nvSpPr>
            <p:spPr>
              <a:xfrm rot="-2802464">
                <a:off x="7062767" y="2031601"/>
                <a:ext cx="4169342" cy="3938824"/>
              </a:xfrm>
              <a:prstGeom prst="arc">
                <a:avLst>
                  <a:gd fmla="val 16200000" name="adj1"/>
                  <a:gd fmla="val 0" name="adj2"/>
                </a:avLst>
              </a:prstGeom>
              <a:noFill/>
              <a:ln cap="flat" cmpd="sng" w="38100">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114" name="Google Shape;4114;p424"/>
              <p:cNvSpPr/>
              <p:nvPr/>
            </p:nvSpPr>
            <p:spPr>
              <a:xfrm rot="-2802464">
                <a:off x="7003504" y="1947499"/>
                <a:ext cx="4231027" cy="3976598"/>
              </a:xfrm>
              <a:prstGeom prst="arc">
                <a:avLst>
                  <a:gd fmla="val 16200000" name="adj1"/>
                  <a:gd fmla="val 0" name="adj2"/>
                </a:avLst>
              </a:prstGeom>
              <a:noFill/>
              <a:ln cap="flat" cmpd="sng" w="285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115" name="Google Shape;4115;p424"/>
              <p:cNvSpPr/>
              <p:nvPr/>
            </p:nvSpPr>
            <p:spPr>
              <a:xfrm rot="-2802464">
                <a:off x="7018211" y="2146473"/>
                <a:ext cx="4231027" cy="3843028"/>
              </a:xfrm>
              <a:prstGeom prst="arc">
                <a:avLst>
                  <a:gd fmla="val 16200000" name="adj1"/>
                  <a:gd fmla="val 0" name="adj2"/>
                </a:avLst>
              </a:prstGeom>
              <a:noFill/>
              <a:ln cap="flat" cmpd="sng" w="285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dk1"/>
                  </a:solidFill>
                  <a:latin typeface="Arial"/>
                  <a:ea typeface="Arial"/>
                  <a:cs typeface="Arial"/>
                  <a:sym typeface="Arial"/>
                </a:endParaRPr>
              </a:p>
            </p:txBody>
          </p:sp>
          <p:grpSp>
            <p:nvGrpSpPr>
              <p:cNvPr id="4116" name="Google Shape;4116;p424"/>
              <p:cNvGrpSpPr/>
              <p:nvPr/>
            </p:nvGrpSpPr>
            <p:grpSpPr>
              <a:xfrm>
                <a:off x="5938430" y="1156222"/>
                <a:ext cx="6347073" cy="4344300"/>
                <a:chOff x="5938430" y="1156222"/>
                <a:chExt cx="6347073" cy="4344300"/>
              </a:xfrm>
            </p:grpSpPr>
            <p:pic>
              <p:nvPicPr>
                <p:cNvPr descr="A picture containing ax, silhouette&#10;&#10;Description automatically generated" id="4117" name="Google Shape;4117;p424"/>
                <p:cNvPicPr preferRelativeResize="0"/>
                <p:nvPr/>
              </p:nvPicPr>
              <p:blipFill rotWithShape="1">
                <a:blip r:embed="rId4">
                  <a:alphaModFix/>
                </a:blip>
                <a:srcRect b="0" l="0" r="0" t="0"/>
                <a:stretch/>
              </p:blipFill>
              <p:spPr>
                <a:xfrm>
                  <a:off x="6647548" y="2205520"/>
                  <a:ext cx="1296500" cy="772158"/>
                </a:xfrm>
                <a:prstGeom prst="rect">
                  <a:avLst/>
                </a:prstGeom>
                <a:noFill/>
                <a:ln>
                  <a:noFill/>
                </a:ln>
              </p:spPr>
            </p:pic>
            <p:pic>
              <p:nvPicPr>
                <p:cNvPr id="4118" name="Google Shape;4118;p424"/>
                <p:cNvPicPr preferRelativeResize="0"/>
                <p:nvPr/>
              </p:nvPicPr>
              <p:blipFill rotWithShape="1">
                <a:blip r:embed="rId5">
                  <a:alphaModFix/>
                </a:blip>
                <a:srcRect b="0" l="0" r="0" t="0"/>
                <a:stretch/>
              </p:blipFill>
              <p:spPr>
                <a:xfrm>
                  <a:off x="10152643" y="4070806"/>
                  <a:ext cx="527260" cy="677905"/>
                </a:xfrm>
                <a:prstGeom prst="rect">
                  <a:avLst/>
                </a:prstGeom>
                <a:noFill/>
                <a:ln>
                  <a:noFill/>
                </a:ln>
              </p:spPr>
            </p:pic>
            <p:pic>
              <p:nvPicPr>
                <p:cNvPr descr="A picture containing ax, silhouette&#10;&#10;Description automatically generated" id="4119" name="Google Shape;4119;p424"/>
                <p:cNvPicPr preferRelativeResize="0"/>
                <p:nvPr/>
              </p:nvPicPr>
              <p:blipFill rotWithShape="1">
                <a:blip r:embed="rId4">
                  <a:alphaModFix/>
                </a:blip>
                <a:srcRect b="0" l="0" r="0" t="0"/>
                <a:stretch/>
              </p:blipFill>
              <p:spPr>
                <a:xfrm>
                  <a:off x="10145356" y="1973326"/>
                  <a:ext cx="1296500" cy="772158"/>
                </a:xfrm>
                <a:prstGeom prst="rect">
                  <a:avLst/>
                </a:prstGeom>
                <a:noFill/>
                <a:ln>
                  <a:noFill/>
                </a:ln>
              </p:spPr>
            </p:pic>
            <p:pic>
              <p:nvPicPr>
                <p:cNvPr descr="A picture containing ax, silhouette&#10;&#10;Description automatically generated" id="4120" name="Google Shape;4120;p424"/>
                <p:cNvPicPr preferRelativeResize="0"/>
                <p:nvPr/>
              </p:nvPicPr>
              <p:blipFill rotWithShape="1">
                <a:blip r:embed="rId4">
                  <a:alphaModFix/>
                </a:blip>
                <a:srcRect b="0" l="0" r="0" t="0"/>
                <a:stretch/>
              </p:blipFill>
              <p:spPr>
                <a:xfrm>
                  <a:off x="8385237" y="1156222"/>
                  <a:ext cx="1296500" cy="772158"/>
                </a:xfrm>
                <a:prstGeom prst="rect">
                  <a:avLst/>
                </a:prstGeom>
                <a:noFill/>
                <a:ln>
                  <a:noFill/>
                </a:ln>
              </p:spPr>
            </p:pic>
            <p:sp>
              <p:nvSpPr>
                <p:cNvPr id="4121" name="Google Shape;4121;p424"/>
                <p:cNvSpPr/>
                <p:nvPr/>
              </p:nvSpPr>
              <p:spPr>
                <a:xfrm>
                  <a:off x="7156786" y="2889276"/>
                  <a:ext cx="426287" cy="28412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3F3F3F"/>
                    </a:solidFill>
                    <a:latin typeface="Open Sans"/>
                    <a:ea typeface="Open Sans"/>
                    <a:cs typeface="Open Sans"/>
                    <a:sym typeface="Open Sans"/>
                  </a:endParaRPr>
                </a:p>
              </p:txBody>
            </p:sp>
            <p:cxnSp>
              <p:nvCxnSpPr>
                <p:cNvPr id="4122" name="Google Shape;4122;p424"/>
                <p:cNvCxnSpPr/>
                <p:nvPr/>
              </p:nvCxnSpPr>
              <p:spPr>
                <a:xfrm>
                  <a:off x="8667515" y="4360398"/>
                  <a:ext cx="1452496" cy="10417"/>
                </a:xfrm>
                <a:prstGeom prst="straightConnector1">
                  <a:avLst/>
                </a:prstGeom>
                <a:noFill/>
                <a:ln cap="flat" cmpd="sng" w="38100">
                  <a:solidFill>
                    <a:srgbClr val="7F7F7F"/>
                  </a:solidFill>
                  <a:prstDash val="dash"/>
                  <a:round/>
                  <a:headEnd len="sm" w="sm" type="none"/>
                  <a:tailEnd len="sm" w="sm" type="none"/>
                </a:ln>
              </p:spPr>
            </p:cxnSp>
            <p:pic>
              <p:nvPicPr>
                <p:cNvPr descr="Danger with solid fill" id="4123" name="Google Shape;4123;p424"/>
                <p:cNvPicPr preferRelativeResize="0"/>
                <p:nvPr/>
              </p:nvPicPr>
              <p:blipFill rotWithShape="1">
                <a:blip r:embed="rId6">
                  <a:alphaModFix/>
                </a:blip>
                <a:srcRect b="0" l="0" r="0" t="0"/>
                <a:stretch/>
              </p:blipFill>
              <p:spPr>
                <a:xfrm>
                  <a:off x="9137196" y="3979262"/>
                  <a:ext cx="578001" cy="578001"/>
                </a:xfrm>
                <a:prstGeom prst="rect">
                  <a:avLst/>
                </a:prstGeom>
                <a:noFill/>
                <a:ln>
                  <a:noFill/>
                </a:ln>
              </p:spPr>
            </p:pic>
            <p:sp>
              <p:nvSpPr>
                <p:cNvPr id="4124" name="Google Shape;4124;p424"/>
                <p:cNvSpPr txBox="1"/>
                <p:nvPr/>
              </p:nvSpPr>
              <p:spPr>
                <a:xfrm>
                  <a:off x="8512487" y="1515661"/>
                  <a:ext cx="996190" cy="241564"/>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3F3F3F"/>
                      </a:solidFill>
                      <a:latin typeface="Open Sans"/>
                      <a:ea typeface="Open Sans"/>
                      <a:cs typeface="Open Sans"/>
                      <a:sym typeface="Open Sans"/>
                    </a:rPr>
                    <a:t>Internet</a:t>
                  </a:r>
                  <a:endParaRPr/>
                </a:p>
              </p:txBody>
            </p:sp>
            <p:sp>
              <p:nvSpPr>
                <p:cNvPr id="4125" name="Google Shape;4125;p424"/>
                <p:cNvSpPr txBox="1"/>
                <p:nvPr/>
              </p:nvSpPr>
              <p:spPr>
                <a:xfrm>
                  <a:off x="6880468" y="2427967"/>
                  <a:ext cx="1007058" cy="442867"/>
                </a:xfrm>
                <a:prstGeom prst="rect">
                  <a:avLst/>
                </a:prstGeom>
                <a:noFill/>
                <a:ln cap="flat" cmpd="sng" w="19050">
                  <a:solidFill>
                    <a:schemeClr val="accent2"/>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350" u="none" cap="none" strike="noStrike">
                      <a:solidFill>
                        <a:srgbClr val="3F3F3F"/>
                      </a:solidFill>
                      <a:latin typeface="Open Sans"/>
                      <a:ea typeface="Open Sans"/>
                      <a:cs typeface="Open Sans"/>
                      <a:sym typeface="Open Sans"/>
                    </a:rPr>
                    <a:t>Bob’s Network</a:t>
                  </a:r>
                  <a:endParaRPr/>
                </a:p>
              </p:txBody>
            </p:sp>
            <p:sp>
              <p:nvSpPr>
                <p:cNvPr id="4126" name="Google Shape;4126;p424"/>
                <p:cNvSpPr txBox="1"/>
                <p:nvPr/>
              </p:nvSpPr>
              <p:spPr>
                <a:xfrm>
                  <a:off x="10282790" y="2144150"/>
                  <a:ext cx="995653" cy="442867"/>
                </a:xfrm>
                <a:prstGeom prst="rect">
                  <a:avLst/>
                </a:prstGeom>
                <a:noFill/>
                <a:ln cap="flat" cmpd="sng" w="19050">
                  <a:solidFill>
                    <a:schemeClr val="accent2"/>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350" u="none" cap="none" strike="noStrike">
                      <a:solidFill>
                        <a:srgbClr val="3F3F3F"/>
                      </a:solidFill>
                      <a:latin typeface="Open Sans"/>
                      <a:ea typeface="Open Sans"/>
                      <a:cs typeface="Open Sans"/>
                      <a:sym typeface="Open Sans"/>
                    </a:rPr>
                    <a:t>Alice’s network1</a:t>
                  </a:r>
                  <a:endParaRPr/>
                </a:p>
              </p:txBody>
            </p:sp>
            <p:pic>
              <p:nvPicPr>
                <p:cNvPr descr="Key with solid fill" id="4127" name="Google Shape;4127;p424"/>
                <p:cNvPicPr preferRelativeResize="0"/>
                <p:nvPr/>
              </p:nvPicPr>
              <p:blipFill rotWithShape="1">
                <a:blip r:embed="rId7">
                  <a:alphaModFix/>
                </a:blip>
                <a:srcRect b="0" l="0" r="0" t="0"/>
                <a:stretch/>
              </p:blipFill>
              <p:spPr>
                <a:xfrm>
                  <a:off x="7141337" y="2234605"/>
                  <a:ext cx="308922" cy="308922"/>
                </a:xfrm>
                <a:prstGeom prst="rect">
                  <a:avLst/>
                </a:prstGeom>
                <a:noFill/>
                <a:ln>
                  <a:noFill/>
                </a:ln>
              </p:spPr>
            </p:pic>
            <p:pic>
              <p:nvPicPr>
                <p:cNvPr descr="Key with solid fill" id="4128" name="Google Shape;4128;p424"/>
                <p:cNvPicPr preferRelativeResize="0"/>
                <p:nvPr/>
              </p:nvPicPr>
              <p:blipFill rotWithShape="1">
                <a:blip r:embed="rId7">
                  <a:alphaModFix/>
                </a:blip>
                <a:srcRect b="0" l="0" r="0" t="0"/>
                <a:stretch/>
              </p:blipFill>
              <p:spPr>
                <a:xfrm>
                  <a:off x="10644312" y="1998059"/>
                  <a:ext cx="308922" cy="308922"/>
                </a:xfrm>
                <a:prstGeom prst="rect">
                  <a:avLst/>
                </a:prstGeom>
                <a:noFill/>
                <a:ln>
                  <a:noFill/>
                </a:ln>
              </p:spPr>
            </p:pic>
            <p:pic>
              <p:nvPicPr>
                <p:cNvPr descr="Danger with solid fill" id="4129" name="Google Shape;4129;p424"/>
                <p:cNvPicPr preferRelativeResize="0"/>
                <p:nvPr/>
              </p:nvPicPr>
              <p:blipFill rotWithShape="1">
                <a:blip r:embed="rId8">
                  <a:alphaModFix/>
                </a:blip>
                <a:srcRect b="0" l="0" r="0" t="0"/>
                <a:stretch/>
              </p:blipFill>
              <p:spPr>
                <a:xfrm>
                  <a:off x="8857973" y="1259221"/>
                  <a:ext cx="324361" cy="324361"/>
                </a:xfrm>
                <a:prstGeom prst="rect">
                  <a:avLst/>
                </a:prstGeom>
                <a:noFill/>
                <a:ln>
                  <a:noFill/>
                </a:ln>
              </p:spPr>
            </p:pic>
            <p:pic>
              <p:nvPicPr>
                <p:cNvPr descr="Laptop with solid fill" id="4130" name="Google Shape;4130;p424"/>
                <p:cNvPicPr preferRelativeResize="0"/>
                <p:nvPr/>
              </p:nvPicPr>
              <p:blipFill rotWithShape="1">
                <a:blip r:embed="rId9">
                  <a:alphaModFix/>
                </a:blip>
                <a:srcRect b="0" l="0" r="0" t="0"/>
                <a:stretch/>
              </p:blipFill>
              <p:spPr>
                <a:xfrm>
                  <a:off x="7661325" y="3887113"/>
                  <a:ext cx="1096093" cy="1096093"/>
                </a:xfrm>
                <a:prstGeom prst="rect">
                  <a:avLst/>
                </a:prstGeom>
                <a:noFill/>
                <a:ln>
                  <a:noFill/>
                </a:ln>
              </p:spPr>
            </p:pic>
            <p:pic>
              <p:nvPicPr>
                <p:cNvPr descr="Question Mark with solid fill" id="4131" name="Google Shape;4131;p424"/>
                <p:cNvPicPr preferRelativeResize="0"/>
                <p:nvPr/>
              </p:nvPicPr>
              <p:blipFill rotWithShape="1">
                <a:blip r:embed="rId10">
                  <a:alphaModFix/>
                </a:blip>
                <a:srcRect b="0" l="0" r="0" t="0"/>
                <a:stretch/>
              </p:blipFill>
              <p:spPr>
                <a:xfrm>
                  <a:off x="8030663" y="4187903"/>
                  <a:ext cx="344989" cy="344988"/>
                </a:xfrm>
                <a:prstGeom prst="rect">
                  <a:avLst/>
                </a:prstGeom>
                <a:noFill/>
                <a:ln>
                  <a:noFill/>
                </a:ln>
              </p:spPr>
            </p:pic>
            <p:sp>
              <p:nvSpPr>
                <p:cNvPr id="4132" name="Google Shape;4132;p424"/>
                <p:cNvSpPr/>
                <p:nvPr/>
              </p:nvSpPr>
              <p:spPr>
                <a:xfrm>
                  <a:off x="10497922" y="2657574"/>
                  <a:ext cx="426287" cy="28412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3F3F3F"/>
                    </a:solidFill>
                    <a:latin typeface="Open Sans"/>
                    <a:ea typeface="Open Sans"/>
                    <a:cs typeface="Open Sans"/>
                    <a:sym typeface="Open Sans"/>
                  </a:endParaRPr>
                </a:p>
              </p:txBody>
            </p:sp>
            <p:sp>
              <p:nvSpPr>
                <p:cNvPr id="4133" name="Google Shape;4133;p424"/>
                <p:cNvSpPr/>
                <p:nvPr/>
              </p:nvSpPr>
              <p:spPr>
                <a:xfrm>
                  <a:off x="11266714" y="2086047"/>
                  <a:ext cx="426287" cy="28412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3F3F3F"/>
                    </a:solidFill>
                    <a:latin typeface="Open Sans"/>
                    <a:ea typeface="Open Sans"/>
                    <a:cs typeface="Open Sans"/>
                    <a:sym typeface="Open Sans"/>
                  </a:endParaRPr>
                </a:p>
              </p:txBody>
            </p:sp>
            <p:cxnSp>
              <p:nvCxnSpPr>
                <p:cNvPr id="4134" name="Google Shape;4134;p424"/>
                <p:cNvCxnSpPr/>
                <p:nvPr/>
              </p:nvCxnSpPr>
              <p:spPr>
                <a:xfrm rot="10800000">
                  <a:off x="8242137" y="1349775"/>
                  <a:ext cx="0" cy="849693"/>
                </a:xfrm>
                <a:prstGeom prst="straightConnector1">
                  <a:avLst/>
                </a:prstGeom>
                <a:noFill/>
                <a:ln cap="flat" cmpd="sng" w="38100">
                  <a:solidFill>
                    <a:schemeClr val="accent2"/>
                  </a:solidFill>
                  <a:prstDash val="solid"/>
                  <a:round/>
                  <a:headEnd len="sm" w="sm" type="none"/>
                  <a:tailEnd len="sm" w="sm" type="none"/>
                </a:ln>
              </p:spPr>
            </p:cxnSp>
            <p:cxnSp>
              <p:nvCxnSpPr>
                <p:cNvPr id="4135" name="Google Shape;4135;p424"/>
                <p:cNvCxnSpPr/>
                <p:nvPr/>
              </p:nvCxnSpPr>
              <p:spPr>
                <a:xfrm rot="10800000">
                  <a:off x="7309179" y="1353120"/>
                  <a:ext cx="946339" cy="0"/>
                </a:xfrm>
                <a:prstGeom prst="straightConnector1">
                  <a:avLst/>
                </a:prstGeom>
                <a:noFill/>
                <a:ln cap="flat" cmpd="sng" w="38100">
                  <a:solidFill>
                    <a:schemeClr val="accent2"/>
                  </a:solidFill>
                  <a:prstDash val="solid"/>
                  <a:round/>
                  <a:headEnd len="sm" w="sm" type="none"/>
                  <a:tailEnd len="med" w="med" type="triangle"/>
                </a:ln>
              </p:spPr>
            </p:cxnSp>
            <p:sp>
              <p:nvSpPr>
                <p:cNvPr id="4136" name="Google Shape;4136;p424"/>
                <p:cNvSpPr txBox="1"/>
                <p:nvPr/>
              </p:nvSpPr>
              <p:spPr>
                <a:xfrm>
                  <a:off x="5938430" y="1205878"/>
                  <a:ext cx="1533273" cy="2818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500" u="none" cap="none" strike="noStrike">
                      <a:solidFill>
                        <a:srgbClr val="3F3F3F"/>
                      </a:solidFill>
                      <a:latin typeface="Open Sans"/>
                      <a:ea typeface="Open Sans"/>
                      <a:cs typeface="Open Sans"/>
                      <a:sym typeface="Open Sans"/>
                    </a:rPr>
                    <a:t>Network Data</a:t>
                  </a:r>
                  <a:endParaRPr/>
                </a:p>
              </p:txBody>
            </p:sp>
            <p:cxnSp>
              <p:nvCxnSpPr>
                <p:cNvPr id="4137" name="Google Shape;4137;p424"/>
                <p:cNvCxnSpPr/>
                <p:nvPr/>
              </p:nvCxnSpPr>
              <p:spPr>
                <a:xfrm rot="10800000">
                  <a:off x="8098414" y="1652202"/>
                  <a:ext cx="0" cy="525046"/>
                </a:xfrm>
                <a:prstGeom prst="straightConnector1">
                  <a:avLst/>
                </a:prstGeom>
                <a:noFill/>
                <a:ln cap="flat" cmpd="sng" w="38100">
                  <a:solidFill>
                    <a:srgbClr val="7F7F7F"/>
                  </a:solidFill>
                  <a:prstDash val="solid"/>
                  <a:round/>
                  <a:headEnd len="sm" w="sm" type="none"/>
                  <a:tailEnd len="sm" w="sm" type="none"/>
                </a:ln>
              </p:spPr>
            </p:cxnSp>
            <p:cxnSp>
              <p:nvCxnSpPr>
                <p:cNvPr id="4138" name="Google Shape;4138;p424"/>
                <p:cNvCxnSpPr/>
                <p:nvPr/>
              </p:nvCxnSpPr>
              <p:spPr>
                <a:xfrm rot="10800000">
                  <a:off x="7314008" y="1657031"/>
                  <a:ext cx="793947" cy="0"/>
                </a:xfrm>
                <a:prstGeom prst="straightConnector1">
                  <a:avLst/>
                </a:prstGeom>
                <a:noFill/>
                <a:ln cap="flat" cmpd="sng" w="38100">
                  <a:solidFill>
                    <a:srgbClr val="7F7F7F"/>
                  </a:solidFill>
                  <a:prstDash val="solid"/>
                  <a:round/>
                  <a:headEnd len="sm" w="sm" type="none"/>
                  <a:tailEnd len="med" w="med" type="triangle"/>
                </a:ln>
              </p:spPr>
            </p:cxnSp>
            <p:sp>
              <p:nvSpPr>
                <p:cNvPr id="4139" name="Google Shape;4139;p424"/>
                <p:cNvSpPr txBox="1"/>
                <p:nvPr/>
              </p:nvSpPr>
              <p:spPr>
                <a:xfrm>
                  <a:off x="6165093" y="1515309"/>
                  <a:ext cx="1311247" cy="2818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500" u="none" cap="none" strike="noStrike">
                      <a:solidFill>
                        <a:srgbClr val="3F3F3F"/>
                      </a:solidFill>
                      <a:latin typeface="Open Sans"/>
                      <a:ea typeface="Open Sans"/>
                      <a:cs typeface="Open Sans"/>
                      <a:sym typeface="Open Sans"/>
                    </a:rPr>
                    <a:t>VPN tunnel</a:t>
                  </a:r>
                  <a:endParaRPr/>
                </a:p>
              </p:txBody>
            </p:sp>
            <p:sp>
              <p:nvSpPr>
                <p:cNvPr id="4140" name="Google Shape;4140;p424"/>
                <p:cNvSpPr txBox="1"/>
                <p:nvPr/>
              </p:nvSpPr>
              <p:spPr>
                <a:xfrm>
                  <a:off x="8728010" y="4522836"/>
                  <a:ext cx="1442372"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500" u="none" cap="none" strike="noStrike">
                      <a:solidFill>
                        <a:srgbClr val="3F3F3F"/>
                      </a:solidFill>
                      <a:latin typeface="Open Sans"/>
                      <a:ea typeface="Open Sans"/>
                      <a:cs typeface="Open Sans"/>
                      <a:sym typeface="Open Sans"/>
                    </a:rPr>
                    <a:t>Eavesdropper</a:t>
                  </a:r>
                  <a:endParaRPr/>
                </a:p>
              </p:txBody>
            </p:sp>
            <p:sp>
              <p:nvSpPr>
                <p:cNvPr id="4141" name="Google Shape;4141;p424"/>
                <p:cNvSpPr txBox="1"/>
                <p:nvPr/>
              </p:nvSpPr>
              <p:spPr>
                <a:xfrm>
                  <a:off x="8008809" y="4854191"/>
                  <a:ext cx="290017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3F3F3F"/>
                      </a:solidFill>
                      <a:latin typeface="Open Sans"/>
                      <a:ea typeface="Open Sans"/>
                      <a:cs typeface="Open Sans"/>
                      <a:sym typeface="Open Sans"/>
                    </a:rPr>
                    <a:t>Typical IPSEC Tunnel</a:t>
                  </a:r>
                  <a:endParaRPr/>
                </a:p>
              </p:txBody>
            </p:sp>
            <p:pic>
              <p:nvPicPr>
                <p:cNvPr id="4142" name="Google Shape;4142;p424"/>
                <p:cNvPicPr preferRelativeResize="0"/>
                <p:nvPr/>
              </p:nvPicPr>
              <p:blipFill rotWithShape="1">
                <a:blip r:embed="rId11">
                  <a:alphaModFix/>
                </a:blip>
                <a:srcRect b="0" l="0" r="0" t="0"/>
                <a:stretch/>
              </p:blipFill>
              <p:spPr>
                <a:xfrm>
                  <a:off x="6866400" y="2930947"/>
                  <a:ext cx="1007058" cy="558896"/>
                </a:xfrm>
                <a:prstGeom prst="rect">
                  <a:avLst/>
                </a:prstGeom>
                <a:noFill/>
                <a:ln>
                  <a:noFill/>
                </a:ln>
              </p:spPr>
            </p:pic>
            <p:sp>
              <p:nvSpPr>
                <p:cNvPr id="4143" name="Google Shape;4143;p424"/>
                <p:cNvSpPr txBox="1"/>
                <p:nvPr/>
              </p:nvSpPr>
              <p:spPr>
                <a:xfrm>
                  <a:off x="8493373" y="3401388"/>
                  <a:ext cx="1800781" cy="4026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3F3F3F"/>
                      </a:solidFill>
                      <a:latin typeface="Open Sans SemiBold"/>
                      <a:ea typeface="Open Sans SemiBold"/>
                      <a:cs typeface="Open Sans SemiBold"/>
                      <a:sym typeface="Open Sans SemiBold"/>
                    </a:rPr>
                    <a:t>Encrypted</a:t>
                  </a:r>
                  <a:endParaRPr/>
                </a:p>
                <a:p>
                  <a:pPr indent="0" lvl="0" marL="0" marR="0" rtl="0" algn="ctr">
                    <a:lnSpc>
                      <a:spcPct val="100000"/>
                    </a:lnSpc>
                    <a:spcBef>
                      <a:spcPts val="0"/>
                    </a:spcBef>
                    <a:spcAft>
                      <a:spcPts val="0"/>
                    </a:spcAft>
                    <a:buNone/>
                  </a:pPr>
                  <a:r>
                    <a:rPr b="0" i="0" lang="en-US" sz="1200" u="none" cap="none" strike="noStrike">
                      <a:solidFill>
                        <a:srgbClr val="3F3F3F"/>
                      </a:solidFill>
                      <a:latin typeface="Open Sans SemiBold"/>
                      <a:ea typeface="Open Sans SemiBold"/>
                      <a:cs typeface="Open Sans SemiBold"/>
                      <a:sym typeface="Open Sans SemiBold"/>
                    </a:rPr>
                    <a:t>text</a:t>
                  </a:r>
                  <a:endParaRPr/>
                </a:p>
              </p:txBody>
            </p:sp>
            <p:pic>
              <p:nvPicPr>
                <p:cNvPr id="4144" name="Google Shape;4144;p424"/>
                <p:cNvPicPr preferRelativeResize="0"/>
                <p:nvPr/>
              </p:nvPicPr>
              <p:blipFill rotWithShape="1">
                <a:blip r:embed="rId11">
                  <a:alphaModFix/>
                </a:blip>
                <a:srcRect b="0" l="0" r="0" t="0"/>
                <a:stretch/>
              </p:blipFill>
              <p:spPr>
                <a:xfrm>
                  <a:off x="11278445" y="1926072"/>
                  <a:ext cx="1007058" cy="558896"/>
                </a:xfrm>
                <a:prstGeom prst="rect">
                  <a:avLst/>
                </a:prstGeom>
                <a:noFill/>
                <a:ln>
                  <a:noFill/>
                </a:ln>
              </p:spPr>
            </p:pic>
            <p:pic>
              <p:nvPicPr>
                <p:cNvPr id="4145" name="Google Shape;4145;p424"/>
                <p:cNvPicPr preferRelativeResize="0"/>
                <p:nvPr/>
              </p:nvPicPr>
              <p:blipFill rotWithShape="1">
                <a:blip r:embed="rId11">
                  <a:alphaModFix/>
                </a:blip>
                <a:srcRect b="0" l="0" r="0" t="0"/>
                <a:stretch/>
              </p:blipFill>
              <p:spPr>
                <a:xfrm>
                  <a:off x="10129403" y="2631463"/>
                  <a:ext cx="1007058" cy="558896"/>
                </a:xfrm>
                <a:prstGeom prst="rect">
                  <a:avLst/>
                </a:prstGeom>
                <a:noFill/>
                <a:ln>
                  <a:noFill/>
                </a:ln>
              </p:spPr>
            </p:pic>
            <p:sp>
              <p:nvSpPr>
                <p:cNvPr id="4146" name="Google Shape;4146;p424"/>
                <p:cNvSpPr txBox="1"/>
                <p:nvPr/>
              </p:nvSpPr>
              <p:spPr>
                <a:xfrm>
                  <a:off x="10984871" y="4299313"/>
                  <a:ext cx="346570"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500" u="none" cap="none" strike="noStrike">
                      <a:solidFill>
                        <a:schemeClr val="lt1"/>
                      </a:solidFill>
                      <a:latin typeface="Open Sans ExtraBold"/>
                      <a:ea typeface="Open Sans ExtraBold"/>
                      <a:cs typeface="Open Sans ExtraBold"/>
                      <a:sym typeface="Open Sans ExtraBold"/>
                    </a:rPr>
                    <a:t>?</a:t>
                  </a:r>
                  <a:endParaRPr/>
                </a:p>
              </p:txBody>
            </p:sp>
          </p:grpSp>
        </p:grpSp>
        <p:sp>
          <p:nvSpPr>
            <p:cNvPr id="4147" name="Google Shape;4147;p424"/>
            <p:cNvSpPr/>
            <p:nvPr/>
          </p:nvSpPr>
          <p:spPr>
            <a:xfrm>
              <a:off x="13664351" y="5591942"/>
              <a:ext cx="276627" cy="281198"/>
            </a:xfrm>
            <a:prstGeom prst="roundRect">
              <a:avLst>
                <a:gd fmla="val 16667" name="adj"/>
              </a:avLst>
            </a:prstGeom>
            <a:solidFill>
              <a:srgbClr val="F8F8F8"/>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7F7F7F"/>
                  </a:solidFill>
                  <a:latin typeface="Open Sans"/>
                  <a:ea typeface="Open Sans"/>
                  <a:cs typeface="Open Sans"/>
                  <a:sym typeface="Open Sans"/>
                </a:rPr>
                <a:t>?</a:t>
              </a:r>
              <a:endParaRPr/>
            </a:p>
          </p:txBody>
        </p:sp>
      </p:gr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1" name="Shape 4151"/>
        <p:cNvGrpSpPr/>
        <p:nvPr/>
      </p:nvGrpSpPr>
      <p:grpSpPr>
        <a:xfrm>
          <a:off x="0" y="0"/>
          <a:ext cx="0" cy="0"/>
          <a:chOff x="0" y="0"/>
          <a:chExt cx="0" cy="0"/>
        </a:xfrm>
      </p:grpSpPr>
      <p:sp>
        <p:nvSpPr>
          <p:cNvPr id="4152" name="Google Shape;4152;p125"/>
          <p:cNvSpPr txBox="1"/>
          <p:nvPr/>
        </p:nvSpPr>
        <p:spPr>
          <a:xfrm>
            <a:off x="7203264" y="201426"/>
            <a:ext cx="1643399"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2"/>
                </a:solidFill>
                <a:latin typeface="Arial"/>
                <a:ea typeface="Arial"/>
                <a:cs typeface="Arial"/>
                <a:sym typeface="Arial"/>
              </a:rPr>
              <a:t>IPsec</a:t>
            </a:r>
            <a:endParaRPr b="1" i="0" sz="4400" u="none" cap="none" strike="noStrike">
              <a:solidFill>
                <a:schemeClr val="dk2"/>
              </a:solidFill>
              <a:latin typeface="Arial"/>
              <a:ea typeface="Arial"/>
              <a:cs typeface="Arial"/>
              <a:sym typeface="Arial"/>
            </a:endParaRPr>
          </a:p>
        </p:txBody>
      </p:sp>
      <p:grpSp>
        <p:nvGrpSpPr>
          <p:cNvPr id="4153" name="Google Shape;4153;p125"/>
          <p:cNvGrpSpPr/>
          <p:nvPr/>
        </p:nvGrpSpPr>
        <p:grpSpPr>
          <a:xfrm>
            <a:off x="809896" y="1736156"/>
            <a:ext cx="14643471" cy="6942632"/>
            <a:chOff x="1483262" y="1726"/>
            <a:chExt cx="12064708" cy="6829258"/>
          </a:xfrm>
        </p:grpSpPr>
        <p:sp>
          <p:nvSpPr>
            <p:cNvPr id="4154" name="Google Shape;4154;p125"/>
            <p:cNvSpPr/>
            <p:nvPr/>
          </p:nvSpPr>
          <p:spPr>
            <a:xfrm>
              <a:off x="9840390" y="6314282"/>
              <a:ext cx="617930" cy="91440"/>
            </a:xfrm>
            <a:custGeom>
              <a:rect b="b" l="l" r="r" t="t"/>
              <a:pathLst>
                <a:path extrusionOk="0" h="120000" w="120000">
                  <a:moveTo>
                    <a:pt x="0" y="60000"/>
                  </a:moveTo>
                  <a:lnTo>
                    <a:pt x="120000" y="6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55" name="Google Shape;4155;p125"/>
            <p:cNvSpPr txBox="1"/>
            <p:nvPr/>
          </p:nvSpPr>
          <p:spPr>
            <a:xfrm>
              <a:off x="10133907" y="6344553"/>
              <a:ext cx="30896" cy="3089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56" name="Google Shape;4156;p125"/>
            <p:cNvSpPr/>
            <p:nvPr/>
          </p:nvSpPr>
          <p:spPr>
            <a:xfrm>
              <a:off x="6132809" y="5182543"/>
              <a:ext cx="617930" cy="1177458"/>
            </a:xfrm>
            <a:custGeom>
              <a:rect b="b" l="l" r="r" t="t"/>
              <a:pathLst>
                <a:path extrusionOk="0" h="120000" w="120000">
                  <a:moveTo>
                    <a:pt x="0" y="0"/>
                  </a:moveTo>
                  <a:lnTo>
                    <a:pt x="60000" y="0"/>
                  </a:lnTo>
                  <a:lnTo>
                    <a:pt x="60000" y="120000"/>
                  </a:lnTo>
                  <a:lnTo>
                    <a:pt x="120000" y="12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57" name="Google Shape;4157;p125"/>
            <p:cNvSpPr txBox="1"/>
            <p:nvPr/>
          </p:nvSpPr>
          <p:spPr>
            <a:xfrm>
              <a:off x="6408530" y="5738029"/>
              <a:ext cx="66487" cy="66487"/>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58" name="Google Shape;4158;p125"/>
            <p:cNvSpPr/>
            <p:nvPr/>
          </p:nvSpPr>
          <p:spPr>
            <a:xfrm>
              <a:off x="9840390" y="5136823"/>
              <a:ext cx="617930" cy="91440"/>
            </a:xfrm>
            <a:custGeom>
              <a:rect b="b" l="l" r="r" t="t"/>
              <a:pathLst>
                <a:path extrusionOk="0" h="120000" w="120000">
                  <a:moveTo>
                    <a:pt x="0" y="60000"/>
                  </a:moveTo>
                  <a:lnTo>
                    <a:pt x="120000" y="6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59" name="Google Shape;4159;p125"/>
            <p:cNvSpPr txBox="1"/>
            <p:nvPr/>
          </p:nvSpPr>
          <p:spPr>
            <a:xfrm>
              <a:off x="10133907" y="5167095"/>
              <a:ext cx="30896" cy="3089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60" name="Google Shape;4160;p125"/>
            <p:cNvSpPr/>
            <p:nvPr/>
          </p:nvSpPr>
          <p:spPr>
            <a:xfrm>
              <a:off x="6132809" y="5136823"/>
              <a:ext cx="617930" cy="91440"/>
            </a:xfrm>
            <a:custGeom>
              <a:rect b="b" l="l" r="r" t="t"/>
              <a:pathLst>
                <a:path extrusionOk="0" h="120000" w="120000">
                  <a:moveTo>
                    <a:pt x="0" y="60000"/>
                  </a:moveTo>
                  <a:lnTo>
                    <a:pt x="120000" y="6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61" name="Google Shape;4161;p125"/>
            <p:cNvSpPr txBox="1"/>
            <p:nvPr/>
          </p:nvSpPr>
          <p:spPr>
            <a:xfrm>
              <a:off x="6426326" y="5167095"/>
              <a:ext cx="30896" cy="3089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62" name="Google Shape;4162;p125"/>
            <p:cNvSpPr/>
            <p:nvPr/>
          </p:nvSpPr>
          <p:spPr>
            <a:xfrm>
              <a:off x="9840390" y="3959365"/>
              <a:ext cx="617930" cy="91440"/>
            </a:xfrm>
            <a:custGeom>
              <a:rect b="b" l="l" r="r" t="t"/>
              <a:pathLst>
                <a:path extrusionOk="0" h="120000" w="120000">
                  <a:moveTo>
                    <a:pt x="0" y="60000"/>
                  </a:moveTo>
                  <a:lnTo>
                    <a:pt x="120000" y="6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63" name="Google Shape;4163;p125"/>
            <p:cNvSpPr txBox="1"/>
            <p:nvPr/>
          </p:nvSpPr>
          <p:spPr>
            <a:xfrm>
              <a:off x="10133907" y="3989636"/>
              <a:ext cx="30896" cy="3089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64" name="Google Shape;4164;p125"/>
            <p:cNvSpPr/>
            <p:nvPr/>
          </p:nvSpPr>
          <p:spPr>
            <a:xfrm>
              <a:off x="6132809" y="4005085"/>
              <a:ext cx="617930" cy="1177458"/>
            </a:xfrm>
            <a:custGeom>
              <a:rect b="b" l="l" r="r" t="t"/>
              <a:pathLst>
                <a:path extrusionOk="0" h="120000" w="120000">
                  <a:moveTo>
                    <a:pt x="0" y="120000"/>
                  </a:moveTo>
                  <a:lnTo>
                    <a:pt x="60000" y="120000"/>
                  </a:lnTo>
                  <a:lnTo>
                    <a:pt x="60000" y="0"/>
                  </a:lnTo>
                  <a:lnTo>
                    <a:pt x="120000" y="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65" name="Google Shape;4165;p125"/>
            <p:cNvSpPr txBox="1"/>
            <p:nvPr/>
          </p:nvSpPr>
          <p:spPr>
            <a:xfrm>
              <a:off x="6408530" y="4560570"/>
              <a:ext cx="66487" cy="66487"/>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66" name="Google Shape;4166;p125"/>
            <p:cNvSpPr/>
            <p:nvPr/>
          </p:nvSpPr>
          <p:spPr>
            <a:xfrm>
              <a:off x="2425228" y="3416355"/>
              <a:ext cx="617930" cy="1766187"/>
            </a:xfrm>
            <a:custGeom>
              <a:rect b="b" l="l" r="r" t="t"/>
              <a:pathLst>
                <a:path extrusionOk="0" h="120000" w="120000">
                  <a:moveTo>
                    <a:pt x="0" y="0"/>
                  </a:moveTo>
                  <a:lnTo>
                    <a:pt x="60000" y="0"/>
                  </a:lnTo>
                  <a:lnTo>
                    <a:pt x="60000" y="120000"/>
                  </a:lnTo>
                  <a:lnTo>
                    <a:pt x="120000" y="12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67" name="Google Shape;4167;p125"/>
            <p:cNvSpPr txBox="1"/>
            <p:nvPr/>
          </p:nvSpPr>
          <p:spPr>
            <a:xfrm>
              <a:off x="2687414" y="4252670"/>
              <a:ext cx="93558" cy="93558"/>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0" i="0" sz="600" u="none" cap="none" strike="noStrike">
                <a:solidFill>
                  <a:schemeClr val="dk1"/>
                </a:solidFill>
                <a:latin typeface="Calibri"/>
                <a:ea typeface="Calibri"/>
                <a:cs typeface="Calibri"/>
                <a:sym typeface="Calibri"/>
              </a:endParaRPr>
            </a:p>
          </p:txBody>
        </p:sp>
        <p:sp>
          <p:nvSpPr>
            <p:cNvPr id="4168" name="Google Shape;4168;p125"/>
            <p:cNvSpPr/>
            <p:nvPr/>
          </p:nvSpPr>
          <p:spPr>
            <a:xfrm>
              <a:off x="9840390" y="2781906"/>
              <a:ext cx="617930" cy="91440"/>
            </a:xfrm>
            <a:custGeom>
              <a:rect b="b" l="l" r="r" t="t"/>
              <a:pathLst>
                <a:path extrusionOk="0" h="120000" w="120000">
                  <a:moveTo>
                    <a:pt x="0" y="60000"/>
                  </a:moveTo>
                  <a:lnTo>
                    <a:pt x="120000" y="6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69" name="Google Shape;4169;p125"/>
            <p:cNvSpPr txBox="1"/>
            <p:nvPr/>
          </p:nvSpPr>
          <p:spPr>
            <a:xfrm>
              <a:off x="10133907" y="2812178"/>
              <a:ext cx="30896" cy="3089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70" name="Google Shape;4170;p125"/>
            <p:cNvSpPr/>
            <p:nvPr/>
          </p:nvSpPr>
          <p:spPr>
            <a:xfrm>
              <a:off x="6132809" y="1650168"/>
              <a:ext cx="617930" cy="1177458"/>
            </a:xfrm>
            <a:custGeom>
              <a:rect b="b" l="l" r="r" t="t"/>
              <a:pathLst>
                <a:path extrusionOk="0" h="120000" w="120000">
                  <a:moveTo>
                    <a:pt x="0" y="0"/>
                  </a:moveTo>
                  <a:lnTo>
                    <a:pt x="60000" y="0"/>
                  </a:lnTo>
                  <a:lnTo>
                    <a:pt x="60000" y="120000"/>
                  </a:lnTo>
                  <a:lnTo>
                    <a:pt x="120000" y="12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71" name="Google Shape;4171;p125"/>
            <p:cNvSpPr txBox="1"/>
            <p:nvPr/>
          </p:nvSpPr>
          <p:spPr>
            <a:xfrm>
              <a:off x="6408530" y="2205653"/>
              <a:ext cx="66487" cy="66487"/>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72" name="Google Shape;4172;p125"/>
            <p:cNvSpPr/>
            <p:nvPr/>
          </p:nvSpPr>
          <p:spPr>
            <a:xfrm>
              <a:off x="9840390" y="1604448"/>
              <a:ext cx="617930" cy="91440"/>
            </a:xfrm>
            <a:custGeom>
              <a:rect b="b" l="l" r="r" t="t"/>
              <a:pathLst>
                <a:path extrusionOk="0" h="120000" w="120000">
                  <a:moveTo>
                    <a:pt x="0" y="60000"/>
                  </a:moveTo>
                  <a:lnTo>
                    <a:pt x="120000" y="6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73" name="Google Shape;4173;p125"/>
            <p:cNvSpPr txBox="1"/>
            <p:nvPr/>
          </p:nvSpPr>
          <p:spPr>
            <a:xfrm>
              <a:off x="10133907" y="1634720"/>
              <a:ext cx="30896" cy="3089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74" name="Google Shape;4174;p125"/>
            <p:cNvSpPr/>
            <p:nvPr/>
          </p:nvSpPr>
          <p:spPr>
            <a:xfrm>
              <a:off x="6132809" y="1604448"/>
              <a:ext cx="617930" cy="91440"/>
            </a:xfrm>
            <a:custGeom>
              <a:rect b="b" l="l" r="r" t="t"/>
              <a:pathLst>
                <a:path extrusionOk="0" h="120000" w="120000">
                  <a:moveTo>
                    <a:pt x="0" y="60000"/>
                  </a:moveTo>
                  <a:lnTo>
                    <a:pt x="120000" y="6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75" name="Google Shape;4175;p125"/>
            <p:cNvSpPr txBox="1"/>
            <p:nvPr/>
          </p:nvSpPr>
          <p:spPr>
            <a:xfrm>
              <a:off x="6426326" y="1634720"/>
              <a:ext cx="30896" cy="3089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76" name="Google Shape;4176;p125"/>
            <p:cNvSpPr/>
            <p:nvPr/>
          </p:nvSpPr>
          <p:spPr>
            <a:xfrm>
              <a:off x="9840390" y="426989"/>
              <a:ext cx="617930" cy="91440"/>
            </a:xfrm>
            <a:custGeom>
              <a:rect b="b" l="l" r="r" t="t"/>
              <a:pathLst>
                <a:path extrusionOk="0" h="120000" w="120000">
                  <a:moveTo>
                    <a:pt x="0" y="60000"/>
                  </a:moveTo>
                  <a:lnTo>
                    <a:pt x="120000" y="6000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77" name="Google Shape;4177;p125"/>
            <p:cNvSpPr txBox="1"/>
            <p:nvPr/>
          </p:nvSpPr>
          <p:spPr>
            <a:xfrm>
              <a:off x="10133907" y="457261"/>
              <a:ext cx="30896" cy="3089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78" name="Google Shape;4178;p125"/>
            <p:cNvSpPr/>
            <p:nvPr/>
          </p:nvSpPr>
          <p:spPr>
            <a:xfrm>
              <a:off x="6132809" y="472709"/>
              <a:ext cx="617930" cy="1177458"/>
            </a:xfrm>
            <a:custGeom>
              <a:rect b="b" l="l" r="r" t="t"/>
              <a:pathLst>
                <a:path extrusionOk="0" h="120000" w="120000">
                  <a:moveTo>
                    <a:pt x="0" y="120000"/>
                  </a:moveTo>
                  <a:lnTo>
                    <a:pt x="60000" y="120000"/>
                  </a:lnTo>
                  <a:lnTo>
                    <a:pt x="60000" y="0"/>
                  </a:lnTo>
                  <a:lnTo>
                    <a:pt x="120000" y="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79" name="Google Shape;4179;p125"/>
            <p:cNvSpPr txBox="1"/>
            <p:nvPr/>
          </p:nvSpPr>
          <p:spPr>
            <a:xfrm>
              <a:off x="6408530" y="1028195"/>
              <a:ext cx="66487" cy="66487"/>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Calibri"/>
                <a:ea typeface="Calibri"/>
                <a:cs typeface="Calibri"/>
                <a:sym typeface="Calibri"/>
              </a:endParaRPr>
            </a:p>
          </p:txBody>
        </p:sp>
        <p:sp>
          <p:nvSpPr>
            <p:cNvPr id="4180" name="Google Shape;4180;p125"/>
            <p:cNvSpPr/>
            <p:nvPr/>
          </p:nvSpPr>
          <p:spPr>
            <a:xfrm>
              <a:off x="2425228" y="1650168"/>
              <a:ext cx="617930" cy="1766187"/>
            </a:xfrm>
            <a:custGeom>
              <a:rect b="b" l="l" r="r" t="t"/>
              <a:pathLst>
                <a:path extrusionOk="0" h="120000" w="120000">
                  <a:moveTo>
                    <a:pt x="0" y="120000"/>
                  </a:moveTo>
                  <a:lnTo>
                    <a:pt x="60000" y="120000"/>
                  </a:lnTo>
                  <a:lnTo>
                    <a:pt x="60000" y="0"/>
                  </a:lnTo>
                  <a:lnTo>
                    <a:pt x="120000" y="0"/>
                  </a:lnTo>
                </a:path>
              </a:pathLst>
            </a:cu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81" name="Google Shape;4181;p125"/>
            <p:cNvSpPr txBox="1"/>
            <p:nvPr/>
          </p:nvSpPr>
          <p:spPr>
            <a:xfrm>
              <a:off x="2687414" y="2486483"/>
              <a:ext cx="93558" cy="93558"/>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600"/>
                <a:buFont typeface="Calibri"/>
                <a:buNone/>
              </a:pPr>
              <a:r>
                <a:t/>
              </a:r>
              <a:endParaRPr b="0" i="0" sz="600" u="none" cap="none" strike="noStrike">
                <a:solidFill>
                  <a:schemeClr val="dk1"/>
                </a:solidFill>
                <a:latin typeface="Calibri"/>
                <a:ea typeface="Calibri"/>
                <a:cs typeface="Calibri"/>
                <a:sym typeface="Calibri"/>
              </a:endParaRPr>
            </a:p>
          </p:txBody>
        </p:sp>
        <p:sp>
          <p:nvSpPr>
            <p:cNvPr id="4182" name="Google Shape;4182;p125"/>
            <p:cNvSpPr/>
            <p:nvPr/>
          </p:nvSpPr>
          <p:spPr>
            <a:xfrm rot="-5400000">
              <a:off x="-524615" y="2945372"/>
              <a:ext cx="4957719"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83" name="Google Shape;4183;p125"/>
            <p:cNvSpPr txBox="1"/>
            <p:nvPr/>
          </p:nvSpPr>
          <p:spPr>
            <a:xfrm rot="-5400000">
              <a:off x="-524615" y="2945372"/>
              <a:ext cx="4957719"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38725" lIns="38725" spcFirstLastPara="1" rIns="38725" wrap="square" tIns="38725">
              <a:noAutofit/>
            </a:bodyPr>
            <a:lstStyle/>
            <a:p>
              <a:pPr indent="0" lvl="0" marL="0" marR="0" rtl="0" algn="ctr">
                <a:lnSpc>
                  <a:spcPct val="90000"/>
                </a:lnSpc>
                <a:spcBef>
                  <a:spcPts val="0"/>
                </a:spcBef>
                <a:spcAft>
                  <a:spcPts val="0"/>
                </a:spcAft>
                <a:buClr>
                  <a:schemeClr val="lt1"/>
                </a:buClr>
                <a:buSzPts val="6100"/>
                <a:buFont typeface="Calibri"/>
                <a:buNone/>
              </a:pPr>
              <a:r>
                <a:rPr b="0" i="0" lang="en-US" sz="6100" u="none" cap="none" strike="noStrike">
                  <a:solidFill>
                    <a:schemeClr val="dk1"/>
                  </a:solidFill>
                  <a:latin typeface="Calibri"/>
                  <a:ea typeface="Calibri"/>
                  <a:cs typeface="Calibri"/>
                  <a:sym typeface="Calibri"/>
                </a:rPr>
                <a:t>IPSec</a:t>
              </a:r>
              <a:endParaRPr b="0" i="0" sz="6100" u="none" cap="none" strike="noStrike">
                <a:solidFill>
                  <a:schemeClr val="dk1"/>
                </a:solidFill>
                <a:latin typeface="Calibri"/>
                <a:ea typeface="Calibri"/>
                <a:cs typeface="Calibri"/>
                <a:sym typeface="Calibri"/>
              </a:endParaRPr>
            </a:p>
          </p:txBody>
        </p:sp>
        <p:sp>
          <p:nvSpPr>
            <p:cNvPr id="4184" name="Google Shape;4184;p125"/>
            <p:cNvSpPr/>
            <p:nvPr/>
          </p:nvSpPr>
          <p:spPr>
            <a:xfrm>
              <a:off x="3043158" y="1179184"/>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85" name="Google Shape;4185;p125"/>
            <p:cNvSpPr txBox="1"/>
            <p:nvPr/>
          </p:nvSpPr>
          <p:spPr>
            <a:xfrm>
              <a:off x="3043158" y="1179184"/>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b="0" i="0" lang="en-US" sz="2200" u="none" cap="none" strike="noStrike">
                  <a:solidFill>
                    <a:srgbClr val="3F3F3F"/>
                  </a:solidFill>
                  <a:latin typeface="Open Sans"/>
                  <a:ea typeface="Open Sans"/>
                  <a:cs typeface="Open Sans"/>
                  <a:sym typeface="Open Sans"/>
                </a:rPr>
                <a:t>Protocols</a:t>
              </a:r>
              <a:endParaRPr b="0" i="0" sz="2200" u="none" cap="none" strike="noStrike">
                <a:solidFill>
                  <a:srgbClr val="3F3F3F"/>
                </a:solidFill>
                <a:latin typeface="Open Sans"/>
                <a:ea typeface="Open Sans"/>
                <a:cs typeface="Open Sans"/>
                <a:sym typeface="Open Sans"/>
              </a:endParaRPr>
            </a:p>
          </p:txBody>
        </p:sp>
        <p:sp>
          <p:nvSpPr>
            <p:cNvPr id="4186" name="Google Shape;4186;p125"/>
            <p:cNvSpPr/>
            <p:nvPr/>
          </p:nvSpPr>
          <p:spPr>
            <a:xfrm>
              <a:off x="6750739" y="1726"/>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87" name="Google Shape;4187;p125"/>
            <p:cNvSpPr txBox="1"/>
            <p:nvPr/>
          </p:nvSpPr>
          <p:spPr>
            <a:xfrm>
              <a:off x="6750739" y="1726"/>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b="0" i="0" lang="en-US" sz="2200" u="none" cap="none" strike="noStrike">
                  <a:solidFill>
                    <a:srgbClr val="3F3F3F"/>
                  </a:solidFill>
                  <a:latin typeface="Open Sans"/>
                  <a:ea typeface="Open Sans"/>
                  <a:cs typeface="Open Sans"/>
                  <a:sym typeface="Open Sans"/>
                </a:rPr>
                <a:t>Authentication header</a:t>
              </a:r>
              <a:endParaRPr b="0" i="0" sz="2200" u="none" cap="none" strike="noStrike">
                <a:solidFill>
                  <a:srgbClr val="3F3F3F"/>
                </a:solidFill>
                <a:latin typeface="Open Sans"/>
                <a:ea typeface="Open Sans"/>
                <a:cs typeface="Open Sans"/>
                <a:sym typeface="Open Sans"/>
              </a:endParaRPr>
            </a:p>
          </p:txBody>
        </p:sp>
        <p:sp>
          <p:nvSpPr>
            <p:cNvPr id="4188" name="Google Shape;4188;p125"/>
            <p:cNvSpPr/>
            <p:nvPr/>
          </p:nvSpPr>
          <p:spPr>
            <a:xfrm>
              <a:off x="10458320" y="1726"/>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89" name="Google Shape;4189;p125"/>
            <p:cNvSpPr txBox="1"/>
            <p:nvPr/>
          </p:nvSpPr>
          <p:spPr>
            <a:xfrm>
              <a:off x="10458320" y="1726"/>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b="0" i="0" lang="en-US" sz="1800" u="none" cap="none" strike="noStrike">
                  <a:solidFill>
                    <a:srgbClr val="3F3F3F"/>
                  </a:solidFill>
                  <a:latin typeface="Open Sans"/>
                  <a:ea typeface="Open Sans"/>
                  <a:cs typeface="Open Sans"/>
                  <a:sym typeface="Open Sans"/>
                </a:rPr>
                <a:t>Provides only authentication and integrity</a:t>
              </a:r>
              <a:endParaRPr b="0" i="0" sz="1800" u="none" cap="none" strike="noStrike">
                <a:solidFill>
                  <a:srgbClr val="3F3F3F"/>
                </a:solidFill>
                <a:latin typeface="Open Sans"/>
                <a:ea typeface="Open Sans"/>
                <a:cs typeface="Open Sans"/>
                <a:sym typeface="Open Sans"/>
              </a:endParaRPr>
            </a:p>
          </p:txBody>
        </p:sp>
        <p:sp>
          <p:nvSpPr>
            <p:cNvPr id="4190" name="Google Shape;4190;p125"/>
            <p:cNvSpPr/>
            <p:nvPr/>
          </p:nvSpPr>
          <p:spPr>
            <a:xfrm>
              <a:off x="6750739" y="1179184"/>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91" name="Google Shape;4191;p125"/>
            <p:cNvSpPr txBox="1"/>
            <p:nvPr/>
          </p:nvSpPr>
          <p:spPr>
            <a:xfrm>
              <a:off x="6750739" y="1179184"/>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Encapsulating security payload</a:t>
              </a:r>
              <a:endParaRPr b="0" i="0" sz="2200" u="none" cap="none" strike="noStrike">
                <a:solidFill>
                  <a:srgbClr val="3F3F3F"/>
                </a:solidFill>
                <a:latin typeface="Open Sans"/>
                <a:ea typeface="Open Sans"/>
                <a:cs typeface="Open Sans"/>
                <a:sym typeface="Open Sans"/>
              </a:endParaRPr>
            </a:p>
          </p:txBody>
        </p:sp>
        <p:sp>
          <p:nvSpPr>
            <p:cNvPr id="4192" name="Google Shape;4192;p125"/>
            <p:cNvSpPr/>
            <p:nvPr/>
          </p:nvSpPr>
          <p:spPr>
            <a:xfrm>
              <a:off x="10458320" y="1179184"/>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93" name="Google Shape;4193;p125"/>
            <p:cNvSpPr txBox="1"/>
            <p:nvPr/>
          </p:nvSpPr>
          <p:spPr>
            <a:xfrm>
              <a:off x="10458320" y="1179184"/>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b="0" i="0" lang="en-US" sz="1800" u="none" cap="none" strike="noStrike">
                  <a:solidFill>
                    <a:srgbClr val="3F3F3F"/>
                  </a:solidFill>
                  <a:latin typeface="Open Sans"/>
                  <a:ea typeface="Open Sans"/>
                  <a:cs typeface="Open Sans"/>
                  <a:sym typeface="Open Sans"/>
                </a:rPr>
                <a:t>Provides confidentiality, authentication and integrity</a:t>
              </a:r>
              <a:endParaRPr b="0" i="0" sz="1800" u="none" cap="none" strike="noStrike">
                <a:solidFill>
                  <a:srgbClr val="3F3F3F"/>
                </a:solidFill>
                <a:latin typeface="Open Sans"/>
                <a:ea typeface="Open Sans"/>
                <a:cs typeface="Open Sans"/>
                <a:sym typeface="Open Sans"/>
              </a:endParaRPr>
            </a:p>
          </p:txBody>
        </p:sp>
        <p:sp>
          <p:nvSpPr>
            <p:cNvPr id="4194" name="Google Shape;4194;p125"/>
            <p:cNvSpPr/>
            <p:nvPr/>
          </p:nvSpPr>
          <p:spPr>
            <a:xfrm>
              <a:off x="6750739" y="2356643"/>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95" name="Google Shape;4195;p125"/>
            <p:cNvSpPr txBox="1"/>
            <p:nvPr/>
          </p:nvSpPr>
          <p:spPr>
            <a:xfrm>
              <a:off x="6603983" y="2314414"/>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b="0" i="0" lang="en-US" sz="2200" u="none" cap="none" strike="noStrike">
                  <a:solidFill>
                    <a:srgbClr val="3F3F3F"/>
                  </a:solidFill>
                  <a:latin typeface="Open Sans"/>
                  <a:ea typeface="Open Sans"/>
                  <a:cs typeface="Open Sans"/>
                  <a:sym typeface="Open Sans"/>
                </a:rPr>
                <a:t>ISAKMP</a:t>
              </a:r>
              <a:endParaRPr b="0" i="0" sz="2200" u="none" cap="none" strike="noStrike">
                <a:solidFill>
                  <a:srgbClr val="3F3F3F"/>
                </a:solidFill>
                <a:latin typeface="Open Sans"/>
                <a:ea typeface="Open Sans"/>
                <a:cs typeface="Open Sans"/>
                <a:sym typeface="Open Sans"/>
              </a:endParaRPr>
            </a:p>
          </p:txBody>
        </p:sp>
        <p:sp>
          <p:nvSpPr>
            <p:cNvPr id="4196" name="Google Shape;4196;p125"/>
            <p:cNvSpPr/>
            <p:nvPr/>
          </p:nvSpPr>
          <p:spPr>
            <a:xfrm>
              <a:off x="10458320" y="2356643"/>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97" name="Google Shape;4197;p125"/>
            <p:cNvSpPr txBox="1"/>
            <p:nvPr/>
          </p:nvSpPr>
          <p:spPr>
            <a:xfrm>
              <a:off x="10458318" y="2379503"/>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b="0" i="0" lang="en-US" sz="1800" u="none" cap="none" strike="noStrike">
                  <a:solidFill>
                    <a:srgbClr val="3F3F3F"/>
                  </a:solidFill>
                  <a:latin typeface="Open Sans"/>
                  <a:ea typeface="Open Sans"/>
                  <a:cs typeface="Open Sans"/>
                  <a:sym typeface="Open Sans"/>
                </a:rPr>
                <a:t>Defines procedures and packet formats to establish, negotiate, modify ,and delete security associations. </a:t>
              </a:r>
              <a:endParaRPr b="0" i="0" sz="1800" u="none" cap="none" strike="noStrike">
                <a:solidFill>
                  <a:srgbClr val="3F3F3F"/>
                </a:solidFill>
                <a:latin typeface="Open Sans"/>
                <a:ea typeface="Open Sans"/>
                <a:cs typeface="Open Sans"/>
                <a:sym typeface="Open Sans"/>
              </a:endParaRPr>
            </a:p>
          </p:txBody>
        </p:sp>
        <p:sp>
          <p:nvSpPr>
            <p:cNvPr id="4198" name="Google Shape;4198;p125"/>
            <p:cNvSpPr/>
            <p:nvPr/>
          </p:nvSpPr>
          <p:spPr>
            <a:xfrm>
              <a:off x="3043158" y="4711560"/>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99" name="Google Shape;4199;p125"/>
            <p:cNvSpPr txBox="1"/>
            <p:nvPr/>
          </p:nvSpPr>
          <p:spPr>
            <a:xfrm>
              <a:off x="3043158" y="4711560"/>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Algorithms</a:t>
              </a:r>
              <a:endParaRPr b="0" i="0" sz="2200" u="none" cap="none" strike="noStrike">
                <a:solidFill>
                  <a:srgbClr val="3F3F3F"/>
                </a:solidFill>
                <a:latin typeface="Open Sans"/>
                <a:ea typeface="Open Sans"/>
                <a:cs typeface="Open Sans"/>
                <a:sym typeface="Open Sans"/>
              </a:endParaRPr>
            </a:p>
          </p:txBody>
        </p:sp>
        <p:sp>
          <p:nvSpPr>
            <p:cNvPr id="4200" name="Google Shape;4200;p125"/>
            <p:cNvSpPr/>
            <p:nvPr/>
          </p:nvSpPr>
          <p:spPr>
            <a:xfrm>
              <a:off x="6750739" y="3534101"/>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01" name="Google Shape;4201;p125"/>
            <p:cNvSpPr txBox="1"/>
            <p:nvPr/>
          </p:nvSpPr>
          <p:spPr>
            <a:xfrm>
              <a:off x="6750739" y="3534101"/>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Confidentiality algorithm</a:t>
              </a:r>
              <a:endParaRPr b="0" i="0" sz="2200" u="none" cap="none" strike="noStrike">
                <a:solidFill>
                  <a:srgbClr val="3F3F3F"/>
                </a:solidFill>
                <a:latin typeface="Open Sans"/>
                <a:ea typeface="Open Sans"/>
                <a:cs typeface="Open Sans"/>
                <a:sym typeface="Open Sans"/>
              </a:endParaRPr>
            </a:p>
          </p:txBody>
        </p:sp>
        <p:sp>
          <p:nvSpPr>
            <p:cNvPr id="4202" name="Google Shape;4202;p125"/>
            <p:cNvSpPr/>
            <p:nvPr/>
          </p:nvSpPr>
          <p:spPr>
            <a:xfrm>
              <a:off x="10458320" y="3534101"/>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03" name="Google Shape;4203;p125"/>
            <p:cNvSpPr txBox="1"/>
            <p:nvPr/>
          </p:nvSpPr>
          <p:spPr>
            <a:xfrm>
              <a:off x="10458320" y="3534101"/>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b="0" i="0" lang="en-US" sz="1800" u="none" cap="none" strike="noStrike">
                  <a:solidFill>
                    <a:srgbClr val="3F3F3F"/>
                  </a:solidFill>
                  <a:latin typeface="Open Sans"/>
                  <a:ea typeface="Open Sans"/>
                  <a:cs typeface="Open Sans"/>
                  <a:sym typeface="Open Sans"/>
                </a:rPr>
                <a:t>AES,3DES</a:t>
              </a:r>
              <a:endParaRPr b="0" i="0" sz="1800" u="none" cap="none" strike="noStrike">
                <a:solidFill>
                  <a:srgbClr val="3F3F3F"/>
                </a:solidFill>
                <a:latin typeface="Open Sans"/>
                <a:ea typeface="Open Sans"/>
                <a:cs typeface="Open Sans"/>
                <a:sym typeface="Open Sans"/>
              </a:endParaRPr>
            </a:p>
          </p:txBody>
        </p:sp>
        <p:sp>
          <p:nvSpPr>
            <p:cNvPr id="4204" name="Google Shape;4204;p125"/>
            <p:cNvSpPr/>
            <p:nvPr/>
          </p:nvSpPr>
          <p:spPr>
            <a:xfrm>
              <a:off x="6750739" y="4711560"/>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05" name="Google Shape;4205;p125"/>
            <p:cNvSpPr txBox="1"/>
            <p:nvPr/>
          </p:nvSpPr>
          <p:spPr>
            <a:xfrm>
              <a:off x="6750739" y="4711560"/>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b="0" i="0" lang="en-US" sz="2200" u="none" cap="none" strike="noStrike">
                  <a:solidFill>
                    <a:srgbClr val="3F3F3F"/>
                  </a:solidFill>
                  <a:latin typeface="Open Sans"/>
                  <a:ea typeface="Open Sans"/>
                  <a:cs typeface="Open Sans"/>
                  <a:sym typeface="Open Sans"/>
                </a:rPr>
                <a:t>Integrity algorithm</a:t>
              </a:r>
              <a:endParaRPr b="0" i="0" sz="2200" u="none" cap="none" strike="noStrike">
                <a:solidFill>
                  <a:srgbClr val="3F3F3F"/>
                </a:solidFill>
                <a:latin typeface="Open Sans"/>
                <a:ea typeface="Open Sans"/>
                <a:cs typeface="Open Sans"/>
                <a:sym typeface="Open Sans"/>
              </a:endParaRPr>
            </a:p>
          </p:txBody>
        </p:sp>
        <p:sp>
          <p:nvSpPr>
            <p:cNvPr id="4206" name="Google Shape;4206;p125"/>
            <p:cNvSpPr/>
            <p:nvPr/>
          </p:nvSpPr>
          <p:spPr>
            <a:xfrm>
              <a:off x="10458320" y="4711560"/>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07" name="Google Shape;4207;p125"/>
            <p:cNvSpPr txBox="1"/>
            <p:nvPr/>
          </p:nvSpPr>
          <p:spPr>
            <a:xfrm>
              <a:off x="10458320" y="4711560"/>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b="0" i="0" lang="en-US" sz="1800" u="none" cap="none" strike="noStrike">
                  <a:solidFill>
                    <a:srgbClr val="3F3F3F"/>
                  </a:solidFill>
                  <a:latin typeface="Open Sans"/>
                  <a:ea typeface="Open Sans"/>
                  <a:cs typeface="Open Sans"/>
                  <a:sym typeface="Open Sans"/>
                </a:rPr>
                <a:t>MD5 , SHA</a:t>
              </a:r>
              <a:endParaRPr b="0" i="0" sz="1800" u="none" cap="none" strike="noStrike">
                <a:solidFill>
                  <a:srgbClr val="3F3F3F"/>
                </a:solidFill>
                <a:latin typeface="Open Sans"/>
                <a:ea typeface="Open Sans"/>
                <a:cs typeface="Open Sans"/>
                <a:sym typeface="Open Sans"/>
              </a:endParaRPr>
            </a:p>
          </p:txBody>
        </p:sp>
        <p:sp>
          <p:nvSpPr>
            <p:cNvPr id="4208" name="Google Shape;4208;p125"/>
            <p:cNvSpPr/>
            <p:nvPr/>
          </p:nvSpPr>
          <p:spPr>
            <a:xfrm>
              <a:off x="6750739" y="5889018"/>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09" name="Google Shape;4209;p125"/>
            <p:cNvSpPr txBox="1"/>
            <p:nvPr/>
          </p:nvSpPr>
          <p:spPr>
            <a:xfrm>
              <a:off x="6750739" y="5889018"/>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Authentication algorithm</a:t>
              </a:r>
              <a:endParaRPr b="0" i="0" sz="2200" u="none" cap="none" strike="noStrike">
                <a:solidFill>
                  <a:srgbClr val="3F3F3F"/>
                </a:solidFill>
                <a:latin typeface="Open Sans"/>
                <a:ea typeface="Open Sans"/>
                <a:cs typeface="Open Sans"/>
                <a:sym typeface="Open Sans"/>
              </a:endParaRPr>
            </a:p>
          </p:txBody>
        </p:sp>
        <p:sp>
          <p:nvSpPr>
            <p:cNvPr id="4210" name="Google Shape;4210;p125"/>
            <p:cNvSpPr/>
            <p:nvPr/>
          </p:nvSpPr>
          <p:spPr>
            <a:xfrm>
              <a:off x="10458320" y="5889018"/>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11" name="Google Shape;4211;p125"/>
            <p:cNvSpPr txBox="1"/>
            <p:nvPr/>
          </p:nvSpPr>
          <p:spPr>
            <a:xfrm>
              <a:off x="10458320" y="5889018"/>
              <a:ext cx="3089650" cy="9419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b="0" i="0" lang="en-US" sz="1800" u="none" cap="none" strike="noStrike">
                  <a:solidFill>
                    <a:srgbClr val="3F3F3F"/>
                  </a:solidFill>
                  <a:latin typeface="Open Sans"/>
                  <a:ea typeface="Open Sans"/>
                  <a:cs typeface="Open Sans"/>
                  <a:sym typeface="Open Sans"/>
                </a:rPr>
                <a:t>Pre-shared key , certificates</a:t>
              </a:r>
              <a:endParaRPr b="0" i="0" sz="1800" u="none" cap="none" strike="noStrike">
                <a:solidFill>
                  <a:srgbClr val="3F3F3F"/>
                </a:solidFill>
                <a:latin typeface="Open Sans"/>
                <a:ea typeface="Open Sans"/>
                <a:cs typeface="Open Sans"/>
                <a:sym typeface="Open Sans"/>
              </a:endParaRPr>
            </a:p>
          </p:txBody>
        </p:sp>
      </p:grpSp>
      <p:sp>
        <p:nvSpPr>
          <p:cNvPr id="4212" name="Google Shape;4212;p125"/>
          <p:cNvSpPr/>
          <p:nvPr/>
        </p:nvSpPr>
        <p:spPr>
          <a:xfrm>
            <a:off x="7277100" y="968486"/>
            <a:ext cx="170267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6" name="Shape 4216"/>
        <p:cNvGrpSpPr/>
        <p:nvPr/>
      </p:nvGrpSpPr>
      <p:grpSpPr>
        <a:xfrm>
          <a:off x="0" y="0"/>
          <a:ext cx="0" cy="0"/>
          <a:chOff x="0" y="0"/>
          <a:chExt cx="0" cy="0"/>
        </a:xfrm>
      </p:grpSpPr>
      <p:sp>
        <p:nvSpPr>
          <p:cNvPr id="4217" name="Google Shape;4217;p9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IPsec Modes: Transport Mode</a:t>
            </a:r>
            <a:endParaRPr>
              <a:solidFill>
                <a:srgbClr val="3F3F3F"/>
              </a:solidFill>
              <a:latin typeface="Open Sans"/>
              <a:ea typeface="Open Sans"/>
              <a:cs typeface="Open Sans"/>
              <a:sym typeface="Open Sans"/>
            </a:endParaRPr>
          </a:p>
        </p:txBody>
      </p:sp>
      <p:sp>
        <p:nvSpPr>
          <p:cNvPr id="4218" name="Google Shape;4218;p90"/>
          <p:cNvSpPr/>
          <p:nvPr/>
        </p:nvSpPr>
        <p:spPr>
          <a:xfrm>
            <a:off x="1968629" y="5459297"/>
            <a:ext cx="3218524" cy="1621680"/>
          </a:xfrm>
          <a:prstGeom prst="roundRect">
            <a:avLst>
              <a:gd fmla="val 6075" name="adj"/>
            </a:avLst>
          </a:prstGeom>
          <a:solidFill>
            <a:srgbClr val="DDEAF6"/>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 transport mode, only the data is encrypted</a:t>
            </a:r>
            <a:endParaRPr b="0" i="0" sz="2200" u="none" cap="none" strike="noStrike">
              <a:solidFill>
                <a:schemeClr val="lt1"/>
              </a:solidFill>
              <a:latin typeface="Open Sans"/>
              <a:ea typeface="Open Sans"/>
              <a:cs typeface="Open Sans"/>
              <a:sym typeface="Open Sans"/>
            </a:endParaRPr>
          </a:p>
        </p:txBody>
      </p:sp>
      <p:grpSp>
        <p:nvGrpSpPr>
          <p:cNvPr id="4219" name="Google Shape;4219;p90"/>
          <p:cNvGrpSpPr/>
          <p:nvPr/>
        </p:nvGrpSpPr>
        <p:grpSpPr>
          <a:xfrm>
            <a:off x="2196158" y="2322259"/>
            <a:ext cx="11880399" cy="2847236"/>
            <a:chOff x="1989211" y="6714663"/>
            <a:chExt cx="11880399" cy="2847236"/>
          </a:xfrm>
        </p:grpSpPr>
        <p:pic>
          <p:nvPicPr>
            <p:cNvPr descr="Image" id="4220" name="Google Shape;4220;p90"/>
            <p:cNvPicPr preferRelativeResize="0"/>
            <p:nvPr/>
          </p:nvPicPr>
          <p:blipFill rotWithShape="1">
            <a:blip r:embed="rId3">
              <a:alphaModFix/>
            </a:blip>
            <a:srcRect b="0" l="0" r="0" t="0"/>
            <a:stretch/>
          </p:blipFill>
          <p:spPr>
            <a:xfrm>
              <a:off x="5077474" y="8810316"/>
              <a:ext cx="1270001" cy="751583"/>
            </a:xfrm>
            <a:prstGeom prst="rect">
              <a:avLst/>
            </a:prstGeom>
            <a:noFill/>
            <a:ln>
              <a:noFill/>
            </a:ln>
          </p:spPr>
        </p:pic>
        <p:cxnSp>
          <p:nvCxnSpPr>
            <p:cNvPr id="4221" name="Google Shape;4221;p90"/>
            <p:cNvCxnSpPr/>
            <p:nvPr/>
          </p:nvCxnSpPr>
          <p:spPr>
            <a:xfrm flipH="1">
              <a:off x="3207657" y="7916817"/>
              <a:ext cx="1" cy="1270001"/>
            </a:xfrm>
            <a:prstGeom prst="straightConnector1">
              <a:avLst/>
            </a:prstGeom>
            <a:noFill/>
            <a:ln cap="flat" cmpd="sng" w="57150">
              <a:solidFill>
                <a:srgbClr val="7F7F7F"/>
              </a:solidFill>
              <a:prstDash val="solid"/>
              <a:miter lim="8000"/>
              <a:headEnd len="med" w="med" type="triangle"/>
              <a:tailEnd len="sm" w="sm" type="none"/>
            </a:ln>
          </p:spPr>
        </p:cxnSp>
        <p:cxnSp>
          <p:nvCxnSpPr>
            <p:cNvPr id="4222" name="Google Shape;4222;p90"/>
            <p:cNvCxnSpPr/>
            <p:nvPr/>
          </p:nvCxnSpPr>
          <p:spPr>
            <a:xfrm>
              <a:off x="3175000" y="9186107"/>
              <a:ext cx="1905000" cy="1"/>
            </a:xfrm>
            <a:prstGeom prst="straightConnector1">
              <a:avLst/>
            </a:prstGeom>
            <a:noFill/>
            <a:ln cap="flat" cmpd="sng" w="57150">
              <a:solidFill>
                <a:srgbClr val="7F7F7F"/>
              </a:solidFill>
              <a:prstDash val="solid"/>
              <a:miter lim="8000"/>
              <a:headEnd len="sm" w="sm" type="none"/>
              <a:tailEnd len="med" w="med" type="triangle"/>
            </a:ln>
          </p:spPr>
        </p:cxnSp>
        <p:cxnSp>
          <p:nvCxnSpPr>
            <p:cNvPr id="4223" name="Google Shape;4223;p90"/>
            <p:cNvCxnSpPr/>
            <p:nvPr/>
          </p:nvCxnSpPr>
          <p:spPr>
            <a:xfrm>
              <a:off x="11110783" y="9186107"/>
              <a:ext cx="1905000" cy="1"/>
            </a:xfrm>
            <a:prstGeom prst="straightConnector1">
              <a:avLst/>
            </a:prstGeom>
            <a:noFill/>
            <a:ln cap="flat" cmpd="sng" w="57150">
              <a:solidFill>
                <a:srgbClr val="7F7F7F"/>
              </a:solidFill>
              <a:prstDash val="solid"/>
              <a:miter lim="8000"/>
              <a:headEnd len="med" w="med" type="triangle"/>
              <a:tailEnd len="sm" w="sm" type="none"/>
            </a:ln>
          </p:spPr>
        </p:cxnSp>
        <p:pic>
          <p:nvPicPr>
            <p:cNvPr descr="Image" id="4224" name="Google Shape;4224;p90"/>
            <p:cNvPicPr preferRelativeResize="0"/>
            <p:nvPr/>
          </p:nvPicPr>
          <p:blipFill rotWithShape="1">
            <a:blip r:embed="rId3">
              <a:alphaModFix/>
            </a:blip>
            <a:srcRect b="0" l="0" r="0" t="0"/>
            <a:stretch/>
          </p:blipFill>
          <p:spPr>
            <a:xfrm>
              <a:off x="9840100" y="8810316"/>
              <a:ext cx="1270001" cy="751583"/>
            </a:xfrm>
            <a:prstGeom prst="rect">
              <a:avLst/>
            </a:prstGeom>
            <a:noFill/>
            <a:ln>
              <a:noFill/>
            </a:ln>
          </p:spPr>
        </p:pic>
        <p:cxnSp>
          <p:nvCxnSpPr>
            <p:cNvPr id="4225" name="Google Shape;4225;p90"/>
            <p:cNvCxnSpPr/>
            <p:nvPr/>
          </p:nvCxnSpPr>
          <p:spPr>
            <a:xfrm>
              <a:off x="13016288" y="7916817"/>
              <a:ext cx="1" cy="1270001"/>
            </a:xfrm>
            <a:prstGeom prst="straightConnector1">
              <a:avLst/>
            </a:prstGeom>
            <a:noFill/>
            <a:ln cap="flat" cmpd="sng" w="57150">
              <a:solidFill>
                <a:srgbClr val="7F7F7F"/>
              </a:solidFill>
              <a:prstDash val="solid"/>
              <a:miter lim="8000"/>
              <a:headEnd len="med" w="med" type="triangle"/>
              <a:tailEnd len="sm" w="sm" type="none"/>
            </a:ln>
          </p:spPr>
        </p:cxnSp>
        <p:cxnSp>
          <p:nvCxnSpPr>
            <p:cNvPr id="4226" name="Google Shape;4226;p90"/>
            <p:cNvCxnSpPr/>
            <p:nvPr/>
          </p:nvCxnSpPr>
          <p:spPr>
            <a:xfrm>
              <a:off x="6350000" y="9186107"/>
              <a:ext cx="3492501" cy="1"/>
            </a:xfrm>
            <a:prstGeom prst="straightConnector1">
              <a:avLst/>
            </a:prstGeom>
            <a:noFill/>
            <a:ln cap="flat" cmpd="sng" w="57150">
              <a:solidFill>
                <a:srgbClr val="7F7F7F"/>
              </a:solidFill>
              <a:prstDash val="solid"/>
              <a:miter lim="8000"/>
              <a:headEnd len="med" w="med" type="triangle"/>
              <a:tailEnd len="med" w="med" type="triangle"/>
            </a:ln>
          </p:spPr>
        </p:cxnSp>
        <p:sp>
          <p:nvSpPr>
            <p:cNvPr id="4227" name="Google Shape;4227;p90"/>
            <p:cNvSpPr/>
            <p:nvPr/>
          </p:nvSpPr>
          <p:spPr>
            <a:xfrm>
              <a:off x="4127500" y="6973356"/>
              <a:ext cx="7489532" cy="265394"/>
            </a:xfrm>
            <a:prstGeom prst="leftRightArrow">
              <a:avLst>
                <a:gd fmla="val 55318" name="adj1"/>
                <a:gd fmla="val 66500" name="adj2"/>
              </a:avLst>
            </a:prstGeom>
            <a:solidFill>
              <a:srgbClr val="427AA1"/>
            </a:solidFill>
            <a:ln cap="flat" cmpd="sng" w="38100">
              <a:solidFill>
                <a:srgbClr val="427AA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alibri"/>
                <a:buNone/>
              </a:pPr>
              <a:r>
                <a:t/>
              </a:r>
              <a:endParaRPr b="0" i="0" sz="1600" u="none" cap="none" strike="noStrike">
                <a:solidFill>
                  <a:srgbClr val="3F3F3F"/>
                </a:solidFill>
                <a:latin typeface="Calibri"/>
                <a:ea typeface="Calibri"/>
                <a:cs typeface="Calibri"/>
                <a:sym typeface="Calibri"/>
              </a:endParaRPr>
            </a:p>
          </p:txBody>
        </p:sp>
        <p:sp>
          <p:nvSpPr>
            <p:cNvPr id="4228" name="Google Shape;4228;p90"/>
            <p:cNvSpPr txBox="1"/>
            <p:nvPr/>
          </p:nvSpPr>
          <p:spPr>
            <a:xfrm>
              <a:off x="6760027" y="7490807"/>
              <a:ext cx="2540000" cy="43084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535353"/>
                </a:buClr>
                <a:buSzPts val="2400"/>
                <a:buFont typeface="Open Sans SemiBold"/>
                <a:buNone/>
              </a:pPr>
              <a:r>
                <a:rPr b="0" i="0" lang="en-US" sz="2200" u="none" cap="none" strike="noStrike">
                  <a:solidFill>
                    <a:srgbClr val="3F3F3F"/>
                  </a:solidFill>
                  <a:latin typeface="Open Sans SemiBold"/>
                  <a:ea typeface="Open Sans SemiBold"/>
                  <a:cs typeface="Open Sans SemiBold"/>
                  <a:sym typeface="Open Sans SemiBold"/>
                </a:rPr>
                <a:t>Transport mode</a:t>
              </a:r>
              <a:endParaRPr b="0" i="0" sz="2200" u="none" cap="none" strike="noStrike">
                <a:solidFill>
                  <a:srgbClr val="3F3F3F"/>
                </a:solidFill>
                <a:latin typeface="Arial"/>
                <a:ea typeface="Arial"/>
                <a:cs typeface="Arial"/>
                <a:sym typeface="Arial"/>
              </a:endParaRPr>
            </a:p>
          </p:txBody>
        </p:sp>
        <p:pic>
          <p:nvPicPr>
            <p:cNvPr id="4229" name="Google Shape;4229;p90"/>
            <p:cNvPicPr preferRelativeResize="0"/>
            <p:nvPr/>
          </p:nvPicPr>
          <p:blipFill rotWithShape="1">
            <a:blip r:embed="rId4">
              <a:alphaModFix/>
            </a:blip>
            <a:srcRect b="0" l="0" r="0" t="0"/>
            <a:stretch/>
          </p:blipFill>
          <p:spPr>
            <a:xfrm>
              <a:off x="1989211" y="6714663"/>
              <a:ext cx="2045156" cy="1135018"/>
            </a:xfrm>
            <a:prstGeom prst="rect">
              <a:avLst/>
            </a:prstGeom>
            <a:noFill/>
            <a:ln>
              <a:noFill/>
            </a:ln>
          </p:spPr>
        </p:pic>
        <p:pic>
          <p:nvPicPr>
            <p:cNvPr id="4230" name="Google Shape;4230;p90"/>
            <p:cNvPicPr preferRelativeResize="0"/>
            <p:nvPr/>
          </p:nvPicPr>
          <p:blipFill rotWithShape="1">
            <a:blip r:embed="rId4">
              <a:alphaModFix/>
            </a:blip>
            <a:srcRect b="0" l="0" r="0" t="0"/>
            <a:stretch/>
          </p:blipFill>
          <p:spPr>
            <a:xfrm>
              <a:off x="11824454" y="6714663"/>
              <a:ext cx="2045156" cy="1135018"/>
            </a:xfrm>
            <a:prstGeom prst="rect">
              <a:avLst/>
            </a:prstGeom>
            <a:noFill/>
            <a:ln>
              <a:noFill/>
            </a:ln>
          </p:spPr>
        </p:pic>
      </p:grpSp>
      <p:sp>
        <p:nvSpPr>
          <p:cNvPr id="4231" name="Google Shape;4231;p90"/>
          <p:cNvSpPr/>
          <p:nvPr/>
        </p:nvSpPr>
        <p:spPr>
          <a:xfrm>
            <a:off x="11021320" y="5459297"/>
            <a:ext cx="2923281" cy="1621680"/>
          </a:xfrm>
          <a:prstGeom prst="roundRect">
            <a:avLst>
              <a:gd fmla="val 6075" name="adj"/>
            </a:avLst>
          </a:prstGeom>
          <a:solidFill>
            <a:srgbClr val="DDEAF6"/>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is designed for peer-to-peer communication</a:t>
            </a:r>
            <a:endParaRPr b="0" i="0" sz="2200" u="none" cap="none" strike="noStrike">
              <a:solidFill>
                <a:srgbClr val="3F3F3F"/>
              </a:solidFill>
              <a:latin typeface="Open Sans"/>
              <a:ea typeface="Open Sans"/>
              <a:cs typeface="Open Sans"/>
              <a:sym typeface="Open Sans"/>
            </a:endParaRPr>
          </a:p>
        </p:txBody>
      </p:sp>
      <p:sp>
        <p:nvSpPr>
          <p:cNvPr id="4232" name="Google Shape;4232;p90"/>
          <p:cNvSpPr/>
          <p:nvPr/>
        </p:nvSpPr>
        <p:spPr>
          <a:xfrm>
            <a:off x="4876800" y="816324"/>
            <a:ext cx="64989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6" name="Shape 4236"/>
        <p:cNvGrpSpPr/>
        <p:nvPr/>
      </p:nvGrpSpPr>
      <p:grpSpPr>
        <a:xfrm>
          <a:off x="0" y="0"/>
          <a:ext cx="0" cy="0"/>
          <a:chOff x="0" y="0"/>
          <a:chExt cx="0" cy="0"/>
        </a:xfrm>
      </p:grpSpPr>
      <p:sp>
        <p:nvSpPr>
          <p:cNvPr id="4237" name="Google Shape;4237;p9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IPsec Modes: Transport Mode</a:t>
            </a:r>
            <a:endParaRPr>
              <a:solidFill>
                <a:srgbClr val="3F3F3F"/>
              </a:solidFill>
              <a:latin typeface="Open Sans"/>
              <a:ea typeface="Open Sans"/>
              <a:cs typeface="Open Sans"/>
              <a:sym typeface="Open Sans"/>
            </a:endParaRPr>
          </a:p>
        </p:txBody>
      </p:sp>
      <p:grpSp>
        <p:nvGrpSpPr>
          <p:cNvPr id="4238" name="Google Shape;4238;p91"/>
          <p:cNvGrpSpPr/>
          <p:nvPr/>
        </p:nvGrpSpPr>
        <p:grpSpPr>
          <a:xfrm>
            <a:off x="1708188" y="1829072"/>
            <a:ext cx="12268858" cy="6372599"/>
            <a:chOff x="1708188" y="2120900"/>
            <a:chExt cx="12268858" cy="6372599"/>
          </a:xfrm>
        </p:grpSpPr>
        <p:sp>
          <p:nvSpPr>
            <p:cNvPr id="4239" name="Google Shape;4239;p91"/>
            <p:cNvSpPr/>
            <p:nvPr/>
          </p:nvSpPr>
          <p:spPr>
            <a:xfrm>
              <a:off x="6352272" y="2120900"/>
              <a:ext cx="1270000" cy="952500"/>
            </a:xfrm>
            <a:prstGeom prst="rect">
              <a:avLst/>
            </a:prstGeom>
            <a:solidFill>
              <a:srgbClr val="ACCCE9"/>
            </a:solidFill>
            <a:ln cap="flat" cmpd="sng" w="12700">
              <a:solidFill>
                <a:schemeClr val="lt1"/>
              </a:solidFill>
              <a:prstDash val="solid"/>
              <a:miter lim="8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IP</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Header</a:t>
              </a:r>
              <a:endParaRPr b="0" i="0" sz="2200" u="none" cap="none" strike="noStrike">
                <a:solidFill>
                  <a:srgbClr val="3F3F3F"/>
                </a:solidFill>
                <a:latin typeface="Open Sans"/>
                <a:ea typeface="Open Sans"/>
                <a:cs typeface="Open Sans"/>
                <a:sym typeface="Open Sans"/>
              </a:endParaRPr>
            </a:p>
          </p:txBody>
        </p:sp>
        <p:sp>
          <p:nvSpPr>
            <p:cNvPr id="4240" name="Google Shape;4240;p91"/>
            <p:cNvSpPr/>
            <p:nvPr/>
          </p:nvSpPr>
          <p:spPr>
            <a:xfrm>
              <a:off x="7622272" y="2120900"/>
              <a:ext cx="1270001" cy="952500"/>
            </a:xfrm>
            <a:prstGeom prst="rect">
              <a:avLst/>
            </a:prstGeom>
            <a:solidFill>
              <a:srgbClr val="B6D5A2"/>
            </a:solidFill>
            <a:ln cap="flat" cmpd="sng" w="12700">
              <a:solidFill>
                <a:schemeClr val="lt1"/>
              </a:solidFill>
              <a:prstDash val="solid"/>
              <a:miter lim="8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TCP Header</a:t>
              </a:r>
              <a:endParaRPr b="0" i="0" sz="2200" u="none" cap="none" strike="noStrike">
                <a:solidFill>
                  <a:srgbClr val="3F3F3F"/>
                </a:solidFill>
                <a:latin typeface="Open Sans"/>
                <a:ea typeface="Open Sans"/>
                <a:cs typeface="Open Sans"/>
                <a:sym typeface="Open Sans"/>
              </a:endParaRPr>
            </a:p>
          </p:txBody>
        </p:sp>
        <p:sp>
          <p:nvSpPr>
            <p:cNvPr id="4241" name="Google Shape;4241;p91"/>
            <p:cNvSpPr/>
            <p:nvPr/>
          </p:nvSpPr>
          <p:spPr>
            <a:xfrm>
              <a:off x="8887323" y="2120900"/>
              <a:ext cx="1270001" cy="952500"/>
            </a:xfrm>
            <a:prstGeom prst="rect">
              <a:avLst/>
            </a:prstGeom>
            <a:solidFill>
              <a:srgbClr val="F5BD97"/>
            </a:solidFill>
            <a:ln cap="flat" cmpd="sng" w="12700">
              <a:solidFill>
                <a:schemeClr val="lt1"/>
              </a:solidFill>
              <a:prstDash val="solid"/>
              <a:miter lim="8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Payload</a:t>
              </a:r>
              <a:endParaRPr b="0" i="0" sz="2200" u="none" cap="none" strike="noStrike">
                <a:solidFill>
                  <a:srgbClr val="3F3F3F"/>
                </a:solidFill>
                <a:latin typeface="Open Sans"/>
                <a:ea typeface="Open Sans"/>
                <a:cs typeface="Open Sans"/>
                <a:sym typeface="Open Sans"/>
              </a:endParaRPr>
            </a:p>
          </p:txBody>
        </p:sp>
        <p:sp>
          <p:nvSpPr>
            <p:cNvPr id="4242" name="Google Shape;4242;p91"/>
            <p:cNvSpPr/>
            <p:nvPr/>
          </p:nvSpPr>
          <p:spPr>
            <a:xfrm>
              <a:off x="6355883" y="4343400"/>
              <a:ext cx="1270001" cy="952500"/>
            </a:xfrm>
            <a:prstGeom prst="rect">
              <a:avLst/>
            </a:prstGeom>
            <a:solidFill>
              <a:srgbClr val="ACCCE9"/>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IP</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Header</a:t>
              </a:r>
              <a:endParaRPr b="0" i="0" sz="2200" u="none" cap="none" strike="noStrike">
                <a:solidFill>
                  <a:srgbClr val="3F3F3F"/>
                </a:solidFill>
                <a:latin typeface="Open Sans"/>
                <a:ea typeface="Open Sans"/>
                <a:cs typeface="Open Sans"/>
                <a:sym typeface="Open Sans"/>
              </a:endParaRPr>
            </a:p>
          </p:txBody>
        </p:sp>
        <p:sp>
          <p:nvSpPr>
            <p:cNvPr id="4243" name="Google Shape;4243;p91"/>
            <p:cNvSpPr/>
            <p:nvPr/>
          </p:nvSpPr>
          <p:spPr>
            <a:xfrm>
              <a:off x="8898156" y="4343400"/>
              <a:ext cx="1270001" cy="952500"/>
            </a:xfrm>
            <a:prstGeom prst="rect">
              <a:avLst/>
            </a:prstGeom>
            <a:solidFill>
              <a:srgbClr val="B6D5A2"/>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TCP Header</a:t>
              </a:r>
              <a:endParaRPr b="0" i="0" sz="2200" u="none" cap="none" strike="noStrike">
                <a:solidFill>
                  <a:srgbClr val="3F3F3F"/>
                </a:solidFill>
                <a:latin typeface="Open Sans"/>
                <a:ea typeface="Open Sans"/>
                <a:cs typeface="Open Sans"/>
                <a:sym typeface="Open Sans"/>
              </a:endParaRPr>
            </a:p>
          </p:txBody>
        </p:sp>
        <p:sp>
          <p:nvSpPr>
            <p:cNvPr id="4244" name="Google Shape;4244;p91"/>
            <p:cNvSpPr/>
            <p:nvPr/>
          </p:nvSpPr>
          <p:spPr>
            <a:xfrm>
              <a:off x="10163207" y="4343400"/>
              <a:ext cx="1270001" cy="952500"/>
            </a:xfrm>
            <a:prstGeom prst="rect">
              <a:avLst/>
            </a:prstGeom>
            <a:solidFill>
              <a:srgbClr val="F5BD97"/>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Payload</a:t>
              </a:r>
              <a:endParaRPr b="0" i="0" sz="2200" u="none" cap="none" strike="noStrike">
                <a:solidFill>
                  <a:srgbClr val="3F3F3F"/>
                </a:solidFill>
                <a:latin typeface="Open Sans"/>
                <a:ea typeface="Open Sans"/>
                <a:cs typeface="Open Sans"/>
                <a:sym typeface="Open Sans"/>
              </a:endParaRPr>
            </a:p>
          </p:txBody>
        </p:sp>
        <p:sp>
          <p:nvSpPr>
            <p:cNvPr id="4245" name="Google Shape;4245;p91"/>
            <p:cNvSpPr txBox="1"/>
            <p:nvPr/>
          </p:nvSpPr>
          <p:spPr>
            <a:xfrm>
              <a:off x="2797239" y="4602479"/>
              <a:ext cx="3482912" cy="701690"/>
            </a:xfrm>
            <a:prstGeom prst="rect">
              <a:avLst/>
            </a:prstGeom>
            <a:noFill/>
            <a:ln>
              <a:noFill/>
            </a:ln>
          </p:spPr>
          <p:txBody>
            <a:bodyPr anchorCtr="0" anchor="t" bIns="45700" lIns="45700" spcFirstLastPara="1" rIns="45700" wrap="square" tIns="45700">
              <a:spAutoFit/>
            </a:bodyPr>
            <a:lstStyle/>
            <a:p>
              <a:pPr indent="0" lvl="0" marL="0" marR="0" rtl="0" algn="ctr">
                <a:lnSpc>
                  <a:spcPct val="90000"/>
                </a:lnSpc>
                <a:spcBef>
                  <a:spcPts val="0"/>
                </a:spcBef>
                <a:spcAft>
                  <a:spcPts val="0"/>
                </a:spcAft>
                <a:buClr>
                  <a:srgbClr val="535353"/>
                </a:buClr>
                <a:buSzPts val="2000"/>
                <a:buFont typeface="Open Sans SemiBold"/>
                <a:buNone/>
              </a:pPr>
              <a:r>
                <a:rPr b="0" i="0" lang="en-US" sz="2200" u="none" cap="none" strike="noStrike">
                  <a:solidFill>
                    <a:srgbClr val="3F3F3F"/>
                  </a:solidFill>
                  <a:latin typeface="Open Sans"/>
                  <a:ea typeface="Open Sans"/>
                  <a:cs typeface="Open Sans"/>
                  <a:sym typeface="Open Sans"/>
                </a:rPr>
                <a:t>Authentication Header (AH)</a:t>
              </a:r>
              <a:endParaRPr b="0" i="0" sz="2200" u="none" cap="none" strike="noStrike">
                <a:solidFill>
                  <a:srgbClr val="3F3F3F"/>
                </a:solidFill>
                <a:latin typeface="Open Sans"/>
                <a:ea typeface="Open Sans"/>
                <a:cs typeface="Open Sans"/>
                <a:sym typeface="Open Sans"/>
              </a:endParaRPr>
            </a:p>
          </p:txBody>
        </p:sp>
        <p:sp>
          <p:nvSpPr>
            <p:cNvPr id="4246" name="Google Shape;4246;p91"/>
            <p:cNvSpPr/>
            <p:nvPr/>
          </p:nvSpPr>
          <p:spPr>
            <a:xfrm>
              <a:off x="7624545" y="4343400"/>
              <a:ext cx="1270001" cy="952500"/>
            </a:xfrm>
            <a:prstGeom prst="rect">
              <a:avLst/>
            </a:prstGeom>
            <a:solidFill>
              <a:srgbClr val="E9AFA3"/>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AH Header</a:t>
              </a:r>
              <a:endParaRPr b="0" i="0" sz="2200" u="none" cap="none" strike="noStrike">
                <a:solidFill>
                  <a:srgbClr val="3F3F3F"/>
                </a:solidFill>
                <a:latin typeface="Open Sans"/>
                <a:ea typeface="Open Sans"/>
                <a:cs typeface="Open Sans"/>
                <a:sym typeface="Open Sans"/>
              </a:endParaRPr>
            </a:p>
          </p:txBody>
        </p:sp>
        <p:sp>
          <p:nvSpPr>
            <p:cNvPr id="4247" name="Google Shape;4247;p91"/>
            <p:cNvSpPr txBox="1"/>
            <p:nvPr/>
          </p:nvSpPr>
          <p:spPr>
            <a:xfrm>
              <a:off x="4400243" y="2404956"/>
              <a:ext cx="1866514" cy="701690"/>
            </a:xfrm>
            <a:prstGeom prst="rect">
              <a:avLst/>
            </a:prstGeom>
            <a:noFill/>
            <a:ln>
              <a:noFill/>
            </a:ln>
          </p:spPr>
          <p:txBody>
            <a:bodyPr anchorCtr="0" anchor="t" bIns="45700" lIns="45700" spcFirstLastPara="1" rIns="45700" wrap="square" tIns="45700">
              <a:spAutoFit/>
            </a:bodyPr>
            <a:lstStyle/>
            <a:p>
              <a:pPr indent="0" lvl="0" marL="0" marR="0" rtl="0" algn="ctr">
                <a:lnSpc>
                  <a:spcPct val="90000"/>
                </a:lnSpc>
                <a:spcBef>
                  <a:spcPts val="0"/>
                </a:spcBef>
                <a:spcAft>
                  <a:spcPts val="0"/>
                </a:spcAft>
                <a:buClr>
                  <a:srgbClr val="535353"/>
                </a:buClr>
                <a:buSzPts val="2000"/>
                <a:buFont typeface="Open Sans SemiBold"/>
                <a:buNone/>
              </a:pPr>
              <a:r>
                <a:rPr b="0" i="0" lang="en-US" sz="2200" u="none" cap="none" strike="noStrike">
                  <a:solidFill>
                    <a:srgbClr val="3F3F3F"/>
                  </a:solidFill>
                  <a:latin typeface="Open Sans"/>
                  <a:ea typeface="Open Sans"/>
                  <a:cs typeface="Open Sans"/>
                  <a:sym typeface="Open Sans"/>
                </a:rPr>
                <a:t>IP data packet</a:t>
              </a:r>
              <a:endParaRPr b="0" i="0" sz="2200" u="none" cap="none" strike="noStrike">
                <a:solidFill>
                  <a:srgbClr val="3F3F3F"/>
                </a:solidFill>
                <a:latin typeface="Open Sans"/>
                <a:ea typeface="Open Sans"/>
                <a:cs typeface="Open Sans"/>
                <a:sym typeface="Open Sans"/>
              </a:endParaRPr>
            </a:p>
          </p:txBody>
        </p:sp>
        <p:sp>
          <p:nvSpPr>
            <p:cNvPr id="4248" name="Google Shape;4248;p91"/>
            <p:cNvSpPr/>
            <p:nvPr/>
          </p:nvSpPr>
          <p:spPr>
            <a:xfrm>
              <a:off x="7615117" y="6290904"/>
              <a:ext cx="5083766" cy="2202595"/>
            </a:xfrm>
            <a:prstGeom prst="roundRect">
              <a:avLst>
                <a:gd fmla="val 10230" name="adj"/>
              </a:avLst>
            </a:prstGeom>
            <a:solidFill>
              <a:srgbClr val="FFFFFF"/>
            </a:solidFill>
            <a:ln cap="flat" cmpd="sng" w="38100">
              <a:solidFill>
                <a:srgbClr val="A7A7A7"/>
              </a:solidFill>
              <a:prstDash val="dash"/>
              <a:miter lim="400000"/>
              <a:headEnd len="sm" w="sm" type="none"/>
              <a:tailEnd len="sm" w="sm" type="none"/>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rgbClr val="000000"/>
                </a:buClr>
                <a:buSzPts val="2000"/>
                <a:buFont typeface="Calibri"/>
                <a:buNone/>
              </a:pPr>
              <a:r>
                <a:rPr b="0" i="0" lang="en-US" sz="2200" u="none" cap="none" strike="noStrike">
                  <a:solidFill>
                    <a:srgbClr val="3F3F3F"/>
                  </a:solidFill>
                  <a:latin typeface="Open Sans"/>
                  <a:ea typeface="Open Sans"/>
                  <a:cs typeface="Open Sans"/>
                  <a:sym typeface="Open Sans"/>
                </a:rPr>
                <a:t>Authenticated</a:t>
              </a:r>
              <a:endParaRPr b="0" i="0" sz="2200" u="none" cap="none" strike="noStrike">
                <a:solidFill>
                  <a:srgbClr val="3F3F3F"/>
                </a:solidFill>
                <a:latin typeface="Open Sans"/>
                <a:ea typeface="Open Sans"/>
                <a:cs typeface="Open Sans"/>
                <a:sym typeface="Open Sans"/>
              </a:endParaRPr>
            </a:p>
          </p:txBody>
        </p:sp>
        <p:sp>
          <p:nvSpPr>
            <p:cNvPr id="4249" name="Google Shape;4249;p91"/>
            <p:cNvSpPr/>
            <p:nvPr/>
          </p:nvSpPr>
          <p:spPr>
            <a:xfrm>
              <a:off x="8888728" y="6407149"/>
              <a:ext cx="3814414" cy="1646789"/>
            </a:xfrm>
            <a:prstGeom prst="roundRect">
              <a:avLst>
                <a:gd fmla="val 11568" name="adj"/>
              </a:avLst>
            </a:prstGeom>
            <a:solidFill>
              <a:srgbClr val="D1D1D1">
                <a:alpha val="38823"/>
              </a:srgbClr>
            </a:solidFill>
            <a:ln cap="flat" cmpd="sng" w="38100">
              <a:solidFill>
                <a:srgbClr val="A7A7A7">
                  <a:alpha val="38823"/>
                </a:srgbClr>
              </a:solidFill>
              <a:prstDash val="dash"/>
              <a:miter lim="400000"/>
              <a:headEnd len="sm" w="sm" type="none"/>
              <a:tailEnd len="sm" w="sm" type="none"/>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rgbClr val="000000"/>
                </a:buClr>
                <a:buSzPts val="2000"/>
                <a:buFont typeface="Calibri"/>
                <a:buNone/>
              </a:pPr>
              <a:r>
                <a:rPr b="0" i="0" lang="en-US" sz="2200" u="none" cap="none" strike="noStrike">
                  <a:solidFill>
                    <a:srgbClr val="3F3F3F"/>
                  </a:solidFill>
                  <a:latin typeface="Open Sans"/>
                  <a:ea typeface="Open Sans"/>
                  <a:cs typeface="Open Sans"/>
                  <a:sym typeface="Open Sans"/>
                </a:rPr>
                <a:t>Encrypted</a:t>
              </a:r>
              <a:endParaRPr b="0" i="0" sz="2200" u="none" cap="none" strike="noStrike">
                <a:solidFill>
                  <a:srgbClr val="3F3F3F"/>
                </a:solidFill>
                <a:latin typeface="Open Sans"/>
                <a:ea typeface="Open Sans"/>
                <a:cs typeface="Open Sans"/>
                <a:sym typeface="Open Sans"/>
              </a:endParaRPr>
            </a:p>
          </p:txBody>
        </p:sp>
        <p:sp>
          <p:nvSpPr>
            <p:cNvPr id="4250" name="Google Shape;4250;p91"/>
            <p:cNvSpPr/>
            <p:nvPr/>
          </p:nvSpPr>
          <p:spPr>
            <a:xfrm>
              <a:off x="6355883" y="6565899"/>
              <a:ext cx="1270001" cy="952501"/>
            </a:xfrm>
            <a:prstGeom prst="rect">
              <a:avLst/>
            </a:prstGeom>
            <a:solidFill>
              <a:srgbClr val="ACCCE9"/>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IP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Header</a:t>
              </a:r>
              <a:endParaRPr b="0" i="0" sz="2200" u="none" cap="none" strike="noStrike">
                <a:solidFill>
                  <a:srgbClr val="3F3F3F"/>
                </a:solidFill>
                <a:latin typeface="Open Sans"/>
                <a:ea typeface="Open Sans"/>
                <a:cs typeface="Open Sans"/>
                <a:sym typeface="Open Sans"/>
              </a:endParaRPr>
            </a:p>
          </p:txBody>
        </p:sp>
        <p:sp>
          <p:nvSpPr>
            <p:cNvPr id="4251" name="Google Shape;4251;p91"/>
            <p:cNvSpPr/>
            <p:nvPr/>
          </p:nvSpPr>
          <p:spPr>
            <a:xfrm>
              <a:off x="8898937" y="6565899"/>
              <a:ext cx="1270001" cy="952501"/>
            </a:xfrm>
            <a:prstGeom prst="rect">
              <a:avLst/>
            </a:prstGeom>
            <a:solidFill>
              <a:srgbClr val="B6D5A2"/>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TCP Header</a:t>
              </a:r>
              <a:endParaRPr b="0" i="0" sz="2200" u="none" cap="none" strike="noStrike">
                <a:solidFill>
                  <a:srgbClr val="3F3F3F"/>
                </a:solidFill>
                <a:latin typeface="Open Sans"/>
                <a:ea typeface="Open Sans"/>
                <a:cs typeface="Open Sans"/>
                <a:sym typeface="Open Sans"/>
              </a:endParaRPr>
            </a:p>
          </p:txBody>
        </p:sp>
        <p:sp>
          <p:nvSpPr>
            <p:cNvPr id="4252" name="Google Shape;4252;p91"/>
            <p:cNvSpPr/>
            <p:nvPr/>
          </p:nvSpPr>
          <p:spPr>
            <a:xfrm>
              <a:off x="10163989" y="6565899"/>
              <a:ext cx="1270001" cy="952501"/>
            </a:xfrm>
            <a:prstGeom prst="rect">
              <a:avLst/>
            </a:prstGeom>
            <a:solidFill>
              <a:srgbClr val="F5BD97"/>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Payload</a:t>
              </a:r>
              <a:endParaRPr b="0" i="0" sz="2200" u="none" cap="none" strike="noStrike">
                <a:solidFill>
                  <a:srgbClr val="3F3F3F"/>
                </a:solidFill>
                <a:latin typeface="Open Sans"/>
                <a:ea typeface="Open Sans"/>
                <a:cs typeface="Open Sans"/>
                <a:sym typeface="Open Sans"/>
              </a:endParaRPr>
            </a:p>
          </p:txBody>
        </p:sp>
        <p:sp>
          <p:nvSpPr>
            <p:cNvPr id="4253" name="Google Shape;4253;p91"/>
            <p:cNvSpPr txBox="1"/>
            <p:nvPr/>
          </p:nvSpPr>
          <p:spPr>
            <a:xfrm>
              <a:off x="1708188" y="6800003"/>
              <a:ext cx="4571963" cy="701690"/>
            </a:xfrm>
            <a:prstGeom prst="rect">
              <a:avLst/>
            </a:prstGeom>
            <a:noFill/>
            <a:ln>
              <a:noFill/>
            </a:ln>
          </p:spPr>
          <p:txBody>
            <a:bodyPr anchorCtr="0" anchor="t" bIns="45700" lIns="45700" spcFirstLastPara="1" rIns="45700" wrap="square" tIns="45700">
              <a:spAutoFit/>
            </a:bodyPr>
            <a:lstStyle/>
            <a:p>
              <a:pPr indent="0" lvl="0" marL="0" marR="0" rtl="0" algn="ctr">
                <a:lnSpc>
                  <a:spcPct val="90000"/>
                </a:lnSpc>
                <a:spcBef>
                  <a:spcPts val="0"/>
                </a:spcBef>
                <a:spcAft>
                  <a:spcPts val="0"/>
                </a:spcAft>
                <a:buClr>
                  <a:srgbClr val="535353"/>
                </a:buClr>
                <a:buSzPts val="2000"/>
                <a:buFont typeface="Open Sans SemiBold"/>
                <a:buNone/>
              </a:pPr>
              <a:r>
                <a:rPr b="0" i="0" lang="en-US" sz="2200" u="none" cap="none" strike="noStrike">
                  <a:solidFill>
                    <a:srgbClr val="3F3F3F"/>
                  </a:solidFill>
                  <a:latin typeface="Open Sans"/>
                  <a:ea typeface="Open Sans"/>
                  <a:cs typeface="Open Sans"/>
                  <a:sym typeface="Open Sans"/>
                </a:rPr>
                <a:t>Encapsulating Security Payload (ESP)</a:t>
              </a:r>
              <a:endParaRPr b="0" i="0" sz="2200" u="none" cap="none" strike="noStrike">
                <a:solidFill>
                  <a:srgbClr val="3F3F3F"/>
                </a:solidFill>
                <a:latin typeface="Open Sans"/>
                <a:ea typeface="Open Sans"/>
                <a:cs typeface="Open Sans"/>
                <a:sym typeface="Open Sans"/>
              </a:endParaRPr>
            </a:p>
          </p:txBody>
        </p:sp>
        <p:sp>
          <p:nvSpPr>
            <p:cNvPr id="4254" name="Google Shape;4254;p91"/>
            <p:cNvSpPr/>
            <p:nvPr/>
          </p:nvSpPr>
          <p:spPr>
            <a:xfrm>
              <a:off x="7621060" y="6565899"/>
              <a:ext cx="1270001" cy="952501"/>
            </a:xfrm>
            <a:prstGeom prst="rect">
              <a:avLst/>
            </a:prstGeom>
            <a:solidFill>
              <a:srgbClr val="E9AFA3"/>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ESP Header</a:t>
              </a:r>
              <a:endParaRPr b="0" i="0" sz="2200" u="none" cap="none" strike="noStrike">
                <a:solidFill>
                  <a:srgbClr val="3F3F3F"/>
                </a:solidFill>
                <a:latin typeface="Open Sans"/>
                <a:ea typeface="Open Sans"/>
                <a:cs typeface="Open Sans"/>
                <a:sym typeface="Open Sans"/>
              </a:endParaRPr>
            </a:p>
          </p:txBody>
        </p:sp>
        <p:sp>
          <p:nvSpPr>
            <p:cNvPr id="4255" name="Google Shape;4255;p91"/>
            <p:cNvSpPr/>
            <p:nvPr/>
          </p:nvSpPr>
          <p:spPr>
            <a:xfrm>
              <a:off x="11432651" y="6565899"/>
              <a:ext cx="1270001" cy="952501"/>
            </a:xfrm>
            <a:prstGeom prst="rect">
              <a:avLst/>
            </a:prstGeom>
            <a:solidFill>
              <a:srgbClr val="E9AFA3"/>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ESP Trailer</a:t>
              </a:r>
              <a:endParaRPr b="0" i="0" sz="2200" u="none" cap="none" strike="noStrike">
                <a:solidFill>
                  <a:srgbClr val="3F3F3F"/>
                </a:solidFill>
                <a:latin typeface="Open Sans"/>
                <a:ea typeface="Open Sans"/>
                <a:cs typeface="Open Sans"/>
                <a:sym typeface="Open Sans"/>
              </a:endParaRPr>
            </a:p>
          </p:txBody>
        </p:sp>
        <p:sp>
          <p:nvSpPr>
            <p:cNvPr id="4256" name="Google Shape;4256;p91"/>
            <p:cNvSpPr/>
            <p:nvPr/>
          </p:nvSpPr>
          <p:spPr>
            <a:xfrm>
              <a:off x="12707045" y="6565899"/>
              <a:ext cx="1270001" cy="952501"/>
            </a:xfrm>
            <a:prstGeom prst="rect">
              <a:avLst/>
            </a:prstGeom>
            <a:solidFill>
              <a:srgbClr val="E9AFA3"/>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ESP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Auth</a:t>
              </a:r>
              <a:endParaRPr b="0" i="0" sz="2200" u="none" cap="none" strike="noStrike">
                <a:solidFill>
                  <a:srgbClr val="3F3F3F"/>
                </a:solidFill>
                <a:latin typeface="Open Sans"/>
                <a:ea typeface="Open Sans"/>
                <a:cs typeface="Open Sans"/>
                <a:sym typeface="Open Sans"/>
              </a:endParaRPr>
            </a:p>
          </p:txBody>
        </p:sp>
      </p:grpSp>
      <p:sp>
        <p:nvSpPr>
          <p:cNvPr id="4257" name="Google Shape;4257;p91"/>
          <p:cNvSpPr/>
          <p:nvPr/>
        </p:nvSpPr>
        <p:spPr>
          <a:xfrm>
            <a:off x="4876800" y="816324"/>
            <a:ext cx="64989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1" name="Shape 4261"/>
        <p:cNvGrpSpPr/>
        <p:nvPr/>
      </p:nvGrpSpPr>
      <p:grpSpPr>
        <a:xfrm>
          <a:off x="0" y="0"/>
          <a:ext cx="0" cy="0"/>
          <a:chOff x="0" y="0"/>
          <a:chExt cx="0" cy="0"/>
        </a:xfrm>
      </p:grpSpPr>
      <p:sp>
        <p:nvSpPr>
          <p:cNvPr id="4262" name="Google Shape;4262;p9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IPsec Modes: Tunnel Mode</a:t>
            </a:r>
            <a:endParaRPr>
              <a:solidFill>
                <a:srgbClr val="3F3F3F"/>
              </a:solidFill>
              <a:latin typeface="Open Sans"/>
              <a:ea typeface="Open Sans"/>
              <a:cs typeface="Open Sans"/>
              <a:sym typeface="Open Sans"/>
            </a:endParaRPr>
          </a:p>
        </p:txBody>
      </p:sp>
      <p:pic>
        <p:nvPicPr>
          <p:cNvPr descr="Image" id="4263" name="Google Shape;4263;p92"/>
          <p:cNvPicPr preferRelativeResize="0"/>
          <p:nvPr/>
        </p:nvPicPr>
        <p:blipFill rotWithShape="1">
          <a:blip r:embed="rId3">
            <a:alphaModFix/>
          </a:blip>
          <a:srcRect b="0" l="0" r="0" t="0"/>
          <a:stretch/>
        </p:blipFill>
        <p:spPr>
          <a:xfrm>
            <a:off x="5077474" y="4434605"/>
            <a:ext cx="1270001" cy="751583"/>
          </a:xfrm>
          <a:prstGeom prst="rect">
            <a:avLst/>
          </a:prstGeom>
          <a:noFill/>
          <a:ln>
            <a:noFill/>
          </a:ln>
        </p:spPr>
      </p:pic>
      <p:cxnSp>
        <p:nvCxnSpPr>
          <p:cNvPr id="4264" name="Google Shape;4264;p92"/>
          <p:cNvCxnSpPr/>
          <p:nvPr/>
        </p:nvCxnSpPr>
        <p:spPr>
          <a:xfrm flipH="1">
            <a:off x="3207657" y="3541106"/>
            <a:ext cx="1" cy="1270001"/>
          </a:xfrm>
          <a:prstGeom prst="straightConnector1">
            <a:avLst/>
          </a:prstGeom>
          <a:noFill/>
          <a:ln cap="flat" cmpd="sng" w="57150">
            <a:solidFill>
              <a:srgbClr val="7F7F7F"/>
            </a:solidFill>
            <a:prstDash val="solid"/>
            <a:miter lim="8000"/>
            <a:headEnd len="med" w="med" type="triangle"/>
            <a:tailEnd len="sm" w="sm" type="none"/>
          </a:ln>
        </p:spPr>
      </p:cxnSp>
      <p:cxnSp>
        <p:nvCxnSpPr>
          <p:cNvPr id="4265" name="Google Shape;4265;p92"/>
          <p:cNvCxnSpPr/>
          <p:nvPr/>
        </p:nvCxnSpPr>
        <p:spPr>
          <a:xfrm>
            <a:off x="3175000" y="4810396"/>
            <a:ext cx="1905000" cy="1"/>
          </a:xfrm>
          <a:prstGeom prst="straightConnector1">
            <a:avLst/>
          </a:prstGeom>
          <a:noFill/>
          <a:ln cap="flat" cmpd="sng" w="57150">
            <a:solidFill>
              <a:srgbClr val="7F7F7F"/>
            </a:solidFill>
            <a:prstDash val="solid"/>
            <a:miter lim="8000"/>
            <a:headEnd len="sm" w="sm" type="none"/>
            <a:tailEnd len="med" w="med" type="triangle"/>
          </a:ln>
        </p:spPr>
      </p:cxnSp>
      <p:cxnSp>
        <p:nvCxnSpPr>
          <p:cNvPr id="4266" name="Google Shape;4266;p92"/>
          <p:cNvCxnSpPr/>
          <p:nvPr/>
        </p:nvCxnSpPr>
        <p:spPr>
          <a:xfrm>
            <a:off x="11127112" y="4794067"/>
            <a:ext cx="1905000" cy="1"/>
          </a:xfrm>
          <a:prstGeom prst="straightConnector1">
            <a:avLst/>
          </a:prstGeom>
          <a:noFill/>
          <a:ln cap="flat" cmpd="sng" w="57150">
            <a:solidFill>
              <a:srgbClr val="7F7F7F"/>
            </a:solidFill>
            <a:prstDash val="solid"/>
            <a:miter lim="8000"/>
            <a:headEnd len="med" w="med" type="triangle"/>
            <a:tailEnd len="sm" w="sm" type="none"/>
          </a:ln>
        </p:spPr>
      </p:cxnSp>
      <p:pic>
        <p:nvPicPr>
          <p:cNvPr descr="Image" id="4267" name="Google Shape;4267;p92"/>
          <p:cNvPicPr preferRelativeResize="0"/>
          <p:nvPr/>
        </p:nvPicPr>
        <p:blipFill rotWithShape="1">
          <a:blip r:embed="rId3">
            <a:alphaModFix/>
          </a:blip>
          <a:srcRect b="0" l="0" r="0" t="0"/>
          <a:stretch/>
        </p:blipFill>
        <p:spPr>
          <a:xfrm>
            <a:off x="9840100" y="4434605"/>
            <a:ext cx="1270001" cy="751583"/>
          </a:xfrm>
          <a:prstGeom prst="rect">
            <a:avLst/>
          </a:prstGeom>
          <a:noFill/>
          <a:ln>
            <a:noFill/>
          </a:ln>
        </p:spPr>
      </p:pic>
      <p:cxnSp>
        <p:nvCxnSpPr>
          <p:cNvPr id="4268" name="Google Shape;4268;p92"/>
          <p:cNvCxnSpPr/>
          <p:nvPr/>
        </p:nvCxnSpPr>
        <p:spPr>
          <a:xfrm>
            <a:off x="13016288" y="3541106"/>
            <a:ext cx="1" cy="1270001"/>
          </a:xfrm>
          <a:prstGeom prst="straightConnector1">
            <a:avLst/>
          </a:prstGeom>
          <a:noFill/>
          <a:ln cap="flat" cmpd="sng" w="57150">
            <a:solidFill>
              <a:srgbClr val="7F7F7F"/>
            </a:solidFill>
            <a:prstDash val="solid"/>
            <a:miter lim="8000"/>
            <a:headEnd len="med" w="med" type="triangle"/>
            <a:tailEnd len="sm" w="sm" type="none"/>
          </a:ln>
        </p:spPr>
      </p:cxnSp>
      <p:cxnSp>
        <p:nvCxnSpPr>
          <p:cNvPr id="4269" name="Google Shape;4269;p92"/>
          <p:cNvCxnSpPr/>
          <p:nvPr/>
        </p:nvCxnSpPr>
        <p:spPr>
          <a:xfrm>
            <a:off x="6350000" y="4810396"/>
            <a:ext cx="3492501" cy="1"/>
          </a:xfrm>
          <a:prstGeom prst="straightConnector1">
            <a:avLst/>
          </a:prstGeom>
          <a:noFill/>
          <a:ln cap="flat" cmpd="sng" w="57150">
            <a:solidFill>
              <a:srgbClr val="7F7F7F"/>
            </a:solidFill>
            <a:prstDash val="solid"/>
            <a:miter lim="8000"/>
            <a:headEnd len="med" w="med" type="triangle"/>
            <a:tailEnd len="med" w="med" type="triangle"/>
          </a:ln>
        </p:spPr>
      </p:cxnSp>
      <p:sp>
        <p:nvSpPr>
          <p:cNvPr id="4270" name="Google Shape;4270;p92"/>
          <p:cNvSpPr/>
          <p:nvPr/>
        </p:nvSpPr>
        <p:spPr>
          <a:xfrm>
            <a:off x="6345075" y="3594298"/>
            <a:ext cx="3492500" cy="840307"/>
          </a:xfrm>
          <a:prstGeom prst="leftRightArrow">
            <a:avLst>
              <a:gd fmla="val 55318" name="adj1"/>
              <a:gd fmla="val 66500" name="adj2"/>
            </a:avLst>
          </a:prstGeom>
          <a:solidFill>
            <a:srgbClr val="427AA1"/>
          </a:solidFill>
          <a:ln cap="flat" cmpd="sng" w="38100">
            <a:solidFill>
              <a:srgbClr val="427AA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alibri"/>
              <a:buNone/>
            </a:pPr>
            <a:r>
              <a:t/>
            </a:r>
            <a:endParaRPr b="0" i="0" sz="1600" u="none" cap="none" strike="noStrike">
              <a:solidFill>
                <a:srgbClr val="3F3F3F"/>
              </a:solidFill>
              <a:latin typeface="Calibri"/>
              <a:ea typeface="Calibri"/>
              <a:cs typeface="Calibri"/>
              <a:sym typeface="Calibri"/>
            </a:endParaRPr>
          </a:p>
        </p:txBody>
      </p:sp>
      <p:sp>
        <p:nvSpPr>
          <p:cNvPr id="4271" name="Google Shape;4271;p92"/>
          <p:cNvSpPr txBox="1"/>
          <p:nvPr/>
        </p:nvSpPr>
        <p:spPr>
          <a:xfrm>
            <a:off x="6760027" y="3115096"/>
            <a:ext cx="2540000" cy="43084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535353"/>
              </a:buClr>
              <a:buSzPts val="2400"/>
              <a:buFont typeface="Open Sans SemiBold"/>
              <a:buNone/>
            </a:pPr>
            <a:r>
              <a:rPr b="0" i="0" lang="en-US" sz="2200" u="none" cap="none" strike="noStrike">
                <a:solidFill>
                  <a:srgbClr val="3F3F3F"/>
                </a:solidFill>
                <a:latin typeface="Open Sans SemiBold"/>
                <a:ea typeface="Open Sans SemiBold"/>
                <a:cs typeface="Open Sans SemiBold"/>
                <a:sym typeface="Open Sans SemiBold"/>
              </a:rPr>
              <a:t>Tunnel mode</a:t>
            </a:r>
            <a:endParaRPr b="0" i="0" sz="2200" u="none" cap="none" strike="noStrike">
              <a:solidFill>
                <a:srgbClr val="3F3F3F"/>
              </a:solidFill>
              <a:latin typeface="Arial"/>
              <a:ea typeface="Arial"/>
              <a:cs typeface="Arial"/>
              <a:sym typeface="Arial"/>
            </a:endParaRPr>
          </a:p>
        </p:txBody>
      </p:sp>
      <p:pic>
        <p:nvPicPr>
          <p:cNvPr id="4272" name="Google Shape;4272;p92"/>
          <p:cNvPicPr preferRelativeResize="0"/>
          <p:nvPr/>
        </p:nvPicPr>
        <p:blipFill rotWithShape="1">
          <a:blip r:embed="rId4">
            <a:alphaModFix/>
          </a:blip>
          <a:srcRect b="0" l="0" r="0" t="0"/>
          <a:stretch/>
        </p:blipFill>
        <p:spPr>
          <a:xfrm>
            <a:off x="4572075" y="771550"/>
            <a:ext cx="6965276" cy="365750"/>
          </a:xfrm>
          <a:prstGeom prst="rect">
            <a:avLst/>
          </a:prstGeom>
          <a:noFill/>
          <a:ln>
            <a:noFill/>
          </a:ln>
        </p:spPr>
      </p:pic>
      <p:pic>
        <p:nvPicPr>
          <p:cNvPr id="4273" name="Google Shape;4273;p92"/>
          <p:cNvPicPr preferRelativeResize="0"/>
          <p:nvPr/>
        </p:nvPicPr>
        <p:blipFill rotWithShape="1">
          <a:blip r:embed="rId5">
            <a:alphaModFix/>
          </a:blip>
          <a:srcRect b="0" l="0" r="0" t="0"/>
          <a:stretch/>
        </p:blipFill>
        <p:spPr>
          <a:xfrm>
            <a:off x="1989211" y="2338952"/>
            <a:ext cx="2045156" cy="1135018"/>
          </a:xfrm>
          <a:prstGeom prst="rect">
            <a:avLst/>
          </a:prstGeom>
          <a:noFill/>
          <a:ln>
            <a:noFill/>
          </a:ln>
        </p:spPr>
      </p:pic>
      <p:pic>
        <p:nvPicPr>
          <p:cNvPr id="4274" name="Google Shape;4274;p92"/>
          <p:cNvPicPr preferRelativeResize="0"/>
          <p:nvPr/>
        </p:nvPicPr>
        <p:blipFill rotWithShape="1">
          <a:blip r:embed="rId5">
            <a:alphaModFix/>
          </a:blip>
          <a:srcRect b="0" l="0" r="0" t="0"/>
          <a:stretch/>
        </p:blipFill>
        <p:spPr>
          <a:xfrm>
            <a:off x="11824454" y="2338952"/>
            <a:ext cx="2045156" cy="1135018"/>
          </a:xfrm>
          <a:prstGeom prst="rect">
            <a:avLst/>
          </a:prstGeom>
          <a:noFill/>
          <a:ln>
            <a:noFill/>
          </a:ln>
        </p:spPr>
      </p:pic>
      <p:sp>
        <p:nvSpPr>
          <p:cNvPr id="4275" name="Google Shape;4275;p92"/>
          <p:cNvSpPr/>
          <p:nvPr/>
        </p:nvSpPr>
        <p:spPr>
          <a:xfrm>
            <a:off x="1968629" y="5400929"/>
            <a:ext cx="3218524" cy="1621680"/>
          </a:xfrm>
          <a:prstGeom prst="roundRect">
            <a:avLst>
              <a:gd fmla="val 6075" name="adj"/>
            </a:avLst>
          </a:prstGeom>
          <a:solidFill>
            <a:srgbClr val="DDEAF6"/>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 tunnel mode, the entire data packet including the header is encrypted. </a:t>
            </a:r>
            <a:endParaRPr/>
          </a:p>
        </p:txBody>
      </p:sp>
      <p:sp>
        <p:nvSpPr>
          <p:cNvPr id="4276" name="Google Shape;4276;p92"/>
          <p:cNvSpPr/>
          <p:nvPr/>
        </p:nvSpPr>
        <p:spPr>
          <a:xfrm>
            <a:off x="11021320" y="5400929"/>
            <a:ext cx="2923281" cy="1621680"/>
          </a:xfrm>
          <a:prstGeom prst="roundRect">
            <a:avLst>
              <a:gd fmla="val 6075" name="adj"/>
            </a:avLst>
          </a:prstGeom>
          <a:solidFill>
            <a:srgbClr val="DDEAF6"/>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is designed for gateway-to-gateway communication.</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0" name="Shape 4280"/>
        <p:cNvGrpSpPr/>
        <p:nvPr/>
      </p:nvGrpSpPr>
      <p:grpSpPr>
        <a:xfrm>
          <a:off x="0" y="0"/>
          <a:ext cx="0" cy="0"/>
          <a:chOff x="0" y="0"/>
          <a:chExt cx="0" cy="0"/>
        </a:xfrm>
      </p:grpSpPr>
      <p:sp>
        <p:nvSpPr>
          <p:cNvPr id="4281" name="Google Shape;4281;p9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IPsec Modes: Tunnel Mode</a:t>
            </a:r>
            <a:endParaRPr>
              <a:solidFill>
                <a:srgbClr val="3F3F3F"/>
              </a:solidFill>
              <a:latin typeface="Open Sans"/>
              <a:ea typeface="Open Sans"/>
              <a:cs typeface="Open Sans"/>
              <a:sym typeface="Open Sans"/>
            </a:endParaRPr>
          </a:p>
        </p:txBody>
      </p:sp>
      <p:sp>
        <p:nvSpPr>
          <p:cNvPr id="4282" name="Google Shape;4282;p93"/>
          <p:cNvSpPr/>
          <p:nvPr/>
        </p:nvSpPr>
        <p:spPr>
          <a:xfrm>
            <a:off x="6011480" y="1851448"/>
            <a:ext cx="1270000" cy="952500"/>
          </a:xfrm>
          <a:prstGeom prst="rect">
            <a:avLst/>
          </a:prstGeom>
          <a:solidFill>
            <a:srgbClr val="ACCCE9"/>
          </a:solidFill>
          <a:ln cap="flat" cmpd="sng" w="12700">
            <a:solidFill>
              <a:schemeClr val="accent1"/>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IP</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Header</a:t>
            </a:r>
            <a:endParaRPr b="0" i="0" sz="2200" u="none" cap="none" strike="noStrike">
              <a:solidFill>
                <a:srgbClr val="3F3F3F"/>
              </a:solidFill>
              <a:latin typeface="Open Sans"/>
              <a:ea typeface="Open Sans"/>
              <a:cs typeface="Open Sans"/>
              <a:sym typeface="Open Sans"/>
            </a:endParaRPr>
          </a:p>
        </p:txBody>
      </p:sp>
      <p:sp>
        <p:nvSpPr>
          <p:cNvPr id="4283" name="Google Shape;4283;p93"/>
          <p:cNvSpPr/>
          <p:nvPr/>
        </p:nvSpPr>
        <p:spPr>
          <a:xfrm>
            <a:off x="7280141" y="1854200"/>
            <a:ext cx="1270001" cy="952500"/>
          </a:xfrm>
          <a:prstGeom prst="rect">
            <a:avLst/>
          </a:prstGeom>
          <a:solidFill>
            <a:srgbClr val="B6D5A2"/>
          </a:solidFill>
          <a:ln cap="flat" cmpd="sng" w="12700">
            <a:solidFill>
              <a:srgbClr val="92C17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TCP Header</a:t>
            </a:r>
            <a:endParaRPr b="0" i="0" sz="2200" u="none" cap="none" strike="noStrike">
              <a:solidFill>
                <a:srgbClr val="3F3F3F"/>
              </a:solidFill>
              <a:latin typeface="Open Sans"/>
              <a:ea typeface="Open Sans"/>
              <a:cs typeface="Open Sans"/>
              <a:sym typeface="Open Sans"/>
            </a:endParaRPr>
          </a:p>
        </p:txBody>
      </p:sp>
      <p:sp>
        <p:nvSpPr>
          <p:cNvPr id="4284" name="Google Shape;4284;p93"/>
          <p:cNvSpPr/>
          <p:nvPr/>
        </p:nvSpPr>
        <p:spPr>
          <a:xfrm>
            <a:off x="8545192" y="1854200"/>
            <a:ext cx="1270001" cy="952500"/>
          </a:xfrm>
          <a:prstGeom prst="rect">
            <a:avLst/>
          </a:prstGeom>
          <a:solidFill>
            <a:srgbClr val="F5BD97"/>
          </a:solidFill>
          <a:ln cap="flat" cmpd="sng" w="12700">
            <a:solidFill>
              <a:srgbClr val="F19D6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Payload</a:t>
            </a:r>
            <a:endParaRPr b="0" i="0" sz="2200" u="none" cap="none" strike="noStrike">
              <a:solidFill>
                <a:srgbClr val="3F3F3F"/>
              </a:solidFill>
              <a:latin typeface="Open Sans"/>
              <a:ea typeface="Open Sans"/>
              <a:cs typeface="Open Sans"/>
              <a:sym typeface="Open Sans"/>
            </a:endParaRPr>
          </a:p>
        </p:txBody>
      </p:sp>
      <p:sp>
        <p:nvSpPr>
          <p:cNvPr id="4285" name="Google Shape;4285;p93"/>
          <p:cNvSpPr txBox="1"/>
          <p:nvPr/>
        </p:nvSpPr>
        <p:spPr>
          <a:xfrm>
            <a:off x="4058112" y="2138256"/>
            <a:ext cx="1866514" cy="701690"/>
          </a:xfrm>
          <a:prstGeom prst="rect">
            <a:avLst/>
          </a:prstGeom>
          <a:noFill/>
          <a:ln>
            <a:noFill/>
          </a:ln>
        </p:spPr>
        <p:txBody>
          <a:bodyPr anchorCtr="0" anchor="t" bIns="45700" lIns="45700" spcFirstLastPara="1" rIns="45700" wrap="square" tIns="45700">
            <a:spAutoFit/>
          </a:bodyPr>
          <a:lstStyle/>
          <a:p>
            <a:pPr indent="0" lvl="0" marL="0" marR="0" rtl="0" algn="ctr">
              <a:lnSpc>
                <a:spcPct val="90000"/>
              </a:lnSpc>
              <a:spcBef>
                <a:spcPts val="0"/>
              </a:spcBef>
              <a:spcAft>
                <a:spcPts val="0"/>
              </a:spcAft>
              <a:buClr>
                <a:srgbClr val="535353"/>
              </a:buClr>
              <a:buSzPts val="2000"/>
              <a:buFont typeface="Open Sans SemiBold"/>
              <a:buNone/>
            </a:pPr>
            <a:r>
              <a:rPr b="0" i="0" lang="en-US" sz="2200" u="none" cap="none" strike="noStrike">
                <a:solidFill>
                  <a:srgbClr val="3F3F3F"/>
                </a:solidFill>
                <a:latin typeface="Open Sans"/>
                <a:ea typeface="Open Sans"/>
                <a:cs typeface="Open Sans"/>
                <a:sym typeface="Open Sans"/>
              </a:rPr>
              <a:t>IP Data Packet</a:t>
            </a:r>
            <a:endParaRPr b="0" i="0" sz="2200" u="none" cap="none" strike="noStrike">
              <a:solidFill>
                <a:srgbClr val="3F3F3F"/>
              </a:solidFill>
              <a:latin typeface="Open Sans"/>
              <a:ea typeface="Open Sans"/>
              <a:cs typeface="Open Sans"/>
              <a:sym typeface="Open Sans"/>
            </a:endParaRPr>
          </a:p>
        </p:txBody>
      </p:sp>
      <p:grpSp>
        <p:nvGrpSpPr>
          <p:cNvPr id="4286" name="Google Shape;4286;p93"/>
          <p:cNvGrpSpPr/>
          <p:nvPr/>
        </p:nvGrpSpPr>
        <p:grpSpPr>
          <a:xfrm>
            <a:off x="2455108" y="4076700"/>
            <a:ext cx="9891779" cy="960769"/>
            <a:chOff x="0" y="0"/>
            <a:chExt cx="9891777" cy="960768"/>
          </a:xfrm>
        </p:grpSpPr>
        <p:sp>
          <p:nvSpPr>
            <p:cNvPr id="4287" name="Google Shape;4287;p93"/>
            <p:cNvSpPr/>
            <p:nvPr/>
          </p:nvSpPr>
          <p:spPr>
            <a:xfrm>
              <a:off x="3556371" y="0"/>
              <a:ext cx="1270001" cy="952500"/>
            </a:xfrm>
            <a:prstGeom prst="rect">
              <a:avLst/>
            </a:prstGeom>
            <a:solidFill>
              <a:srgbClr val="ACCCE9"/>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New IP Header</a:t>
              </a:r>
              <a:endParaRPr b="0" i="0" sz="2200" u="none" cap="none" strike="noStrike">
                <a:solidFill>
                  <a:srgbClr val="3F3F3F"/>
                </a:solidFill>
                <a:latin typeface="Open Sans"/>
                <a:ea typeface="Open Sans"/>
                <a:cs typeface="Open Sans"/>
                <a:sym typeface="Open Sans"/>
              </a:endParaRPr>
            </a:p>
          </p:txBody>
        </p:sp>
        <p:sp>
          <p:nvSpPr>
            <p:cNvPr id="4288" name="Google Shape;4288;p93"/>
            <p:cNvSpPr/>
            <p:nvPr/>
          </p:nvSpPr>
          <p:spPr>
            <a:xfrm>
              <a:off x="7356726" y="0"/>
              <a:ext cx="1270001" cy="952500"/>
            </a:xfrm>
            <a:prstGeom prst="rect">
              <a:avLst/>
            </a:prstGeom>
            <a:solidFill>
              <a:srgbClr val="B6D5A2"/>
            </a:solidFill>
            <a:ln cap="flat" cmpd="sng" w="12700">
              <a:solidFill>
                <a:srgbClr val="92C17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TCP Header</a:t>
              </a:r>
              <a:endParaRPr b="0" i="0" sz="2200" u="none" cap="none" strike="noStrike">
                <a:solidFill>
                  <a:srgbClr val="3F3F3F"/>
                </a:solidFill>
                <a:latin typeface="Open Sans"/>
                <a:ea typeface="Open Sans"/>
                <a:cs typeface="Open Sans"/>
                <a:sym typeface="Open Sans"/>
              </a:endParaRPr>
            </a:p>
          </p:txBody>
        </p:sp>
        <p:sp>
          <p:nvSpPr>
            <p:cNvPr id="4289" name="Google Shape;4289;p93"/>
            <p:cNvSpPr/>
            <p:nvPr/>
          </p:nvSpPr>
          <p:spPr>
            <a:xfrm>
              <a:off x="8621776" y="0"/>
              <a:ext cx="1270001" cy="952500"/>
            </a:xfrm>
            <a:prstGeom prst="rect">
              <a:avLst/>
            </a:prstGeom>
            <a:solidFill>
              <a:srgbClr val="F5BD97"/>
            </a:solidFill>
            <a:ln cap="flat" cmpd="sng" w="12700">
              <a:solidFill>
                <a:srgbClr val="F19D6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Payload</a:t>
              </a:r>
              <a:endParaRPr b="0" i="0" sz="2200" u="none" cap="none" strike="noStrike">
                <a:solidFill>
                  <a:srgbClr val="3F3F3F"/>
                </a:solidFill>
                <a:latin typeface="Open Sans"/>
                <a:ea typeface="Open Sans"/>
                <a:cs typeface="Open Sans"/>
                <a:sym typeface="Open Sans"/>
              </a:endParaRPr>
            </a:p>
          </p:txBody>
        </p:sp>
        <p:sp>
          <p:nvSpPr>
            <p:cNvPr id="4290" name="Google Shape;4290;p93"/>
            <p:cNvSpPr txBox="1"/>
            <p:nvPr/>
          </p:nvSpPr>
          <p:spPr>
            <a:xfrm>
              <a:off x="0" y="259079"/>
              <a:ext cx="3482911" cy="701689"/>
            </a:xfrm>
            <a:prstGeom prst="rect">
              <a:avLst/>
            </a:prstGeom>
            <a:noFill/>
            <a:ln>
              <a:noFill/>
            </a:ln>
          </p:spPr>
          <p:txBody>
            <a:bodyPr anchorCtr="0" anchor="t" bIns="45700" lIns="45700" spcFirstLastPara="1" rIns="45700" wrap="square" tIns="45700">
              <a:spAutoFit/>
            </a:bodyPr>
            <a:lstStyle/>
            <a:p>
              <a:pPr indent="0" lvl="0" marL="0" marR="0" rtl="0" algn="ctr">
                <a:lnSpc>
                  <a:spcPct val="90000"/>
                </a:lnSpc>
                <a:spcBef>
                  <a:spcPts val="0"/>
                </a:spcBef>
                <a:spcAft>
                  <a:spcPts val="0"/>
                </a:spcAft>
                <a:buClr>
                  <a:srgbClr val="535353"/>
                </a:buClr>
                <a:buSzPts val="2000"/>
                <a:buFont typeface="Open Sans SemiBold"/>
                <a:buNone/>
              </a:pPr>
              <a:r>
                <a:rPr b="0" i="0" lang="en-US" sz="2200" u="none" cap="none" strike="noStrike">
                  <a:solidFill>
                    <a:srgbClr val="3F3F3F"/>
                  </a:solidFill>
                  <a:latin typeface="Open Sans"/>
                  <a:ea typeface="Open Sans"/>
                  <a:cs typeface="Open Sans"/>
                  <a:sym typeface="Open Sans"/>
                </a:rPr>
                <a:t>Authentication Header (AH)</a:t>
              </a:r>
              <a:endParaRPr b="0" i="0" sz="2200" u="none" cap="none" strike="noStrike">
                <a:solidFill>
                  <a:srgbClr val="3F3F3F"/>
                </a:solidFill>
                <a:latin typeface="Open Sans"/>
                <a:ea typeface="Open Sans"/>
                <a:cs typeface="Open Sans"/>
                <a:sym typeface="Open Sans"/>
              </a:endParaRPr>
            </a:p>
          </p:txBody>
        </p:sp>
        <p:sp>
          <p:nvSpPr>
            <p:cNvPr id="4291" name="Google Shape;4291;p93"/>
            <p:cNvSpPr/>
            <p:nvPr/>
          </p:nvSpPr>
          <p:spPr>
            <a:xfrm>
              <a:off x="4825033" y="0"/>
              <a:ext cx="1270001" cy="952500"/>
            </a:xfrm>
            <a:prstGeom prst="rect">
              <a:avLst/>
            </a:prstGeom>
            <a:solidFill>
              <a:srgbClr val="FFBDE9"/>
            </a:solidFill>
            <a:ln cap="flat" cmpd="sng" w="12700">
              <a:solidFill>
                <a:srgbClr val="FF40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AH Header</a:t>
              </a:r>
              <a:endParaRPr b="0" i="0" sz="2200" u="none" cap="none" strike="noStrike">
                <a:solidFill>
                  <a:srgbClr val="3F3F3F"/>
                </a:solidFill>
                <a:latin typeface="Open Sans"/>
                <a:ea typeface="Open Sans"/>
                <a:cs typeface="Open Sans"/>
                <a:sym typeface="Open Sans"/>
              </a:endParaRPr>
            </a:p>
          </p:txBody>
        </p:sp>
        <p:sp>
          <p:nvSpPr>
            <p:cNvPr id="4292" name="Google Shape;4292;p93"/>
            <p:cNvSpPr/>
            <p:nvPr/>
          </p:nvSpPr>
          <p:spPr>
            <a:xfrm>
              <a:off x="6086726" y="2751"/>
              <a:ext cx="1270001" cy="952501"/>
            </a:xfrm>
            <a:prstGeom prst="rect">
              <a:avLst/>
            </a:prstGeom>
            <a:solidFill>
              <a:srgbClr val="ACCCE9"/>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IP</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Header</a:t>
              </a:r>
              <a:endParaRPr b="0" i="0" sz="2200" u="none" cap="none" strike="noStrike">
                <a:solidFill>
                  <a:srgbClr val="3F3F3F"/>
                </a:solidFill>
                <a:latin typeface="Open Sans"/>
                <a:ea typeface="Open Sans"/>
                <a:cs typeface="Open Sans"/>
                <a:sym typeface="Open Sans"/>
              </a:endParaRPr>
            </a:p>
          </p:txBody>
        </p:sp>
      </p:grpSp>
      <p:grpSp>
        <p:nvGrpSpPr>
          <p:cNvPr id="4293" name="Google Shape;4293;p93"/>
          <p:cNvGrpSpPr/>
          <p:nvPr/>
        </p:nvGrpSpPr>
        <p:grpSpPr>
          <a:xfrm>
            <a:off x="1366057" y="6024204"/>
            <a:ext cx="13523886" cy="2202595"/>
            <a:chOff x="-1" y="0"/>
            <a:chExt cx="13523884" cy="2202594"/>
          </a:xfrm>
        </p:grpSpPr>
        <p:sp>
          <p:nvSpPr>
            <p:cNvPr id="4294" name="Google Shape;4294;p93"/>
            <p:cNvSpPr/>
            <p:nvPr/>
          </p:nvSpPr>
          <p:spPr>
            <a:xfrm>
              <a:off x="5906927" y="0"/>
              <a:ext cx="6350001" cy="2202594"/>
            </a:xfrm>
            <a:prstGeom prst="roundRect">
              <a:avLst>
                <a:gd fmla="val 6338" name="adj"/>
              </a:avLst>
            </a:prstGeom>
            <a:solidFill>
              <a:srgbClr val="FFFFFF"/>
            </a:solidFill>
            <a:ln cap="flat" cmpd="sng" w="38100">
              <a:solidFill>
                <a:srgbClr val="A7A7A7"/>
              </a:solidFill>
              <a:prstDash val="dash"/>
              <a:miter lim="400000"/>
              <a:headEnd len="sm" w="sm" type="none"/>
              <a:tailEnd len="sm" w="sm" type="none"/>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rgbClr val="000000"/>
                </a:buClr>
                <a:buSzPts val="2000"/>
                <a:buFont typeface="Calibri"/>
                <a:buNone/>
              </a:pPr>
              <a:r>
                <a:rPr b="0" i="0" lang="en-US" sz="2200" u="none" cap="none" strike="noStrike">
                  <a:solidFill>
                    <a:srgbClr val="3F3F3F"/>
                  </a:solidFill>
                  <a:latin typeface="Open Sans"/>
                  <a:ea typeface="Open Sans"/>
                  <a:cs typeface="Open Sans"/>
                  <a:sym typeface="Open Sans"/>
                </a:rPr>
                <a:t>Authenticated</a:t>
              </a:r>
              <a:endParaRPr b="0" i="0" sz="2200" u="none" cap="none" strike="noStrike">
                <a:solidFill>
                  <a:srgbClr val="3F3F3F"/>
                </a:solidFill>
                <a:latin typeface="Open Sans"/>
                <a:ea typeface="Open Sans"/>
                <a:cs typeface="Open Sans"/>
                <a:sym typeface="Open Sans"/>
              </a:endParaRPr>
            </a:p>
          </p:txBody>
        </p:sp>
        <p:sp>
          <p:nvSpPr>
            <p:cNvPr id="4295" name="Google Shape;4295;p93"/>
            <p:cNvSpPr/>
            <p:nvPr/>
          </p:nvSpPr>
          <p:spPr>
            <a:xfrm>
              <a:off x="4645421" y="274995"/>
              <a:ext cx="1270001" cy="952501"/>
            </a:xfrm>
            <a:prstGeom prst="rect">
              <a:avLst/>
            </a:prstGeom>
            <a:solidFill>
              <a:srgbClr val="ACCCE9"/>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New IP Header</a:t>
              </a:r>
              <a:endParaRPr b="0" i="0" sz="2200" u="none" cap="none" strike="noStrike">
                <a:solidFill>
                  <a:srgbClr val="3F3F3F"/>
                </a:solidFill>
                <a:latin typeface="Open Sans"/>
                <a:ea typeface="Open Sans"/>
                <a:cs typeface="Open Sans"/>
                <a:sym typeface="Open Sans"/>
              </a:endParaRPr>
            </a:p>
          </p:txBody>
        </p:sp>
        <p:sp>
          <p:nvSpPr>
            <p:cNvPr id="4296" name="Google Shape;4296;p93"/>
            <p:cNvSpPr/>
            <p:nvPr/>
          </p:nvSpPr>
          <p:spPr>
            <a:xfrm>
              <a:off x="8445775" y="274995"/>
              <a:ext cx="1270001" cy="952501"/>
            </a:xfrm>
            <a:prstGeom prst="rect">
              <a:avLst/>
            </a:prstGeom>
            <a:solidFill>
              <a:srgbClr val="B6D5A2"/>
            </a:solidFill>
            <a:ln cap="flat" cmpd="sng" w="12700">
              <a:solidFill>
                <a:srgbClr val="92C17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TCP Header</a:t>
              </a:r>
              <a:endParaRPr b="0" i="0" sz="2200" u="none" cap="none" strike="noStrike">
                <a:solidFill>
                  <a:srgbClr val="3F3F3F"/>
                </a:solidFill>
                <a:latin typeface="Open Sans"/>
                <a:ea typeface="Open Sans"/>
                <a:cs typeface="Open Sans"/>
                <a:sym typeface="Open Sans"/>
              </a:endParaRPr>
            </a:p>
          </p:txBody>
        </p:sp>
        <p:sp>
          <p:nvSpPr>
            <p:cNvPr id="4297" name="Google Shape;4297;p93"/>
            <p:cNvSpPr/>
            <p:nvPr/>
          </p:nvSpPr>
          <p:spPr>
            <a:xfrm>
              <a:off x="9710827" y="274995"/>
              <a:ext cx="1270001" cy="952501"/>
            </a:xfrm>
            <a:prstGeom prst="rect">
              <a:avLst/>
            </a:prstGeom>
            <a:solidFill>
              <a:srgbClr val="F5BD97"/>
            </a:solidFill>
            <a:ln cap="flat" cmpd="sng" w="12700">
              <a:solidFill>
                <a:srgbClr val="F19D6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Payload</a:t>
              </a:r>
              <a:endParaRPr b="0" i="0" sz="2200" u="none" cap="none" strike="noStrike">
                <a:solidFill>
                  <a:srgbClr val="3F3F3F"/>
                </a:solidFill>
                <a:latin typeface="Open Sans"/>
                <a:ea typeface="Open Sans"/>
                <a:cs typeface="Open Sans"/>
                <a:sym typeface="Open Sans"/>
              </a:endParaRPr>
            </a:p>
          </p:txBody>
        </p:sp>
        <p:sp>
          <p:nvSpPr>
            <p:cNvPr id="4298" name="Google Shape;4298;p93"/>
            <p:cNvSpPr txBox="1"/>
            <p:nvPr/>
          </p:nvSpPr>
          <p:spPr>
            <a:xfrm>
              <a:off x="-1" y="509099"/>
              <a:ext cx="4571962" cy="701690"/>
            </a:xfrm>
            <a:prstGeom prst="rect">
              <a:avLst/>
            </a:prstGeom>
            <a:noFill/>
            <a:ln>
              <a:noFill/>
            </a:ln>
          </p:spPr>
          <p:txBody>
            <a:bodyPr anchorCtr="0" anchor="t" bIns="45700" lIns="45700" spcFirstLastPara="1" rIns="45700" wrap="square" tIns="45700">
              <a:spAutoFit/>
            </a:bodyPr>
            <a:lstStyle/>
            <a:p>
              <a:pPr indent="0" lvl="0" marL="0" marR="0" rtl="0" algn="ctr">
                <a:lnSpc>
                  <a:spcPct val="90000"/>
                </a:lnSpc>
                <a:spcBef>
                  <a:spcPts val="0"/>
                </a:spcBef>
                <a:spcAft>
                  <a:spcPts val="0"/>
                </a:spcAft>
                <a:buClr>
                  <a:srgbClr val="535353"/>
                </a:buClr>
                <a:buSzPts val="2000"/>
                <a:buFont typeface="Open Sans SemiBold"/>
                <a:buNone/>
              </a:pPr>
              <a:r>
                <a:rPr b="0" i="0" lang="en-US" sz="2200" u="none" cap="none" strike="noStrike">
                  <a:solidFill>
                    <a:srgbClr val="3F3F3F"/>
                  </a:solidFill>
                  <a:latin typeface="Open Sans"/>
                  <a:ea typeface="Open Sans"/>
                  <a:cs typeface="Open Sans"/>
                  <a:sym typeface="Open Sans"/>
                </a:rPr>
                <a:t>Encapsulating Security Payload (ESP)</a:t>
              </a:r>
              <a:endParaRPr b="0" i="0" sz="2200" u="none" cap="none" strike="noStrike">
                <a:solidFill>
                  <a:srgbClr val="3F3F3F"/>
                </a:solidFill>
                <a:latin typeface="Open Sans"/>
                <a:ea typeface="Open Sans"/>
                <a:cs typeface="Open Sans"/>
                <a:sym typeface="Open Sans"/>
              </a:endParaRPr>
            </a:p>
          </p:txBody>
        </p:sp>
        <p:sp>
          <p:nvSpPr>
            <p:cNvPr id="4299" name="Google Shape;4299;p93"/>
            <p:cNvSpPr/>
            <p:nvPr/>
          </p:nvSpPr>
          <p:spPr>
            <a:xfrm>
              <a:off x="5910598" y="274995"/>
              <a:ext cx="1270001" cy="952501"/>
            </a:xfrm>
            <a:prstGeom prst="rect">
              <a:avLst/>
            </a:prstGeom>
            <a:solidFill>
              <a:srgbClr val="FFBDE9"/>
            </a:solidFill>
            <a:ln cap="flat" cmpd="sng" w="12700">
              <a:solidFill>
                <a:srgbClr val="FF40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ESP Header</a:t>
              </a:r>
              <a:endParaRPr b="0" i="0" sz="2200" u="none" cap="none" strike="noStrike">
                <a:solidFill>
                  <a:srgbClr val="3F3F3F"/>
                </a:solidFill>
                <a:latin typeface="Open Sans"/>
                <a:ea typeface="Open Sans"/>
                <a:cs typeface="Open Sans"/>
                <a:sym typeface="Open Sans"/>
              </a:endParaRPr>
            </a:p>
          </p:txBody>
        </p:sp>
        <p:sp>
          <p:nvSpPr>
            <p:cNvPr id="4300" name="Google Shape;4300;p93"/>
            <p:cNvSpPr/>
            <p:nvPr/>
          </p:nvSpPr>
          <p:spPr>
            <a:xfrm>
              <a:off x="10979488" y="274995"/>
              <a:ext cx="1270001" cy="952501"/>
            </a:xfrm>
            <a:prstGeom prst="rect">
              <a:avLst/>
            </a:prstGeom>
            <a:solidFill>
              <a:srgbClr val="FF8AD8"/>
            </a:solidFill>
            <a:ln cap="flat" cmpd="sng" w="12700">
              <a:solidFill>
                <a:srgbClr val="FF40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ESP Trailer</a:t>
              </a:r>
              <a:endParaRPr b="0" i="0" sz="2200" u="none" cap="none" strike="noStrike">
                <a:solidFill>
                  <a:srgbClr val="3F3F3F"/>
                </a:solidFill>
                <a:latin typeface="Open Sans"/>
                <a:ea typeface="Open Sans"/>
                <a:cs typeface="Open Sans"/>
                <a:sym typeface="Open Sans"/>
              </a:endParaRPr>
            </a:p>
          </p:txBody>
        </p:sp>
        <p:sp>
          <p:nvSpPr>
            <p:cNvPr id="4301" name="Google Shape;4301;p93"/>
            <p:cNvSpPr/>
            <p:nvPr/>
          </p:nvSpPr>
          <p:spPr>
            <a:xfrm>
              <a:off x="12253882" y="274995"/>
              <a:ext cx="1270001" cy="952501"/>
            </a:xfrm>
            <a:prstGeom prst="rect">
              <a:avLst/>
            </a:prstGeom>
            <a:solidFill>
              <a:srgbClr val="FFBDE9"/>
            </a:solidFill>
            <a:ln cap="flat" cmpd="sng" w="12700">
              <a:solidFill>
                <a:srgbClr val="FF40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ESP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Auth</a:t>
              </a:r>
              <a:endParaRPr b="0" i="0" sz="2200" u="none" cap="none" strike="noStrike">
                <a:solidFill>
                  <a:srgbClr val="3F3F3F"/>
                </a:solidFill>
                <a:latin typeface="Open Sans"/>
                <a:ea typeface="Open Sans"/>
                <a:cs typeface="Open Sans"/>
                <a:sym typeface="Open Sans"/>
              </a:endParaRPr>
            </a:p>
          </p:txBody>
        </p:sp>
        <p:sp>
          <p:nvSpPr>
            <p:cNvPr id="4302" name="Google Shape;4302;p93"/>
            <p:cNvSpPr/>
            <p:nvPr/>
          </p:nvSpPr>
          <p:spPr>
            <a:xfrm>
              <a:off x="7185159" y="274995"/>
              <a:ext cx="1270001" cy="952501"/>
            </a:xfrm>
            <a:prstGeom prst="rect">
              <a:avLst/>
            </a:prstGeom>
            <a:solidFill>
              <a:srgbClr val="ACCCE9"/>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IP</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Calibri"/>
                <a:buNone/>
              </a:pPr>
              <a:r>
                <a:rPr b="0" i="0" lang="en-US" sz="2200" u="none" cap="none" strike="noStrike">
                  <a:solidFill>
                    <a:srgbClr val="3F3F3F"/>
                  </a:solidFill>
                  <a:latin typeface="Open Sans"/>
                  <a:ea typeface="Open Sans"/>
                  <a:cs typeface="Open Sans"/>
                  <a:sym typeface="Open Sans"/>
                </a:rPr>
                <a:t>Header</a:t>
              </a:r>
              <a:endParaRPr b="0" i="0" sz="2200" u="none" cap="none" strike="noStrike">
                <a:solidFill>
                  <a:srgbClr val="3F3F3F"/>
                </a:solidFill>
                <a:latin typeface="Open Sans"/>
                <a:ea typeface="Open Sans"/>
                <a:cs typeface="Open Sans"/>
                <a:sym typeface="Open Sans"/>
              </a:endParaRPr>
            </a:p>
          </p:txBody>
        </p:sp>
        <p:sp>
          <p:nvSpPr>
            <p:cNvPr id="4303" name="Google Shape;4303;p93"/>
            <p:cNvSpPr/>
            <p:nvPr/>
          </p:nvSpPr>
          <p:spPr>
            <a:xfrm>
              <a:off x="7188475" y="132471"/>
              <a:ext cx="5080001" cy="1646788"/>
            </a:xfrm>
            <a:prstGeom prst="roundRect">
              <a:avLst>
                <a:gd fmla="val 11568" name="adj"/>
              </a:avLst>
            </a:prstGeom>
            <a:solidFill>
              <a:srgbClr val="D1D1D1">
                <a:alpha val="38823"/>
              </a:srgbClr>
            </a:solidFill>
            <a:ln cap="flat" cmpd="sng" w="38100">
              <a:solidFill>
                <a:srgbClr val="A7A7A7">
                  <a:alpha val="38823"/>
                </a:srgbClr>
              </a:solidFill>
              <a:prstDash val="dash"/>
              <a:miter lim="400000"/>
              <a:headEnd len="sm" w="sm" type="none"/>
              <a:tailEnd len="sm" w="sm" type="none"/>
            </a:ln>
          </p:spPr>
          <p:txBody>
            <a:bodyPr anchorCtr="0" anchor="b" bIns="45700" lIns="45700" spcFirstLastPara="1" rIns="45700" wrap="square" tIns="45700">
              <a:noAutofit/>
            </a:bodyPr>
            <a:lstStyle/>
            <a:p>
              <a:pPr indent="0" lvl="0" marL="0" marR="0" rtl="0" algn="r">
                <a:lnSpc>
                  <a:spcPct val="100000"/>
                </a:lnSpc>
                <a:spcBef>
                  <a:spcPts val="0"/>
                </a:spcBef>
                <a:spcAft>
                  <a:spcPts val="0"/>
                </a:spcAft>
                <a:buClr>
                  <a:srgbClr val="000000"/>
                </a:buClr>
                <a:buSzPts val="2000"/>
                <a:buFont typeface="Calibri"/>
                <a:buNone/>
              </a:pPr>
              <a:r>
                <a:rPr b="0" i="0" lang="en-US" sz="2200" u="none" cap="none" strike="noStrike">
                  <a:solidFill>
                    <a:srgbClr val="3F3F3F"/>
                  </a:solidFill>
                  <a:latin typeface="Open Sans"/>
                  <a:ea typeface="Open Sans"/>
                  <a:cs typeface="Open Sans"/>
                  <a:sym typeface="Open Sans"/>
                </a:rPr>
                <a:t>Encrypted</a:t>
              </a:r>
              <a:endParaRPr b="0" i="0" sz="2200" u="none" cap="none" strike="noStrike">
                <a:solidFill>
                  <a:srgbClr val="3F3F3F"/>
                </a:solidFill>
                <a:latin typeface="Open Sans"/>
                <a:ea typeface="Open Sans"/>
                <a:cs typeface="Open Sans"/>
                <a:sym typeface="Open Sans"/>
              </a:endParaRPr>
            </a:p>
          </p:txBody>
        </p:sp>
      </p:grpSp>
      <p:pic>
        <p:nvPicPr>
          <p:cNvPr id="4304" name="Google Shape;4304;p93"/>
          <p:cNvPicPr preferRelativeResize="0"/>
          <p:nvPr/>
        </p:nvPicPr>
        <p:blipFill rotWithShape="1">
          <a:blip r:embed="rId3">
            <a:alphaModFix/>
          </a:blip>
          <a:srcRect b="0" l="0" r="0" t="0"/>
          <a:stretch/>
        </p:blipFill>
        <p:spPr>
          <a:xfrm>
            <a:off x="4572075" y="771550"/>
            <a:ext cx="6965276" cy="3657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8" name="Shape 4308"/>
        <p:cNvGrpSpPr/>
        <p:nvPr/>
      </p:nvGrpSpPr>
      <p:grpSpPr>
        <a:xfrm>
          <a:off x="0" y="0"/>
          <a:ext cx="0" cy="0"/>
          <a:chOff x="0" y="0"/>
          <a:chExt cx="0" cy="0"/>
        </a:xfrm>
      </p:grpSpPr>
      <p:sp>
        <p:nvSpPr>
          <p:cNvPr id="4309" name="Google Shape;4309;p9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IPsec Process</a:t>
            </a:r>
            <a:endParaRPr>
              <a:solidFill>
                <a:srgbClr val="3F3F3F"/>
              </a:solidFill>
              <a:latin typeface="Open Sans"/>
              <a:ea typeface="Open Sans"/>
              <a:cs typeface="Open Sans"/>
              <a:sym typeface="Open Sans"/>
            </a:endParaRPr>
          </a:p>
        </p:txBody>
      </p:sp>
      <p:sp>
        <p:nvSpPr>
          <p:cNvPr id="4310" name="Google Shape;4310;p98"/>
          <p:cNvSpPr txBox="1"/>
          <p:nvPr/>
        </p:nvSpPr>
        <p:spPr>
          <a:xfrm>
            <a:off x="5128592" y="1442741"/>
            <a:ext cx="5978266" cy="600124"/>
          </a:xfrm>
          <a:prstGeom prst="rect">
            <a:avLst/>
          </a:prstGeom>
          <a:noFill/>
          <a:ln>
            <a:noFill/>
          </a:ln>
        </p:spPr>
        <p:txBody>
          <a:bodyPr anchorCtr="0" anchor="t" bIns="45700" lIns="45700" spcFirstLastPara="1" rIns="45700" wrap="square" tIns="45700">
            <a:spAutoFit/>
          </a:bodyPr>
          <a:lstStyle/>
          <a:p>
            <a:pPr indent="0" lvl="0" marL="0" marR="0" rtl="0" algn="l">
              <a:lnSpc>
                <a:spcPct val="150000"/>
              </a:lnSpc>
              <a:spcBef>
                <a:spcPts val="0"/>
              </a:spcBef>
              <a:spcAft>
                <a:spcPts val="0"/>
              </a:spcAft>
              <a:buClr>
                <a:srgbClr val="404040"/>
              </a:buClr>
              <a:buSzPts val="2200"/>
              <a:buFont typeface="Open Sans"/>
              <a:buNone/>
            </a:pPr>
            <a:r>
              <a:rPr b="0" i="0" lang="en-US" sz="2200" u="none" cap="none" strike="noStrike">
                <a:solidFill>
                  <a:srgbClr val="3F3F3F"/>
                </a:solidFill>
                <a:latin typeface="Open Sans"/>
                <a:ea typeface="Open Sans"/>
                <a:cs typeface="Open Sans"/>
                <a:sym typeface="Open Sans"/>
              </a:rPr>
              <a:t>The steps in the IPsec process are as follows:</a:t>
            </a:r>
            <a:endParaRPr b="0" i="0" sz="1400" u="none" cap="none" strike="noStrike">
              <a:solidFill>
                <a:srgbClr val="3F3F3F"/>
              </a:solidFill>
              <a:latin typeface="Arial"/>
              <a:ea typeface="Arial"/>
              <a:cs typeface="Arial"/>
              <a:sym typeface="Arial"/>
            </a:endParaRPr>
          </a:p>
        </p:txBody>
      </p:sp>
      <p:pic>
        <p:nvPicPr>
          <p:cNvPr id="4311" name="Google Shape;4311;p98"/>
          <p:cNvPicPr preferRelativeResize="0"/>
          <p:nvPr/>
        </p:nvPicPr>
        <p:blipFill rotWithShape="1">
          <a:blip r:embed="rId3">
            <a:alphaModFix/>
          </a:blip>
          <a:srcRect b="0" l="0" r="0" t="0"/>
          <a:stretch/>
        </p:blipFill>
        <p:spPr>
          <a:xfrm>
            <a:off x="6369084" y="771540"/>
            <a:ext cx="3500418" cy="365760"/>
          </a:xfrm>
          <a:prstGeom prst="rect">
            <a:avLst/>
          </a:prstGeom>
          <a:noFill/>
          <a:ln>
            <a:noFill/>
          </a:ln>
        </p:spPr>
      </p:pic>
      <p:grpSp>
        <p:nvGrpSpPr>
          <p:cNvPr id="4312" name="Google Shape;4312;p98"/>
          <p:cNvGrpSpPr/>
          <p:nvPr/>
        </p:nvGrpSpPr>
        <p:grpSpPr>
          <a:xfrm>
            <a:off x="2590548" y="2573577"/>
            <a:ext cx="10362002" cy="5798883"/>
            <a:chOff x="2590548" y="2573577"/>
            <a:chExt cx="10362002" cy="5798883"/>
          </a:xfrm>
        </p:grpSpPr>
        <p:sp>
          <p:nvSpPr>
            <p:cNvPr id="4313" name="Google Shape;4313;p98"/>
            <p:cNvSpPr/>
            <p:nvPr/>
          </p:nvSpPr>
          <p:spPr>
            <a:xfrm>
              <a:off x="11365310" y="4350833"/>
              <a:ext cx="1129742" cy="888806"/>
            </a:xfrm>
            <a:prstGeom prst="ellipse">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Open Sans SemiBold"/>
                <a:ea typeface="Open Sans SemiBold"/>
                <a:cs typeface="Open Sans SemiBold"/>
                <a:sym typeface="Open Sans SemiBold"/>
              </a:endParaRPr>
            </a:p>
          </p:txBody>
        </p:sp>
        <p:sp>
          <p:nvSpPr>
            <p:cNvPr id="4314" name="Google Shape;4314;p98"/>
            <p:cNvSpPr/>
            <p:nvPr/>
          </p:nvSpPr>
          <p:spPr>
            <a:xfrm>
              <a:off x="11365310" y="5543620"/>
              <a:ext cx="1129742" cy="888806"/>
            </a:xfrm>
            <a:prstGeom prst="ellipse">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Open Sans SemiBold"/>
                <a:ea typeface="Open Sans SemiBold"/>
                <a:cs typeface="Open Sans SemiBold"/>
                <a:sym typeface="Open Sans SemiBold"/>
              </a:endParaRPr>
            </a:p>
          </p:txBody>
        </p:sp>
        <p:sp>
          <p:nvSpPr>
            <p:cNvPr id="4315" name="Google Shape;4315;p98"/>
            <p:cNvSpPr/>
            <p:nvPr/>
          </p:nvSpPr>
          <p:spPr>
            <a:xfrm>
              <a:off x="7011705" y="5543620"/>
              <a:ext cx="1129742" cy="888806"/>
            </a:xfrm>
            <a:prstGeom prst="ellipse">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Open Sans SemiBold"/>
                <a:ea typeface="Open Sans SemiBold"/>
                <a:cs typeface="Open Sans SemiBold"/>
                <a:sym typeface="Open Sans SemiBold"/>
              </a:endParaRPr>
            </a:p>
          </p:txBody>
        </p:sp>
        <p:sp>
          <p:nvSpPr>
            <p:cNvPr id="4316" name="Google Shape;4316;p98"/>
            <p:cNvSpPr/>
            <p:nvPr/>
          </p:nvSpPr>
          <p:spPr>
            <a:xfrm>
              <a:off x="7027636" y="4379008"/>
              <a:ext cx="1129742" cy="888806"/>
            </a:xfrm>
            <a:prstGeom prst="ellipse">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Open Sans SemiBold"/>
                <a:ea typeface="Open Sans SemiBold"/>
                <a:cs typeface="Open Sans SemiBold"/>
                <a:sym typeface="Open Sans SemiBold"/>
              </a:endParaRPr>
            </a:p>
          </p:txBody>
        </p:sp>
        <p:cxnSp>
          <p:nvCxnSpPr>
            <p:cNvPr id="4317" name="Google Shape;4317;p98"/>
            <p:cNvCxnSpPr/>
            <p:nvPr/>
          </p:nvCxnSpPr>
          <p:spPr>
            <a:xfrm>
              <a:off x="8142055" y="3542459"/>
              <a:ext cx="3138218" cy="0"/>
            </a:xfrm>
            <a:prstGeom prst="straightConnector1">
              <a:avLst/>
            </a:prstGeom>
            <a:noFill/>
            <a:ln cap="flat" cmpd="sng" w="38100">
              <a:solidFill>
                <a:srgbClr val="7F7F7F"/>
              </a:solidFill>
              <a:prstDash val="solid"/>
              <a:round/>
              <a:headEnd len="sm" w="sm" type="none"/>
              <a:tailEnd len="sm" w="sm" type="none"/>
            </a:ln>
          </p:spPr>
        </p:cxnSp>
        <p:sp>
          <p:nvSpPr>
            <p:cNvPr id="4318" name="Google Shape;4318;p98"/>
            <p:cNvSpPr/>
            <p:nvPr/>
          </p:nvSpPr>
          <p:spPr>
            <a:xfrm>
              <a:off x="8555465" y="3138084"/>
              <a:ext cx="696852" cy="696852"/>
            </a:xfrm>
            <a:prstGeom prst="ellipse">
              <a:avLst/>
            </a:prstGeom>
            <a:solidFill>
              <a:srgbClr val="2E75B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19" name="Google Shape;4319;p98"/>
            <p:cNvSpPr/>
            <p:nvPr/>
          </p:nvSpPr>
          <p:spPr>
            <a:xfrm>
              <a:off x="8840107" y="3172063"/>
              <a:ext cx="127135" cy="247488"/>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20" name="Google Shape;4320;p98"/>
            <p:cNvSpPr/>
            <p:nvPr/>
          </p:nvSpPr>
          <p:spPr>
            <a:xfrm flipH="1" rot="10800000">
              <a:off x="8840107" y="3546567"/>
              <a:ext cx="127135" cy="247488"/>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21" name="Google Shape;4321;p98"/>
            <p:cNvSpPr/>
            <p:nvPr/>
          </p:nvSpPr>
          <p:spPr>
            <a:xfrm flipH="1" rot="5400000">
              <a:off x="9027418" y="3355147"/>
              <a:ext cx="127135" cy="247488"/>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22" name="Google Shape;4322;p98"/>
            <p:cNvSpPr/>
            <p:nvPr/>
          </p:nvSpPr>
          <p:spPr>
            <a:xfrm rot="-5400000">
              <a:off x="8652796" y="3359256"/>
              <a:ext cx="127135" cy="247488"/>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23" name="Google Shape;4323;p98"/>
            <p:cNvSpPr/>
            <p:nvPr/>
          </p:nvSpPr>
          <p:spPr>
            <a:xfrm>
              <a:off x="10282119" y="3138084"/>
              <a:ext cx="696852" cy="696852"/>
            </a:xfrm>
            <a:prstGeom prst="ellipse">
              <a:avLst/>
            </a:prstGeom>
            <a:solidFill>
              <a:srgbClr val="2E75B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24" name="Google Shape;4324;p98"/>
            <p:cNvSpPr/>
            <p:nvPr/>
          </p:nvSpPr>
          <p:spPr>
            <a:xfrm>
              <a:off x="10566759" y="3172063"/>
              <a:ext cx="127135" cy="247488"/>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25" name="Google Shape;4325;p98"/>
            <p:cNvSpPr/>
            <p:nvPr/>
          </p:nvSpPr>
          <p:spPr>
            <a:xfrm flipH="1" rot="10800000">
              <a:off x="10566759" y="3546567"/>
              <a:ext cx="127135" cy="247488"/>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26" name="Google Shape;4326;p98"/>
            <p:cNvSpPr/>
            <p:nvPr/>
          </p:nvSpPr>
          <p:spPr>
            <a:xfrm flipH="1" rot="5400000">
              <a:off x="10754070" y="3355147"/>
              <a:ext cx="127135" cy="247488"/>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27" name="Google Shape;4327;p98"/>
            <p:cNvSpPr/>
            <p:nvPr/>
          </p:nvSpPr>
          <p:spPr>
            <a:xfrm rot="-5400000">
              <a:off x="10379448" y="3359256"/>
              <a:ext cx="127135" cy="247488"/>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SemiBold"/>
                <a:ea typeface="Open Sans SemiBold"/>
                <a:cs typeface="Open Sans SemiBold"/>
                <a:sym typeface="Open Sans SemiBold"/>
              </a:endParaRPr>
            </a:p>
          </p:txBody>
        </p:sp>
        <p:sp>
          <p:nvSpPr>
            <p:cNvPr id="4328" name="Google Shape;4328;p98"/>
            <p:cNvSpPr txBox="1"/>
            <p:nvPr/>
          </p:nvSpPr>
          <p:spPr>
            <a:xfrm>
              <a:off x="6441061" y="2583965"/>
              <a:ext cx="9140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3F3F3F"/>
                  </a:solidFill>
                  <a:latin typeface="Open Sans SemiBold"/>
                  <a:ea typeface="Open Sans SemiBold"/>
                  <a:cs typeface="Open Sans SemiBold"/>
                  <a:sym typeface="Open Sans SemiBold"/>
                </a:rPr>
                <a:t>Host A</a:t>
              </a:r>
              <a:endParaRPr/>
            </a:p>
          </p:txBody>
        </p:sp>
        <p:sp>
          <p:nvSpPr>
            <p:cNvPr id="4329" name="Google Shape;4329;p98"/>
            <p:cNvSpPr txBox="1"/>
            <p:nvPr/>
          </p:nvSpPr>
          <p:spPr>
            <a:xfrm>
              <a:off x="8269008" y="2581116"/>
              <a:ext cx="11544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3F3F3F"/>
                  </a:solidFill>
                  <a:latin typeface="Open Sans SemiBold"/>
                  <a:ea typeface="Open Sans SemiBold"/>
                  <a:cs typeface="Open Sans SemiBold"/>
                  <a:sym typeface="Open Sans SemiBold"/>
                </a:rPr>
                <a:t>Router A</a:t>
              </a:r>
              <a:endParaRPr/>
            </a:p>
          </p:txBody>
        </p:sp>
        <p:sp>
          <p:nvSpPr>
            <p:cNvPr id="4330" name="Google Shape;4330;p98"/>
            <p:cNvSpPr txBox="1"/>
            <p:nvPr/>
          </p:nvSpPr>
          <p:spPr>
            <a:xfrm>
              <a:off x="10023783" y="2573577"/>
              <a:ext cx="11544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3F3F3F"/>
                  </a:solidFill>
                  <a:latin typeface="Open Sans SemiBold"/>
                  <a:ea typeface="Open Sans SemiBold"/>
                  <a:cs typeface="Open Sans SemiBold"/>
                  <a:sym typeface="Open Sans SemiBold"/>
                </a:rPr>
                <a:t>Router B</a:t>
              </a:r>
              <a:endParaRPr/>
            </a:p>
          </p:txBody>
        </p:sp>
        <p:sp>
          <p:nvSpPr>
            <p:cNvPr id="4331" name="Google Shape;4331;p98"/>
            <p:cNvSpPr txBox="1"/>
            <p:nvPr/>
          </p:nvSpPr>
          <p:spPr>
            <a:xfrm>
              <a:off x="11668509" y="2578613"/>
              <a:ext cx="9140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3F3F3F"/>
                  </a:solidFill>
                  <a:latin typeface="Open Sans SemiBold"/>
                  <a:ea typeface="Open Sans SemiBold"/>
                  <a:cs typeface="Open Sans SemiBold"/>
                  <a:sym typeface="Open Sans SemiBold"/>
                </a:rPr>
                <a:t>Host B</a:t>
              </a:r>
              <a:endParaRPr/>
            </a:p>
          </p:txBody>
        </p:sp>
        <p:grpSp>
          <p:nvGrpSpPr>
            <p:cNvPr id="4332" name="Google Shape;4332;p98"/>
            <p:cNvGrpSpPr/>
            <p:nvPr/>
          </p:nvGrpSpPr>
          <p:grpSpPr>
            <a:xfrm>
              <a:off x="8332174" y="4379224"/>
              <a:ext cx="2872967" cy="794421"/>
              <a:chOff x="7401871" y="4592501"/>
              <a:chExt cx="2556284" cy="706853"/>
            </a:xfrm>
          </p:grpSpPr>
          <p:sp>
            <p:nvSpPr>
              <p:cNvPr id="4333" name="Google Shape;4333;p98"/>
              <p:cNvSpPr/>
              <p:nvPr/>
            </p:nvSpPr>
            <p:spPr>
              <a:xfrm rot="5400000">
                <a:off x="8326586" y="3667785"/>
                <a:ext cx="706853" cy="2556284"/>
              </a:xfrm>
              <a:prstGeom prst="upDownArrow">
                <a:avLst>
                  <a:gd fmla="val 50000" name="adj1"/>
                  <a:gd fmla="val 50000" name="adj2"/>
                </a:avLst>
              </a:prstGeom>
              <a:solidFill>
                <a:srgbClr val="E9A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Open Sans SemiBold"/>
                  <a:ea typeface="Open Sans SemiBold"/>
                  <a:cs typeface="Open Sans SemiBold"/>
                  <a:sym typeface="Open Sans SemiBold"/>
                </a:endParaRPr>
              </a:p>
            </p:txBody>
          </p:sp>
          <p:sp>
            <p:nvSpPr>
              <p:cNvPr id="4334" name="Google Shape;4334;p98"/>
              <p:cNvSpPr txBox="1"/>
              <p:nvPr/>
            </p:nvSpPr>
            <p:spPr>
              <a:xfrm>
                <a:off x="7830531" y="4799920"/>
                <a:ext cx="178688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SemiBold"/>
                    <a:ea typeface="Open Sans SemiBold"/>
                    <a:cs typeface="Open Sans SemiBold"/>
                    <a:sym typeface="Open Sans SemiBold"/>
                  </a:rPr>
                  <a:t>IKE phase 1</a:t>
                </a:r>
                <a:endParaRPr/>
              </a:p>
            </p:txBody>
          </p:sp>
        </p:grpSp>
        <p:sp>
          <p:nvSpPr>
            <p:cNvPr id="4335" name="Google Shape;4335;p98"/>
            <p:cNvSpPr txBox="1"/>
            <p:nvPr/>
          </p:nvSpPr>
          <p:spPr>
            <a:xfrm>
              <a:off x="6931280" y="4667753"/>
              <a:ext cx="1373719" cy="34590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Open Sans SemiBold"/>
                  <a:ea typeface="Open Sans SemiBold"/>
                  <a:cs typeface="Open Sans SemiBold"/>
                  <a:sym typeface="Open Sans SemiBold"/>
                </a:rPr>
                <a:t>IKE SA</a:t>
              </a:r>
              <a:endParaRPr/>
            </a:p>
          </p:txBody>
        </p:sp>
        <p:sp>
          <p:nvSpPr>
            <p:cNvPr id="4336" name="Google Shape;4336;p98"/>
            <p:cNvSpPr txBox="1"/>
            <p:nvPr/>
          </p:nvSpPr>
          <p:spPr>
            <a:xfrm>
              <a:off x="11264630" y="4634750"/>
              <a:ext cx="1373719" cy="34590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Open Sans SemiBold"/>
                  <a:ea typeface="Open Sans SemiBold"/>
                  <a:cs typeface="Open Sans SemiBold"/>
                  <a:sym typeface="Open Sans SemiBold"/>
                </a:rPr>
                <a:t>IKE SA</a:t>
              </a:r>
              <a:endParaRPr/>
            </a:p>
          </p:txBody>
        </p:sp>
        <p:grpSp>
          <p:nvGrpSpPr>
            <p:cNvPr id="4337" name="Google Shape;4337;p98"/>
            <p:cNvGrpSpPr/>
            <p:nvPr/>
          </p:nvGrpSpPr>
          <p:grpSpPr>
            <a:xfrm>
              <a:off x="8305000" y="5528476"/>
              <a:ext cx="2872967" cy="794421"/>
              <a:chOff x="7377692" y="5615073"/>
              <a:chExt cx="2556284" cy="706853"/>
            </a:xfrm>
          </p:grpSpPr>
          <p:sp>
            <p:nvSpPr>
              <p:cNvPr id="4338" name="Google Shape;4338;p98"/>
              <p:cNvSpPr/>
              <p:nvPr/>
            </p:nvSpPr>
            <p:spPr>
              <a:xfrm rot="5400000">
                <a:off x="8302407" y="4690357"/>
                <a:ext cx="706853" cy="2556284"/>
              </a:xfrm>
              <a:prstGeom prst="upDownArrow">
                <a:avLst>
                  <a:gd fmla="val 50000" name="adj1"/>
                  <a:gd fmla="val 50000" name="adj2"/>
                </a:avLst>
              </a:prstGeom>
              <a:solidFill>
                <a:srgbClr val="E9A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Open Sans SemiBold"/>
                  <a:ea typeface="Open Sans SemiBold"/>
                  <a:cs typeface="Open Sans SemiBold"/>
                  <a:sym typeface="Open Sans SemiBold"/>
                </a:endParaRPr>
              </a:p>
            </p:txBody>
          </p:sp>
          <p:sp>
            <p:nvSpPr>
              <p:cNvPr id="4339" name="Google Shape;4339;p98"/>
              <p:cNvSpPr txBox="1"/>
              <p:nvPr/>
            </p:nvSpPr>
            <p:spPr>
              <a:xfrm>
                <a:off x="7830531" y="5817324"/>
                <a:ext cx="178688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SemiBold"/>
                    <a:ea typeface="Open Sans SemiBold"/>
                    <a:cs typeface="Open Sans SemiBold"/>
                    <a:sym typeface="Open Sans SemiBold"/>
                  </a:rPr>
                  <a:t>IKE phase 2</a:t>
                </a:r>
                <a:endParaRPr/>
              </a:p>
            </p:txBody>
          </p:sp>
        </p:grpSp>
        <p:sp>
          <p:nvSpPr>
            <p:cNvPr id="4340" name="Google Shape;4340;p98"/>
            <p:cNvSpPr txBox="1"/>
            <p:nvPr/>
          </p:nvSpPr>
          <p:spPr>
            <a:xfrm>
              <a:off x="6931280" y="5811197"/>
              <a:ext cx="1373719" cy="34590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Open Sans SemiBold"/>
                  <a:ea typeface="Open Sans SemiBold"/>
                  <a:cs typeface="Open Sans SemiBold"/>
                  <a:sym typeface="Open Sans SemiBold"/>
                </a:rPr>
                <a:t>IPSec SA</a:t>
              </a:r>
              <a:endParaRPr/>
            </a:p>
          </p:txBody>
        </p:sp>
        <p:sp>
          <p:nvSpPr>
            <p:cNvPr id="4341" name="Google Shape;4341;p98"/>
            <p:cNvSpPr txBox="1"/>
            <p:nvPr/>
          </p:nvSpPr>
          <p:spPr>
            <a:xfrm>
              <a:off x="11259156" y="5811197"/>
              <a:ext cx="1373719" cy="34590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Open Sans SemiBold"/>
                  <a:ea typeface="Open Sans SemiBold"/>
                  <a:cs typeface="Open Sans SemiBold"/>
                  <a:sym typeface="Open Sans SemiBold"/>
                </a:rPr>
                <a:t>IPSec SA</a:t>
              </a:r>
              <a:endParaRPr/>
            </a:p>
          </p:txBody>
        </p:sp>
        <p:sp>
          <p:nvSpPr>
            <p:cNvPr id="4342" name="Google Shape;4342;p98"/>
            <p:cNvSpPr/>
            <p:nvPr/>
          </p:nvSpPr>
          <p:spPr>
            <a:xfrm rot="5400000">
              <a:off x="9555480" y="5534777"/>
              <a:ext cx="448752" cy="3000834"/>
            </a:xfrm>
            <a:prstGeom prst="can">
              <a:avLst>
                <a:gd fmla="val 25000" name="adj"/>
              </a:avLst>
            </a:prstGeom>
            <a:solidFill>
              <a:srgbClr val="EBC689"/>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Open Sans SemiBold"/>
                <a:ea typeface="Open Sans SemiBold"/>
                <a:cs typeface="Open Sans SemiBold"/>
                <a:sym typeface="Open Sans SemiBold"/>
              </a:endParaRPr>
            </a:p>
          </p:txBody>
        </p:sp>
        <p:sp>
          <p:nvSpPr>
            <p:cNvPr id="4343" name="Google Shape;4343;p98"/>
            <p:cNvSpPr txBox="1"/>
            <p:nvPr/>
          </p:nvSpPr>
          <p:spPr>
            <a:xfrm>
              <a:off x="8764531" y="6879535"/>
              <a:ext cx="2008255" cy="34590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SemiBold"/>
                  <a:ea typeface="Open Sans SemiBold"/>
                  <a:cs typeface="Open Sans SemiBold"/>
                  <a:sym typeface="Open Sans SemiBold"/>
                </a:rPr>
                <a:t>IPSec tunnel</a:t>
              </a:r>
              <a:endParaRPr/>
            </a:p>
          </p:txBody>
        </p:sp>
        <p:pic>
          <p:nvPicPr>
            <p:cNvPr descr="Computer with solid fill" id="4344" name="Google Shape;4344;p98"/>
            <p:cNvPicPr preferRelativeResize="0"/>
            <p:nvPr/>
          </p:nvPicPr>
          <p:blipFill rotWithShape="1">
            <a:blip r:embed="rId4">
              <a:alphaModFix/>
            </a:blip>
            <a:srcRect b="0" l="0" r="0" t="0"/>
            <a:stretch/>
          </p:blipFill>
          <p:spPr>
            <a:xfrm>
              <a:off x="6454434" y="2836521"/>
              <a:ext cx="1253270" cy="1253270"/>
            </a:xfrm>
            <a:prstGeom prst="rect">
              <a:avLst/>
            </a:prstGeom>
            <a:noFill/>
            <a:ln>
              <a:noFill/>
            </a:ln>
          </p:spPr>
        </p:pic>
        <p:pic>
          <p:nvPicPr>
            <p:cNvPr descr="Computer with solid fill" id="4345" name="Google Shape;4345;p98"/>
            <p:cNvPicPr preferRelativeResize="0"/>
            <p:nvPr/>
          </p:nvPicPr>
          <p:blipFill rotWithShape="1">
            <a:blip r:embed="rId4">
              <a:alphaModFix/>
            </a:blip>
            <a:srcRect b="0" l="0" r="0" t="0"/>
            <a:stretch/>
          </p:blipFill>
          <p:spPr>
            <a:xfrm>
              <a:off x="11699280" y="2787851"/>
              <a:ext cx="1253270" cy="1253270"/>
            </a:xfrm>
            <a:prstGeom prst="rect">
              <a:avLst/>
            </a:prstGeom>
            <a:noFill/>
            <a:ln>
              <a:noFill/>
            </a:ln>
          </p:spPr>
        </p:pic>
        <p:cxnSp>
          <p:nvCxnSpPr>
            <p:cNvPr id="4346" name="Google Shape;4346;p98"/>
            <p:cNvCxnSpPr/>
            <p:nvPr/>
          </p:nvCxnSpPr>
          <p:spPr>
            <a:xfrm rot="10800000">
              <a:off x="7841162" y="3329628"/>
              <a:ext cx="300893" cy="0"/>
            </a:xfrm>
            <a:prstGeom prst="straightConnector1">
              <a:avLst/>
            </a:prstGeom>
            <a:noFill/>
            <a:ln cap="flat" cmpd="sng" w="38100">
              <a:solidFill>
                <a:srgbClr val="7F7F7F"/>
              </a:solidFill>
              <a:prstDash val="solid"/>
              <a:round/>
              <a:headEnd len="sm" w="sm" type="none"/>
              <a:tailEnd len="sm" w="sm" type="none"/>
            </a:ln>
          </p:spPr>
        </p:cxnSp>
        <p:cxnSp>
          <p:nvCxnSpPr>
            <p:cNvPr id="4347" name="Google Shape;4347;p98"/>
            <p:cNvCxnSpPr/>
            <p:nvPr/>
          </p:nvCxnSpPr>
          <p:spPr>
            <a:xfrm>
              <a:off x="8142055" y="3138084"/>
              <a:ext cx="0" cy="579744"/>
            </a:xfrm>
            <a:prstGeom prst="straightConnector1">
              <a:avLst/>
            </a:prstGeom>
            <a:noFill/>
            <a:ln cap="flat" cmpd="sng" w="38100">
              <a:solidFill>
                <a:srgbClr val="7F7F7F"/>
              </a:solidFill>
              <a:prstDash val="solid"/>
              <a:round/>
              <a:headEnd len="sm" w="sm" type="none"/>
              <a:tailEnd len="sm" w="sm" type="none"/>
            </a:ln>
          </p:spPr>
        </p:cxnSp>
        <p:cxnSp>
          <p:nvCxnSpPr>
            <p:cNvPr id="4348" name="Google Shape;4348;p98"/>
            <p:cNvCxnSpPr/>
            <p:nvPr/>
          </p:nvCxnSpPr>
          <p:spPr>
            <a:xfrm>
              <a:off x="11280273" y="3138084"/>
              <a:ext cx="0" cy="579744"/>
            </a:xfrm>
            <a:prstGeom prst="straightConnector1">
              <a:avLst/>
            </a:prstGeom>
            <a:noFill/>
            <a:ln cap="flat" cmpd="sng" w="38100">
              <a:solidFill>
                <a:srgbClr val="7F7F7F"/>
              </a:solidFill>
              <a:prstDash val="solid"/>
              <a:round/>
              <a:headEnd len="sm" w="sm" type="none"/>
              <a:tailEnd len="sm" w="sm" type="none"/>
            </a:ln>
          </p:spPr>
        </p:cxnSp>
        <p:cxnSp>
          <p:nvCxnSpPr>
            <p:cNvPr id="4349" name="Google Shape;4349;p98"/>
            <p:cNvCxnSpPr/>
            <p:nvPr/>
          </p:nvCxnSpPr>
          <p:spPr>
            <a:xfrm rot="10800000">
              <a:off x="11269088" y="3295807"/>
              <a:ext cx="300893" cy="0"/>
            </a:xfrm>
            <a:prstGeom prst="straightConnector1">
              <a:avLst/>
            </a:prstGeom>
            <a:noFill/>
            <a:ln cap="flat" cmpd="sng" w="38100">
              <a:solidFill>
                <a:srgbClr val="7F7F7F"/>
              </a:solidFill>
              <a:prstDash val="solid"/>
              <a:round/>
              <a:headEnd len="sm" w="sm" type="none"/>
              <a:tailEnd len="sm" w="sm" type="none"/>
            </a:ln>
          </p:spPr>
        </p:cxnSp>
        <p:cxnSp>
          <p:nvCxnSpPr>
            <p:cNvPr id="4350" name="Google Shape;4350;p98"/>
            <p:cNvCxnSpPr/>
            <p:nvPr/>
          </p:nvCxnSpPr>
          <p:spPr>
            <a:xfrm>
              <a:off x="11177967" y="7035193"/>
              <a:ext cx="1010795" cy="0"/>
            </a:xfrm>
            <a:prstGeom prst="straightConnector1">
              <a:avLst/>
            </a:prstGeom>
            <a:noFill/>
            <a:ln cap="flat" cmpd="sng" w="57150">
              <a:solidFill>
                <a:srgbClr val="EF6461"/>
              </a:solidFill>
              <a:prstDash val="solid"/>
              <a:round/>
              <a:headEnd len="sm" w="sm" type="none"/>
              <a:tailEnd len="med" w="med" type="triangle"/>
            </a:ln>
          </p:spPr>
        </p:cxnSp>
        <p:cxnSp>
          <p:nvCxnSpPr>
            <p:cNvPr id="4351" name="Google Shape;4351;p98"/>
            <p:cNvCxnSpPr/>
            <p:nvPr/>
          </p:nvCxnSpPr>
          <p:spPr>
            <a:xfrm rot="10800000">
              <a:off x="7257367" y="7035193"/>
              <a:ext cx="1010795" cy="0"/>
            </a:xfrm>
            <a:prstGeom prst="straightConnector1">
              <a:avLst/>
            </a:prstGeom>
            <a:noFill/>
            <a:ln cap="flat" cmpd="sng" w="57150">
              <a:solidFill>
                <a:srgbClr val="EF6461"/>
              </a:solidFill>
              <a:prstDash val="solid"/>
              <a:round/>
              <a:headEnd len="sm" w="sm" type="none"/>
              <a:tailEnd len="med" w="med" type="triangle"/>
            </a:ln>
          </p:spPr>
        </p:cxnSp>
        <p:sp>
          <p:nvSpPr>
            <p:cNvPr id="4352" name="Google Shape;4352;p98"/>
            <p:cNvSpPr/>
            <p:nvPr/>
          </p:nvSpPr>
          <p:spPr>
            <a:xfrm>
              <a:off x="2600012" y="7859755"/>
              <a:ext cx="10352538" cy="512705"/>
            </a:xfrm>
            <a:prstGeom prst="roundRect">
              <a:avLst>
                <a:gd fmla="val 6473"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F2F2F2"/>
                  </a:solidFill>
                  <a:latin typeface="Open Sans SemiBold"/>
                  <a:ea typeface="Open Sans SemiBold"/>
                  <a:cs typeface="Open Sans SemiBold"/>
                  <a:sym typeface="Open Sans SemiBold"/>
                </a:rPr>
                <a:t>Step 5 : IPSec tunnel termination</a:t>
              </a:r>
              <a:endParaRPr/>
            </a:p>
          </p:txBody>
        </p:sp>
        <p:sp>
          <p:nvSpPr>
            <p:cNvPr id="4353" name="Google Shape;4353;p98"/>
            <p:cNvSpPr/>
            <p:nvPr/>
          </p:nvSpPr>
          <p:spPr>
            <a:xfrm>
              <a:off x="2590548" y="2784399"/>
              <a:ext cx="3180596" cy="1209795"/>
            </a:xfrm>
            <a:prstGeom prst="roundRect">
              <a:avLst>
                <a:gd fmla="val 6473" name="adj"/>
              </a:avLst>
            </a:prstGeom>
            <a:solidFill>
              <a:srgbClr val="EBC6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3F3F3F"/>
                  </a:solidFill>
                  <a:latin typeface="Open Sans SemiBold"/>
                  <a:ea typeface="Open Sans SemiBold"/>
                  <a:cs typeface="Open Sans SemiBold"/>
                  <a:sym typeface="Open Sans SemiBold"/>
                </a:rPr>
                <a:t>Step 1 : “Interesting traffic” initiates the IPSec process</a:t>
              </a:r>
              <a:endParaRPr/>
            </a:p>
          </p:txBody>
        </p:sp>
        <p:sp>
          <p:nvSpPr>
            <p:cNvPr id="4354" name="Google Shape;4354;p98"/>
            <p:cNvSpPr/>
            <p:nvPr/>
          </p:nvSpPr>
          <p:spPr>
            <a:xfrm>
              <a:off x="2595938" y="4398813"/>
              <a:ext cx="3180596" cy="824166"/>
            </a:xfrm>
            <a:prstGeom prst="roundRect">
              <a:avLst>
                <a:gd fmla="val 6473"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SemiBold"/>
                  <a:ea typeface="Open Sans SemiBold"/>
                  <a:cs typeface="Open Sans SemiBold"/>
                  <a:sym typeface="Open Sans SemiBold"/>
                </a:rPr>
                <a:t>Step 2 : IKE phase 1</a:t>
              </a:r>
              <a:endParaRPr/>
            </a:p>
          </p:txBody>
        </p:sp>
        <p:sp>
          <p:nvSpPr>
            <p:cNvPr id="4355" name="Google Shape;4355;p98"/>
            <p:cNvSpPr/>
            <p:nvPr/>
          </p:nvSpPr>
          <p:spPr>
            <a:xfrm>
              <a:off x="2595938" y="5518452"/>
              <a:ext cx="3180596" cy="824166"/>
            </a:xfrm>
            <a:prstGeom prst="roundRect">
              <a:avLst>
                <a:gd fmla="val 6473"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SemiBold"/>
                  <a:ea typeface="Open Sans SemiBold"/>
                  <a:cs typeface="Open Sans SemiBold"/>
                  <a:sym typeface="Open Sans SemiBold"/>
                </a:rPr>
                <a:t>Step 3 : IKE phase 1</a:t>
              </a:r>
              <a:endParaRPr/>
            </a:p>
          </p:txBody>
        </p:sp>
        <p:sp>
          <p:nvSpPr>
            <p:cNvPr id="4356" name="Google Shape;4356;p98"/>
            <p:cNvSpPr/>
            <p:nvPr/>
          </p:nvSpPr>
          <p:spPr>
            <a:xfrm>
              <a:off x="2600011" y="6671594"/>
              <a:ext cx="3180596" cy="824166"/>
            </a:xfrm>
            <a:prstGeom prst="roundRect">
              <a:avLst>
                <a:gd fmla="val 6473"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SemiBold"/>
                  <a:ea typeface="Open Sans SemiBold"/>
                  <a:cs typeface="Open Sans SemiBold"/>
                  <a:sym typeface="Open Sans SemiBold"/>
                </a:rPr>
                <a:t>Step 4: Data transfer</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29"/>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Cloud Deployment Models</a:t>
            </a:r>
            <a:endParaRPr>
              <a:solidFill>
                <a:srgbClr val="3F3F3F"/>
              </a:solidFill>
              <a:latin typeface="Open Sans"/>
              <a:ea typeface="Open Sans"/>
              <a:cs typeface="Open Sans"/>
              <a:sym typeface="Open Sans"/>
            </a:endParaRPr>
          </a:p>
        </p:txBody>
      </p:sp>
      <p:sp>
        <p:nvSpPr>
          <p:cNvPr id="390" name="Google Shape;390;p229"/>
          <p:cNvSpPr/>
          <p:nvPr/>
        </p:nvSpPr>
        <p:spPr>
          <a:xfrm>
            <a:off x="2819400" y="890466"/>
            <a:ext cx="1062640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229"/>
          <p:cNvSpPr/>
          <p:nvPr/>
        </p:nvSpPr>
        <p:spPr>
          <a:xfrm>
            <a:off x="1964987" y="6189732"/>
            <a:ext cx="12976698" cy="2063802"/>
          </a:xfrm>
          <a:prstGeom prst="roundRect">
            <a:avLst>
              <a:gd fmla="val 7505" name="adj"/>
            </a:avLst>
          </a:prstGeom>
          <a:solidFill>
            <a:srgbClr val="D1EDFF"/>
          </a:solidFill>
          <a:ln cap="flat" cmpd="sng" w="19050">
            <a:solidFill>
              <a:srgbClr val="427AA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60950" lIns="91425" spcFirstLastPara="1" rIns="121900" wrap="square" tIns="60950">
            <a:noAutofit/>
          </a:bodyPr>
          <a:lstStyle/>
          <a:p>
            <a:pPr indent="0" lvl="0" marL="12065" marR="5080" rtl="0" algn="ctr">
              <a:lnSpc>
                <a:spcPct val="118750"/>
              </a:lnSpc>
              <a:spcBef>
                <a:spcPts val="2000"/>
              </a:spcBef>
              <a:spcAft>
                <a:spcPts val="0"/>
              </a:spcAft>
              <a:buNone/>
            </a:pPr>
            <a:r>
              <a:rPr b="0" i="0" lang="en-US" sz="2200" u="none" cap="none" strike="noStrike">
                <a:solidFill>
                  <a:srgbClr val="3F3F3F"/>
                </a:solidFill>
                <a:latin typeface="Open Sans"/>
                <a:ea typeface="Open Sans"/>
                <a:cs typeface="Open Sans"/>
                <a:sym typeface="Open Sans"/>
              </a:rPr>
              <a:t>Several organizations share cloud infrastructure and support a specific community that has shared concerns (for example, mission, security requirements, policy, or compliance considerations). The infrastructure might be managed by the organizations or by a third party and can be located on-premises or off-premises.</a:t>
            </a:r>
            <a:endParaRPr b="0" i="0" sz="2200" u="none" cap="none" strike="noStrike">
              <a:solidFill>
                <a:srgbClr val="3F3F3F"/>
              </a:solidFill>
              <a:latin typeface="Open Sans"/>
              <a:ea typeface="Open Sans"/>
              <a:cs typeface="Open Sans"/>
              <a:sym typeface="Open Sans"/>
            </a:endParaRPr>
          </a:p>
        </p:txBody>
      </p:sp>
      <p:pic>
        <p:nvPicPr>
          <p:cNvPr id="392" name="Google Shape;392;p229"/>
          <p:cNvPicPr preferRelativeResize="0"/>
          <p:nvPr/>
        </p:nvPicPr>
        <p:blipFill rotWithShape="1">
          <a:blip r:embed="rId3">
            <a:alphaModFix/>
          </a:blip>
          <a:srcRect b="33088" l="0" r="15770" t="29328"/>
          <a:stretch/>
        </p:blipFill>
        <p:spPr>
          <a:xfrm>
            <a:off x="4764895" y="3795445"/>
            <a:ext cx="6568989" cy="2602390"/>
          </a:xfrm>
          <a:prstGeom prst="roundRect">
            <a:avLst>
              <a:gd fmla="val 8623" name="adj"/>
            </a:avLst>
          </a:prstGeom>
          <a:noFill/>
          <a:ln>
            <a:noFill/>
          </a:ln>
        </p:spPr>
      </p:pic>
      <p:sp>
        <p:nvSpPr>
          <p:cNvPr id="393" name="Google Shape;393;p229"/>
          <p:cNvSpPr/>
          <p:nvPr/>
        </p:nvSpPr>
        <p:spPr>
          <a:xfrm>
            <a:off x="6105774" y="3208576"/>
            <a:ext cx="3887231" cy="649618"/>
          </a:xfrm>
          <a:prstGeom prst="roundRect">
            <a:avLst>
              <a:gd fmla="val 16667" name="adj"/>
            </a:avLst>
          </a:prstGeom>
          <a:solidFill>
            <a:schemeClr val="lt1"/>
          </a:solidFill>
          <a:ln cap="flat" cmpd="sng" w="25400">
            <a:solidFill>
              <a:srgbClr val="0069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3F3F3F"/>
                </a:solidFill>
                <a:latin typeface="Open Sans"/>
                <a:ea typeface="Open Sans"/>
                <a:cs typeface="Open Sans"/>
                <a:sym typeface="Open Sans"/>
              </a:rPr>
              <a:t>Community cloud</a:t>
            </a:r>
            <a:endParaRPr b="1" i="0" sz="2400" u="none" cap="none" strike="noStrike">
              <a:solidFill>
                <a:srgbClr val="3F3F3F"/>
              </a:solidFill>
              <a:latin typeface="Arial"/>
              <a:ea typeface="Arial"/>
              <a:cs typeface="Arial"/>
              <a:sym typeface="Arial"/>
            </a:endParaRPr>
          </a:p>
        </p:txBody>
      </p:sp>
      <p:sp>
        <p:nvSpPr>
          <p:cNvPr id="394" name="Google Shape;394;p229"/>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Cloud deployment models define how cloud services are made available to users. Another model is the community cloud.</a:t>
            </a:r>
            <a:endParaRPr b="0" i="0" sz="2200" u="none" cap="none" strike="noStrike">
              <a:solidFill>
                <a:srgbClr val="FFFFFF"/>
              </a:solidFill>
              <a:latin typeface="Open Sans"/>
              <a:ea typeface="Open Sans"/>
              <a:cs typeface="Open Sans"/>
              <a:sym typeface="Open Sans"/>
            </a:endParaRPr>
          </a:p>
        </p:txBody>
      </p:sp>
      <p:pic>
        <p:nvPicPr>
          <p:cNvPr id="395" name="Google Shape;395;p229"/>
          <p:cNvPicPr preferRelativeResize="0"/>
          <p:nvPr/>
        </p:nvPicPr>
        <p:blipFill rotWithShape="1">
          <a:blip r:embed="rId4">
            <a:alphaModFix/>
          </a:blip>
          <a:srcRect b="0" l="0" r="0" t="0"/>
          <a:stretch/>
        </p:blipFill>
        <p:spPr>
          <a:xfrm flipH="1">
            <a:off x="6105772" y="3322968"/>
            <a:ext cx="4044455" cy="3074867"/>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1" name="Shape 4361"/>
        <p:cNvGrpSpPr/>
        <p:nvPr/>
      </p:nvGrpSpPr>
      <p:grpSpPr>
        <a:xfrm>
          <a:off x="0" y="0"/>
          <a:ext cx="0" cy="0"/>
          <a:chOff x="0" y="0"/>
          <a:chExt cx="0" cy="0"/>
        </a:xfrm>
      </p:grpSpPr>
      <p:sp>
        <p:nvSpPr>
          <p:cNvPr id="4362" name="Google Shape;4362;p42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a:t>Transport Layer Security</a:t>
            </a:r>
            <a:endParaRPr b="1"/>
          </a:p>
        </p:txBody>
      </p:sp>
      <p:sp>
        <p:nvSpPr>
          <p:cNvPr id="4363" name="Google Shape;4363;p425"/>
          <p:cNvSpPr/>
          <p:nvPr/>
        </p:nvSpPr>
        <p:spPr>
          <a:xfrm>
            <a:off x="5397500" y="816324"/>
            <a:ext cx="5467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64" name="Google Shape;4364;p425"/>
          <p:cNvSpPr txBox="1"/>
          <p:nvPr/>
        </p:nvSpPr>
        <p:spPr>
          <a:xfrm>
            <a:off x="1316013" y="1366208"/>
            <a:ext cx="13696999"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Transport Layer Security (TLS) protocols are a family of cryptographic protocols designed to ensure secure communication over networks, primarily the internet. They provide three key functionalities, which include:</a:t>
            </a:r>
            <a:endParaRPr b="0" i="0" sz="2200" u="none" cap="none" strike="noStrike">
              <a:solidFill>
                <a:srgbClr val="000000"/>
              </a:solidFill>
              <a:latin typeface="Arial"/>
              <a:ea typeface="Arial"/>
              <a:cs typeface="Arial"/>
              <a:sym typeface="Arial"/>
            </a:endParaRPr>
          </a:p>
        </p:txBody>
      </p:sp>
      <p:sp>
        <p:nvSpPr>
          <p:cNvPr id="4365" name="Google Shape;4365;p425"/>
          <p:cNvSpPr/>
          <p:nvPr/>
        </p:nvSpPr>
        <p:spPr>
          <a:xfrm>
            <a:off x="1671556" y="2967238"/>
            <a:ext cx="12643849" cy="5223451"/>
          </a:xfrm>
          <a:prstGeom prst="roundRect">
            <a:avLst>
              <a:gd fmla="val 4437" name="adj"/>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66" name="Google Shape;4366;p425"/>
          <p:cNvSpPr/>
          <p:nvPr/>
        </p:nvSpPr>
        <p:spPr>
          <a:xfrm>
            <a:off x="1940594" y="3321438"/>
            <a:ext cx="8486542" cy="4456353"/>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Confidentiality:</a:t>
            </a:r>
            <a:r>
              <a:rPr b="0" i="0" lang="en-US" sz="2200" u="none" cap="none" strike="noStrike">
                <a:solidFill>
                  <a:srgbClr val="3F3F3F"/>
                </a:solidFill>
                <a:latin typeface="Open Sans"/>
                <a:ea typeface="Open Sans"/>
                <a:cs typeface="Open Sans"/>
                <a:sym typeface="Open Sans"/>
              </a:rPr>
              <a:t> Encrypting data transmission to prevent eavesdropping and unauthorized access.</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Integrity:</a:t>
            </a:r>
            <a:r>
              <a:rPr b="0" i="0" lang="en-US" sz="2200" u="none" cap="none" strike="noStrike">
                <a:solidFill>
                  <a:srgbClr val="3F3F3F"/>
                </a:solidFill>
                <a:latin typeface="Open Sans"/>
                <a:ea typeface="Open Sans"/>
                <a:cs typeface="Open Sans"/>
                <a:sym typeface="Open Sans"/>
              </a:rPr>
              <a:t> Ensuring data hasn't been tampered with during transmission.</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Authentication:</a:t>
            </a:r>
            <a:r>
              <a:rPr b="0" i="0" lang="en-US" sz="2200" u="none" cap="none" strike="noStrike">
                <a:solidFill>
                  <a:srgbClr val="3F3F3F"/>
                </a:solidFill>
                <a:latin typeface="Open Sans"/>
                <a:ea typeface="Open Sans"/>
                <a:cs typeface="Open Sans"/>
                <a:sym typeface="Open Sans"/>
              </a:rPr>
              <a:t> Verifying the identity of communicating parties (client and server) for trust and security.</a:t>
            </a:r>
            <a:endParaRPr/>
          </a:p>
        </p:txBody>
      </p:sp>
      <p:grpSp>
        <p:nvGrpSpPr>
          <p:cNvPr id="4367" name="Google Shape;4367;p425"/>
          <p:cNvGrpSpPr/>
          <p:nvPr/>
        </p:nvGrpSpPr>
        <p:grpSpPr>
          <a:xfrm>
            <a:off x="11047471" y="4319087"/>
            <a:ext cx="2941244" cy="2594976"/>
            <a:chOff x="11047471" y="4319087"/>
            <a:chExt cx="2941244" cy="2594976"/>
          </a:xfrm>
        </p:grpSpPr>
        <p:sp>
          <p:nvSpPr>
            <p:cNvPr id="4368" name="Google Shape;4368;p425"/>
            <p:cNvSpPr/>
            <p:nvPr/>
          </p:nvSpPr>
          <p:spPr>
            <a:xfrm>
              <a:off x="11047471" y="4319087"/>
              <a:ext cx="2941244" cy="2594976"/>
            </a:xfrm>
            <a:prstGeom prst="ellipse">
              <a:avLst/>
            </a:prstGeom>
            <a:solidFill>
              <a:schemeClr val="l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Arial"/>
                <a:ea typeface="Arial"/>
                <a:cs typeface="Arial"/>
                <a:sym typeface="Arial"/>
              </a:endParaRPr>
            </a:p>
          </p:txBody>
        </p:sp>
        <p:sp>
          <p:nvSpPr>
            <p:cNvPr id="4369" name="Google Shape;4369;p425"/>
            <p:cNvSpPr/>
            <p:nvPr/>
          </p:nvSpPr>
          <p:spPr>
            <a:xfrm>
              <a:off x="12053489" y="6262510"/>
              <a:ext cx="1106631" cy="377190"/>
            </a:xfrm>
            <a:prstGeom prst="roundRect">
              <a:avLst>
                <a:gd fmla="val 16667" name="adj"/>
              </a:avLst>
            </a:prstGeom>
            <a:solidFill>
              <a:srgbClr val="FAF9F9"/>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2400"/>
                <a:buFont typeface="Open Sans"/>
                <a:buNone/>
              </a:pPr>
              <a:r>
                <a:rPr b="0" i="0" lang="en-US" sz="2400" u="none" cap="none" strike="noStrike">
                  <a:solidFill>
                    <a:srgbClr val="3F3F3F"/>
                  </a:solidFill>
                  <a:latin typeface="Open Sans"/>
                  <a:ea typeface="Open Sans"/>
                  <a:cs typeface="Open Sans"/>
                  <a:sym typeface="Open Sans"/>
                </a:rPr>
                <a:t>TLS</a:t>
              </a:r>
              <a:endParaRPr b="0" i="0" sz="2400" u="none" cap="none" strike="noStrike">
                <a:solidFill>
                  <a:srgbClr val="3F3F3F"/>
                </a:solidFill>
                <a:latin typeface="Open Sans"/>
                <a:ea typeface="Open Sans"/>
                <a:cs typeface="Open Sans"/>
                <a:sym typeface="Open Sans"/>
              </a:endParaRPr>
            </a:p>
          </p:txBody>
        </p:sp>
        <p:pic>
          <p:nvPicPr>
            <p:cNvPr descr="A close up of a logo&#10;&#10;Description automatically generated" id="4370" name="Google Shape;4370;p425"/>
            <p:cNvPicPr preferRelativeResize="0"/>
            <p:nvPr/>
          </p:nvPicPr>
          <p:blipFill rotWithShape="1">
            <a:blip r:embed="rId3">
              <a:alphaModFix/>
            </a:blip>
            <a:srcRect b="0" l="0" r="0" t="0"/>
            <a:stretch/>
          </p:blipFill>
          <p:spPr>
            <a:xfrm>
              <a:off x="11876066" y="4743069"/>
              <a:ext cx="1284054" cy="1284054"/>
            </a:xfrm>
            <a:prstGeom prst="rect">
              <a:avLst/>
            </a:prstGeom>
            <a:noFill/>
            <a:ln>
              <a:noFill/>
            </a:ln>
          </p:spPr>
        </p:pic>
      </p:grpSp>
      <p:sp>
        <p:nvSpPr>
          <p:cNvPr id="4371" name="Google Shape;4371;p425"/>
          <p:cNvSpPr txBox="1"/>
          <p:nvPr/>
        </p:nvSpPr>
        <p:spPr>
          <a:xfrm>
            <a:off x="2590565" y="7916975"/>
            <a:ext cx="10290758"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These functionalities are crucial in maintaining secure and reliable communication in various internet-based applications.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6" name="Shape 4376"/>
        <p:cNvGrpSpPr/>
        <p:nvPr/>
      </p:nvGrpSpPr>
      <p:grpSpPr>
        <a:xfrm>
          <a:off x="0" y="0"/>
          <a:ext cx="0" cy="0"/>
          <a:chOff x="0" y="0"/>
          <a:chExt cx="0" cy="0"/>
        </a:xfrm>
      </p:grpSpPr>
      <p:sp>
        <p:nvSpPr>
          <p:cNvPr id="4377" name="Google Shape;4377;p426"/>
          <p:cNvSpPr txBox="1"/>
          <p:nvPr>
            <p:ph type="title"/>
          </p:nvPr>
        </p:nvSpPr>
        <p:spPr>
          <a:xfrm>
            <a:off x="45720" y="52727"/>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TLS Protocols</a:t>
            </a:r>
            <a:endParaRPr/>
          </a:p>
        </p:txBody>
      </p:sp>
      <p:sp>
        <p:nvSpPr>
          <p:cNvPr id="4378" name="Google Shape;4378;p426"/>
          <p:cNvSpPr/>
          <p:nvPr/>
        </p:nvSpPr>
        <p:spPr>
          <a:xfrm>
            <a:off x="1264920" y="2758440"/>
            <a:ext cx="3992880" cy="1144278"/>
          </a:xfrm>
          <a:prstGeom prst="rect">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F2F2F2"/>
                </a:solidFill>
                <a:latin typeface="Open Sans SemiBold"/>
                <a:ea typeface="Open Sans SemiBold"/>
                <a:cs typeface="Open Sans SemiBold"/>
                <a:sym typeface="Open Sans SemiBold"/>
              </a:rPr>
              <a:t>TLS handshake protocol(Authentication and access)</a:t>
            </a:r>
            <a:endParaRPr/>
          </a:p>
        </p:txBody>
      </p:sp>
      <p:sp>
        <p:nvSpPr>
          <p:cNvPr id="4379" name="Google Shape;4379;p426"/>
          <p:cNvSpPr/>
          <p:nvPr/>
        </p:nvSpPr>
        <p:spPr>
          <a:xfrm>
            <a:off x="1264920" y="4361756"/>
            <a:ext cx="3992880" cy="114427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Open Sans SemiBold"/>
                <a:ea typeface="Open Sans SemiBold"/>
                <a:cs typeface="Open Sans SemiBold"/>
                <a:sym typeface="Open Sans SemiBold"/>
              </a:rPr>
              <a:t>TLS record protocol(Secure communication)</a:t>
            </a:r>
            <a:endParaRPr/>
          </a:p>
        </p:txBody>
      </p:sp>
      <p:sp>
        <p:nvSpPr>
          <p:cNvPr id="4380" name="Google Shape;4380;p426"/>
          <p:cNvSpPr/>
          <p:nvPr/>
        </p:nvSpPr>
        <p:spPr>
          <a:xfrm>
            <a:off x="7269480" y="1603578"/>
            <a:ext cx="8488680" cy="6453777"/>
          </a:xfrm>
          <a:custGeom>
            <a:rect b="b" l="l" r="r" t="t"/>
            <a:pathLst>
              <a:path extrusionOk="0" fill="none" h="6453777" w="8488680">
                <a:moveTo>
                  <a:pt x="1126378" y="0"/>
                </a:moveTo>
                <a:cubicBezTo>
                  <a:pt x="4488687" y="-142229"/>
                  <a:pt x="7189129" y="41360"/>
                  <a:pt x="8488680" y="0"/>
                </a:cubicBezTo>
                <a:lnTo>
                  <a:pt x="8488680" y="0"/>
                </a:lnTo>
                <a:cubicBezTo>
                  <a:pt x="8396914" y="907699"/>
                  <a:pt x="8559257" y="3071638"/>
                  <a:pt x="8488680" y="5327399"/>
                </a:cubicBezTo>
                <a:cubicBezTo>
                  <a:pt x="8582224" y="5926171"/>
                  <a:pt x="8034759" y="6471438"/>
                  <a:pt x="7362302" y="6453777"/>
                </a:cubicBezTo>
                <a:cubicBezTo>
                  <a:pt x="5425278" y="6492812"/>
                  <a:pt x="3291983" y="6439633"/>
                  <a:pt x="0" y="6453777"/>
                </a:cubicBezTo>
                <a:lnTo>
                  <a:pt x="0" y="6453777"/>
                </a:lnTo>
                <a:cubicBezTo>
                  <a:pt x="-161237" y="5420505"/>
                  <a:pt x="-5685" y="2329995"/>
                  <a:pt x="0" y="1126378"/>
                </a:cubicBezTo>
                <a:cubicBezTo>
                  <a:pt x="-66410" y="444780"/>
                  <a:pt x="578446" y="-54627"/>
                  <a:pt x="1126378" y="0"/>
                </a:cubicBezTo>
                <a:close/>
              </a:path>
              <a:path extrusionOk="0" h="6453777" w="8488680">
                <a:moveTo>
                  <a:pt x="1126378" y="0"/>
                </a:moveTo>
                <a:cubicBezTo>
                  <a:pt x="3203731" y="3631"/>
                  <a:pt x="5434073" y="-91831"/>
                  <a:pt x="8488680" y="0"/>
                </a:cubicBezTo>
                <a:lnTo>
                  <a:pt x="8488680" y="0"/>
                </a:lnTo>
                <a:cubicBezTo>
                  <a:pt x="8493564" y="1005716"/>
                  <a:pt x="8481178" y="2945760"/>
                  <a:pt x="8488680" y="5327399"/>
                </a:cubicBezTo>
                <a:cubicBezTo>
                  <a:pt x="8563576" y="5923195"/>
                  <a:pt x="8003123" y="6468541"/>
                  <a:pt x="7362302" y="6453777"/>
                </a:cubicBezTo>
                <a:cubicBezTo>
                  <a:pt x="5870733" y="6547936"/>
                  <a:pt x="1218475" y="6367324"/>
                  <a:pt x="0" y="6453777"/>
                </a:cubicBezTo>
                <a:lnTo>
                  <a:pt x="0" y="6453777"/>
                </a:lnTo>
                <a:cubicBezTo>
                  <a:pt x="-87575" y="4165365"/>
                  <a:pt x="97247" y="3079970"/>
                  <a:pt x="0" y="1126378"/>
                </a:cubicBezTo>
                <a:cubicBezTo>
                  <a:pt x="-8730" y="510025"/>
                  <a:pt x="465015" y="-98468"/>
                  <a:pt x="1126378" y="0"/>
                </a:cubicBezTo>
                <a:close/>
              </a:path>
            </a:pathLst>
          </a:custGeom>
          <a:solidFill>
            <a:schemeClr val="lt1"/>
          </a:solidFill>
          <a:ln cap="flat" cmpd="sng" w="25400">
            <a:solidFill>
              <a:srgbClr val="264159"/>
            </a:solidFill>
            <a:prstDash val="dash"/>
            <a:round/>
            <a:headEnd len="sm" w="sm" type="none"/>
            <a:tailEnd len="sm" w="sm" type="none"/>
          </a:ln>
        </p:spPr>
        <p:txBody>
          <a:bodyPr anchorCtr="0" anchor="ctr" bIns="45700" lIns="91425" spcFirstLastPara="1" rIns="91425" wrap="square" tIns="45700">
            <a:noAutofit/>
          </a:bodyPr>
          <a:lstStyle/>
          <a:p>
            <a:pPr indent="-139700" lvl="0" marL="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handshake establishes a secure connection, verifying identities and granting access.</a:t>
            </a:r>
            <a:endParaRPr/>
          </a:p>
          <a:p>
            <a:pPr indent="-139700" lvl="0" marL="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TLS 1.3 has improved simplicity and performance.</a:t>
            </a:r>
            <a:endParaRPr/>
          </a:p>
          <a:p>
            <a:pPr indent="-139700" lvl="0" marL="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Client and server exchange messages to:</a:t>
            </a:r>
            <a:endParaRPr/>
          </a:p>
          <a:p>
            <a:pPr indent="-342900" lvl="0" marL="342900" marR="0" rtl="0" algn="l">
              <a:lnSpc>
                <a:spcPct val="150000"/>
              </a:lnSpc>
              <a:spcBef>
                <a:spcPts val="0"/>
              </a:spcBef>
              <a:spcAft>
                <a:spcPts val="0"/>
              </a:spcAft>
              <a:buClr>
                <a:srgbClr val="000000"/>
              </a:buClr>
              <a:buSzPts val="2200"/>
              <a:buFont typeface="Courier New"/>
              <a:buChar char="o"/>
            </a:pPr>
            <a:r>
              <a:rPr b="0" i="0" lang="en-US" sz="2200" u="none" cap="none" strike="noStrike">
                <a:solidFill>
                  <a:srgbClr val="3F3F3F"/>
                </a:solidFill>
                <a:latin typeface="Open Sans"/>
                <a:ea typeface="Open Sans"/>
                <a:cs typeface="Open Sans"/>
                <a:sym typeface="Open Sans"/>
              </a:rPr>
              <a:t>Identify themselves: The server presents a digital certificate, and the client might also provide credentials.</a:t>
            </a:r>
            <a:endParaRPr/>
          </a:p>
          <a:p>
            <a:pPr indent="-342900" lvl="0" marL="342900" marR="0" rtl="0" algn="l">
              <a:lnSpc>
                <a:spcPct val="150000"/>
              </a:lnSpc>
              <a:spcBef>
                <a:spcPts val="0"/>
              </a:spcBef>
              <a:spcAft>
                <a:spcPts val="0"/>
              </a:spcAft>
              <a:buClr>
                <a:srgbClr val="000000"/>
              </a:buClr>
              <a:buSzPts val="2200"/>
              <a:buFont typeface="Courier New"/>
              <a:buChar char="o"/>
            </a:pPr>
            <a:r>
              <a:rPr b="0" i="0" lang="en-US" sz="2200" u="none" cap="none" strike="noStrike">
                <a:solidFill>
                  <a:srgbClr val="3F3F3F"/>
                </a:solidFill>
                <a:latin typeface="Open Sans"/>
                <a:ea typeface="Open Sans"/>
                <a:cs typeface="Open Sans"/>
                <a:sym typeface="Open Sans"/>
              </a:rPr>
              <a:t>Agree on encryption methods: They negotiate the strongest ciphers and algorithms both support.</a:t>
            </a:r>
            <a:endParaRPr/>
          </a:p>
          <a:p>
            <a:pPr indent="-342900" lvl="0" marL="342900" marR="0" rtl="0" algn="l">
              <a:lnSpc>
                <a:spcPct val="150000"/>
              </a:lnSpc>
              <a:spcBef>
                <a:spcPts val="0"/>
              </a:spcBef>
              <a:spcAft>
                <a:spcPts val="0"/>
              </a:spcAft>
              <a:buClr>
                <a:srgbClr val="000000"/>
              </a:buClr>
              <a:buSzPts val="2200"/>
              <a:buFont typeface="Courier New"/>
              <a:buChar char="o"/>
            </a:pPr>
            <a:r>
              <a:rPr b="0" i="0" lang="en-US" sz="2200" u="none" cap="none" strike="noStrike">
                <a:solidFill>
                  <a:srgbClr val="3F3F3F"/>
                </a:solidFill>
                <a:latin typeface="Open Sans"/>
                <a:ea typeface="Open Sans"/>
                <a:cs typeface="Open Sans"/>
                <a:sym typeface="Open Sans"/>
              </a:rPr>
              <a:t>Create a shared secret key: This key is used to encrypt the actual data transmission.</a:t>
            </a:r>
            <a:endParaRPr b="0" i="0" sz="1400" u="none" cap="none" strike="noStrike">
              <a:solidFill>
                <a:schemeClr val="lt1"/>
              </a:solidFill>
              <a:latin typeface="Arial"/>
              <a:ea typeface="Arial"/>
              <a:cs typeface="Arial"/>
              <a:sym typeface="Arial"/>
            </a:endParaRPr>
          </a:p>
        </p:txBody>
      </p:sp>
      <p:sp>
        <p:nvSpPr>
          <p:cNvPr id="4381" name="Google Shape;4381;p426"/>
          <p:cNvSpPr/>
          <p:nvPr/>
        </p:nvSpPr>
        <p:spPr>
          <a:xfrm>
            <a:off x="5257800" y="3215640"/>
            <a:ext cx="2011680" cy="441960"/>
          </a:xfrm>
          <a:prstGeom prst="rightArrow">
            <a:avLst>
              <a:gd fmla="val 50000" name="adj1"/>
              <a:gd fmla="val 50000" name="adj2"/>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rgbClr val="F2F2F2"/>
              </a:solidFill>
              <a:latin typeface="Open Sans SemiBold"/>
              <a:ea typeface="Open Sans SemiBold"/>
              <a:cs typeface="Open Sans SemiBold"/>
              <a:sym typeface="Open Sans SemiBold"/>
            </a:endParaRPr>
          </a:p>
        </p:txBody>
      </p:sp>
      <p:sp>
        <p:nvSpPr>
          <p:cNvPr id="4382" name="Google Shape;4382;p426"/>
          <p:cNvSpPr/>
          <p:nvPr/>
        </p:nvSpPr>
        <p:spPr>
          <a:xfrm>
            <a:off x="6654800" y="639173"/>
            <a:ext cx="2954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7" name="Shape 4387"/>
        <p:cNvGrpSpPr/>
        <p:nvPr/>
      </p:nvGrpSpPr>
      <p:grpSpPr>
        <a:xfrm>
          <a:off x="0" y="0"/>
          <a:ext cx="0" cy="0"/>
          <a:chOff x="0" y="0"/>
          <a:chExt cx="0" cy="0"/>
        </a:xfrm>
      </p:grpSpPr>
      <p:sp>
        <p:nvSpPr>
          <p:cNvPr id="4388" name="Google Shape;4388;p427"/>
          <p:cNvSpPr txBox="1"/>
          <p:nvPr>
            <p:ph type="title"/>
          </p:nvPr>
        </p:nvSpPr>
        <p:spPr>
          <a:xfrm>
            <a:off x="0" y="54699"/>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TLS Protocols</a:t>
            </a:r>
            <a:endParaRPr/>
          </a:p>
        </p:txBody>
      </p:sp>
      <p:sp>
        <p:nvSpPr>
          <p:cNvPr id="4389" name="Google Shape;4389;p427"/>
          <p:cNvSpPr/>
          <p:nvPr/>
        </p:nvSpPr>
        <p:spPr>
          <a:xfrm>
            <a:off x="1264920" y="2758440"/>
            <a:ext cx="3992880" cy="1144278"/>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Open Sans SemiBold"/>
                <a:ea typeface="Open Sans SemiBold"/>
                <a:cs typeface="Open Sans SemiBold"/>
                <a:sym typeface="Open Sans SemiBold"/>
              </a:rPr>
              <a:t>TLS handshake protocol(Authentication and access)</a:t>
            </a:r>
            <a:endParaRPr/>
          </a:p>
        </p:txBody>
      </p:sp>
      <p:sp>
        <p:nvSpPr>
          <p:cNvPr id="4390" name="Google Shape;4390;p427"/>
          <p:cNvSpPr/>
          <p:nvPr/>
        </p:nvSpPr>
        <p:spPr>
          <a:xfrm>
            <a:off x="1264920" y="5178878"/>
            <a:ext cx="3992880" cy="1144278"/>
          </a:xfrm>
          <a:prstGeom prst="rect">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Open Sans SemiBold"/>
                <a:ea typeface="Open Sans SemiBold"/>
                <a:cs typeface="Open Sans SemiBold"/>
                <a:sym typeface="Open Sans SemiBold"/>
              </a:rPr>
              <a:t>TLS record protocol(Secure communication)</a:t>
            </a:r>
            <a:endParaRPr/>
          </a:p>
        </p:txBody>
      </p:sp>
      <p:sp>
        <p:nvSpPr>
          <p:cNvPr id="4391" name="Google Shape;4391;p427"/>
          <p:cNvSpPr/>
          <p:nvPr/>
        </p:nvSpPr>
        <p:spPr>
          <a:xfrm>
            <a:off x="7269480" y="1493520"/>
            <a:ext cx="8488680" cy="7269480"/>
          </a:xfrm>
          <a:custGeom>
            <a:rect b="b" l="l" r="r" t="t"/>
            <a:pathLst>
              <a:path extrusionOk="0" fill="none" h="7269480" w="8488680">
                <a:moveTo>
                  <a:pt x="1211604" y="0"/>
                </a:moveTo>
                <a:cubicBezTo>
                  <a:pt x="3151628" y="-142229"/>
                  <a:pt x="6434516" y="41360"/>
                  <a:pt x="8488680" y="0"/>
                </a:cubicBezTo>
                <a:lnTo>
                  <a:pt x="8488680" y="0"/>
                </a:lnTo>
                <a:cubicBezTo>
                  <a:pt x="8396914" y="2685931"/>
                  <a:pt x="8559257" y="3295614"/>
                  <a:pt x="8488680" y="6057876"/>
                </a:cubicBezTo>
                <a:cubicBezTo>
                  <a:pt x="8614802" y="6695599"/>
                  <a:pt x="8070780" y="7313146"/>
                  <a:pt x="7277076" y="7269480"/>
                </a:cubicBezTo>
                <a:cubicBezTo>
                  <a:pt x="4504574" y="7308515"/>
                  <a:pt x="1114823" y="7255336"/>
                  <a:pt x="0" y="7269480"/>
                </a:cubicBezTo>
                <a:lnTo>
                  <a:pt x="0" y="7269480"/>
                </a:lnTo>
                <a:cubicBezTo>
                  <a:pt x="-161237" y="5533799"/>
                  <a:pt x="-5685" y="3059644"/>
                  <a:pt x="0" y="1211604"/>
                </a:cubicBezTo>
                <a:cubicBezTo>
                  <a:pt x="-12562" y="531196"/>
                  <a:pt x="591086" y="-35828"/>
                  <a:pt x="1211604" y="0"/>
                </a:cubicBezTo>
                <a:close/>
              </a:path>
              <a:path extrusionOk="0" h="7269480" w="8488680">
                <a:moveTo>
                  <a:pt x="1211604" y="0"/>
                </a:moveTo>
                <a:cubicBezTo>
                  <a:pt x="2375585" y="3631"/>
                  <a:pt x="5845865" y="-91831"/>
                  <a:pt x="8488680" y="0"/>
                </a:cubicBezTo>
                <a:lnTo>
                  <a:pt x="8488680" y="0"/>
                </a:lnTo>
                <a:cubicBezTo>
                  <a:pt x="8493564" y="1157073"/>
                  <a:pt x="8481178" y="3154742"/>
                  <a:pt x="8488680" y="6057876"/>
                </a:cubicBezTo>
                <a:cubicBezTo>
                  <a:pt x="8512290" y="6718740"/>
                  <a:pt x="7992842" y="7306208"/>
                  <a:pt x="7277076" y="7269480"/>
                </a:cubicBezTo>
                <a:cubicBezTo>
                  <a:pt x="6402769" y="7363639"/>
                  <a:pt x="3116571" y="7183027"/>
                  <a:pt x="0" y="7269480"/>
                </a:cubicBezTo>
                <a:lnTo>
                  <a:pt x="0" y="7269480"/>
                </a:lnTo>
                <a:cubicBezTo>
                  <a:pt x="-87575" y="5186211"/>
                  <a:pt x="97247" y="3690666"/>
                  <a:pt x="0" y="1211604"/>
                </a:cubicBezTo>
                <a:cubicBezTo>
                  <a:pt x="-32044" y="563478"/>
                  <a:pt x="505675" y="-92192"/>
                  <a:pt x="1211604" y="0"/>
                </a:cubicBezTo>
                <a:close/>
              </a:path>
            </a:pathLst>
          </a:custGeom>
          <a:solidFill>
            <a:schemeClr val="lt1"/>
          </a:solidFill>
          <a:ln cap="flat" cmpd="sng" w="25400">
            <a:solidFill>
              <a:srgbClr val="264159"/>
            </a:solidFill>
            <a:prstDash val="dash"/>
            <a:round/>
            <a:headEnd len="sm" w="sm" type="none"/>
            <a:tailEnd len="sm" w="sm" type="none"/>
          </a:ln>
        </p:spPr>
        <p:txBody>
          <a:bodyPr anchorCtr="0" anchor="ctr" bIns="45700" lIns="91425" spcFirstLastPara="1" rIns="91425" wrap="square" tIns="45700">
            <a:noAutofit/>
          </a:bodyPr>
          <a:lstStyle/>
          <a:p>
            <a:pPr indent="-139700" lvl="0" marL="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record protocol uses the secured connection established by the handshake to transmit data like encrypted messages in the building.</a:t>
            </a:r>
            <a:endParaRPr/>
          </a:p>
          <a:p>
            <a:pPr indent="0" lvl="0" marL="0" marR="0" rtl="0" algn="l">
              <a:lnSpc>
                <a:spcPct val="15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139700" lvl="0" marL="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After the handshake, data is divided into small encrypted chunks called records.</a:t>
            </a:r>
            <a:br>
              <a:rPr b="0" i="0" lang="en-US" sz="2200" u="none" cap="none" strike="noStrike">
                <a:solidFill>
                  <a:srgbClr val="3F3F3F"/>
                </a:solidFill>
                <a:latin typeface="Open Sans"/>
                <a:ea typeface="Open Sans"/>
                <a:cs typeface="Open Sans"/>
                <a:sym typeface="Open Sans"/>
              </a:rPr>
            </a:br>
            <a:endParaRPr b="0" i="0" sz="2200" u="none" cap="none" strike="noStrike">
              <a:solidFill>
                <a:srgbClr val="3F3F3F"/>
              </a:solidFill>
              <a:latin typeface="Open Sans"/>
              <a:ea typeface="Open Sans"/>
              <a:cs typeface="Open Sans"/>
              <a:sym typeface="Open Sans"/>
            </a:endParaRPr>
          </a:p>
          <a:p>
            <a:pPr indent="-139700" lvl="0" marL="0" marR="0" rtl="0" algn="l">
              <a:lnSpc>
                <a:spcPct val="15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Each record is:</a:t>
            </a:r>
            <a:endParaRPr/>
          </a:p>
          <a:p>
            <a:pPr indent="-342900" lvl="0" marL="342900" marR="0" rtl="0" algn="l">
              <a:lnSpc>
                <a:spcPct val="150000"/>
              </a:lnSpc>
              <a:spcBef>
                <a:spcPts val="0"/>
              </a:spcBef>
              <a:spcAft>
                <a:spcPts val="0"/>
              </a:spcAft>
              <a:buClr>
                <a:srgbClr val="000000"/>
              </a:buClr>
              <a:buSzPts val="2200"/>
              <a:buFont typeface="Courier New"/>
              <a:buChar char="o"/>
            </a:pPr>
            <a:r>
              <a:rPr b="0" i="0" lang="en-US" sz="2200" u="none" cap="none" strike="noStrike">
                <a:solidFill>
                  <a:srgbClr val="3F3F3F"/>
                </a:solidFill>
                <a:latin typeface="Open Sans"/>
                <a:ea typeface="Open Sans"/>
                <a:cs typeface="Open Sans"/>
                <a:sym typeface="Open Sans"/>
              </a:rPr>
              <a:t>Encrypted with the agreed-upon key: Ensuring confidentiality.</a:t>
            </a:r>
            <a:endParaRPr/>
          </a:p>
          <a:p>
            <a:pPr indent="-342900" lvl="0" marL="342900" marR="0" rtl="0" algn="l">
              <a:lnSpc>
                <a:spcPct val="150000"/>
              </a:lnSpc>
              <a:spcBef>
                <a:spcPts val="0"/>
              </a:spcBef>
              <a:spcAft>
                <a:spcPts val="0"/>
              </a:spcAft>
              <a:buClr>
                <a:srgbClr val="000000"/>
              </a:buClr>
              <a:buSzPts val="2200"/>
              <a:buFont typeface="Courier New"/>
              <a:buChar char="o"/>
            </a:pPr>
            <a:r>
              <a:rPr b="0" i="0" lang="en-US" sz="2200" u="none" cap="none" strike="noStrike">
                <a:solidFill>
                  <a:srgbClr val="3F3F3F"/>
                </a:solidFill>
                <a:latin typeface="Open Sans"/>
                <a:ea typeface="Open Sans"/>
                <a:cs typeface="Open Sans"/>
                <a:sym typeface="Open Sans"/>
              </a:rPr>
              <a:t>Authenticated with a message integrity code: Preventing tampering.</a:t>
            </a:r>
            <a:endParaRPr b="0" i="0" sz="1400" u="none" cap="none" strike="noStrike">
              <a:solidFill>
                <a:schemeClr val="lt1"/>
              </a:solidFill>
              <a:latin typeface="Arial"/>
              <a:ea typeface="Arial"/>
              <a:cs typeface="Arial"/>
              <a:sym typeface="Arial"/>
            </a:endParaRPr>
          </a:p>
        </p:txBody>
      </p:sp>
      <p:sp>
        <p:nvSpPr>
          <p:cNvPr id="4392" name="Google Shape;4392;p427"/>
          <p:cNvSpPr/>
          <p:nvPr/>
        </p:nvSpPr>
        <p:spPr>
          <a:xfrm>
            <a:off x="5257800" y="5530037"/>
            <a:ext cx="2011680" cy="441960"/>
          </a:xfrm>
          <a:prstGeom prst="rightArrow">
            <a:avLst>
              <a:gd fmla="val 50000" name="adj1"/>
              <a:gd fmla="val 50000" name="adj2"/>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rgbClr val="F2F2F2"/>
              </a:solidFill>
              <a:latin typeface="Open Sans SemiBold"/>
              <a:ea typeface="Open Sans SemiBold"/>
              <a:cs typeface="Open Sans SemiBold"/>
              <a:sym typeface="Open Sans SemiBold"/>
            </a:endParaRPr>
          </a:p>
        </p:txBody>
      </p:sp>
      <p:sp>
        <p:nvSpPr>
          <p:cNvPr id="4393" name="Google Shape;4393;p427"/>
          <p:cNvSpPr/>
          <p:nvPr/>
        </p:nvSpPr>
        <p:spPr>
          <a:xfrm>
            <a:off x="6654800" y="641145"/>
            <a:ext cx="2954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7" name="Shape 4397"/>
        <p:cNvGrpSpPr/>
        <p:nvPr/>
      </p:nvGrpSpPr>
      <p:grpSpPr>
        <a:xfrm>
          <a:off x="0" y="0"/>
          <a:ext cx="0" cy="0"/>
          <a:chOff x="0" y="0"/>
          <a:chExt cx="0" cy="0"/>
        </a:xfrm>
      </p:grpSpPr>
      <p:sp>
        <p:nvSpPr>
          <p:cNvPr id="4398" name="Google Shape;4398;p428"/>
          <p:cNvSpPr txBox="1"/>
          <p:nvPr>
            <p:ph type="title"/>
          </p:nvPr>
        </p:nvSpPr>
        <p:spPr>
          <a:xfrm>
            <a:off x="3587" y="17939"/>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Secure Shell</a:t>
            </a:r>
            <a:endParaRPr/>
          </a:p>
        </p:txBody>
      </p:sp>
      <p:sp>
        <p:nvSpPr>
          <p:cNvPr id="4399" name="Google Shape;4399;p428"/>
          <p:cNvSpPr/>
          <p:nvPr/>
        </p:nvSpPr>
        <p:spPr>
          <a:xfrm>
            <a:off x="1691640" y="1645920"/>
            <a:ext cx="6248400" cy="6278880"/>
          </a:xfrm>
          <a:custGeom>
            <a:rect b="b" l="l" r="r" t="t"/>
            <a:pathLst>
              <a:path extrusionOk="0" fill="none" h="6278880" w="6248400">
                <a:moveTo>
                  <a:pt x="1041421" y="0"/>
                </a:moveTo>
                <a:cubicBezTo>
                  <a:pt x="2355955" y="19556"/>
                  <a:pt x="4100408" y="118381"/>
                  <a:pt x="6248400" y="0"/>
                </a:cubicBezTo>
                <a:lnTo>
                  <a:pt x="6248400" y="0"/>
                </a:lnTo>
                <a:cubicBezTo>
                  <a:pt x="6110346" y="1856393"/>
                  <a:pt x="6103026" y="3139350"/>
                  <a:pt x="6248400" y="5237459"/>
                </a:cubicBezTo>
                <a:cubicBezTo>
                  <a:pt x="6263913" y="5798798"/>
                  <a:pt x="5772955" y="6356551"/>
                  <a:pt x="5206979" y="6278880"/>
                </a:cubicBezTo>
                <a:cubicBezTo>
                  <a:pt x="2837833" y="6127896"/>
                  <a:pt x="2281657" y="6281882"/>
                  <a:pt x="0" y="6278880"/>
                </a:cubicBezTo>
                <a:lnTo>
                  <a:pt x="0" y="6278880"/>
                </a:lnTo>
                <a:cubicBezTo>
                  <a:pt x="137070" y="5216232"/>
                  <a:pt x="154177" y="2315971"/>
                  <a:pt x="0" y="1041421"/>
                </a:cubicBezTo>
                <a:cubicBezTo>
                  <a:pt x="-2763" y="491210"/>
                  <a:pt x="504579" y="23259"/>
                  <a:pt x="1041421" y="0"/>
                </a:cubicBezTo>
                <a:close/>
              </a:path>
              <a:path extrusionOk="0" h="6278880" w="6248400">
                <a:moveTo>
                  <a:pt x="1041421" y="0"/>
                </a:moveTo>
                <a:cubicBezTo>
                  <a:pt x="2275155" y="-166599"/>
                  <a:pt x="4999914" y="30763"/>
                  <a:pt x="6248400" y="0"/>
                </a:cubicBezTo>
                <a:lnTo>
                  <a:pt x="6248400" y="0"/>
                </a:lnTo>
                <a:cubicBezTo>
                  <a:pt x="6281423" y="2154251"/>
                  <a:pt x="6291979" y="2961741"/>
                  <a:pt x="6248400" y="5237459"/>
                </a:cubicBezTo>
                <a:cubicBezTo>
                  <a:pt x="6260450" y="5923853"/>
                  <a:pt x="5885147" y="6258638"/>
                  <a:pt x="5206979" y="6278880"/>
                </a:cubicBezTo>
                <a:cubicBezTo>
                  <a:pt x="4208249" y="6302751"/>
                  <a:pt x="1769891" y="6121841"/>
                  <a:pt x="0" y="6278880"/>
                </a:cubicBezTo>
                <a:lnTo>
                  <a:pt x="0" y="6278880"/>
                </a:lnTo>
                <a:cubicBezTo>
                  <a:pt x="6643" y="5693220"/>
                  <a:pt x="-81341" y="3334905"/>
                  <a:pt x="0" y="1041421"/>
                </a:cubicBezTo>
                <a:cubicBezTo>
                  <a:pt x="10513" y="514561"/>
                  <a:pt x="456060" y="1463"/>
                  <a:pt x="1041421" y="0"/>
                </a:cubicBezTo>
                <a:close/>
              </a:path>
            </a:pathLst>
          </a:custGeom>
          <a:solidFill>
            <a:schemeClr val="lt1"/>
          </a:solidFill>
          <a:ln cap="flat" cmpd="sng" w="25400">
            <a:solidFill>
              <a:srgbClr val="264159"/>
            </a:solidFill>
            <a:prstDash val="dot"/>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SSH, or Secure Shell, is a cryptographic network protocol for secure remote access and management over insecure networks. </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provides strong encryption and authentication mechanisms to ensure the confidentiality and integrity of data transmitted between two machines,</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SSH plays a crucial role in interacting with and managing resources in the cloud environment.</a:t>
            </a:r>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offer the ability to connect directly to your virtual machines (VMs) within the cloud using an SSH client</a:t>
            </a:r>
            <a:endParaRPr/>
          </a:p>
        </p:txBody>
      </p:sp>
      <p:pic>
        <p:nvPicPr>
          <p:cNvPr descr="A computer with a black screen&#10;&#10;Description automatically generated" id="4400" name="Google Shape;4400;p428"/>
          <p:cNvPicPr preferRelativeResize="0"/>
          <p:nvPr/>
        </p:nvPicPr>
        <p:blipFill rotWithShape="1">
          <a:blip r:embed="rId3">
            <a:alphaModFix/>
          </a:blip>
          <a:srcRect b="0" l="0" r="0" t="0"/>
          <a:stretch/>
        </p:blipFill>
        <p:spPr>
          <a:xfrm>
            <a:off x="8315963" y="3825156"/>
            <a:ext cx="1585097" cy="1920406"/>
          </a:xfrm>
          <a:prstGeom prst="rect">
            <a:avLst/>
          </a:prstGeom>
          <a:noFill/>
          <a:ln>
            <a:noFill/>
          </a:ln>
        </p:spPr>
      </p:pic>
      <p:sp>
        <p:nvSpPr>
          <p:cNvPr id="4401" name="Google Shape;4401;p428"/>
          <p:cNvSpPr/>
          <p:nvPr/>
        </p:nvSpPr>
        <p:spPr>
          <a:xfrm>
            <a:off x="10185468" y="4541520"/>
            <a:ext cx="3682932" cy="563880"/>
          </a:xfrm>
          <a:prstGeom prst="rightArrow">
            <a:avLst>
              <a:gd fmla="val 50000" name="adj1"/>
              <a:gd fmla="val 50000" name="adj2"/>
            </a:avLst>
          </a:prstGeom>
          <a:solidFill>
            <a:srgbClr val="D5DBE5"/>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B7B7B"/>
              </a:solidFill>
              <a:latin typeface="Arial"/>
              <a:ea typeface="Arial"/>
              <a:cs typeface="Arial"/>
              <a:sym typeface="Arial"/>
            </a:endParaRPr>
          </a:p>
        </p:txBody>
      </p:sp>
      <p:pic>
        <p:nvPicPr>
          <p:cNvPr id="4402" name="Google Shape;4402;p428"/>
          <p:cNvPicPr preferRelativeResize="0"/>
          <p:nvPr/>
        </p:nvPicPr>
        <p:blipFill rotWithShape="1">
          <a:blip r:embed="rId4">
            <a:alphaModFix/>
          </a:blip>
          <a:srcRect b="0" l="0" r="0" t="0"/>
          <a:stretch/>
        </p:blipFill>
        <p:spPr>
          <a:xfrm>
            <a:off x="13926766" y="3421338"/>
            <a:ext cx="2062694" cy="2764784"/>
          </a:xfrm>
          <a:prstGeom prst="rect">
            <a:avLst/>
          </a:prstGeom>
          <a:noFill/>
          <a:ln>
            <a:noFill/>
          </a:ln>
        </p:spPr>
      </p:pic>
      <p:sp>
        <p:nvSpPr>
          <p:cNvPr id="4403" name="Google Shape;4403;p428"/>
          <p:cNvSpPr/>
          <p:nvPr/>
        </p:nvSpPr>
        <p:spPr>
          <a:xfrm>
            <a:off x="11384280" y="4129956"/>
            <a:ext cx="990600" cy="1310723"/>
          </a:xfrm>
          <a:prstGeom prst="flowChartConnector">
            <a:avLst/>
          </a:prstGeom>
          <a:solidFill>
            <a:srgbClr val="D5DBE5"/>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22</a:t>
            </a:r>
            <a:endParaRPr/>
          </a:p>
        </p:txBody>
      </p:sp>
      <p:sp>
        <p:nvSpPr>
          <p:cNvPr id="4404" name="Google Shape;4404;p428"/>
          <p:cNvSpPr/>
          <p:nvPr/>
        </p:nvSpPr>
        <p:spPr>
          <a:xfrm>
            <a:off x="8478522" y="1837739"/>
            <a:ext cx="1544388" cy="1371600"/>
          </a:xfrm>
          <a:prstGeom prst="star16">
            <a:avLst>
              <a:gd fmla="val 37500" name="adj"/>
            </a:avLst>
          </a:prstGeom>
          <a:solidFill>
            <a:srgbClr val="D5DBE5"/>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SSH client</a:t>
            </a:r>
            <a:endParaRPr/>
          </a:p>
        </p:txBody>
      </p:sp>
      <p:sp>
        <p:nvSpPr>
          <p:cNvPr id="4405" name="Google Shape;4405;p428"/>
          <p:cNvSpPr/>
          <p:nvPr/>
        </p:nvSpPr>
        <p:spPr>
          <a:xfrm>
            <a:off x="14199906" y="1784399"/>
            <a:ext cx="1544388" cy="1173480"/>
          </a:xfrm>
          <a:prstGeom prst="star16">
            <a:avLst>
              <a:gd fmla="val 37500" name="adj"/>
            </a:avLst>
          </a:prstGeom>
          <a:solidFill>
            <a:srgbClr val="D5DBE5"/>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SSH server</a:t>
            </a:r>
            <a:endParaRPr/>
          </a:p>
        </p:txBody>
      </p:sp>
      <p:sp>
        <p:nvSpPr>
          <p:cNvPr id="4406" name="Google Shape;4406;p428"/>
          <p:cNvSpPr/>
          <p:nvPr/>
        </p:nvSpPr>
        <p:spPr>
          <a:xfrm>
            <a:off x="6794501" y="604385"/>
            <a:ext cx="2673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0" name="Shape 4410"/>
        <p:cNvGrpSpPr/>
        <p:nvPr/>
      </p:nvGrpSpPr>
      <p:grpSpPr>
        <a:xfrm>
          <a:off x="0" y="0"/>
          <a:ext cx="0" cy="0"/>
          <a:chOff x="0" y="0"/>
          <a:chExt cx="0" cy="0"/>
        </a:xfrm>
      </p:grpSpPr>
      <p:sp>
        <p:nvSpPr>
          <p:cNvPr id="4411" name="Google Shape;4411;p429"/>
          <p:cNvSpPr txBox="1"/>
          <p:nvPr>
            <p:ph type="title"/>
          </p:nvPr>
        </p:nvSpPr>
        <p:spPr>
          <a:xfrm>
            <a:off x="3587" y="17939"/>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Secure Shell</a:t>
            </a:r>
            <a:endParaRPr/>
          </a:p>
        </p:txBody>
      </p:sp>
      <p:sp>
        <p:nvSpPr>
          <p:cNvPr id="4412" name="Google Shape;4412;p429"/>
          <p:cNvSpPr/>
          <p:nvPr/>
        </p:nvSpPr>
        <p:spPr>
          <a:xfrm>
            <a:off x="6794501" y="604385"/>
            <a:ext cx="2673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13" name="Google Shape;4413;p429"/>
          <p:cNvSpPr txBox="1"/>
          <p:nvPr/>
        </p:nvSpPr>
        <p:spPr>
          <a:xfrm>
            <a:off x="1316013" y="1366208"/>
            <a:ext cx="13696999"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SSH, or Secure Shell, is a cryptographic network protocol for secure remote access and management over insecure networks. It provides strong encryption and authentication mechanisms to ensure the confidentiality and integrity of data transmitted between two machines.</a:t>
            </a:r>
            <a:endParaRPr b="0" i="0" sz="2200" u="none" cap="none" strike="noStrike">
              <a:solidFill>
                <a:srgbClr val="000000"/>
              </a:solidFill>
              <a:latin typeface="Arial"/>
              <a:ea typeface="Arial"/>
              <a:cs typeface="Arial"/>
              <a:sym typeface="Arial"/>
            </a:endParaRPr>
          </a:p>
        </p:txBody>
      </p:sp>
      <p:sp>
        <p:nvSpPr>
          <p:cNvPr id="4414" name="Google Shape;4414;p429"/>
          <p:cNvSpPr/>
          <p:nvPr/>
        </p:nvSpPr>
        <p:spPr>
          <a:xfrm>
            <a:off x="465326" y="2967238"/>
            <a:ext cx="15196206" cy="5223451"/>
          </a:xfrm>
          <a:prstGeom prst="roundRect">
            <a:avLst>
              <a:gd fmla="val 4437" name="adj"/>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15" name="Google Shape;4415;p429"/>
          <p:cNvSpPr/>
          <p:nvPr/>
        </p:nvSpPr>
        <p:spPr>
          <a:xfrm>
            <a:off x="967829" y="3321438"/>
            <a:ext cx="8486542" cy="4456353"/>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Confidentiality and integrity: </a:t>
            </a:r>
            <a:r>
              <a:rPr b="0" i="0" lang="en-US" sz="2200" u="none" cap="none" strike="noStrike">
                <a:solidFill>
                  <a:srgbClr val="3F3F3F"/>
                </a:solidFill>
                <a:latin typeface="Open Sans"/>
                <a:ea typeface="Open Sans"/>
                <a:cs typeface="Open Sans"/>
                <a:sym typeface="Open Sans"/>
              </a:rPr>
              <a:t>SSH ensures that data transmitted between two machines is protected from eavesdropping and tampering.</a:t>
            </a:r>
            <a:endParaRPr/>
          </a:p>
          <a:p>
            <a:pPr indent="-342900" lvl="1"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Cloud environment interaction: </a:t>
            </a:r>
            <a:r>
              <a:rPr b="0" i="0" lang="en-US" sz="2200" u="none" cap="none" strike="noStrike">
                <a:solidFill>
                  <a:srgbClr val="3F3F3F"/>
                </a:solidFill>
                <a:latin typeface="Open Sans"/>
                <a:ea typeface="Open Sans"/>
                <a:cs typeface="Open Sans"/>
                <a:sym typeface="Open Sans"/>
              </a:rPr>
              <a:t>SSH plays a crucial role in interacting with and managing resources in the cloud environment.</a:t>
            </a:r>
            <a:endParaRPr/>
          </a:p>
          <a:p>
            <a:pPr indent="-342900" lvl="1"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Direct VM connection: </a:t>
            </a:r>
            <a:r>
              <a:rPr b="0" i="0" lang="en-US" sz="2200" u="none" cap="none" strike="noStrike">
                <a:solidFill>
                  <a:srgbClr val="3F3F3F"/>
                </a:solidFill>
                <a:latin typeface="Open Sans"/>
                <a:ea typeface="Open Sans"/>
                <a:cs typeface="Open Sans"/>
                <a:sym typeface="Open Sans"/>
              </a:rPr>
              <a:t>SSH offers the ability to connect directly to your virtual machines (VMs) within the cloud using an SSH client.</a:t>
            </a:r>
            <a:endParaRPr/>
          </a:p>
        </p:txBody>
      </p:sp>
      <p:sp>
        <p:nvSpPr>
          <p:cNvPr id="4416" name="Google Shape;4416;p429"/>
          <p:cNvSpPr txBox="1"/>
          <p:nvPr/>
        </p:nvSpPr>
        <p:spPr>
          <a:xfrm>
            <a:off x="2590565" y="8111528"/>
            <a:ext cx="10290758"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SSH is essential for maintaining secure communication and management of remote systems, particularly in cloud-based infrastructures.</a:t>
            </a:r>
            <a:endParaRPr b="0" i="0" sz="2200" u="none" cap="none" strike="noStrike">
              <a:solidFill>
                <a:srgbClr val="000000"/>
              </a:solidFill>
              <a:latin typeface="Arial"/>
              <a:ea typeface="Arial"/>
              <a:cs typeface="Arial"/>
              <a:sym typeface="Arial"/>
            </a:endParaRPr>
          </a:p>
        </p:txBody>
      </p:sp>
      <p:sp>
        <p:nvSpPr>
          <p:cNvPr id="4417" name="Google Shape;4417;p429"/>
          <p:cNvSpPr/>
          <p:nvPr/>
        </p:nvSpPr>
        <p:spPr>
          <a:xfrm>
            <a:off x="10626090" y="5120832"/>
            <a:ext cx="2529192" cy="563880"/>
          </a:xfrm>
          <a:prstGeom prst="rightArrow">
            <a:avLst>
              <a:gd fmla="val 50000" name="adj1"/>
              <a:gd fmla="val 50000" name="adj2"/>
            </a:avLst>
          </a:prstGeom>
          <a:solidFill>
            <a:srgbClr val="D5DBE5"/>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B7B7B"/>
              </a:solidFill>
              <a:latin typeface="Arial"/>
              <a:ea typeface="Arial"/>
              <a:cs typeface="Arial"/>
              <a:sym typeface="Arial"/>
            </a:endParaRPr>
          </a:p>
        </p:txBody>
      </p:sp>
      <p:pic>
        <p:nvPicPr>
          <p:cNvPr id="4418" name="Google Shape;4418;p429"/>
          <p:cNvPicPr preferRelativeResize="0"/>
          <p:nvPr/>
        </p:nvPicPr>
        <p:blipFill rotWithShape="1">
          <a:blip r:embed="rId3">
            <a:alphaModFix/>
          </a:blip>
          <a:srcRect b="0" l="0" r="0" t="0"/>
          <a:stretch/>
        </p:blipFill>
        <p:spPr>
          <a:xfrm>
            <a:off x="13183996" y="4167222"/>
            <a:ext cx="2062694" cy="2764784"/>
          </a:xfrm>
          <a:prstGeom prst="rect">
            <a:avLst/>
          </a:prstGeom>
          <a:noFill/>
          <a:ln>
            <a:noFill/>
          </a:ln>
        </p:spPr>
      </p:pic>
      <p:sp>
        <p:nvSpPr>
          <p:cNvPr id="4419" name="Google Shape;4419;p429"/>
          <p:cNvSpPr/>
          <p:nvPr/>
        </p:nvSpPr>
        <p:spPr>
          <a:xfrm>
            <a:off x="11525847" y="4709268"/>
            <a:ext cx="990600" cy="1310723"/>
          </a:xfrm>
          <a:prstGeom prst="flowChartConnector">
            <a:avLst/>
          </a:prstGeom>
          <a:solidFill>
            <a:srgbClr val="D5DBE5"/>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22</a:t>
            </a:r>
            <a:endParaRPr/>
          </a:p>
        </p:txBody>
      </p:sp>
      <p:sp>
        <p:nvSpPr>
          <p:cNvPr id="4420" name="Google Shape;4420;p429"/>
          <p:cNvSpPr/>
          <p:nvPr/>
        </p:nvSpPr>
        <p:spPr>
          <a:xfrm>
            <a:off x="9858252" y="3321438"/>
            <a:ext cx="1244257" cy="966819"/>
          </a:xfrm>
          <a:prstGeom prst="star16">
            <a:avLst>
              <a:gd fmla="val 37500" name="adj"/>
            </a:avLst>
          </a:prstGeom>
          <a:solidFill>
            <a:srgbClr val="D5DBE5"/>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SSH client</a:t>
            </a:r>
            <a:endParaRPr/>
          </a:p>
        </p:txBody>
      </p:sp>
      <p:sp>
        <p:nvSpPr>
          <p:cNvPr id="4421" name="Google Shape;4421;p429"/>
          <p:cNvSpPr/>
          <p:nvPr/>
        </p:nvSpPr>
        <p:spPr>
          <a:xfrm>
            <a:off x="13670040" y="3094515"/>
            <a:ext cx="1424345" cy="945430"/>
          </a:xfrm>
          <a:prstGeom prst="star16">
            <a:avLst>
              <a:gd fmla="val 37500" name="adj"/>
            </a:avLst>
          </a:prstGeom>
          <a:solidFill>
            <a:srgbClr val="D5DBE5"/>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SSH server</a:t>
            </a:r>
            <a:endParaRPr/>
          </a:p>
        </p:txBody>
      </p:sp>
      <p:pic>
        <p:nvPicPr>
          <p:cNvPr descr="A computer with a black screen&#10;&#10;Description automatically generated" id="4422" name="Google Shape;4422;p429"/>
          <p:cNvPicPr preferRelativeResize="0"/>
          <p:nvPr/>
        </p:nvPicPr>
        <p:blipFill rotWithShape="1">
          <a:blip r:embed="rId4">
            <a:alphaModFix/>
          </a:blip>
          <a:srcRect b="0" l="0" r="0" t="0"/>
          <a:stretch/>
        </p:blipFill>
        <p:spPr>
          <a:xfrm>
            <a:off x="9687833" y="4481904"/>
            <a:ext cx="1585097" cy="1920406"/>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6" name="Shape 4426"/>
        <p:cNvGrpSpPr/>
        <p:nvPr/>
      </p:nvGrpSpPr>
      <p:grpSpPr>
        <a:xfrm>
          <a:off x="0" y="0"/>
          <a:ext cx="0" cy="0"/>
          <a:chOff x="0" y="0"/>
          <a:chExt cx="0" cy="0"/>
        </a:xfrm>
      </p:grpSpPr>
      <p:sp>
        <p:nvSpPr>
          <p:cNvPr id="4427" name="Google Shape;4427;p430"/>
          <p:cNvSpPr txBox="1"/>
          <p:nvPr>
            <p:ph idx="1" type="body"/>
          </p:nvPr>
        </p:nvSpPr>
        <p:spPr>
          <a:xfrm>
            <a:off x="4068169" y="4126230"/>
            <a:ext cx="8119800" cy="914400"/>
          </a:xfrm>
          <a:prstGeom prst="rect">
            <a:avLst/>
          </a:prstGeom>
          <a:noFill/>
          <a:ln>
            <a:noFill/>
          </a:ln>
        </p:spPr>
        <p:txBody>
          <a:bodyPr anchorCtr="0" anchor="ctr" bIns="91425" lIns="91425" spcFirstLastPara="1" rIns="91425" wrap="square" tIns="91425">
            <a:noAutofit/>
          </a:bodyPr>
          <a:lstStyle/>
          <a:p>
            <a:pPr indent="-228600" lvl="0" marL="457200" rtl="0" algn="ctr">
              <a:lnSpc>
                <a:spcPct val="115000"/>
              </a:lnSpc>
              <a:spcBef>
                <a:spcPts val="1000"/>
              </a:spcBef>
              <a:spcAft>
                <a:spcPts val="0"/>
              </a:spcAft>
              <a:buSzPts val="2800"/>
              <a:buNone/>
            </a:pPr>
            <a:r>
              <a:rPr lang="en-US"/>
              <a:t>Network Access Control (NAC)</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1" name="Shape 4431"/>
        <p:cNvGrpSpPr/>
        <p:nvPr/>
      </p:nvGrpSpPr>
      <p:grpSpPr>
        <a:xfrm>
          <a:off x="0" y="0"/>
          <a:ext cx="0" cy="0"/>
          <a:chOff x="0" y="0"/>
          <a:chExt cx="0" cy="0"/>
        </a:xfrm>
      </p:grpSpPr>
      <p:sp>
        <p:nvSpPr>
          <p:cNvPr id="4432" name="Google Shape;4432;p43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Network Access Control (NAC)</a:t>
            </a:r>
            <a:endParaRPr>
              <a:latin typeface="Open Sans"/>
              <a:ea typeface="Open Sans"/>
              <a:cs typeface="Open Sans"/>
              <a:sym typeface="Open Sans"/>
            </a:endParaRPr>
          </a:p>
        </p:txBody>
      </p:sp>
      <p:pic>
        <p:nvPicPr>
          <p:cNvPr id="4433" name="Google Shape;4433;p431"/>
          <p:cNvPicPr preferRelativeResize="0"/>
          <p:nvPr/>
        </p:nvPicPr>
        <p:blipFill rotWithShape="1">
          <a:blip r:embed="rId3">
            <a:alphaModFix/>
          </a:blip>
          <a:srcRect b="0" l="0" r="0" t="0"/>
          <a:stretch/>
        </p:blipFill>
        <p:spPr>
          <a:xfrm>
            <a:off x="4482424" y="752158"/>
            <a:ext cx="7291152" cy="365760"/>
          </a:xfrm>
          <a:prstGeom prst="rect">
            <a:avLst/>
          </a:prstGeom>
          <a:noFill/>
          <a:ln>
            <a:noFill/>
          </a:ln>
        </p:spPr>
      </p:pic>
      <p:pic>
        <p:nvPicPr>
          <p:cNvPr id="4434" name="Google Shape;4434;p431"/>
          <p:cNvPicPr preferRelativeResize="0"/>
          <p:nvPr/>
        </p:nvPicPr>
        <p:blipFill rotWithShape="1">
          <a:blip r:embed="rId4">
            <a:alphaModFix/>
          </a:blip>
          <a:srcRect b="0" l="0" r="0" t="0"/>
          <a:stretch/>
        </p:blipFill>
        <p:spPr>
          <a:xfrm>
            <a:off x="3687312" y="2780460"/>
            <a:ext cx="8881377" cy="4786436"/>
          </a:xfrm>
          <a:prstGeom prst="rect">
            <a:avLst/>
          </a:prstGeom>
          <a:noFill/>
          <a:ln>
            <a:noFill/>
          </a:ln>
        </p:spPr>
      </p:pic>
      <p:sp>
        <p:nvSpPr>
          <p:cNvPr id="4435" name="Google Shape;4435;p431"/>
          <p:cNvSpPr txBox="1"/>
          <p:nvPr/>
        </p:nvSpPr>
        <p:spPr>
          <a:xfrm>
            <a:off x="2596995" y="1439402"/>
            <a:ext cx="11062010"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 concept of controlling access to an environment through strict adherence to and implementation of security policy. </a:t>
            </a:r>
            <a:endParaRPr/>
          </a:p>
        </p:txBody>
      </p:sp>
      <p:sp>
        <p:nvSpPr>
          <p:cNvPr id="4436" name="Google Shape;4436;p431"/>
          <p:cNvSpPr txBox="1"/>
          <p:nvPr/>
        </p:nvSpPr>
        <p:spPr>
          <a:xfrm>
            <a:off x="1794107" y="7738085"/>
            <a:ext cx="12667786"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 method of bolstering the security of a proprietary network by restricting the availability of network resources to endpoint devices that comply with a defined security policy.</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0" name="Shape 4440"/>
        <p:cNvGrpSpPr/>
        <p:nvPr/>
      </p:nvGrpSpPr>
      <p:grpSpPr>
        <a:xfrm>
          <a:off x="0" y="0"/>
          <a:ext cx="0" cy="0"/>
          <a:chOff x="0" y="0"/>
          <a:chExt cx="0" cy="0"/>
        </a:xfrm>
      </p:grpSpPr>
      <p:sp>
        <p:nvSpPr>
          <p:cNvPr id="4441" name="Google Shape;4441;p43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Network Access Control: Posture Assessment</a:t>
            </a:r>
            <a:endParaRPr/>
          </a:p>
        </p:txBody>
      </p:sp>
      <p:pic>
        <p:nvPicPr>
          <p:cNvPr id="4442" name="Google Shape;4442;p432"/>
          <p:cNvPicPr preferRelativeResize="0"/>
          <p:nvPr/>
        </p:nvPicPr>
        <p:blipFill rotWithShape="1">
          <a:blip r:embed="rId3">
            <a:alphaModFix/>
          </a:blip>
          <a:srcRect b="0" l="0" r="0" t="0"/>
          <a:stretch/>
        </p:blipFill>
        <p:spPr>
          <a:xfrm>
            <a:off x="2525517" y="760639"/>
            <a:ext cx="11204965" cy="365760"/>
          </a:xfrm>
          <a:prstGeom prst="rect">
            <a:avLst/>
          </a:prstGeom>
          <a:noFill/>
          <a:ln>
            <a:noFill/>
          </a:ln>
        </p:spPr>
      </p:pic>
      <p:sp>
        <p:nvSpPr>
          <p:cNvPr id="4443" name="Google Shape;4443;p432"/>
          <p:cNvSpPr txBox="1"/>
          <p:nvPr>
            <p:ph idx="1" type="body"/>
          </p:nvPr>
        </p:nvSpPr>
        <p:spPr>
          <a:xfrm>
            <a:off x="1902100" y="1808292"/>
            <a:ext cx="12451800" cy="687300"/>
          </a:xfrm>
          <a:prstGeom prst="rect">
            <a:avLst/>
          </a:prstGeom>
          <a:noFill/>
          <a:ln>
            <a:noFill/>
          </a:ln>
        </p:spPr>
        <p:txBody>
          <a:bodyPr anchorCtr="0" anchor="t" bIns="0" lIns="91425" spcFirstLastPara="1" rIns="91425" wrap="square" tIns="0">
            <a:noAutofit/>
          </a:bodyPr>
          <a:lstStyle/>
          <a:p>
            <a:pPr indent="0" lvl="0" marL="0" rtl="0" algn="ctr">
              <a:lnSpc>
                <a:spcPct val="114000"/>
              </a:lnSpc>
              <a:spcBef>
                <a:spcPts val="0"/>
              </a:spcBef>
              <a:spcAft>
                <a:spcPts val="0"/>
              </a:spcAft>
              <a:buClr>
                <a:schemeClr val="dk1"/>
              </a:buClr>
              <a:buSzPts val="2200"/>
              <a:buFont typeface="Arial"/>
              <a:buNone/>
            </a:pPr>
            <a:r>
              <a:rPr lang="en-US"/>
              <a:t>Posture assessment is the process by which host health checks are performed against a client device to verify compliance with the health policy.</a:t>
            </a:r>
            <a:endParaRPr/>
          </a:p>
          <a:p>
            <a:pPr indent="0" lvl="0" marL="0" rtl="0" algn="ctr">
              <a:lnSpc>
                <a:spcPct val="114000"/>
              </a:lnSpc>
              <a:spcBef>
                <a:spcPts val="0"/>
              </a:spcBef>
              <a:spcAft>
                <a:spcPts val="0"/>
              </a:spcAft>
              <a:buClr>
                <a:schemeClr val="dk1"/>
              </a:buClr>
              <a:buSzPts val="2200"/>
              <a:buFont typeface="Arial"/>
              <a:buNone/>
            </a:pPr>
            <a:r>
              <a:t/>
            </a:r>
            <a:endParaRPr/>
          </a:p>
          <a:p>
            <a:pPr indent="0" lvl="0" marL="0" rtl="0" algn="ctr">
              <a:lnSpc>
                <a:spcPct val="114000"/>
              </a:lnSpc>
              <a:spcBef>
                <a:spcPts val="1000"/>
              </a:spcBef>
              <a:spcAft>
                <a:spcPts val="0"/>
              </a:spcAft>
              <a:buSzPts val="2800"/>
              <a:buNone/>
            </a:pPr>
            <a:r>
              <a:t/>
            </a:r>
            <a:endParaRPr/>
          </a:p>
        </p:txBody>
      </p:sp>
      <p:grpSp>
        <p:nvGrpSpPr>
          <p:cNvPr id="4444" name="Google Shape;4444;p432"/>
          <p:cNvGrpSpPr/>
          <p:nvPr/>
        </p:nvGrpSpPr>
        <p:grpSpPr>
          <a:xfrm>
            <a:off x="3634154" y="4865928"/>
            <a:ext cx="3587262" cy="1453275"/>
            <a:chOff x="3985846" y="4724594"/>
            <a:chExt cx="3587262" cy="1453275"/>
          </a:xfrm>
        </p:grpSpPr>
        <p:sp>
          <p:nvSpPr>
            <p:cNvPr id="4445" name="Google Shape;4445;p432"/>
            <p:cNvSpPr/>
            <p:nvPr/>
          </p:nvSpPr>
          <p:spPr>
            <a:xfrm>
              <a:off x="3985846" y="4724594"/>
              <a:ext cx="3587262" cy="1453275"/>
            </a:xfrm>
            <a:prstGeom prst="roundRect">
              <a:avLst>
                <a:gd fmla="val 16667"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6" name="Google Shape;4446;p432"/>
            <p:cNvSpPr txBox="1"/>
            <p:nvPr/>
          </p:nvSpPr>
          <p:spPr>
            <a:xfrm>
              <a:off x="4268827" y="5235831"/>
              <a:ext cx="3021300" cy="430800"/>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Agent-based</a:t>
              </a:r>
              <a:endParaRPr b="0" i="0" sz="2200" u="none" cap="none" strike="noStrike">
                <a:solidFill>
                  <a:srgbClr val="3F3F3F"/>
                </a:solidFill>
                <a:latin typeface="Open Sans"/>
                <a:ea typeface="Open Sans"/>
                <a:cs typeface="Open Sans"/>
                <a:sym typeface="Open Sans"/>
              </a:endParaRPr>
            </a:p>
          </p:txBody>
        </p:sp>
      </p:grpSp>
      <p:grpSp>
        <p:nvGrpSpPr>
          <p:cNvPr id="4447" name="Google Shape;4447;p432"/>
          <p:cNvGrpSpPr/>
          <p:nvPr/>
        </p:nvGrpSpPr>
        <p:grpSpPr>
          <a:xfrm>
            <a:off x="9034584" y="4870655"/>
            <a:ext cx="3587262" cy="1453275"/>
            <a:chOff x="9669853" y="4952252"/>
            <a:chExt cx="3587262" cy="1453275"/>
          </a:xfrm>
        </p:grpSpPr>
        <p:sp>
          <p:nvSpPr>
            <p:cNvPr id="4448" name="Google Shape;4448;p432"/>
            <p:cNvSpPr/>
            <p:nvPr/>
          </p:nvSpPr>
          <p:spPr>
            <a:xfrm>
              <a:off x="9669853" y="4952252"/>
              <a:ext cx="3587262" cy="1453275"/>
            </a:xfrm>
            <a:prstGeom prst="roundRect">
              <a:avLst>
                <a:gd fmla="val 16667"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9" name="Google Shape;4449;p432"/>
            <p:cNvSpPr txBox="1"/>
            <p:nvPr/>
          </p:nvSpPr>
          <p:spPr>
            <a:xfrm>
              <a:off x="9952834" y="5463489"/>
              <a:ext cx="3021300" cy="430800"/>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Agentless</a:t>
              </a:r>
              <a:endParaRPr b="0" i="0" sz="2200" u="none" cap="none" strike="noStrike">
                <a:solidFill>
                  <a:srgbClr val="3F3F3F"/>
                </a:solidFill>
                <a:latin typeface="Open Sans"/>
                <a:ea typeface="Open Sans"/>
                <a:cs typeface="Open Sans"/>
                <a:sym typeface="Open Sans"/>
              </a:endParaRPr>
            </a:p>
          </p:txBody>
        </p:sp>
      </p:grpSp>
      <p:sp>
        <p:nvSpPr>
          <p:cNvPr id="4450" name="Google Shape;4450;p432"/>
          <p:cNvSpPr txBox="1"/>
          <p:nvPr/>
        </p:nvSpPr>
        <p:spPr>
          <a:xfrm>
            <a:off x="1902100" y="3625749"/>
            <a:ext cx="12451800" cy="687300"/>
          </a:xfrm>
          <a:prstGeom prst="rect">
            <a:avLst/>
          </a:prstGeom>
          <a:noFill/>
          <a:ln>
            <a:noFill/>
          </a:ln>
        </p:spPr>
        <p:txBody>
          <a:bodyPr anchorCtr="0" anchor="t" bIns="0" lIns="91425" spcFirstLastPara="1" rIns="91425" wrap="square" tIns="0">
            <a:noAutofit/>
          </a:bodyPr>
          <a:lstStyle/>
          <a:p>
            <a:pPr indent="0" lvl="0" marL="0" marR="0" rtl="0" algn="ctr">
              <a:lnSpc>
                <a:spcPct val="114000"/>
              </a:lnSpc>
              <a:spcBef>
                <a:spcPts val="0"/>
              </a:spcBef>
              <a:spcAft>
                <a:spcPts val="0"/>
              </a:spcAft>
              <a:buClr>
                <a:schemeClr val="dk1"/>
              </a:buClr>
              <a:buSzPts val="2200"/>
              <a:buFont typeface="Arial"/>
              <a:buNone/>
            </a:pPr>
            <a:r>
              <a:rPr b="0" i="0" lang="en-US" sz="2200" u="none" cap="none" strike="noStrike">
                <a:solidFill>
                  <a:srgbClr val="3F3F3F"/>
                </a:solidFill>
                <a:latin typeface="Open Sans"/>
                <a:ea typeface="Open Sans"/>
                <a:cs typeface="Open Sans"/>
                <a:sym typeface="Open Sans"/>
              </a:rPr>
              <a:t>Network access control solutions can be: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4" name="Shape 4454"/>
        <p:cNvGrpSpPr/>
        <p:nvPr/>
      </p:nvGrpSpPr>
      <p:grpSpPr>
        <a:xfrm>
          <a:off x="0" y="0"/>
          <a:ext cx="0" cy="0"/>
          <a:chOff x="0" y="0"/>
          <a:chExt cx="0" cy="0"/>
        </a:xfrm>
      </p:grpSpPr>
      <p:sp>
        <p:nvSpPr>
          <p:cNvPr id="4455" name="Google Shape;4455;p43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Goals of NAC</a:t>
            </a:r>
            <a:endParaRPr/>
          </a:p>
        </p:txBody>
      </p:sp>
      <p:grpSp>
        <p:nvGrpSpPr>
          <p:cNvPr id="4456" name="Google Shape;4456;p433"/>
          <p:cNvGrpSpPr/>
          <p:nvPr/>
        </p:nvGrpSpPr>
        <p:grpSpPr>
          <a:xfrm>
            <a:off x="1372656" y="3723355"/>
            <a:ext cx="3763879" cy="3389446"/>
            <a:chOff x="2858042" y="3568813"/>
            <a:chExt cx="4980000" cy="3389446"/>
          </a:xfrm>
        </p:grpSpPr>
        <p:grpSp>
          <p:nvGrpSpPr>
            <p:cNvPr id="4457" name="Google Shape;4457;p433"/>
            <p:cNvGrpSpPr/>
            <p:nvPr/>
          </p:nvGrpSpPr>
          <p:grpSpPr>
            <a:xfrm>
              <a:off x="3647071" y="5485440"/>
              <a:ext cx="3422963" cy="1472819"/>
              <a:chOff x="6725834" y="9135119"/>
              <a:chExt cx="4387852" cy="2294468"/>
            </a:xfrm>
          </p:grpSpPr>
          <p:sp>
            <p:nvSpPr>
              <p:cNvPr id="4458" name="Google Shape;4458;p433"/>
              <p:cNvSpPr/>
              <p:nvPr/>
            </p:nvSpPr>
            <p:spPr>
              <a:xfrm>
                <a:off x="6725834" y="9772236"/>
                <a:ext cx="2197101" cy="1657351"/>
              </a:xfrm>
              <a:custGeom>
                <a:rect b="b" l="l" r="r" t="t"/>
                <a:pathLst>
                  <a:path extrusionOk="0" h="783" w="1038">
                    <a:moveTo>
                      <a:pt x="1038" y="783"/>
                    </a:moveTo>
                    <a:lnTo>
                      <a:pt x="0" y="488"/>
                    </a:lnTo>
                    <a:lnTo>
                      <a:pt x="0" y="0"/>
                    </a:lnTo>
                    <a:lnTo>
                      <a:pt x="1038" y="294"/>
                    </a:lnTo>
                    <a:lnTo>
                      <a:pt x="1038" y="783"/>
                    </a:lnTo>
                    <a:close/>
                  </a:path>
                </a:pathLst>
              </a:custGeom>
              <a:solidFill>
                <a:srgbClr val="E4B363"/>
              </a:solidFill>
              <a:ln cap="flat" cmpd="sng" w="9525">
                <a:solidFill>
                  <a:srgbClr val="FFFFFF"/>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
            <p:nvSpPr>
              <p:cNvPr id="4459" name="Google Shape;4459;p433"/>
              <p:cNvSpPr/>
              <p:nvPr/>
            </p:nvSpPr>
            <p:spPr>
              <a:xfrm>
                <a:off x="8918701" y="9772236"/>
                <a:ext cx="2194984" cy="1657351"/>
              </a:xfrm>
              <a:custGeom>
                <a:rect b="b" l="l" r="r" t="t"/>
                <a:pathLst>
                  <a:path extrusionOk="0" h="783" w="1037">
                    <a:moveTo>
                      <a:pt x="1037" y="488"/>
                    </a:moveTo>
                    <a:lnTo>
                      <a:pt x="0" y="783"/>
                    </a:lnTo>
                    <a:lnTo>
                      <a:pt x="0" y="294"/>
                    </a:lnTo>
                    <a:lnTo>
                      <a:pt x="1037" y="0"/>
                    </a:lnTo>
                    <a:lnTo>
                      <a:pt x="1037" y="488"/>
                    </a:lnTo>
                    <a:close/>
                  </a:path>
                </a:pathLst>
              </a:custGeom>
              <a:solidFill>
                <a:srgbClr val="E4B363"/>
              </a:solidFill>
              <a:ln cap="flat" cmpd="sng" w="9525">
                <a:solidFill>
                  <a:srgbClr val="FFFFFF"/>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
            <p:nvSpPr>
              <p:cNvPr id="4460" name="Google Shape;4460;p433"/>
              <p:cNvSpPr/>
              <p:nvPr/>
            </p:nvSpPr>
            <p:spPr>
              <a:xfrm>
                <a:off x="6725834" y="9135119"/>
                <a:ext cx="4387852" cy="1259417"/>
              </a:xfrm>
              <a:custGeom>
                <a:rect b="b" l="l" r="r" t="t"/>
                <a:pathLst>
                  <a:path extrusionOk="0" h="595" w="2073">
                    <a:moveTo>
                      <a:pt x="2073" y="301"/>
                    </a:moveTo>
                    <a:lnTo>
                      <a:pt x="1036" y="595"/>
                    </a:lnTo>
                    <a:lnTo>
                      <a:pt x="0" y="301"/>
                    </a:lnTo>
                    <a:lnTo>
                      <a:pt x="0" y="295"/>
                    </a:lnTo>
                    <a:lnTo>
                      <a:pt x="1038" y="0"/>
                    </a:lnTo>
                    <a:lnTo>
                      <a:pt x="2073" y="295"/>
                    </a:lnTo>
                    <a:lnTo>
                      <a:pt x="2073" y="301"/>
                    </a:lnTo>
                    <a:close/>
                  </a:path>
                </a:pathLst>
              </a:custGeom>
              <a:solidFill>
                <a:srgbClr val="E4B363"/>
              </a:solidFill>
              <a:ln cap="flat" cmpd="sng" w="9525">
                <a:solidFill>
                  <a:srgbClr val="FFFFFF"/>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grpSp>
        <p:sp>
          <p:nvSpPr>
            <p:cNvPr id="4461" name="Google Shape;4461;p433"/>
            <p:cNvSpPr/>
            <p:nvPr/>
          </p:nvSpPr>
          <p:spPr>
            <a:xfrm>
              <a:off x="4832828" y="4819553"/>
              <a:ext cx="1050900" cy="1074900"/>
            </a:xfrm>
            <a:prstGeom prst="ellipse">
              <a:avLst/>
            </a:prstGeom>
            <a:solidFill>
              <a:srgbClr val="E4B363"/>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200"/>
                <a:buFont typeface="Arial"/>
                <a:buNone/>
              </a:pPr>
              <a:r>
                <a:rPr b="1" i="0" lang="en-US" sz="2200" u="none" cap="none" strike="noStrike">
                  <a:solidFill>
                    <a:srgbClr val="FFFFFF"/>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cxnSp>
          <p:nvCxnSpPr>
            <p:cNvPr id="4462" name="Google Shape;4462;p433"/>
            <p:cNvCxnSpPr>
              <a:stCxn id="4461" idx="0"/>
            </p:cNvCxnSpPr>
            <p:nvPr/>
          </p:nvCxnSpPr>
          <p:spPr>
            <a:xfrm rot="10800000">
              <a:off x="5357378" y="4137353"/>
              <a:ext cx="900" cy="682200"/>
            </a:xfrm>
            <a:prstGeom prst="straightConnector1">
              <a:avLst/>
            </a:prstGeom>
            <a:noFill/>
            <a:ln cap="flat" cmpd="sng" w="28575">
              <a:solidFill>
                <a:srgbClr val="E4B363"/>
              </a:solidFill>
              <a:prstDash val="solid"/>
              <a:round/>
              <a:headEnd len="sm" w="sm" type="none"/>
              <a:tailEnd len="sm" w="sm" type="none"/>
            </a:ln>
          </p:spPr>
        </p:cxnSp>
        <p:sp>
          <p:nvSpPr>
            <p:cNvPr id="4463" name="Google Shape;4463;p433"/>
            <p:cNvSpPr txBox="1"/>
            <p:nvPr/>
          </p:nvSpPr>
          <p:spPr>
            <a:xfrm>
              <a:off x="2858042" y="3568813"/>
              <a:ext cx="49800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grpSp>
      <p:grpSp>
        <p:nvGrpSpPr>
          <p:cNvPr id="4464" name="Google Shape;4464;p433"/>
          <p:cNvGrpSpPr/>
          <p:nvPr/>
        </p:nvGrpSpPr>
        <p:grpSpPr>
          <a:xfrm>
            <a:off x="6351339" y="4343350"/>
            <a:ext cx="3422963" cy="2803990"/>
            <a:chOff x="9126586" y="4154269"/>
            <a:chExt cx="3422963" cy="2803990"/>
          </a:xfrm>
        </p:grpSpPr>
        <p:grpSp>
          <p:nvGrpSpPr>
            <p:cNvPr id="4465" name="Google Shape;4465;p433"/>
            <p:cNvGrpSpPr/>
            <p:nvPr/>
          </p:nvGrpSpPr>
          <p:grpSpPr>
            <a:xfrm>
              <a:off x="9126586" y="5485440"/>
              <a:ext cx="3422963" cy="1472819"/>
              <a:chOff x="6725834" y="9135119"/>
              <a:chExt cx="4387852" cy="2294468"/>
            </a:xfrm>
          </p:grpSpPr>
          <p:sp>
            <p:nvSpPr>
              <p:cNvPr id="4466" name="Google Shape;4466;p433"/>
              <p:cNvSpPr/>
              <p:nvPr/>
            </p:nvSpPr>
            <p:spPr>
              <a:xfrm>
                <a:off x="6725834" y="9772236"/>
                <a:ext cx="2197101" cy="1657351"/>
              </a:xfrm>
              <a:custGeom>
                <a:rect b="b" l="l" r="r" t="t"/>
                <a:pathLst>
                  <a:path extrusionOk="0" h="783" w="1038">
                    <a:moveTo>
                      <a:pt x="1038" y="783"/>
                    </a:moveTo>
                    <a:lnTo>
                      <a:pt x="0" y="488"/>
                    </a:lnTo>
                    <a:lnTo>
                      <a:pt x="0" y="0"/>
                    </a:lnTo>
                    <a:lnTo>
                      <a:pt x="1038" y="294"/>
                    </a:lnTo>
                    <a:lnTo>
                      <a:pt x="1038" y="783"/>
                    </a:lnTo>
                    <a:close/>
                  </a:path>
                </a:pathLst>
              </a:custGeom>
              <a:solidFill>
                <a:srgbClr val="EF6461"/>
              </a:solidFill>
              <a:ln cap="flat" cmpd="sng" w="9525">
                <a:solidFill>
                  <a:srgbClr val="FFFFFF"/>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
            <p:nvSpPr>
              <p:cNvPr id="4467" name="Google Shape;4467;p433"/>
              <p:cNvSpPr/>
              <p:nvPr/>
            </p:nvSpPr>
            <p:spPr>
              <a:xfrm>
                <a:off x="8918701" y="9772236"/>
                <a:ext cx="2194984" cy="1657351"/>
              </a:xfrm>
              <a:custGeom>
                <a:rect b="b" l="l" r="r" t="t"/>
                <a:pathLst>
                  <a:path extrusionOk="0" h="783" w="1037">
                    <a:moveTo>
                      <a:pt x="1037" y="488"/>
                    </a:moveTo>
                    <a:lnTo>
                      <a:pt x="0" y="783"/>
                    </a:lnTo>
                    <a:lnTo>
                      <a:pt x="0" y="294"/>
                    </a:lnTo>
                    <a:lnTo>
                      <a:pt x="1037" y="0"/>
                    </a:lnTo>
                    <a:lnTo>
                      <a:pt x="1037" y="488"/>
                    </a:lnTo>
                    <a:close/>
                  </a:path>
                </a:pathLst>
              </a:custGeom>
              <a:solidFill>
                <a:srgbClr val="EF6461"/>
              </a:solidFill>
              <a:ln cap="flat" cmpd="sng" w="9525">
                <a:solidFill>
                  <a:srgbClr val="FFFFFF"/>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
            <p:nvSpPr>
              <p:cNvPr id="4468" name="Google Shape;4468;p433"/>
              <p:cNvSpPr/>
              <p:nvPr/>
            </p:nvSpPr>
            <p:spPr>
              <a:xfrm>
                <a:off x="6725834" y="9135119"/>
                <a:ext cx="4387852" cy="1259417"/>
              </a:xfrm>
              <a:custGeom>
                <a:rect b="b" l="l" r="r" t="t"/>
                <a:pathLst>
                  <a:path extrusionOk="0" h="595" w="2073">
                    <a:moveTo>
                      <a:pt x="2073" y="301"/>
                    </a:moveTo>
                    <a:lnTo>
                      <a:pt x="1036" y="595"/>
                    </a:lnTo>
                    <a:lnTo>
                      <a:pt x="0" y="301"/>
                    </a:lnTo>
                    <a:lnTo>
                      <a:pt x="0" y="295"/>
                    </a:lnTo>
                    <a:lnTo>
                      <a:pt x="1038" y="0"/>
                    </a:lnTo>
                    <a:lnTo>
                      <a:pt x="2073" y="295"/>
                    </a:lnTo>
                    <a:lnTo>
                      <a:pt x="2073" y="301"/>
                    </a:lnTo>
                    <a:close/>
                  </a:path>
                </a:pathLst>
              </a:custGeom>
              <a:solidFill>
                <a:srgbClr val="EF6461"/>
              </a:solidFill>
              <a:ln cap="flat" cmpd="sng" w="9525">
                <a:solidFill>
                  <a:srgbClr val="FFFFFF"/>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grpSp>
        <p:sp>
          <p:nvSpPr>
            <p:cNvPr id="4469" name="Google Shape;4469;p433"/>
            <p:cNvSpPr/>
            <p:nvPr/>
          </p:nvSpPr>
          <p:spPr>
            <a:xfrm>
              <a:off x="10312343" y="4819553"/>
              <a:ext cx="1050900" cy="1074900"/>
            </a:xfrm>
            <a:prstGeom prst="ellipse">
              <a:avLst/>
            </a:prstGeom>
            <a:solidFill>
              <a:srgbClr val="EF6461"/>
            </a:solidFill>
            <a:ln cap="flat" cmpd="sng" w="25400">
              <a:solidFill>
                <a:srgbClr val="F9DEC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200"/>
                <a:buFont typeface="Arial"/>
                <a:buNone/>
              </a:pPr>
              <a:r>
                <a:rPr b="1" i="0" lang="en-US" sz="2200" u="none" cap="none" strike="noStrike">
                  <a:solidFill>
                    <a:srgbClr val="FFFFFF"/>
                  </a:solidFill>
                  <a:latin typeface="Open Sans"/>
                  <a:ea typeface="Open Sans"/>
                  <a:cs typeface="Open Sans"/>
                  <a:sym typeface="Open Sans"/>
                </a:rPr>
                <a:t>2</a:t>
              </a:r>
              <a:endParaRPr b="0" i="0" sz="1400" u="none" cap="none" strike="noStrike">
                <a:solidFill>
                  <a:srgbClr val="000000"/>
                </a:solidFill>
                <a:latin typeface="Arial"/>
                <a:ea typeface="Arial"/>
                <a:cs typeface="Arial"/>
                <a:sym typeface="Arial"/>
              </a:endParaRPr>
            </a:p>
          </p:txBody>
        </p:sp>
        <p:cxnSp>
          <p:nvCxnSpPr>
            <p:cNvPr id="4470" name="Google Shape;4470;p433"/>
            <p:cNvCxnSpPr/>
            <p:nvPr/>
          </p:nvCxnSpPr>
          <p:spPr>
            <a:xfrm rot="10800000">
              <a:off x="10816149" y="4154269"/>
              <a:ext cx="900" cy="682200"/>
            </a:xfrm>
            <a:prstGeom prst="straightConnector1">
              <a:avLst/>
            </a:prstGeom>
            <a:noFill/>
            <a:ln cap="flat" cmpd="sng" w="28575">
              <a:solidFill>
                <a:srgbClr val="EF6461"/>
              </a:solidFill>
              <a:prstDash val="solid"/>
              <a:round/>
              <a:headEnd len="sm" w="sm" type="none"/>
              <a:tailEnd len="sm" w="sm" type="none"/>
            </a:ln>
          </p:spPr>
        </p:cxnSp>
      </p:grpSp>
      <p:grpSp>
        <p:nvGrpSpPr>
          <p:cNvPr id="4471" name="Google Shape;4471;p433"/>
          <p:cNvGrpSpPr/>
          <p:nvPr/>
        </p:nvGrpSpPr>
        <p:grpSpPr>
          <a:xfrm>
            <a:off x="902058" y="3107137"/>
            <a:ext cx="9365148" cy="1136334"/>
            <a:chOff x="2153150" y="3759066"/>
            <a:chExt cx="9932985" cy="1136334"/>
          </a:xfrm>
        </p:grpSpPr>
        <p:sp>
          <p:nvSpPr>
            <p:cNvPr id="4472" name="Google Shape;4472;p433"/>
            <p:cNvSpPr/>
            <p:nvPr/>
          </p:nvSpPr>
          <p:spPr>
            <a:xfrm>
              <a:off x="2153150" y="3759066"/>
              <a:ext cx="3933000" cy="1064400"/>
            </a:xfrm>
            <a:prstGeom prst="roundRect">
              <a:avLst>
                <a:gd fmla="val 16667" name="adj"/>
              </a:avLst>
            </a:prstGeom>
            <a:noFill/>
            <a:ln cap="flat" cmpd="sng" w="19050">
              <a:solidFill>
                <a:srgbClr val="E4B363"/>
              </a:solidFill>
              <a:prstDash val="solid"/>
              <a:round/>
              <a:headEnd len="sm" w="sm" type="none"/>
              <a:tailEnd len="sm" w="sm" type="none"/>
            </a:ln>
          </p:spPr>
          <p:txBody>
            <a:bodyPr anchorCtr="0" anchor="ctr" bIns="277350" lIns="277350" spcFirstLastPara="1" rIns="277350" wrap="square" tIns="277350">
              <a:noAutofit/>
            </a:bodyPr>
            <a:lstStyle/>
            <a:p>
              <a:pPr indent="0" lvl="1"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Prevent/Reduce day zero attack</a:t>
              </a:r>
              <a:endParaRPr b="0" i="0" sz="2200" u="none" cap="none" strike="noStrike">
                <a:solidFill>
                  <a:srgbClr val="404040"/>
                </a:solidFill>
                <a:latin typeface="Open Sans"/>
                <a:ea typeface="Open Sans"/>
                <a:cs typeface="Open Sans"/>
                <a:sym typeface="Open Sans"/>
              </a:endParaRPr>
            </a:p>
          </p:txBody>
        </p:sp>
        <p:sp>
          <p:nvSpPr>
            <p:cNvPr id="4473" name="Google Shape;4473;p433"/>
            <p:cNvSpPr/>
            <p:nvPr/>
          </p:nvSpPr>
          <p:spPr>
            <a:xfrm>
              <a:off x="7550435" y="3831000"/>
              <a:ext cx="4535700" cy="1064400"/>
            </a:xfrm>
            <a:prstGeom prst="roundRect">
              <a:avLst>
                <a:gd fmla="val 16667" name="adj"/>
              </a:avLst>
            </a:prstGeom>
            <a:noFill/>
            <a:ln cap="flat" cmpd="sng" w="19050">
              <a:solidFill>
                <a:srgbClr val="EF6461"/>
              </a:solidFill>
              <a:prstDash val="solid"/>
              <a:round/>
              <a:headEnd len="sm" w="sm" type="none"/>
              <a:tailEnd len="sm" w="sm" type="none"/>
            </a:ln>
          </p:spPr>
          <p:txBody>
            <a:bodyPr anchorCtr="0" anchor="ctr" bIns="277350" lIns="277350" spcFirstLastPara="1" rIns="277350" wrap="square" tIns="277350">
              <a:noAutofit/>
            </a:bodyPr>
            <a:lstStyle/>
            <a:p>
              <a:pPr indent="0" lvl="1"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Enforce security policy throughout the network</a:t>
              </a:r>
              <a:endParaRPr b="0" i="0" sz="2200" u="none" cap="none" strike="noStrike">
                <a:solidFill>
                  <a:srgbClr val="404040"/>
                </a:solidFill>
                <a:latin typeface="Open Sans"/>
                <a:ea typeface="Open Sans"/>
                <a:cs typeface="Open Sans"/>
                <a:sym typeface="Open Sans"/>
              </a:endParaRPr>
            </a:p>
          </p:txBody>
        </p:sp>
      </p:grpSp>
      <p:grpSp>
        <p:nvGrpSpPr>
          <p:cNvPr id="4474" name="Google Shape;4474;p433"/>
          <p:cNvGrpSpPr/>
          <p:nvPr/>
        </p:nvGrpSpPr>
        <p:grpSpPr>
          <a:xfrm>
            <a:off x="11809791" y="3639337"/>
            <a:ext cx="3763879" cy="3389446"/>
            <a:chOff x="2858042" y="3568813"/>
            <a:chExt cx="4980000" cy="3389446"/>
          </a:xfrm>
        </p:grpSpPr>
        <p:grpSp>
          <p:nvGrpSpPr>
            <p:cNvPr id="4475" name="Google Shape;4475;p433"/>
            <p:cNvGrpSpPr/>
            <p:nvPr/>
          </p:nvGrpSpPr>
          <p:grpSpPr>
            <a:xfrm>
              <a:off x="3647071" y="5485440"/>
              <a:ext cx="3422963" cy="1472819"/>
              <a:chOff x="6725834" y="9135119"/>
              <a:chExt cx="4387852" cy="2294468"/>
            </a:xfrm>
          </p:grpSpPr>
          <p:sp>
            <p:nvSpPr>
              <p:cNvPr id="4476" name="Google Shape;4476;p433"/>
              <p:cNvSpPr/>
              <p:nvPr/>
            </p:nvSpPr>
            <p:spPr>
              <a:xfrm>
                <a:off x="6725834" y="9772236"/>
                <a:ext cx="2197101" cy="1657351"/>
              </a:xfrm>
              <a:custGeom>
                <a:rect b="b" l="l" r="r" t="t"/>
                <a:pathLst>
                  <a:path extrusionOk="0" h="783" w="1038">
                    <a:moveTo>
                      <a:pt x="1038" y="783"/>
                    </a:moveTo>
                    <a:lnTo>
                      <a:pt x="0" y="488"/>
                    </a:lnTo>
                    <a:lnTo>
                      <a:pt x="0" y="0"/>
                    </a:lnTo>
                    <a:lnTo>
                      <a:pt x="1038" y="294"/>
                    </a:lnTo>
                    <a:lnTo>
                      <a:pt x="1038" y="783"/>
                    </a:lnTo>
                    <a:close/>
                  </a:path>
                </a:pathLst>
              </a:custGeom>
              <a:solidFill>
                <a:srgbClr val="E4B363"/>
              </a:solidFill>
              <a:ln cap="flat" cmpd="sng" w="9525">
                <a:solidFill>
                  <a:srgbClr val="FFFFFF"/>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
            <p:nvSpPr>
              <p:cNvPr id="4477" name="Google Shape;4477;p433"/>
              <p:cNvSpPr/>
              <p:nvPr/>
            </p:nvSpPr>
            <p:spPr>
              <a:xfrm>
                <a:off x="8918701" y="9772236"/>
                <a:ext cx="2194984" cy="1657351"/>
              </a:xfrm>
              <a:custGeom>
                <a:rect b="b" l="l" r="r" t="t"/>
                <a:pathLst>
                  <a:path extrusionOk="0" h="783" w="1037">
                    <a:moveTo>
                      <a:pt x="1037" y="488"/>
                    </a:moveTo>
                    <a:lnTo>
                      <a:pt x="0" y="783"/>
                    </a:lnTo>
                    <a:lnTo>
                      <a:pt x="0" y="294"/>
                    </a:lnTo>
                    <a:lnTo>
                      <a:pt x="1037" y="0"/>
                    </a:lnTo>
                    <a:lnTo>
                      <a:pt x="1037" y="488"/>
                    </a:lnTo>
                    <a:close/>
                  </a:path>
                </a:pathLst>
              </a:custGeom>
              <a:solidFill>
                <a:srgbClr val="E4B363"/>
              </a:solidFill>
              <a:ln cap="flat" cmpd="sng" w="9525">
                <a:solidFill>
                  <a:srgbClr val="FFFFFF"/>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
            <p:nvSpPr>
              <p:cNvPr id="4478" name="Google Shape;4478;p433"/>
              <p:cNvSpPr/>
              <p:nvPr/>
            </p:nvSpPr>
            <p:spPr>
              <a:xfrm>
                <a:off x="6725834" y="9135119"/>
                <a:ext cx="4387852" cy="1259417"/>
              </a:xfrm>
              <a:custGeom>
                <a:rect b="b" l="l" r="r" t="t"/>
                <a:pathLst>
                  <a:path extrusionOk="0" h="595" w="2073">
                    <a:moveTo>
                      <a:pt x="2073" y="301"/>
                    </a:moveTo>
                    <a:lnTo>
                      <a:pt x="1036" y="595"/>
                    </a:lnTo>
                    <a:lnTo>
                      <a:pt x="0" y="301"/>
                    </a:lnTo>
                    <a:lnTo>
                      <a:pt x="0" y="295"/>
                    </a:lnTo>
                    <a:lnTo>
                      <a:pt x="1038" y="0"/>
                    </a:lnTo>
                    <a:lnTo>
                      <a:pt x="2073" y="295"/>
                    </a:lnTo>
                    <a:lnTo>
                      <a:pt x="2073" y="301"/>
                    </a:lnTo>
                    <a:close/>
                  </a:path>
                </a:pathLst>
              </a:custGeom>
              <a:solidFill>
                <a:srgbClr val="E4B363"/>
              </a:solidFill>
              <a:ln cap="flat" cmpd="sng" w="9525">
                <a:solidFill>
                  <a:srgbClr val="FFFFFF"/>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grpSp>
        <p:sp>
          <p:nvSpPr>
            <p:cNvPr id="4479" name="Google Shape;4479;p433"/>
            <p:cNvSpPr/>
            <p:nvPr/>
          </p:nvSpPr>
          <p:spPr>
            <a:xfrm>
              <a:off x="4832828" y="4819553"/>
              <a:ext cx="1050900" cy="1074900"/>
            </a:xfrm>
            <a:prstGeom prst="ellipse">
              <a:avLst/>
            </a:prstGeom>
            <a:solidFill>
              <a:srgbClr val="E4B363"/>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200"/>
                <a:buFont typeface="Arial"/>
                <a:buNone/>
              </a:pPr>
              <a:r>
                <a:rPr b="1" i="0" lang="en-US" sz="2200" u="none" cap="none" strike="noStrike">
                  <a:solidFill>
                    <a:srgbClr val="FFFFFF"/>
                  </a:solidFill>
                  <a:latin typeface="Open Sans"/>
                  <a:ea typeface="Open Sans"/>
                  <a:cs typeface="Open Sans"/>
                  <a:sym typeface="Open Sans"/>
                </a:rPr>
                <a:t>3</a:t>
              </a:r>
              <a:endParaRPr b="0" i="0" sz="1400" u="none" cap="none" strike="noStrike">
                <a:solidFill>
                  <a:srgbClr val="000000"/>
                </a:solidFill>
                <a:latin typeface="Arial"/>
                <a:ea typeface="Arial"/>
                <a:cs typeface="Arial"/>
                <a:sym typeface="Arial"/>
              </a:endParaRPr>
            </a:p>
          </p:txBody>
        </p:sp>
        <p:cxnSp>
          <p:nvCxnSpPr>
            <p:cNvPr id="4480" name="Google Shape;4480;p433"/>
            <p:cNvCxnSpPr>
              <a:stCxn id="4479" idx="0"/>
            </p:cNvCxnSpPr>
            <p:nvPr/>
          </p:nvCxnSpPr>
          <p:spPr>
            <a:xfrm rot="10800000">
              <a:off x="5357378" y="4137353"/>
              <a:ext cx="900" cy="682200"/>
            </a:xfrm>
            <a:prstGeom prst="straightConnector1">
              <a:avLst/>
            </a:prstGeom>
            <a:noFill/>
            <a:ln cap="flat" cmpd="sng" w="28575">
              <a:solidFill>
                <a:srgbClr val="E4B363"/>
              </a:solidFill>
              <a:prstDash val="solid"/>
              <a:round/>
              <a:headEnd len="sm" w="sm" type="none"/>
              <a:tailEnd len="sm" w="sm" type="none"/>
            </a:ln>
          </p:spPr>
        </p:cxnSp>
        <p:sp>
          <p:nvSpPr>
            <p:cNvPr id="4481" name="Google Shape;4481;p433"/>
            <p:cNvSpPr txBox="1"/>
            <p:nvPr/>
          </p:nvSpPr>
          <p:spPr>
            <a:xfrm>
              <a:off x="2858042" y="3568813"/>
              <a:ext cx="49800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grpSp>
      <p:sp>
        <p:nvSpPr>
          <p:cNvPr id="4482" name="Google Shape;4482;p433"/>
          <p:cNvSpPr/>
          <p:nvPr/>
        </p:nvSpPr>
        <p:spPr>
          <a:xfrm>
            <a:off x="11809791" y="3179071"/>
            <a:ext cx="4276408" cy="1064400"/>
          </a:xfrm>
          <a:prstGeom prst="roundRect">
            <a:avLst>
              <a:gd fmla="val 16667" name="adj"/>
            </a:avLst>
          </a:prstGeom>
          <a:noFill/>
          <a:ln cap="flat" cmpd="sng" w="19050">
            <a:solidFill>
              <a:srgbClr val="EF6461"/>
            </a:solidFill>
            <a:prstDash val="solid"/>
            <a:round/>
            <a:headEnd len="sm" w="sm" type="none"/>
            <a:tailEnd len="sm" w="sm" type="none"/>
          </a:ln>
        </p:spPr>
        <p:txBody>
          <a:bodyPr anchorCtr="0" anchor="ctr" bIns="277350" lIns="277350" spcFirstLastPara="1" rIns="277350" wrap="square" tIns="277350">
            <a:noAutofit/>
          </a:bodyPr>
          <a:lstStyle/>
          <a:p>
            <a:pPr indent="0" lvl="1"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Use identities to perform access control</a:t>
            </a:r>
            <a:endParaRPr/>
          </a:p>
        </p:txBody>
      </p:sp>
      <p:sp>
        <p:nvSpPr>
          <p:cNvPr id="4483" name="Google Shape;4483;p433"/>
          <p:cNvSpPr/>
          <p:nvPr/>
        </p:nvSpPr>
        <p:spPr>
          <a:xfrm>
            <a:off x="6705600" y="816352"/>
            <a:ext cx="2851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7" name="Shape 4487"/>
        <p:cNvGrpSpPr/>
        <p:nvPr/>
      </p:nvGrpSpPr>
      <p:grpSpPr>
        <a:xfrm>
          <a:off x="0" y="0"/>
          <a:ext cx="0" cy="0"/>
          <a:chOff x="0" y="0"/>
          <a:chExt cx="0" cy="0"/>
        </a:xfrm>
      </p:grpSpPr>
      <p:sp>
        <p:nvSpPr>
          <p:cNvPr id="4488" name="Google Shape;4488;p43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NAC Implementation</a:t>
            </a:r>
            <a:endParaRPr>
              <a:latin typeface="Open Sans"/>
              <a:ea typeface="Open Sans"/>
              <a:cs typeface="Open Sans"/>
              <a:sym typeface="Open Sans"/>
            </a:endParaRPr>
          </a:p>
        </p:txBody>
      </p:sp>
      <p:grpSp>
        <p:nvGrpSpPr>
          <p:cNvPr id="4489" name="Google Shape;4489;p434"/>
          <p:cNvGrpSpPr/>
          <p:nvPr/>
        </p:nvGrpSpPr>
        <p:grpSpPr>
          <a:xfrm>
            <a:off x="8320796" y="2731682"/>
            <a:ext cx="6116595" cy="4055322"/>
            <a:chOff x="7337418" y="4788356"/>
            <a:chExt cx="6116595" cy="4055322"/>
          </a:xfrm>
        </p:grpSpPr>
        <p:sp>
          <p:nvSpPr>
            <p:cNvPr id="4490" name="Google Shape;4490;p434"/>
            <p:cNvSpPr/>
            <p:nvPr/>
          </p:nvSpPr>
          <p:spPr>
            <a:xfrm>
              <a:off x="7337418" y="4788356"/>
              <a:ext cx="6116595" cy="4055322"/>
            </a:xfrm>
            <a:prstGeom prst="roundRect">
              <a:avLst>
                <a:gd fmla="val 3807"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491" name="Google Shape;4491;p434"/>
            <p:cNvSpPr txBox="1"/>
            <p:nvPr/>
          </p:nvSpPr>
          <p:spPr>
            <a:xfrm>
              <a:off x="7984819" y="5991196"/>
              <a:ext cx="4978665" cy="1649642"/>
            </a:xfrm>
            <a:prstGeom prst="rect">
              <a:avLst/>
            </a:prstGeom>
            <a:noFill/>
            <a:ln>
              <a:noFill/>
            </a:ln>
          </p:spPr>
          <p:txBody>
            <a:bodyPr anchorCtr="0" anchor="ctr" bIns="45700" lIns="91425" spcFirstLastPara="1" rIns="91425" wrap="square" tIns="45700">
              <a:spAutoFit/>
            </a:bodyPr>
            <a:lstStyle/>
            <a:p>
              <a:pPr indent="0" lvl="0" marL="0" marR="0" rtl="0" algn="ctr">
                <a:lnSpc>
                  <a:spcPct val="115000"/>
                </a:lnSpc>
                <a:spcBef>
                  <a:spcPts val="0"/>
                </a:spcBef>
                <a:spcAft>
                  <a:spcPts val="0"/>
                </a:spcAft>
                <a:buClr>
                  <a:schemeClr val="lt1"/>
                </a:buClr>
                <a:buSzPts val="2200"/>
                <a:buFont typeface="Calibri"/>
                <a:buNone/>
              </a:pPr>
              <a:r>
                <a:rPr b="0" i="0" lang="en-US" sz="2200" u="none" cap="none" strike="noStrike">
                  <a:solidFill>
                    <a:srgbClr val="404040"/>
                  </a:solidFill>
                  <a:latin typeface="Open Sans"/>
                  <a:ea typeface="Open Sans"/>
                  <a:cs typeface="Open Sans"/>
                  <a:sym typeface="Open Sans"/>
                </a:rPr>
                <a:t>It refers to the set of rules and actions applied to a device after it has been granted access to the network</a:t>
              </a:r>
              <a:endParaRPr b="0" i="0" sz="2200" u="none" cap="none" strike="noStrike">
                <a:solidFill>
                  <a:srgbClr val="404040"/>
                </a:solidFill>
                <a:latin typeface="Open Sans"/>
                <a:ea typeface="Open Sans"/>
                <a:cs typeface="Open Sans"/>
                <a:sym typeface="Open Sans"/>
              </a:endParaRPr>
            </a:p>
          </p:txBody>
        </p:sp>
        <p:grpSp>
          <p:nvGrpSpPr>
            <p:cNvPr id="4492" name="Google Shape;4492;p434"/>
            <p:cNvGrpSpPr/>
            <p:nvPr/>
          </p:nvGrpSpPr>
          <p:grpSpPr>
            <a:xfrm>
              <a:off x="8418542" y="4814837"/>
              <a:ext cx="4544942" cy="598692"/>
              <a:chOff x="5333062" y="3052942"/>
              <a:chExt cx="4131774" cy="796858"/>
            </a:xfrm>
          </p:grpSpPr>
          <p:sp>
            <p:nvSpPr>
              <p:cNvPr id="4493" name="Google Shape;4493;p434"/>
              <p:cNvSpPr/>
              <p:nvPr/>
            </p:nvSpPr>
            <p:spPr>
              <a:xfrm rot="10800000">
                <a:off x="5333062" y="3052942"/>
                <a:ext cx="4131774" cy="796858"/>
              </a:xfrm>
              <a:prstGeom prst="round2SameRect">
                <a:avLst>
                  <a:gd fmla="val 16993" name="adj1"/>
                  <a:gd fmla="val 0" name="adj2"/>
                </a:avLst>
              </a:prstGeom>
              <a:solidFill>
                <a:srgbClr val="EFC58D"/>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494" name="Google Shape;4494;p434"/>
              <p:cNvSpPr txBox="1"/>
              <p:nvPr/>
            </p:nvSpPr>
            <p:spPr>
              <a:xfrm>
                <a:off x="5680368" y="3161612"/>
                <a:ext cx="3341751" cy="52839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Post admission policy</a:t>
                </a:r>
                <a:endParaRPr b="0" i="0" sz="1400" u="none" cap="none" strike="noStrike">
                  <a:solidFill>
                    <a:srgbClr val="000000"/>
                  </a:solidFill>
                  <a:latin typeface="Arial"/>
                  <a:ea typeface="Arial"/>
                  <a:cs typeface="Arial"/>
                  <a:sym typeface="Arial"/>
                </a:endParaRPr>
              </a:p>
            </p:txBody>
          </p:sp>
        </p:grpSp>
      </p:grpSp>
      <p:grpSp>
        <p:nvGrpSpPr>
          <p:cNvPr id="4495" name="Google Shape;4495;p434"/>
          <p:cNvGrpSpPr/>
          <p:nvPr/>
        </p:nvGrpSpPr>
        <p:grpSpPr>
          <a:xfrm>
            <a:off x="1024174" y="2659087"/>
            <a:ext cx="6888601" cy="4054734"/>
            <a:chOff x="1647214" y="4789533"/>
            <a:chExt cx="6888601" cy="4054734"/>
          </a:xfrm>
        </p:grpSpPr>
        <p:sp>
          <p:nvSpPr>
            <p:cNvPr id="4496" name="Google Shape;4496;p434"/>
            <p:cNvSpPr/>
            <p:nvPr/>
          </p:nvSpPr>
          <p:spPr>
            <a:xfrm>
              <a:off x="1647214" y="4789533"/>
              <a:ext cx="6888601" cy="4054734"/>
            </a:xfrm>
            <a:prstGeom prst="roundRect">
              <a:avLst>
                <a:gd fmla="val 2664"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497" name="Google Shape;4497;p434"/>
            <p:cNvSpPr txBox="1"/>
            <p:nvPr/>
          </p:nvSpPr>
          <p:spPr>
            <a:xfrm>
              <a:off x="2379276" y="6099633"/>
              <a:ext cx="5618659" cy="2038979"/>
            </a:xfrm>
            <a:prstGeom prst="rect">
              <a:avLst/>
            </a:prstGeom>
            <a:noFill/>
            <a:ln>
              <a:noFill/>
            </a:ln>
          </p:spPr>
          <p:txBody>
            <a:bodyPr anchorCtr="0" anchor="ctr" bIns="45700" lIns="91425" spcFirstLastPara="1" rIns="91425" wrap="square" tIns="45700">
              <a:spAutoFit/>
            </a:bodyPr>
            <a:lstStyle/>
            <a:p>
              <a:pPr indent="0" lvl="0" marL="0" marR="0" rtl="0" algn="ctr">
                <a:lnSpc>
                  <a:spcPct val="115000"/>
                </a:lnSpc>
                <a:spcBef>
                  <a:spcPts val="0"/>
                </a:spcBef>
                <a:spcAft>
                  <a:spcPts val="0"/>
                </a:spcAft>
                <a:buClr>
                  <a:schemeClr val="lt1"/>
                </a:buClr>
                <a:buSzPts val="2200"/>
                <a:buFont typeface="Calibri"/>
                <a:buNone/>
              </a:pPr>
              <a:r>
                <a:rPr b="0" i="0" lang="en-US" sz="2200" u="none" cap="none" strike="noStrike">
                  <a:solidFill>
                    <a:srgbClr val="404040"/>
                  </a:solidFill>
                  <a:latin typeface="Open Sans"/>
                  <a:ea typeface="Open Sans"/>
                  <a:cs typeface="Open Sans"/>
                  <a:sym typeface="Open Sans"/>
                </a:rPr>
                <a:t>It requires a system to meet all current security requirements, such as patch application and antivirus updates before it is allowed to communicate with the network.</a:t>
              </a:r>
              <a:endParaRPr b="0" i="0" sz="2200" u="none" cap="none" strike="noStrike">
                <a:solidFill>
                  <a:srgbClr val="404040"/>
                </a:solidFill>
                <a:latin typeface="Open Sans"/>
                <a:ea typeface="Open Sans"/>
                <a:cs typeface="Open Sans"/>
                <a:sym typeface="Open Sans"/>
              </a:endParaRPr>
            </a:p>
          </p:txBody>
        </p:sp>
        <p:grpSp>
          <p:nvGrpSpPr>
            <p:cNvPr id="4498" name="Google Shape;4498;p434"/>
            <p:cNvGrpSpPr/>
            <p:nvPr/>
          </p:nvGrpSpPr>
          <p:grpSpPr>
            <a:xfrm>
              <a:off x="3063486" y="4795283"/>
              <a:ext cx="3809781" cy="598695"/>
              <a:chOff x="11740772" y="3025342"/>
              <a:chExt cx="3463437" cy="796860"/>
            </a:xfrm>
          </p:grpSpPr>
          <p:sp>
            <p:nvSpPr>
              <p:cNvPr id="4499" name="Google Shape;4499;p434"/>
              <p:cNvSpPr/>
              <p:nvPr/>
            </p:nvSpPr>
            <p:spPr>
              <a:xfrm rot="10800000">
                <a:off x="11740772" y="3025342"/>
                <a:ext cx="3463437" cy="796860"/>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500" name="Google Shape;4500;p434"/>
              <p:cNvSpPr txBox="1"/>
              <p:nvPr/>
            </p:nvSpPr>
            <p:spPr>
              <a:xfrm>
                <a:off x="12136422" y="3133794"/>
                <a:ext cx="3067787" cy="5734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Pre-admission policy</a:t>
                </a:r>
                <a:endParaRPr b="0" i="0" sz="1400" u="none" cap="none" strike="noStrike">
                  <a:solidFill>
                    <a:srgbClr val="000000"/>
                  </a:solidFill>
                  <a:latin typeface="Arial"/>
                  <a:ea typeface="Arial"/>
                  <a:cs typeface="Arial"/>
                  <a:sym typeface="Arial"/>
                </a:endParaRPr>
              </a:p>
            </p:txBody>
          </p:sp>
        </p:grpSp>
      </p:grpSp>
      <p:pic>
        <p:nvPicPr>
          <p:cNvPr id="4501" name="Google Shape;4501;p434"/>
          <p:cNvPicPr preferRelativeResize="0"/>
          <p:nvPr/>
        </p:nvPicPr>
        <p:blipFill rotWithShape="1">
          <a:blip r:embed="rId3">
            <a:alphaModFix/>
          </a:blip>
          <a:srcRect b="0" l="0" r="0" t="0"/>
          <a:stretch/>
        </p:blipFill>
        <p:spPr>
          <a:xfrm>
            <a:off x="7374895" y="1942439"/>
            <a:ext cx="1506210" cy="1551037"/>
          </a:xfrm>
          <a:prstGeom prst="rect">
            <a:avLst/>
          </a:prstGeom>
          <a:noFill/>
          <a:ln>
            <a:noFill/>
          </a:ln>
        </p:spPr>
      </p:pic>
      <p:sp>
        <p:nvSpPr>
          <p:cNvPr id="4502" name="Google Shape;4502;p434"/>
          <p:cNvSpPr/>
          <p:nvPr/>
        </p:nvSpPr>
        <p:spPr>
          <a:xfrm>
            <a:off x="5791200" y="816324"/>
            <a:ext cx="4675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grpSp>
        <p:nvGrpSpPr>
          <p:cNvPr id="401" name="Google Shape;401;p265"/>
          <p:cNvGrpSpPr/>
          <p:nvPr/>
        </p:nvGrpSpPr>
        <p:grpSpPr>
          <a:xfrm>
            <a:off x="1354542" y="3447096"/>
            <a:ext cx="13042092" cy="2416992"/>
            <a:chOff x="829338" y="4616967"/>
            <a:chExt cx="13837829" cy="2564459"/>
          </a:xfrm>
        </p:grpSpPr>
        <p:sp>
          <p:nvSpPr>
            <p:cNvPr id="402" name="Google Shape;402;p265"/>
            <p:cNvSpPr/>
            <p:nvPr/>
          </p:nvSpPr>
          <p:spPr>
            <a:xfrm>
              <a:off x="829338" y="4616967"/>
              <a:ext cx="4050000" cy="914400"/>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Software as a Service</a:t>
              </a:r>
              <a:endParaRPr/>
            </a:p>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(SaaS)</a:t>
              </a:r>
              <a:endParaRPr/>
            </a:p>
          </p:txBody>
        </p:sp>
        <p:sp>
          <p:nvSpPr>
            <p:cNvPr id="403" name="Google Shape;403;p265"/>
            <p:cNvSpPr/>
            <p:nvPr/>
          </p:nvSpPr>
          <p:spPr>
            <a:xfrm>
              <a:off x="5722605" y="4616967"/>
              <a:ext cx="4050000" cy="914400"/>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Platform as a Service</a:t>
              </a:r>
              <a:endParaRPr/>
            </a:p>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(Paas)</a:t>
              </a:r>
              <a:endParaRPr/>
            </a:p>
          </p:txBody>
        </p:sp>
        <p:sp>
          <p:nvSpPr>
            <p:cNvPr id="404" name="Google Shape;404;p265"/>
            <p:cNvSpPr/>
            <p:nvPr/>
          </p:nvSpPr>
          <p:spPr>
            <a:xfrm>
              <a:off x="10615871" y="4616967"/>
              <a:ext cx="4051296" cy="914400"/>
            </a:xfrm>
            <a:prstGeom prst="roundRect">
              <a:avLst>
                <a:gd fmla="val 16667"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Infrastructure as a service</a:t>
              </a:r>
              <a:endParaRPr/>
            </a:p>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(IaaS)</a:t>
              </a:r>
              <a:endParaRPr/>
            </a:p>
          </p:txBody>
        </p:sp>
        <p:sp>
          <p:nvSpPr>
            <p:cNvPr id="405" name="Google Shape;405;p265"/>
            <p:cNvSpPr/>
            <p:nvPr/>
          </p:nvSpPr>
          <p:spPr>
            <a:xfrm>
              <a:off x="1472532" y="6683779"/>
              <a:ext cx="1537271" cy="4571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Public</a:t>
              </a:r>
              <a:endParaRPr/>
            </a:p>
          </p:txBody>
        </p:sp>
        <p:sp>
          <p:nvSpPr>
            <p:cNvPr id="406" name="Google Shape;406;p265"/>
            <p:cNvSpPr/>
            <p:nvPr/>
          </p:nvSpPr>
          <p:spPr>
            <a:xfrm>
              <a:off x="5069595" y="6724249"/>
              <a:ext cx="1576920" cy="4571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Private</a:t>
              </a:r>
              <a:endParaRPr/>
            </a:p>
          </p:txBody>
        </p:sp>
        <p:sp>
          <p:nvSpPr>
            <p:cNvPr id="407" name="Google Shape;407;p265"/>
            <p:cNvSpPr/>
            <p:nvPr/>
          </p:nvSpPr>
          <p:spPr>
            <a:xfrm>
              <a:off x="8732890" y="6725255"/>
              <a:ext cx="1237756"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Hybrid</a:t>
              </a:r>
              <a:endParaRPr/>
            </a:p>
          </p:txBody>
        </p:sp>
        <p:sp>
          <p:nvSpPr>
            <p:cNvPr id="408" name="Google Shape;408;p265"/>
            <p:cNvSpPr/>
            <p:nvPr/>
          </p:nvSpPr>
          <p:spPr>
            <a:xfrm>
              <a:off x="11929699" y="6750538"/>
              <a:ext cx="201194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Community</a:t>
              </a:r>
              <a:endParaRPr/>
            </a:p>
          </p:txBody>
        </p:sp>
      </p:grpSp>
      <p:sp>
        <p:nvSpPr>
          <p:cNvPr id="409" name="Google Shape;409;p265"/>
          <p:cNvSpPr txBox="1"/>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684" lvl="0" marL="0" marR="0" rtl="0" algn="ctr">
              <a:lnSpc>
                <a:spcPct val="90000"/>
              </a:lnSpc>
              <a:spcBef>
                <a:spcPts val="0"/>
              </a:spcBef>
              <a:spcAft>
                <a:spcPts val="0"/>
              </a:spcAft>
              <a:buClr>
                <a:schemeClr val="dk1"/>
              </a:buClr>
              <a:buSzPts val="4400"/>
              <a:buFont typeface="Arial"/>
              <a:buNone/>
            </a:pPr>
            <a:r>
              <a:rPr b="1" i="0" lang="en-US" sz="2800" u="none" cap="none" strike="noStrike">
                <a:solidFill>
                  <a:srgbClr val="3F3F3F"/>
                </a:solidFill>
                <a:latin typeface="Open Sans"/>
                <a:ea typeface="Open Sans"/>
                <a:cs typeface="Open Sans"/>
                <a:sym typeface="Open Sans"/>
              </a:rPr>
              <a:t>Cloud Computing Service Models</a:t>
            </a:r>
            <a:endParaRPr b="1" i="0" sz="2800" u="none" cap="none" strike="noStrike">
              <a:solidFill>
                <a:srgbClr val="3F3F3F"/>
              </a:solidFill>
              <a:latin typeface="Open Sans"/>
              <a:ea typeface="Open Sans"/>
              <a:cs typeface="Open Sans"/>
              <a:sym typeface="Open Sans"/>
            </a:endParaRPr>
          </a:p>
        </p:txBody>
      </p:sp>
      <p:sp>
        <p:nvSpPr>
          <p:cNvPr id="410" name="Google Shape;410;p265"/>
          <p:cNvSpPr/>
          <p:nvPr/>
        </p:nvSpPr>
        <p:spPr>
          <a:xfrm>
            <a:off x="4508500" y="890466"/>
            <a:ext cx="7233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265"/>
          <p:cNvSpPr/>
          <p:nvPr/>
        </p:nvSpPr>
        <p:spPr>
          <a:xfrm>
            <a:off x="3010515" y="1892588"/>
            <a:ext cx="1096324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Below are the three core service models that define the scope of services provided in cloud computing:</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6" name="Shape 4506"/>
        <p:cNvGrpSpPr/>
        <p:nvPr/>
      </p:nvGrpSpPr>
      <p:grpSpPr>
        <a:xfrm>
          <a:off x="0" y="0"/>
          <a:ext cx="0" cy="0"/>
          <a:chOff x="0" y="0"/>
          <a:chExt cx="0" cy="0"/>
        </a:xfrm>
      </p:grpSpPr>
      <p:sp>
        <p:nvSpPr>
          <p:cNvPr id="4507" name="Google Shape;4507;p43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NAC Agent</a:t>
            </a:r>
            <a:endParaRPr>
              <a:latin typeface="Open Sans"/>
              <a:ea typeface="Open Sans"/>
              <a:cs typeface="Open Sans"/>
              <a:sym typeface="Open Sans"/>
            </a:endParaRPr>
          </a:p>
        </p:txBody>
      </p:sp>
      <p:grpSp>
        <p:nvGrpSpPr>
          <p:cNvPr id="4508" name="Google Shape;4508;p435"/>
          <p:cNvGrpSpPr/>
          <p:nvPr/>
        </p:nvGrpSpPr>
        <p:grpSpPr>
          <a:xfrm>
            <a:off x="8313048" y="2840828"/>
            <a:ext cx="6116595" cy="4864529"/>
            <a:chOff x="7337418" y="4788356"/>
            <a:chExt cx="6116595" cy="4055322"/>
          </a:xfrm>
        </p:grpSpPr>
        <p:sp>
          <p:nvSpPr>
            <p:cNvPr id="4509" name="Google Shape;4509;p435"/>
            <p:cNvSpPr/>
            <p:nvPr/>
          </p:nvSpPr>
          <p:spPr>
            <a:xfrm>
              <a:off x="7337418" y="4788356"/>
              <a:ext cx="6116595" cy="4055322"/>
            </a:xfrm>
            <a:prstGeom prst="roundRect">
              <a:avLst>
                <a:gd fmla="val 3807"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510" name="Google Shape;4510;p435"/>
            <p:cNvSpPr txBox="1"/>
            <p:nvPr/>
          </p:nvSpPr>
          <p:spPr>
            <a:xfrm>
              <a:off x="7582215" y="5891909"/>
              <a:ext cx="5650523" cy="2348942"/>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In cases where deployment on an as-needed basis is chosen, an agent can be deployed upon request and discarded after use.</a:t>
              </a:r>
              <a:endParaRPr/>
            </a:p>
            <a:p>
              <a:pPr indent="-342900" lvl="1"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These agents are often referred to as dissolvable agents because they essentially disappear after use.</a:t>
              </a:r>
              <a:endParaRPr/>
            </a:p>
          </p:txBody>
        </p:sp>
        <p:grpSp>
          <p:nvGrpSpPr>
            <p:cNvPr id="4511" name="Google Shape;4511;p435"/>
            <p:cNvGrpSpPr/>
            <p:nvPr/>
          </p:nvGrpSpPr>
          <p:grpSpPr>
            <a:xfrm>
              <a:off x="8418542" y="4810936"/>
              <a:ext cx="4544942" cy="598692"/>
              <a:chOff x="5333062" y="3047750"/>
              <a:chExt cx="4131774" cy="796858"/>
            </a:xfrm>
          </p:grpSpPr>
          <p:sp>
            <p:nvSpPr>
              <p:cNvPr id="4512" name="Google Shape;4512;p435"/>
              <p:cNvSpPr/>
              <p:nvPr/>
            </p:nvSpPr>
            <p:spPr>
              <a:xfrm rot="10800000">
                <a:off x="5333062" y="3047750"/>
                <a:ext cx="4131774" cy="796858"/>
              </a:xfrm>
              <a:prstGeom prst="round2SameRect">
                <a:avLst>
                  <a:gd fmla="val 16993" name="adj1"/>
                  <a:gd fmla="val 0" name="adj2"/>
                </a:avLst>
              </a:prstGeom>
              <a:solidFill>
                <a:srgbClr val="EFC58D"/>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513" name="Google Shape;4513;p435"/>
              <p:cNvSpPr txBox="1"/>
              <p:nvPr/>
            </p:nvSpPr>
            <p:spPr>
              <a:xfrm>
                <a:off x="5680368" y="3161612"/>
                <a:ext cx="3341751" cy="44049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Dissolvable agent</a:t>
                </a:r>
                <a:endParaRPr b="0" i="0" sz="1400" u="none" cap="none" strike="noStrike">
                  <a:solidFill>
                    <a:srgbClr val="000000"/>
                  </a:solidFill>
                  <a:latin typeface="Arial"/>
                  <a:ea typeface="Arial"/>
                  <a:cs typeface="Arial"/>
                  <a:sym typeface="Arial"/>
                </a:endParaRPr>
              </a:p>
            </p:txBody>
          </p:sp>
        </p:grpSp>
      </p:grpSp>
      <p:grpSp>
        <p:nvGrpSpPr>
          <p:cNvPr id="4514" name="Google Shape;4514;p435"/>
          <p:cNvGrpSpPr/>
          <p:nvPr/>
        </p:nvGrpSpPr>
        <p:grpSpPr>
          <a:xfrm>
            <a:off x="1191728" y="2866662"/>
            <a:ext cx="6751226" cy="4879353"/>
            <a:chOff x="1647215" y="4789533"/>
            <a:chExt cx="6751226" cy="4879353"/>
          </a:xfrm>
        </p:grpSpPr>
        <p:sp>
          <p:nvSpPr>
            <p:cNvPr id="4515" name="Google Shape;4515;p435"/>
            <p:cNvSpPr/>
            <p:nvPr/>
          </p:nvSpPr>
          <p:spPr>
            <a:xfrm>
              <a:off x="1647215" y="4789533"/>
              <a:ext cx="6751226" cy="4864530"/>
            </a:xfrm>
            <a:prstGeom prst="roundRect">
              <a:avLst>
                <a:gd fmla="val 2664"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516" name="Google Shape;4516;p435"/>
            <p:cNvSpPr txBox="1"/>
            <p:nvPr/>
          </p:nvSpPr>
          <p:spPr>
            <a:xfrm>
              <a:off x="1918910" y="5686618"/>
              <a:ext cx="6359096" cy="3982268"/>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Agents can be permanently deployed to hosts, ensuring that the functionality is always in place, or provided on an as-needed basis by the endpoint at the time of use.</a:t>
              </a:r>
              <a:endParaRPr/>
            </a:p>
            <a:p>
              <a:pPr indent="-342900" lvl="1"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When agents are pre-deployed to endpoints, these permanent agents act as the gateway to NAC functionality. One of the first checks is agent integrity, followed by machine integrity.</a:t>
              </a:r>
              <a:endParaRPr b="0" i="0" sz="2200" u="none" cap="none" strike="noStrike">
                <a:solidFill>
                  <a:srgbClr val="3F3F3F"/>
                </a:solidFill>
                <a:latin typeface="Open Sans"/>
                <a:ea typeface="Open Sans"/>
                <a:cs typeface="Open Sans"/>
                <a:sym typeface="Open Sans"/>
              </a:endParaRPr>
            </a:p>
          </p:txBody>
        </p:sp>
        <p:grpSp>
          <p:nvGrpSpPr>
            <p:cNvPr id="4517" name="Google Shape;4517;p435"/>
            <p:cNvGrpSpPr/>
            <p:nvPr/>
          </p:nvGrpSpPr>
          <p:grpSpPr>
            <a:xfrm>
              <a:off x="3063486" y="4795283"/>
              <a:ext cx="3809781" cy="598695"/>
              <a:chOff x="11740772" y="3025342"/>
              <a:chExt cx="3463437" cy="796860"/>
            </a:xfrm>
          </p:grpSpPr>
          <p:sp>
            <p:nvSpPr>
              <p:cNvPr id="4518" name="Google Shape;4518;p435"/>
              <p:cNvSpPr/>
              <p:nvPr/>
            </p:nvSpPr>
            <p:spPr>
              <a:xfrm rot="10800000">
                <a:off x="11740772" y="3025342"/>
                <a:ext cx="3463437" cy="796860"/>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519" name="Google Shape;4519;p435"/>
              <p:cNvSpPr txBox="1"/>
              <p:nvPr/>
            </p:nvSpPr>
            <p:spPr>
              <a:xfrm>
                <a:off x="12136422" y="3133794"/>
                <a:ext cx="2866264" cy="5735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Permanent agent</a:t>
                </a:r>
                <a:endParaRPr b="0" i="0" sz="1400" u="none" cap="none" strike="noStrike">
                  <a:solidFill>
                    <a:srgbClr val="000000"/>
                  </a:solidFill>
                  <a:latin typeface="Arial"/>
                  <a:ea typeface="Arial"/>
                  <a:cs typeface="Arial"/>
                  <a:sym typeface="Arial"/>
                </a:endParaRPr>
              </a:p>
            </p:txBody>
          </p:sp>
        </p:grpSp>
      </p:grpSp>
      <p:sp>
        <p:nvSpPr>
          <p:cNvPr id="4520" name="Google Shape;4520;p435"/>
          <p:cNvSpPr/>
          <p:nvPr/>
        </p:nvSpPr>
        <p:spPr>
          <a:xfrm>
            <a:off x="1463423" y="1328178"/>
            <a:ext cx="13357849" cy="963568"/>
          </a:xfrm>
          <a:prstGeom prst="roundRect">
            <a:avLst>
              <a:gd fmla="val 16667" name="adj"/>
            </a:avLst>
          </a:prstGeom>
          <a:noFill/>
          <a:ln>
            <a:noFill/>
          </a:ln>
        </p:spPr>
        <p:txBody>
          <a:bodyPr anchorCtr="0" anchor="ctr" bIns="45675" lIns="45675" spcFirstLastPara="1" rIns="45675" wrap="square" tIns="45675">
            <a:spAutoFit/>
          </a:bodyPr>
          <a:lstStyle/>
          <a:p>
            <a:pPr indent="0" lvl="0" marL="0" marR="0" rtl="0" algn="l">
              <a:lnSpc>
                <a:spcPct val="115000"/>
              </a:lnSpc>
              <a:spcBef>
                <a:spcPts val="0"/>
              </a:spcBef>
              <a:spcAft>
                <a:spcPts val="0"/>
              </a:spcAft>
              <a:buClr>
                <a:schemeClr val="dk1"/>
              </a:buClr>
              <a:buSzPts val="2400"/>
              <a:buFont typeface="Calibri"/>
              <a:buNone/>
            </a:pPr>
            <a:r>
              <a:rPr b="0" i="0" lang="en-US" sz="2200" u="none" cap="none" strike="noStrike">
                <a:solidFill>
                  <a:srgbClr val="404040"/>
                </a:solidFill>
                <a:latin typeface="Open Sans"/>
                <a:ea typeface="Open Sans"/>
                <a:cs typeface="Open Sans"/>
                <a:sym typeface="Open Sans"/>
              </a:rPr>
              <a:t>The use of NAC technologies requires an examination of a host before allowing it to connect to the network. This examination is performed by a piece of software, frequently referred to as an agent.</a:t>
            </a:r>
            <a:endParaRPr/>
          </a:p>
        </p:txBody>
      </p:sp>
      <p:sp>
        <p:nvSpPr>
          <p:cNvPr id="4521" name="Google Shape;4521;p435"/>
          <p:cNvSpPr/>
          <p:nvPr/>
        </p:nvSpPr>
        <p:spPr>
          <a:xfrm>
            <a:off x="6946900" y="816324"/>
            <a:ext cx="23733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6" name="Shape 4526"/>
        <p:cNvGrpSpPr/>
        <p:nvPr/>
      </p:nvGrpSpPr>
      <p:grpSpPr>
        <a:xfrm>
          <a:off x="0" y="0"/>
          <a:ext cx="0" cy="0"/>
          <a:chOff x="0" y="0"/>
          <a:chExt cx="0" cy="0"/>
        </a:xfrm>
      </p:grpSpPr>
      <p:sp>
        <p:nvSpPr>
          <p:cNvPr id="4527" name="Google Shape;4527;p43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Port Security</a:t>
            </a:r>
            <a:endParaRPr>
              <a:latin typeface="Open Sans"/>
              <a:ea typeface="Open Sans"/>
              <a:cs typeface="Open Sans"/>
              <a:sym typeface="Open Sans"/>
            </a:endParaRPr>
          </a:p>
        </p:txBody>
      </p:sp>
      <p:pic>
        <p:nvPicPr>
          <p:cNvPr id="4528" name="Google Shape;4528;p436"/>
          <p:cNvPicPr preferRelativeResize="0"/>
          <p:nvPr/>
        </p:nvPicPr>
        <p:blipFill rotWithShape="1">
          <a:blip r:embed="rId3">
            <a:alphaModFix/>
          </a:blip>
          <a:srcRect b="0" l="0" r="0" t="0"/>
          <a:stretch/>
        </p:blipFill>
        <p:spPr>
          <a:xfrm>
            <a:off x="6273500" y="760650"/>
            <a:ext cx="3801601" cy="365750"/>
          </a:xfrm>
          <a:prstGeom prst="rect">
            <a:avLst/>
          </a:prstGeom>
          <a:noFill/>
          <a:ln>
            <a:noFill/>
          </a:ln>
        </p:spPr>
      </p:pic>
      <p:sp>
        <p:nvSpPr>
          <p:cNvPr id="4529" name="Google Shape;4529;p436"/>
          <p:cNvSpPr/>
          <p:nvPr/>
        </p:nvSpPr>
        <p:spPr>
          <a:xfrm>
            <a:off x="1486621" y="3454415"/>
            <a:ext cx="7584696" cy="3363610"/>
          </a:xfrm>
          <a:prstGeom prst="roundRect">
            <a:avLst>
              <a:gd fmla="val 6043"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Port security is a network security feature implemented on switches to control and limit access to specific switch ports. </a:t>
            </a:r>
            <a:endParaRPr/>
          </a:p>
          <a:p>
            <a:pPr indent="-203200" lvl="1"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It helps safeguard a network from unauthorized devices and malicious attacks by restricting which devices can connect to a particular port.</a:t>
            </a:r>
            <a:endParaRPr/>
          </a:p>
        </p:txBody>
      </p:sp>
      <p:pic>
        <p:nvPicPr>
          <p:cNvPr id="4530" name="Google Shape;4530;p436"/>
          <p:cNvPicPr preferRelativeResize="0"/>
          <p:nvPr/>
        </p:nvPicPr>
        <p:blipFill rotWithShape="1">
          <a:blip r:embed="rId4">
            <a:alphaModFix/>
          </a:blip>
          <a:srcRect b="0" l="0" r="0" t="0"/>
          <a:stretch/>
        </p:blipFill>
        <p:spPr>
          <a:xfrm>
            <a:off x="10075101" y="3205619"/>
            <a:ext cx="3612406" cy="361240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4" name="Shape 4534"/>
        <p:cNvGrpSpPr/>
        <p:nvPr/>
      </p:nvGrpSpPr>
      <p:grpSpPr>
        <a:xfrm>
          <a:off x="0" y="0"/>
          <a:ext cx="0" cy="0"/>
          <a:chOff x="0" y="0"/>
          <a:chExt cx="0" cy="0"/>
        </a:xfrm>
      </p:grpSpPr>
      <p:sp>
        <p:nvSpPr>
          <p:cNvPr id="4535" name="Google Shape;4535;p437"/>
          <p:cNvSpPr/>
          <p:nvPr/>
        </p:nvSpPr>
        <p:spPr>
          <a:xfrm>
            <a:off x="9563247" y="3177864"/>
            <a:ext cx="424960" cy="305313"/>
          </a:xfrm>
          <a:custGeom>
            <a:rect b="b" l="l" r="r" t="t"/>
            <a:pathLst>
              <a:path extrusionOk="0" h="54" w="64">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4494E"/>
              </a:solidFill>
              <a:latin typeface="Calibri"/>
              <a:ea typeface="Calibri"/>
              <a:cs typeface="Calibri"/>
              <a:sym typeface="Calibri"/>
            </a:endParaRPr>
          </a:p>
        </p:txBody>
      </p:sp>
      <p:sp>
        <p:nvSpPr>
          <p:cNvPr id="4536" name="Google Shape;4536;p437"/>
          <p:cNvSpPr/>
          <p:nvPr/>
        </p:nvSpPr>
        <p:spPr>
          <a:xfrm>
            <a:off x="9730850" y="3919501"/>
            <a:ext cx="479166" cy="344257"/>
          </a:xfrm>
          <a:custGeom>
            <a:rect b="b" l="l" r="r" t="t"/>
            <a:pathLst>
              <a:path extrusionOk="0" h="54" w="64">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4494E"/>
              </a:solidFill>
              <a:latin typeface="Calibri"/>
              <a:ea typeface="Calibri"/>
              <a:cs typeface="Calibri"/>
              <a:sym typeface="Calibri"/>
            </a:endParaRPr>
          </a:p>
        </p:txBody>
      </p:sp>
      <p:sp>
        <p:nvSpPr>
          <p:cNvPr id="4537" name="Google Shape;4537;p43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Port-Based Network Access Control</a:t>
            </a:r>
            <a:endParaRPr/>
          </a:p>
        </p:txBody>
      </p:sp>
      <p:sp>
        <p:nvSpPr>
          <p:cNvPr id="4538" name="Google Shape;4538;p437"/>
          <p:cNvSpPr txBox="1"/>
          <p:nvPr/>
        </p:nvSpPr>
        <p:spPr>
          <a:xfrm>
            <a:off x="1902100" y="1434826"/>
            <a:ext cx="12451800" cy="541200"/>
          </a:xfrm>
          <a:prstGeom prst="rect">
            <a:avLst/>
          </a:prstGeom>
          <a:noFill/>
          <a:ln>
            <a:noFill/>
          </a:ln>
        </p:spPr>
        <p:txBody>
          <a:bodyPr anchorCtr="0" anchor="t" bIns="0" lIns="91425" spcFirstLastPara="1" rIns="91425" wrap="square" tIns="0">
            <a:noAutofit/>
          </a:bodyPr>
          <a:lstStyle/>
          <a:p>
            <a:pPr indent="0" lvl="0" marL="0" marR="0" rtl="0" algn="ctr">
              <a:lnSpc>
                <a:spcPct val="114000"/>
              </a:lnSpc>
              <a:spcBef>
                <a:spcPts val="100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Some methods of ensuring port security are: </a:t>
            </a:r>
            <a:endParaRPr b="0" i="0" sz="2200" u="none" cap="none" strike="noStrike">
              <a:solidFill>
                <a:srgbClr val="3F3F3F"/>
              </a:solidFill>
              <a:latin typeface="Open Sans"/>
              <a:ea typeface="Open Sans"/>
              <a:cs typeface="Open Sans"/>
              <a:sym typeface="Open Sans"/>
            </a:endParaRPr>
          </a:p>
        </p:txBody>
      </p:sp>
      <p:sp>
        <p:nvSpPr>
          <p:cNvPr id="4539" name="Google Shape;4539;p437"/>
          <p:cNvSpPr/>
          <p:nvPr/>
        </p:nvSpPr>
        <p:spPr>
          <a:xfrm>
            <a:off x="8012276" y="6018515"/>
            <a:ext cx="683515" cy="491072"/>
          </a:xfrm>
          <a:custGeom>
            <a:rect b="b" l="l" r="r" t="t"/>
            <a:pathLst>
              <a:path extrusionOk="0" h="54" w="64">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4494E"/>
              </a:solidFill>
              <a:latin typeface="Calibri"/>
              <a:ea typeface="Calibri"/>
              <a:cs typeface="Calibri"/>
              <a:sym typeface="Calibri"/>
            </a:endParaRPr>
          </a:p>
        </p:txBody>
      </p:sp>
      <p:grpSp>
        <p:nvGrpSpPr>
          <p:cNvPr id="4540" name="Google Shape;4540;p437"/>
          <p:cNvGrpSpPr/>
          <p:nvPr/>
        </p:nvGrpSpPr>
        <p:grpSpPr>
          <a:xfrm>
            <a:off x="1572094" y="2410874"/>
            <a:ext cx="13111813" cy="2525869"/>
            <a:chOff x="1649215" y="2713625"/>
            <a:chExt cx="13111813" cy="2525869"/>
          </a:xfrm>
        </p:grpSpPr>
        <p:sp>
          <p:nvSpPr>
            <p:cNvPr id="4541" name="Google Shape;4541;p437"/>
            <p:cNvSpPr/>
            <p:nvPr/>
          </p:nvSpPr>
          <p:spPr>
            <a:xfrm>
              <a:off x="1654628" y="3153081"/>
              <a:ext cx="13106400" cy="2086413"/>
            </a:xfrm>
            <a:prstGeom prst="roundRect">
              <a:avLst>
                <a:gd fmla="val 16667" name="adj"/>
              </a:avLst>
            </a:prstGeom>
            <a:noFill/>
            <a:ln cap="flat" cmpd="sng" w="28575">
              <a:solidFill>
                <a:srgbClr val="0075C4"/>
              </a:solidFill>
              <a:prstDash val="solid"/>
              <a:round/>
              <a:headEnd len="sm" w="sm" type="none"/>
              <a:tailEnd len="sm" w="sm" type="none"/>
            </a:ln>
          </p:spPr>
          <p:txBody>
            <a:bodyPr anchorCtr="0" anchor="ctr" bIns="0" lIns="91425" spcFirstLastPara="1" rIns="91425" wrap="square" tIns="0">
              <a:noAutofit/>
            </a:bodyPr>
            <a:lstStyle/>
            <a:p>
              <a:pPr indent="-361950" lvl="0" marL="457200" marR="0" rtl="0" algn="l">
                <a:lnSpc>
                  <a:spcPct val="114000"/>
                </a:lnSpc>
                <a:spcBef>
                  <a:spcPts val="0"/>
                </a:spcBef>
                <a:spcAft>
                  <a:spcPts val="0"/>
                </a:spcAft>
                <a:buClr>
                  <a:srgbClr val="3F3F3F"/>
                </a:buClr>
                <a:buSzPts val="2100"/>
                <a:buFont typeface="Arial"/>
                <a:buChar char="•"/>
              </a:pPr>
              <a:r>
                <a:rPr b="0" i="0" lang="en-US" sz="2100" u="none" cap="none" strike="noStrike">
                  <a:solidFill>
                    <a:srgbClr val="3F3F3F"/>
                  </a:solidFill>
                  <a:latin typeface="Open Sans"/>
                  <a:ea typeface="Open Sans"/>
                  <a:cs typeface="Open Sans"/>
                  <a:sym typeface="Open Sans"/>
                </a:rPr>
                <a:t>Provides secure access to physical switch ports and switch hardware</a:t>
              </a:r>
              <a:endParaRPr b="0" i="0" sz="2100" u="none" cap="none" strike="noStrike">
                <a:solidFill>
                  <a:srgbClr val="3F3F3F"/>
                </a:solidFill>
                <a:latin typeface="Open Sans"/>
                <a:ea typeface="Open Sans"/>
                <a:cs typeface="Open Sans"/>
                <a:sym typeface="Open Sans"/>
              </a:endParaRPr>
            </a:p>
            <a:p>
              <a:pPr indent="-361950" lvl="0" marL="457200" marR="0" rtl="0" algn="l">
                <a:lnSpc>
                  <a:spcPct val="90000"/>
                </a:lnSpc>
                <a:spcBef>
                  <a:spcPts val="1000"/>
                </a:spcBef>
                <a:spcAft>
                  <a:spcPts val="0"/>
                </a:spcAft>
                <a:buClr>
                  <a:srgbClr val="3F3F3F"/>
                </a:buClr>
                <a:buSzPts val="2100"/>
                <a:buFont typeface="Arial"/>
                <a:buChar char="•"/>
              </a:pPr>
              <a:r>
                <a:rPr b="0" i="0" lang="en-US" sz="2200" u="none" cap="none" strike="noStrike">
                  <a:solidFill>
                    <a:srgbClr val="3F3F3F"/>
                  </a:solidFill>
                  <a:latin typeface="Open Sans"/>
                  <a:ea typeface="Open Sans"/>
                  <a:cs typeface="Open Sans"/>
                  <a:sym typeface="Open Sans"/>
                </a:rPr>
                <a:t>Physically disconnects unused ports</a:t>
              </a:r>
              <a:endParaRPr b="0" i="0" sz="2200" u="none" cap="none" strike="noStrike">
                <a:solidFill>
                  <a:srgbClr val="3F3F3F"/>
                </a:solidFill>
                <a:latin typeface="Open Sans"/>
                <a:ea typeface="Open Sans"/>
                <a:cs typeface="Open Sans"/>
                <a:sym typeface="Open Sans"/>
              </a:endParaRPr>
            </a:p>
            <a:p>
              <a:pPr indent="-361950" lvl="0" marL="457200" marR="0" rtl="0" algn="l">
                <a:lnSpc>
                  <a:spcPct val="90000"/>
                </a:lnSpc>
                <a:spcBef>
                  <a:spcPts val="1000"/>
                </a:spcBef>
                <a:spcAft>
                  <a:spcPts val="0"/>
                </a:spcAft>
                <a:buClr>
                  <a:srgbClr val="3F3F3F"/>
                </a:buClr>
                <a:buSzPts val="2100"/>
                <a:buFont typeface="Arial"/>
                <a:buChar char="•"/>
              </a:pPr>
              <a:r>
                <a:rPr b="0" i="0" lang="en-US" sz="2200" u="none" cap="none" strike="noStrike">
                  <a:solidFill>
                    <a:srgbClr val="3F3F3F"/>
                  </a:solidFill>
                  <a:latin typeface="Open Sans"/>
                  <a:ea typeface="Open Sans"/>
                  <a:cs typeface="Open Sans"/>
                  <a:sym typeface="Open Sans"/>
                </a:rPr>
                <a:t>Disables switch port using the management software</a:t>
              </a:r>
              <a:endParaRPr b="0" i="0" sz="2100" u="none" cap="none" strike="noStrike">
                <a:solidFill>
                  <a:srgbClr val="3F3F3F"/>
                </a:solidFill>
                <a:latin typeface="Open Sans"/>
                <a:ea typeface="Open Sans"/>
                <a:cs typeface="Open Sans"/>
                <a:sym typeface="Open Sans"/>
              </a:endParaRPr>
            </a:p>
          </p:txBody>
        </p:sp>
        <p:sp>
          <p:nvSpPr>
            <p:cNvPr id="4542" name="Google Shape;4542;p437"/>
            <p:cNvSpPr/>
            <p:nvPr/>
          </p:nvSpPr>
          <p:spPr>
            <a:xfrm>
              <a:off x="1649215" y="2713625"/>
              <a:ext cx="4057500" cy="753459"/>
            </a:xfrm>
            <a:prstGeom prst="roundRect">
              <a:avLst>
                <a:gd fmla="val 16667" name="adj"/>
              </a:avLst>
            </a:prstGeom>
            <a:solidFill>
              <a:srgbClr val="3A405A"/>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100"/>
                <a:buFont typeface="Arial"/>
                <a:buNone/>
              </a:pPr>
              <a:r>
                <a:rPr b="0" i="0" lang="en-US" sz="2100" u="none" cap="none" strike="noStrike">
                  <a:solidFill>
                    <a:srgbClr val="FFFFFF"/>
                  </a:solidFill>
                  <a:latin typeface="Open Sans"/>
                  <a:ea typeface="Open Sans"/>
                  <a:cs typeface="Open Sans"/>
                  <a:sym typeface="Open Sans"/>
                </a:rPr>
                <a:t>Physical port security</a:t>
              </a:r>
              <a:endParaRPr b="0" i="0" sz="2100" u="none" cap="none" strike="noStrike">
                <a:solidFill>
                  <a:srgbClr val="FFFFFF"/>
                </a:solidFill>
                <a:latin typeface="Open Sans"/>
                <a:ea typeface="Open Sans"/>
                <a:cs typeface="Open Sans"/>
                <a:sym typeface="Open Sans"/>
              </a:endParaRPr>
            </a:p>
          </p:txBody>
        </p:sp>
      </p:grpSp>
      <p:grpSp>
        <p:nvGrpSpPr>
          <p:cNvPr id="4543" name="Google Shape;4543;p437"/>
          <p:cNvGrpSpPr/>
          <p:nvPr/>
        </p:nvGrpSpPr>
        <p:grpSpPr>
          <a:xfrm>
            <a:off x="1228134" y="5644387"/>
            <a:ext cx="5736004" cy="2603305"/>
            <a:chOff x="1649215" y="5799319"/>
            <a:chExt cx="5736004" cy="2603305"/>
          </a:xfrm>
        </p:grpSpPr>
        <p:sp>
          <p:nvSpPr>
            <p:cNvPr id="4544" name="Google Shape;4544;p437"/>
            <p:cNvSpPr/>
            <p:nvPr/>
          </p:nvSpPr>
          <p:spPr>
            <a:xfrm>
              <a:off x="1649215" y="6094258"/>
              <a:ext cx="5736004" cy="2308366"/>
            </a:xfrm>
            <a:prstGeom prst="roundRect">
              <a:avLst>
                <a:gd fmla="val 16667" name="adj"/>
              </a:avLst>
            </a:prstGeom>
            <a:noFill/>
            <a:ln cap="flat" cmpd="sng" w="28575">
              <a:solidFill>
                <a:srgbClr val="0075C4"/>
              </a:solidFill>
              <a:prstDash val="solid"/>
              <a:round/>
              <a:headEnd len="sm" w="sm" type="none"/>
              <a:tailEnd len="sm" w="sm" type="none"/>
            </a:ln>
          </p:spPr>
          <p:txBody>
            <a:bodyPr anchorCtr="0" anchor="ctr" bIns="0" lIns="91425" spcFirstLastPara="1" rIns="91425" wrap="square" tIns="0">
              <a:noAutofit/>
            </a:bodyPr>
            <a:lstStyle/>
            <a:p>
              <a:pPr indent="-361950" lvl="0" marL="457200" marR="0" rtl="0" algn="l">
                <a:lnSpc>
                  <a:spcPct val="114000"/>
                </a:lnSpc>
                <a:spcBef>
                  <a:spcPts val="1000"/>
                </a:spcBef>
                <a:spcAft>
                  <a:spcPts val="0"/>
                </a:spcAft>
                <a:buClr>
                  <a:srgbClr val="3F3F3F"/>
                </a:buClr>
                <a:buSzPts val="2100"/>
                <a:buFont typeface="Arial"/>
                <a:buChar char="•"/>
              </a:pPr>
              <a:r>
                <a:rPr b="0" i="0" lang="en-US" sz="2100" u="none" cap="none" strike="noStrike">
                  <a:solidFill>
                    <a:srgbClr val="3F3F3F"/>
                  </a:solidFill>
                  <a:latin typeface="Open Sans"/>
                  <a:ea typeface="Open Sans"/>
                  <a:cs typeface="Open Sans"/>
                  <a:sym typeface="Open Sans"/>
                </a:rPr>
                <a:t>Configures permitted MACs</a:t>
              </a:r>
              <a:endParaRPr b="0" i="0" sz="2100" u="none" cap="none" strike="noStrike">
                <a:solidFill>
                  <a:srgbClr val="3F3F3F"/>
                </a:solidFill>
                <a:latin typeface="Open Sans"/>
                <a:ea typeface="Open Sans"/>
                <a:cs typeface="Open Sans"/>
                <a:sym typeface="Open Sans"/>
              </a:endParaRPr>
            </a:p>
            <a:p>
              <a:pPr indent="-368300" lvl="0" marL="4572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Limits the number of MAC changes</a:t>
              </a:r>
              <a:endParaRPr b="0" i="0" sz="2200" u="none" cap="none" strike="noStrike">
                <a:solidFill>
                  <a:srgbClr val="3F3F3F"/>
                </a:solidFill>
                <a:latin typeface="Open Sans"/>
                <a:ea typeface="Open Sans"/>
                <a:cs typeface="Open Sans"/>
                <a:sym typeface="Open Sans"/>
              </a:endParaRPr>
            </a:p>
          </p:txBody>
        </p:sp>
        <p:sp>
          <p:nvSpPr>
            <p:cNvPr id="4545" name="Google Shape;4545;p437"/>
            <p:cNvSpPr/>
            <p:nvPr/>
          </p:nvSpPr>
          <p:spPr>
            <a:xfrm>
              <a:off x="1649215" y="5799319"/>
              <a:ext cx="4057500" cy="715249"/>
            </a:xfrm>
            <a:prstGeom prst="roundRect">
              <a:avLst>
                <a:gd fmla="val 16667" name="adj"/>
              </a:avLst>
            </a:prstGeom>
            <a:solidFill>
              <a:srgbClr val="3A405A"/>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100"/>
                <a:buFont typeface="Arial"/>
                <a:buNone/>
              </a:pPr>
              <a:r>
                <a:rPr b="0" i="0" lang="en-US" sz="2100" u="none" cap="none" strike="noStrike">
                  <a:solidFill>
                    <a:srgbClr val="FFFFFF"/>
                  </a:solidFill>
                  <a:latin typeface="Open Sans"/>
                  <a:ea typeface="Open Sans"/>
                  <a:cs typeface="Open Sans"/>
                  <a:sym typeface="Open Sans"/>
                </a:rPr>
                <a:t>MAC filtering</a:t>
              </a:r>
              <a:endParaRPr b="0" i="0" sz="2100" u="none" cap="none" strike="noStrike">
                <a:solidFill>
                  <a:srgbClr val="FFFFFF"/>
                </a:solidFill>
                <a:latin typeface="Open Sans"/>
                <a:ea typeface="Open Sans"/>
                <a:cs typeface="Open Sans"/>
                <a:sym typeface="Open Sans"/>
              </a:endParaRPr>
            </a:p>
          </p:txBody>
        </p:sp>
      </p:grpSp>
      <p:grpSp>
        <p:nvGrpSpPr>
          <p:cNvPr id="4546" name="Google Shape;4546;p437"/>
          <p:cNvGrpSpPr/>
          <p:nvPr/>
        </p:nvGrpSpPr>
        <p:grpSpPr>
          <a:xfrm>
            <a:off x="7468850" y="5644387"/>
            <a:ext cx="7536200" cy="2683261"/>
            <a:chOff x="7236030" y="5730899"/>
            <a:chExt cx="7536200" cy="2683261"/>
          </a:xfrm>
        </p:grpSpPr>
        <p:sp>
          <p:nvSpPr>
            <p:cNvPr id="4547" name="Google Shape;4547;p437"/>
            <p:cNvSpPr/>
            <p:nvPr/>
          </p:nvSpPr>
          <p:spPr>
            <a:xfrm>
              <a:off x="7257143" y="6094259"/>
              <a:ext cx="7515087" cy="2319901"/>
            </a:xfrm>
            <a:prstGeom prst="roundRect">
              <a:avLst>
                <a:gd fmla="val 16667" name="adj"/>
              </a:avLst>
            </a:prstGeom>
            <a:noFill/>
            <a:ln cap="flat" cmpd="sng" w="28575">
              <a:solidFill>
                <a:srgbClr val="0075C4"/>
              </a:solidFill>
              <a:prstDash val="solid"/>
              <a:round/>
              <a:headEnd len="sm" w="sm" type="none"/>
              <a:tailEnd len="sm" w="sm" type="none"/>
            </a:ln>
          </p:spPr>
          <p:txBody>
            <a:bodyPr anchorCtr="0" anchor="ctr" bIns="0" lIns="91425" spcFirstLastPara="1" rIns="91425" wrap="square" tIns="0">
              <a:noAutofit/>
            </a:bodyPr>
            <a:lstStyle/>
            <a:p>
              <a:pPr indent="0" lvl="0" marL="50800" marR="0" rtl="0" algn="ctr">
                <a:lnSpc>
                  <a:spcPct val="114000"/>
                </a:lnSpc>
                <a:spcBef>
                  <a:spcPts val="1000"/>
                </a:spcBef>
                <a:spcAft>
                  <a:spcPts val="0"/>
                </a:spcAft>
                <a:buClr>
                  <a:schemeClr val="dk1"/>
                </a:buClr>
                <a:buSzPts val="1100"/>
                <a:buFont typeface="Arial"/>
                <a:buNone/>
              </a:pPr>
              <a:r>
                <a:t/>
              </a:r>
              <a:endParaRPr b="0" i="0" sz="2200" u="none" cap="none" strike="noStrike">
                <a:solidFill>
                  <a:srgbClr val="3F3F3F"/>
                </a:solidFill>
                <a:latin typeface="Open Sans"/>
                <a:ea typeface="Open Sans"/>
                <a:cs typeface="Open Sans"/>
                <a:sym typeface="Open Sans"/>
              </a:endParaRPr>
            </a:p>
            <a:p>
              <a:pPr indent="0" lvl="0" marL="50800" marR="0" rtl="0" algn="ctr">
                <a:lnSpc>
                  <a:spcPct val="114000"/>
                </a:lnSpc>
                <a:spcBef>
                  <a:spcPts val="1000"/>
                </a:spcBef>
                <a:spcAft>
                  <a:spcPts val="0"/>
                </a:spcAft>
                <a:buClr>
                  <a:schemeClr val="dk1"/>
                </a:buClr>
                <a:buSzPts val="1100"/>
                <a:buFont typeface="Arial"/>
                <a:buNone/>
              </a:pPr>
              <a:r>
                <a:t/>
              </a:r>
              <a:endParaRPr b="0" i="0" sz="2200" u="none" cap="none" strike="noStrike">
                <a:solidFill>
                  <a:srgbClr val="3F3F3F"/>
                </a:solidFill>
                <a:latin typeface="Open Sans"/>
                <a:ea typeface="Open Sans"/>
                <a:cs typeface="Open Sans"/>
                <a:sym typeface="Open Sans"/>
              </a:endParaRPr>
            </a:p>
            <a:p>
              <a:pPr indent="-342900" lvl="0" marL="4318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Inspects traffic arriving on access ports</a:t>
              </a:r>
              <a:endParaRPr b="0" i="0" sz="2200" u="none" cap="none" strike="noStrike">
                <a:solidFill>
                  <a:srgbClr val="3F3F3F"/>
                </a:solidFill>
                <a:latin typeface="Open Sans"/>
                <a:ea typeface="Open Sans"/>
                <a:cs typeface="Open Sans"/>
                <a:sym typeface="Open Sans"/>
              </a:endParaRPr>
            </a:p>
            <a:p>
              <a:pPr indent="-342900" lvl="0" marL="4318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Dynamic ARP Inspection (DAI) ensures ARP packets use valid IP addresses</a:t>
              </a:r>
              <a:endParaRPr b="0" i="0" sz="2200" u="none" cap="none" strike="noStrike">
                <a:solidFill>
                  <a:srgbClr val="3F3F3F"/>
                </a:solidFill>
                <a:latin typeface="Open Sans"/>
                <a:ea typeface="Open Sans"/>
                <a:cs typeface="Open Sans"/>
                <a:sym typeface="Open Sans"/>
              </a:endParaRPr>
            </a:p>
            <a:p>
              <a:pPr indent="0" lvl="0" marL="50800" marR="0" rtl="0" algn="ctr">
                <a:lnSpc>
                  <a:spcPct val="114000"/>
                </a:lnSpc>
                <a:spcBef>
                  <a:spcPts val="1000"/>
                </a:spcBef>
                <a:spcAft>
                  <a:spcPts val="0"/>
                </a:spcAft>
                <a:buClr>
                  <a:schemeClr val="dk1"/>
                </a:buClr>
                <a:buSzPts val="1100"/>
                <a:buFont typeface="Arial"/>
                <a:buNone/>
              </a:pPr>
              <a:r>
                <a:t/>
              </a:r>
              <a:endParaRPr b="0" i="0" sz="2200" u="none" cap="none" strike="noStrike">
                <a:solidFill>
                  <a:srgbClr val="3F3F3F"/>
                </a:solidFill>
                <a:latin typeface="Open Sans"/>
                <a:ea typeface="Open Sans"/>
                <a:cs typeface="Open Sans"/>
                <a:sym typeface="Open Sans"/>
              </a:endParaRPr>
            </a:p>
            <a:p>
              <a:pPr indent="0" lvl="0" marL="50800" marR="0" rtl="0" algn="ctr">
                <a:lnSpc>
                  <a:spcPct val="114000"/>
                </a:lnSpc>
                <a:spcBef>
                  <a:spcPts val="1000"/>
                </a:spcBef>
                <a:spcAft>
                  <a:spcPts val="0"/>
                </a:spcAft>
                <a:buClr>
                  <a:srgbClr val="000000"/>
                </a:buClr>
                <a:buSzPts val="28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548" name="Google Shape;4548;p437"/>
            <p:cNvSpPr/>
            <p:nvPr/>
          </p:nvSpPr>
          <p:spPr>
            <a:xfrm>
              <a:off x="7236030" y="5730899"/>
              <a:ext cx="4524000" cy="865200"/>
            </a:xfrm>
            <a:prstGeom prst="roundRect">
              <a:avLst>
                <a:gd fmla="val 16667" name="adj"/>
              </a:avLst>
            </a:prstGeom>
            <a:solidFill>
              <a:srgbClr val="3A405A"/>
            </a:solid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100"/>
                <a:buFont typeface="Arial"/>
                <a:buNone/>
              </a:pPr>
              <a:r>
                <a:rPr b="0" i="0" lang="en-US" sz="2200" u="none" cap="none" strike="noStrike">
                  <a:solidFill>
                    <a:schemeClr val="lt1"/>
                  </a:solidFill>
                  <a:latin typeface="Open Sans"/>
                  <a:ea typeface="Open Sans"/>
                  <a:cs typeface="Open Sans"/>
                  <a:sym typeface="Open Sans"/>
                </a:rPr>
                <a:t>Dynamic Host Configuration Protocol (DHCP) snooping</a:t>
              </a:r>
              <a:endParaRPr b="0" i="0" sz="2200" u="none" cap="none" strike="noStrike">
                <a:solidFill>
                  <a:schemeClr val="lt1"/>
                </a:solidFill>
                <a:latin typeface="Open Sans"/>
                <a:ea typeface="Open Sans"/>
                <a:cs typeface="Open Sans"/>
                <a:sym typeface="Open Sans"/>
              </a:endParaRPr>
            </a:p>
          </p:txBody>
        </p:sp>
      </p:grpSp>
      <p:sp>
        <p:nvSpPr>
          <p:cNvPr id="4549" name="Google Shape;4549;p437"/>
          <p:cNvSpPr/>
          <p:nvPr/>
        </p:nvSpPr>
        <p:spPr>
          <a:xfrm>
            <a:off x="4229100" y="816352"/>
            <a:ext cx="781653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3" name="Shape 4553"/>
        <p:cNvGrpSpPr/>
        <p:nvPr/>
      </p:nvGrpSpPr>
      <p:grpSpPr>
        <a:xfrm>
          <a:off x="0" y="0"/>
          <a:ext cx="0" cy="0"/>
          <a:chOff x="0" y="0"/>
          <a:chExt cx="0" cy="0"/>
        </a:xfrm>
      </p:grpSpPr>
      <p:sp>
        <p:nvSpPr>
          <p:cNvPr id="4554" name="Google Shape;4554;p438"/>
          <p:cNvSpPr/>
          <p:nvPr/>
        </p:nvSpPr>
        <p:spPr>
          <a:xfrm>
            <a:off x="1088083" y="2037744"/>
            <a:ext cx="7045800" cy="5225205"/>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438"/>
          <p:cNvSpPr/>
          <p:nvPr/>
        </p:nvSpPr>
        <p:spPr>
          <a:xfrm>
            <a:off x="1658155" y="6154157"/>
            <a:ext cx="5448487" cy="808852"/>
          </a:xfrm>
          <a:prstGeom prst="roundRect">
            <a:avLst>
              <a:gd fmla="val 8890" name="adj"/>
            </a:avLst>
          </a:prstGeom>
          <a:solidFill>
            <a:srgbClr val="F9DEC9"/>
          </a:solidFill>
          <a:ln cap="flat" cmpd="sng" w="25400">
            <a:solidFill>
              <a:srgbClr val="F9DEC9"/>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56" name="Google Shape;4556;p438"/>
          <p:cNvSpPr txBox="1"/>
          <p:nvPr>
            <p:ph type="title"/>
          </p:nvPr>
        </p:nvSpPr>
        <p:spPr>
          <a:xfrm>
            <a:off x="-10160" y="229878"/>
            <a:ext cx="16276320" cy="687244"/>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404040"/>
              </a:buClr>
              <a:buSzPts val="3200"/>
              <a:buFont typeface="Open Sans ExtraBold"/>
              <a:buNone/>
            </a:pPr>
            <a:r>
              <a:rPr b="1" lang="en-US">
                <a:solidFill>
                  <a:srgbClr val="3F3F3F"/>
                </a:solidFill>
                <a:latin typeface="Open Sans"/>
                <a:ea typeface="Open Sans"/>
                <a:cs typeface="Open Sans"/>
                <a:sym typeface="Open Sans"/>
              </a:rPr>
              <a:t>802.1x NAC</a:t>
            </a:r>
            <a:endParaRPr>
              <a:solidFill>
                <a:srgbClr val="3F3F3F"/>
              </a:solidFill>
              <a:latin typeface="Open Sans"/>
              <a:ea typeface="Open Sans"/>
              <a:cs typeface="Open Sans"/>
              <a:sym typeface="Open Sans"/>
            </a:endParaRPr>
          </a:p>
        </p:txBody>
      </p:sp>
      <p:pic>
        <p:nvPicPr>
          <p:cNvPr id="4557" name="Google Shape;4557;p438"/>
          <p:cNvPicPr preferRelativeResize="0"/>
          <p:nvPr/>
        </p:nvPicPr>
        <p:blipFill rotWithShape="1">
          <a:blip r:embed="rId3">
            <a:alphaModFix/>
          </a:blip>
          <a:srcRect b="0" l="0" r="0" t="0"/>
          <a:stretch/>
        </p:blipFill>
        <p:spPr>
          <a:xfrm>
            <a:off x="6672840" y="771540"/>
            <a:ext cx="2892907" cy="365760"/>
          </a:xfrm>
          <a:prstGeom prst="rect">
            <a:avLst/>
          </a:prstGeom>
          <a:noFill/>
          <a:ln>
            <a:noFill/>
          </a:ln>
        </p:spPr>
      </p:pic>
      <p:grpSp>
        <p:nvGrpSpPr>
          <p:cNvPr id="4558" name="Google Shape;4558;p438"/>
          <p:cNvGrpSpPr/>
          <p:nvPr/>
        </p:nvGrpSpPr>
        <p:grpSpPr>
          <a:xfrm>
            <a:off x="8661275" y="2593043"/>
            <a:ext cx="7258603" cy="3941572"/>
            <a:chOff x="8479651" y="2561292"/>
            <a:chExt cx="7696550" cy="4179385"/>
          </a:xfrm>
        </p:grpSpPr>
        <p:grpSp>
          <p:nvGrpSpPr>
            <p:cNvPr id="4559" name="Google Shape;4559;p438"/>
            <p:cNvGrpSpPr/>
            <p:nvPr/>
          </p:nvGrpSpPr>
          <p:grpSpPr>
            <a:xfrm>
              <a:off x="8479651" y="2561292"/>
              <a:ext cx="2960981" cy="4021415"/>
              <a:chOff x="9181400" y="2114552"/>
              <a:chExt cx="2960981" cy="4021415"/>
            </a:xfrm>
          </p:grpSpPr>
          <p:grpSp>
            <p:nvGrpSpPr>
              <p:cNvPr id="4560" name="Google Shape;4560;p438"/>
              <p:cNvGrpSpPr/>
              <p:nvPr/>
            </p:nvGrpSpPr>
            <p:grpSpPr>
              <a:xfrm>
                <a:off x="9808498" y="2114552"/>
                <a:ext cx="1695930" cy="4021415"/>
                <a:chOff x="9808498" y="2114551"/>
                <a:chExt cx="1920714" cy="4554427"/>
              </a:xfrm>
            </p:grpSpPr>
            <p:pic>
              <p:nvPicPr>
                <p:cNvPr id="4561" name="Google Shape;4561;p438"/>
                <p:cNvPicPr preferRelativeResize="0"/>
                <p:nvPr/>
              </p:nvPicPr>
              <p:blipFill rotWithShape="1">
                <a:blip r:embed="rId4">
                  <a:alphaModFix/>
                </a:blip>
                <a:srcRect b="0" l="0" r="0" t="0"/>
                <a:stretch/>
              </p:blipFill>
              <p:spPr>
                <a:xfrm>
                  <a:off x="9808498" y="2114551"/>
                  <a:ext cx="760266" cy="1799814"/>
                </a:xfrm>
                <a:prstGeom prst="rect">
                  <a:avLst/>
                </a:prstGeom>
                <a:noFill/>
                <a:ln>
                  <a:noFill/>
                </a:ln>
              </p:spPr>
            </p:pic>
            <p:pic>
              <p:nvPicPr>
                <p:cNvPr id="4562" name="Google Shape;4562;p438"/>
                <p:cNvPicPr preferRelativeResize="0"/>
                <p:nvPr/>
              </p:nvPicPr>
              <p:blipFill rotWithShape="1">
                <a:blip r:embed="rId4">
                  <a:alphaModFix/>
                </a:blip>
                <a:srcRect b="0" l="0" r="0" t="0"/>
                <a:stretch/>
              </p:blipFill>
              <p:spPr>
                <a:xfrm>
                  <a:off x="10968946" y="2114551"/>
                  <a:ext cx="760266" cy="1799814"/>
                </a:xfrm>
                <a:prstGeom prst="rect">
                  <a:avLst/>
                </a:prstGeom>
                <a:noFill/>
                <a:ln>
                  <a:noFill/>
                </a:ln>
              </p:spPr>
            </p:pic>
            <p:pic>
              <p:nvPicPr>
                <p:cNvPr id="4563" name="Google Shape;4563;p438"/>
                <p:cNvPicPr preferRelativeResize="0"/>
                <p:nvPr/>
              </p:nvPicPr>
              <p:blipFill rotWithShape="1">
                <a:blip r:embed="rId4">
                  <a:alphaModFix/>
                </a:blip>
                <a:srcRect b="0" l="0" r="0" t="0"/>
                <a:stretch/>
              </p:blipFill>
              <p:spPr>
                <a:xfrm>
                  <a:off x="9808498" y="4869164"/>
                  <a:ext cx="760266" cy="1799814"/>
                </a:xfrm>
                <a:prstGeom prst="rect">
                  <a:avLst/>
                </a:prstGeom>
                <a:noFill/>
                <a:ln>
                  <a:noFill/>
                </a:ln>
              </p:spPr>
            </p:pic>
            <p:pic>
              <p:nvPicPr>
                <p:cNvPr id="4564" name="Google Shape;4564;p438"/>
                <p:cNvPicPr preferRelativeResize="0"/>
                <p:nvPr/>
              </p:nvPicPr>
              <p:blipFill rotWithShape="1">
                <a:blip r:embed="rId4">
                  <a:alphaModFix/>
                </a:blip>
                <a:srcRect b="0" l="0" r="0" t="0"/>
                <a:stretch/>
              </p:blipFill>
              <p:spPr>
                <a:xfrm>
                  <a:off x="10968946" y="4869164"/>
                  <a:ext cx="760266" cy="1799814"/>
                </a:xfrm>
                <a:prstGeom prst="rect">
                  <a:avLst/>
                </a:prstGeom>
                <a:noFill/>
                <a:ln>
                  <a:noFill/>
                </a:ln>
              </p:spPr>
            </p:pic>
          </p:grpSp>
          <p:sp>
            <p:nvSpPr>
              <p:cNvPr id="4565" name="Google Shape;4565;p438"/>
              <p:cNvSpPr/>
              <p:nvPr/>
            </p:nvSpPr>
            <p:spPr>
              <a:xfrm>
                <a:off x="9181400" y="3744490"/>
                <a:ext cx="2960981" cy="866094"/>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3F3F3F"/>
                    </a:solidFill>
                    <a:latin typeface="Open Sans"/>
                    <a:ea typeface="Open Sans"/>
                    <a:cs typeface="Open Sans"/>
                    <a:sym typeface="Open Sans"/>
                  </a:rPr>
                  <a:t>Supplicant (Clients)</a:t>
                </a:r>
                <a:endParaRPr/>
              </a:p>
            </p:txBody>
          </p:sp>
        </p:grpSp>
        <p:grpSp>
          <p:nvGrpSpPr>
            <p:cNvPr id="4566" name="Google Shape;4566;p438"/>
            <p:cNvGrpSpPr/>
            <p:nvPr/>
          </p:nvGrpSpPr>
          <p:grpSpPr>
            <a:xfrm>
              <a:off x="11268704" y="3601439"/>
              <a:ext cx="4907497" cy="3139238"/>
              <a:chOff x="11268704" y="3601439"/>
              <a:chExt cx="4907497" cy="3139238"/>
            </a:xfrm>
          </p:grpSpPr>
          <p:cxnSp>
            <p:nvCxnSpPr>
              <p:cNvPr id="4567" name="Google Shape;4567;p438"/>
              <p:cNvCxnSpPr/>
              <p:nvPr/>
            </p:nvCxnSpPr>
            <p:spPr>
              <a:xfrm>
                <a:off x="11268704" y="4572000"/>
                <a:ext cx="1851873" cy="0"/>
              </a:xfrm>
              <a:prstGeom prst="straightConnector1">
                <a:avLst/>
              </a:prstGeom>
              <a:noFill/>
              <a:ln cap="flat" cmpd="sng" w="28575">
                <a:solidFill>
                  <a:srgbClr val="7F7F7F"/>
                </a:solidFill>
                <a:prstDash val="solid"/>
                <a:round/>
                <a:headEnd len="sm" w="sm" type="none"/>
                <a:tailEnd len="sm" w="sm" type="none"/>
              </a:ln>
            </p:spPr>
          </p:cxnSp>
          <p:grpSp>
            <p:nvGrpSpPr>
              <p:cNvPr id="4568" name="Google Shape;4568;p438"/>
              <p:cNvGrpSpPr/>
              <p:nvPr/>
            </p:nvGrpSpPr>
            <p:grpSpPr>
              <a:xfrm>
                <a:off x="14557503" y="3601439"/>
                <a:ext cx="931599" cy="2203038"/>
                <a:chOff x="14557503" y="3601439"/>
                <a:chExt cx="931599" cy="2203038"/>
              </a:xfrm>
            </p:grpSpPr>
            <p:pic>
              <p:nvPicPr>
                <p:cNvPr id="4569" name="Google Shape;4569;p438"/>
                <p:cNvPicPr preferRelativeResize="0"/>
                <p:nvPr/>
              </p:nvPicPr>
              <p:blipFill rotWithShape="1">
                <a:blip r:embed="rId4">
                  <a:alphaModFix/>
                </a:blip>
                <a:srcRect b="0" l="0" r="0" t="0"/>
                <a:stretch/>
              </p:blipFill>
              <p:spPr>
                <a:xfrm>
                  <a:off x="14667133" y="3601439"/>
                  <a:ext cx="520615" cy="1232477"/>
                </a:xfrm>
                <a:prstGeom prst="rect">
                  <a:avLst/>
                </a:prstGeom>
                <a:noFill/>
                <a:ln>
                  <a:noFill/>
                </a:ln>
              </p:spPr>
            </p:pic>
            <p:pic>
              <p:nvPicPr>
                <p:cNvPr id="4570" name="Google Shape;4570;p438"/>
                <p:cNvPicPr preferRelativeResize="0"/>
                <p:nvPr/>
              </p:nvPicPr>
              <p:blipFill rotWithShape="1">
                <a:blip r:embed="rId4">
                  <a:alphaModFix/>
                </a:blip>
                <a:srcRect b="0" l="0" r="0" t="0"/>
                <a:stretch/>
              </p:blipFill>
              <p:spPr>
                <a:xfrm>
                  <a:off x="14968487" y="4105066"/>
                  <a:ext cx="520615" cy="1232477"/>
                </a:xfrm>
                <a:prstGeom prst="rect">
                  <a:avLst/>
                </a:prstGeom>
                <a:noFill/>
                <a:ln>
                  <a:noFill/>
                </a:ln>
              </p:spPr>
            </p:pic>
            <p:pic>
              <p:nvPicPr>
                <p:cNvPr id="4571" name="Google Shape;4571;p438"/>
                <p:cNvPicPr preferRelativeResize="0"/>
                <p:nvPr/>
              </p:nvPicPr>
              <p:blipFill rotWithShape="1">
                <a:blip r:embed="rId4">
                  <a:alphaModFix/>
                </a:blip>
                <a:srcRect b="0" l="0" r="0" t="0"/>
                <a:stretch/>
              </p:blipFill>
              <p:spPr>
                <a:xfrm>
                  <a:off x="14557503" y="4572000"/>
                  <a:ext cx="520615" cy="1232477"/>
                </a:xfrm>
                <a:prstGeom prst="rect">
                  <a:avLst/>
                </a:prstGeom>
                <a:noFill/>
                <a:ln>
                  <a:noFill/>
                </a:ln>
              </p:spPr>
            </p:pic>
          </p:grpSp>
          <p:cxnSp>
            <p:nvCxnSpPr>
              <p:cNvPr id="4572" name="Google Shape;4572;p438"/>
              <p:cNvCxnSpPr/>
              <p:nvPr/>
            </p:nvCxnSpPr>
            <p:spPr>
              <a:xfrm>
                <a:off x="13376921" y="4572000"/>
                <a:ext cx="1851873" cy="0"/>
              </a:xfrm>
              <a:prstGeom prst="straightConnector1">
                <a:avLst/>
              </a:prstGeom>
              <a:noFill/>
              <a:ln cap="flat" cmpd="sng" w="28575">
                <a:solidFill>
                  <a:srgbClr val="7F7F7F"/>
                </a:solidFill>
                <a:prstDash val="solid"/>
                <a:round/>
                <a:headEnd len="sm" w="sm" type="none"/>
                <a:tailEnd len="sm" w="sm" type="none"/>
              </a:ln>
            </p:spPr>
          </p:cxnSp>
          <p:pic>
            <p:nvPicPr>
              <p:cNvPr id="4573" name="Google Shape;4573;p438"/>
              <p:cNvPicPr preferRelativeResize="0"/>
              <p:nvPr/>
            </p:nvPicPr>
            <p:blipFill rotWithShape="1">
              <a:blip r:embed="rId5">
                <a:alphaModFix/>
              </a:blip>
              <a:srcRect b="0" l="0" r="0" t="0"/>
              <a:stretch/>
            </p:blipFill>
            <p:spPr>
              <a:xfrm>
                <a:off x="12378630" y="4430847"/>
                <a:ext cx="1447880" cy="282305"/>
              </a:xfrm>
              <a:prstGeom prst="rect">
                <a:avLst/>
              </a:prstGeom>
              <a:noFill/>
              <a:ln>
                <a:noFill/>
              </a:ln>
            </p:spPr>
          </p:pic>
          <p:sp>
            <p:nvSpPr>
              <p:cNvPr id="4574" name="Google Shape;4574;p438"/>
              <p:cNvSpPr/>
              <p:nvPr/>
            </p:nvSpPr>
            <p:spPr>
              <a:xfrm>
                <a:off x="11651337" y="4797721"/>
                <a:ext cx="2960981" cy="866094"/>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3F3F3F"/>
                    </a:solidFill>
                    <a:latin typeface="Open Sans"/>
                    <a:ea typeface="Open Sans"/>
                    <a:cs typeface="Open Sans"/>
                    <a:sym typeface="Open Sans"/>
                  </a:rPr>
                  <a:t>Switch</a:t>
                </a:r>
                <a:endParaRPr/>
              </a:p>
              <a:p>
                <a:pPr indent="0" lvl="0" marL="0" marR="0" rtl="0" algn="ctr">
                  <a:lnSpc>
                    <a:spcPct val="100000"/>
                  </a:lnSpc>
                  <a:spcBef>
                    <a:spcPts val="0"/>
                  </a:spcBef>
                  <a:spcAft>
                    <a:spcPts val="0"/>
                  </a:spcAft>
                  <a:buNone/>
                </a:pPr>
                <a:r>
                  <a:rPr b="0" i="0" lang="en-US" sz="1800" u="none" cap="none" strike="noStrike">
                    <a:solidFill>
                      <a:srgbClr val="3F3F3F"/>
                    </a:solidFill>
                    <a:latin typeface="Open Sans"/>
                    <a:ea typeface="Open Sans"/>
                    <a:cs typeface="Open Sans"/>
                    <a:sym typeface="Open Sans"/>
                  </a:rPr>
                  <a:t>authenticator</a:t>
                </a:r>
                <a:endParaRPr/>
              </a:p>
            </p:txBody>
          </p:sp>
          <p:sp>
            <p:nvSpPr>
              <p:cNvPr id="4575" name="Google Shape;4575;p438"/>
              <p:cNvSpPr/>
              <p:nvPr/>
            </p:nvSpPr>
            <p:spPr>
              <a:xfrm>
                <a:off x="13215220" y="5874583"/>
                <a:ext cx="2960981" cy="866094"/>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3F3F3F"/>
                    </a:solidFill>
                    <a:latin typeface="Open Sans"/>
                    <a:ea typeface="Open Sans"/>
                    <a:cs typeface="Open Sans"/>
                    <a:sym typeface="Open Sans"/>
                  </a:rPr>
                  <a:t>Authentication </a:t>
                </a:r>
                <a:endParaRPr/>
              </a:p>
              <a:p>
                <a:pPr indent="0" lvl="0" marL="0" marR="0" rtl="0" algn="ctr">
                  <a:lnSpc>
                    <a:spcPct val="100000"/>
                  </a:lnSpc>
                  <a:spcBef>
                    <a:spcPts val="0"/>
                  </a:spcBef>
                  <a:spcAft>
                    <a:spcPts val="0"/>
                  </a:spcAft>
                  <a:buNone/>
                </a:pPr>
                <a:r>
                  <a:rPr b="0" i="0" lang="en-US" sz="1800" u="none" cap="none" strike="noStrike">
                    <a:solidFill>
                      <a:srgbClr val="3F3F3F"/>
                    </a:solidFill>
                    <a:latin typeface="Open Sans"/>
                    <a:ea typeface="Open Sans"/>
                    <a:cs typeface="Open Sans"/>
                    <a:sym typeface="Open Sans"/>
                  </a:rPr>
                  <a:t>server</a:t>
                </a:r>
                <a:endParaRPr/>
              </a:p>
            </p:txBody>
          </p:sp>
        </p:grpSp>
      </p:grpSp>
      <p:sp>
        <p:nvSpPr>
          <p:cNvPr id="4576" name="Google Shape;4576;p438"/>
          <p:cNvSpPr txBox="1"/>
          <p:nvPr/>
        </p:nvSpPr>
        <p:spPr>
          <a:xfrm>
            <a:off x="1154149" y="2180991"/>
            <a:ext cx="7003124" cy="5427139"/>
          </a:xfrm>
          <a:prstGeom prst="rect">
            <a:avLst/>
          </a:prstGeom>
          <a:noFill/>
          <a:ln>
            <a:noFill/>
          </a:ln>
        </p:spPr>
        <p:txBody>
          <a:bodyPr anchorCtr="0" anchor="t" bIns="163550" lIns="163550" spcFirstLastPara="1" rIns="163550" wrap="square" tIns="163550">
            <a:spAutoFit/>
          </a:bodyPr>
          <a:lstStyle/>
          <a:p>
            <a:pPr indent="-342900" lvl="0" marL="342900" marR="0" rtl="0" algn="l">
              <a:lnSpc>
                <a:spcPct val="114000"/>
              </a:lnSpc>
              <a:spcBef>
                <a:spcPts val="0"/>
              </a:spcBef>
              <a:spcAft>
                <a:spcPts val="0"/>
              </a:spcAft>
              <a:buClr>
                <a:srgbClr val="000000"/>
              </a:buClr>
              <a:buSzPts val="2200"/>
              <a:buFont typeface="Arial"/>
              <a:buChar char="•"/>
            </a:pPr>
            <a:r>
              <a:rPr b="1" i="0" lang="en-US" sz="2200" u="none" cap="none" strike="noStrike">
                <a:solidFill>
                  <a:srgbClr val="3F3F3F"/>
                </a:solidFill>
                <a:latin typeface="Open Sans"/>
                <a:ea typeface="Open Sans"/>
                <a:cs typeface="Open Sans"/>
                <a:sym typeface="Open Sans"/>
              </a:rPr>
              <a:t>Supplicant</a:t>
            </a:r>
            <a:r>
              <a:rPr b="0" i="0" lang="en-US" sz="2200" u="none" cap="none" strike="noStrike">
                <a:solidFill>
                  <a:srgbClr val="3F3F3F"/>
                </a:solidFill>
                <a:latin typeface="Open Sans"/>
                <a:ea typeface="Open Sans"/>
                <a:cs typeface="Open Sans"/>
                <a:sym typeface="Open Sans"/>
              </a:rPr>
              <a:t>: The client device (such as a laptop) that wants to be authenticated to LAN or WLAN</a:t>
            </a:r>
            <a:endParaRPr b="1" i="0" sz="2200" u="none" cap="none" strike="noStrike">
              <a:solidFill>
                <a:srgbClr val="3F3F3F"/>
              </a:solidFill>
              <a:latin typeface="Arial"/>
              <a:ea typeface="Arial"/>
              <a:cs typeface="Arial"/>
              <a:sym typeface="Arial"/>
            </a:endParaRPr>
          </a:p>
          <a:p>
            <a:pPr indent="-342900" lvl="0" marL="342900" marR="0" rtl="0" algn="l">
              <a:lnSpc>
                <a:spcPct val="114000"/>
              </a:lnSpc>
              <a:spcBef>
                <a:spcPts val="1000"/>
              </a:spcBef>
              <a:spcAft>
                <a:spcPts val="0"/>
              </a:spcAft>
              <a:buClr>
                <a:srgbClr val="000000"/>
              </a:buClr>
              <a:buSzPts val="2200"/>
              <a:buFont typeface="Arial"/>
              <a:buChar char="•"/>
            </a:pPr>
            <a:r>
              <a:rPr b="1" i="0" lang="en-US" sz="2200" u="none" cap="none" strike="noStrike">
                <a:solidFill>
                  <a:srgbClr val="3F3F3F"/>
                </a:solidFill>
                <a:latin typeface="Open Sans"/>
                <a:ea typeface="Open Sans"/>
                <a:cs typeface="Open Sans"/>
                <a:sym typeface="Open Sans"/>
              </a:rPr>
              <a:t>Authentication server</a:t>
            </a:r>
            <a:r>
              <a:rPr b="0" i="0" lang="en-US" sz="2200" u="none" cap="none" strike="noStrike">
                <a:solidFill>
                  <a:srgbClr val="3F3F3F"/>
                </a:solidFill>
                <a:latin typeface="Open Sans"/>
                <a:ea typeface="Open Sans"/>
                <a:cs typeface="Open Sans"/>
                <a:sym typeface="Open Sans"/>
              </a:rPr>
              <a:t>: The trusted server that authenticates the supplicant, typically a RADIUS server </a:t>
            </a:r>
            <a:endParaRPr b="1" i="0" sz="2200" u="none" cap="none" strike="noStrike">
              <a:solidFill>
                <a:srgbClr val="3F3F3F"/>
              </a:solidFill>
              <a:latin typeface="Arial"/>
              <a:ea typeface="Arial"/>
              <a:cs typeface="Arial"/>
              <a:sym typeface="Arial"/>
            </a:endParaRPr>
          </a:p>
          <a:p>
            <a:pPr indent="-342900" lvl="0" marL="342900" marR="0" rtl="0" algn="l">
              <a:lnSpc>
                <a:spcPct val="114000"/>
              </a:lnSpc>
              <a:spcBef>
                <a:spcPts val="1000"/>
              </a:spcBef>
              <a:spcAft>
                <a:spcPts val="0"/>
              </a:spcAft>
              <a:buClr>
                <a:srgbClr val="000000"/>
              </a:buClr>
              <a:buSzPts val="2200"/>
              <a:buFont typeface="Arial"/>
              <a:buChar char="•"/>
            </a:pPr>
            <a:r>
              <a:rPr b="1" i="0" lang="en-US" sz="2200" u="none" cap="none" strike="noStrike">
                <a:solidFill>
                  <a:srgbClr val="3F3F3F"/>
                </a:solidFill>
                <a:latin typeface="Open Sans"/>
                <a:ea typeface="Open Sans"/>
                <a:cs typeface="Open Sans"/>
                <a:sym typeface="Open Sans"/>
              </a:rPr>
              <a:t>Authenticator</a:t>
            </a:r>
            <a:r>
              <a:rPr b="0" i="0" lang="en-US" sz="2200" u="none" cap="none" strike="noStrike">
                <a:solidFill>
                  <a:srgbClr val="3F3F3F"/>
                </a:solidFill>
                <a:latin typeface="Open Sans"/>
                <a:ea typeface="Open Sans"/>
                <a:cs typeface="Open Sans"/>
                <a:sym typeface="Open Sans"/>
              </a:rPr>
              <a:t>: The device that provides a data link between the supplicant and the authentication server and allows or blocks traffic between the two </a:t>
            </a:r>
            <a:endParaRPr b="1" i="0" sz="2200" u="none" cap="none" strike="noStrike">
              <a:solidFill>
                <a:srgbClr val="3F3F3F"/>
              </a:solidFill>
              <a:latin typeface="Arial"/>
              <a:ea typeface="Arial"/>
              <a:cs typeface="Arial"/>
              <a:sym typeface="Arial"/>
            </a:endParaRPr>
          </a:p>
          <a:p>
            <a:pPr indent="0" lvl="1" marL="457200" marR="0" rtl="0" algn="l">
              <a:lnSpc>
                <a:spcPct val="114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Example: Wireless access point or an          Ethernet switch</a:t>
            </a:r>
            <a:endParaRPr b="1" i="0" sz="2200" u="none" cap="none" strike="noStrike">
              <a:solidFill>
                <a:srgbClr val="3F3F3F"/>
              </a:solidFill>
              <a:latin typeface="Arial"/>
              <a:ea typeface="Arial"/>
              <a:cs typeface="Arial"/>
              <a:sym typeface="Arial"/>
            </a:endParaRPr>
          </a:p>
          <a:p>
            <a:pPr indent="0" lvl="0" marL="914400" marR="0" rtl="0" algn="l">
              <a:lnSpc>
                <a:spcPct val="100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 </a:t>
            </a:r>
            <a:endParaRPr b="0" i="0" sz="2200" u="none" cap="none" strike="noStrike">
              <a:solidFill>
                <a:srgbClr val="3F3F3F"/>
              </a:solidFill>
              <a:latin typeface="Open Sans"/>
              <a:ea typeface="Open Sans"/>
              <a:cs typeface="Open Sans"/>
              <a:sym typeface="Open Sans"/>
            </a:endParaRPr>
          </a:p>
        </p:txBody>
      </p:sp>
      <p:sp>
        <p:nvSpPr>
          <p:cNvPr id="4577" name="Google Shape;4577;p438"/>
          <p:cNvSpPr/>
          <p:nvPr/>
        </p:nvSpPr>
        <p:spPr>
          <a:xfrm>
            <a:off x="-1139818" y="8229550"/>
            <a:ext cx="11055367" cy="84454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3F3F3F"/>
                </a:solidFill>
                <a:latin typeface="Open Sans"/>
                <a:ea typeface="Open Sans"/>
                <a:cs typeface="Open Sans"/>
                <a:sym typeface="Open Sans"/>
              </a:rPr>
              <a:t>Source: https://www.tp-link.com/us/configuration-guides/configuring_802_1x/?configurationId=18220</a:t>
            </a:r>
            <a:endParaRPr b="0" i="0" sz="1200" u="none" cap="none" strike="noStrike">
              <a:solidFill>
                <a:srgbClr val="3F3F3F"/>
              </a:solidFill>
              <a:latin typeface="Open Sans"/>
              <a:ea typeface="Open Sans"/>
              <a:cs typeface="Open Sans"/>
              <a:sym typeface="Open Sans"/>
            </a:endParaRPr>
          </a:p>
        </p:txBody>
      </p:sp>
      <p:sp>
        <p:nvSpPr>
          <p:cNvPr id="4578" name="Google Shape;4578;p438"/>
          <p:cNvSpPr/>
          <p:nvPr/>
        </p:nvSpPr>
        <p:spPr>
          <a:xfrm>
            <a:off x="1497424" y="1558319"/>
            <a:ext cx="6227117" cy="687244"/>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802.1X authentication involves:</a:t>
            </a:r>
            <a:endParaRPr b="0" i="0" sz="2200" u="none" cap="none" strike="noStrike">
              <a:solidFill>
                <a:schemeClr val="lt1"/>
              </a:solidFill>
              <a:latin typeface="Open Sans"/>
              <a:ea typeface="Open Sans"/>
              <a:cs typeface="Open Sans"/>
              <a:sym typeface="Open Sans"/>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2" name="Shape 4582"/>
        <p:cNvGrpSpPr/>
        <p:nvPr/>
      </p:nvGrpSpPr>
      <p:grpSpPr>
        <a:xfrm>
          <a:off x="0" y="0"/>
          <a:ext cx="0" cy="0"/>
          <a:chOff x="0" y="0"/>
          <a:chExt cx="0" cy="0"/>
        </a:xfrm>
      </p:grpSpPr>
      <p:sp>
        <p:nvSpPr>
          <p:cNvPr id="4583" name="Google Shape;4583;p43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802.1x Architecture</a:t>
            </a:r>
            <a:endParaRPr/>
          </a:p>
        </p:txBody>
      </p:sp>
      <p:pic>
        <p:nvPicPr>
          <p:cNvPr id="4584" name="Google Shape;4584;p439"/>
          <p:cNvPicPr preferRelativeResize="0"/>
          <p:nvPr/>
        </p:nvPicPr>
        <p:blipFill rotWithShape="1">
          <a:blip r:embed="rId3">
            <a:alphaModFix/>
          </a:blip>
          <a:srcRect b="0" l="0" r="0" t="0"/>
          <a:stretch/>
        </p:blipFill>
        <p:spPr>
          <a:xfrm>
            <a:off x="5789765" y="771540"/>
            <a:ext cx="4659057" cy="365760"/>
          </a:xfrm>
          <a:prstGeom prst="rect">
            <a:avLst/>
          </a:prstGeom>
          <a:noFill/>
          <a:ln>
            <a:noFill/>
          </a:ln>
        </p:spPr>
      </p:pic>
      <p:grpSp>
        <p:nvGrpSpPr>
          <p:cNvPr id="4585" name="Google Shape;4585;p439"/>
          <p:cNvGrpSpPr/>
          <p:nvPr/>
        </p:nvGrpSpPr>
        <p:grpSpPr>
          <a:xfrm>
            <a:off x="927614" y="1178391"/>
            <a:ext cx="14381832" cy="7542019"/>
            <a:chOff x="1272170" y="1385455"/>
            <a:chExt cx="14381832" cy="7542019"/>
          </a:xfrm>
        </p:grpSpPr>
        <p:sp>
          <p:nvSpPr>
            <p:cNvPr id="4586" name="Google Shape;4586;p439"/>
            <p:cNvSpPr txBox="1"/>
            <p:nvPr/>
          </p:nvSpPr>
          <p:spPr>
            <a:xfrm>
              <a:off x="1662545" y="1385455"/>
              <a:ext cx="16385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1E4E79"/>
                  </a:solidFill>
                  <a:latin typeface="Arial"/>
                  <a:ea typeface="Arial"/>
                  <a:cs typeface="Arial"/>
                  <a:sym typeface="Arial"/>
                </a:rPr>
                <a:t>Supplicants</a:t>
              </a:r>
              <a:endParaRPr/>
            </a:p>
          </p:txBody>
        </p:sp>
        <p:pic>
          <p:nvPicPr>
            <p:cNvPr descr="Monitor with solid fill" id="4587" name="Google Shape;4587;p439"/>
            <p:cNvPicPr preferRelativeResize="0"/>
            <p:nvPr/>
          </p:nvPicPr>
          <p:blipFill rotWithShape="1">
            <a:blip r:embed="rId4">
              <a:alphaModFix/>
            </a:blip>
            <a:srcRect b="0" l="0" r="0" t="0"/>
            <a:stretch/>
          </p:blipFill>
          <p:spPr>
            <a:xfrm>
              <a:off x="1942451" y="1911194"/>
              <a:ext cx="1078778" cy="1078778"/>
            </a:xfrm>
            <a:prstGeom prst="rect">
              <a:avLst/>
            </a:prstGeom>
            <a:noFill/>
            <a:ln>
              <a:noFill/>
            </a:ln>
          </p:spPr>
        </p:pic>
        <p:pic>
          <p:nvPicPr>
            <p:cNvPr descr="Keyboard with solid fill" id="4588" name="Google Shape;4588;p439"/>
            <p:cNvPicPr preferRelativeResize="0"/>
            <p:nvPr/>
          </p:nvPicPr>
          <p:blipFill rotWithShape="1">
            <a:blip r:embed="rId5">
              <a:alphaModFix/>
            </a:blip>
            <a:srcRect b="0" l="0" r="0" t="0"/>
            <a:stretch/>
          </p:blipFill>
          <p:spPr>
            <a:xfrm>
              <a:off x="1942451" y="2576212"/>
              <a:ext cx="1078778" cy="1078778"/>
            </a:xfrm>
            <a:prstGeom prst="rect">
              <a:avLst/>
            </a:prstGeom>
            <a:noFill/>
            <a:ln>
              <a:noFill/>
            </a:ln>
          </p:spPr>
        </p:pic>
        <p:cxnSp>
          <p:nvCxnSpPr>
            <p:cNvPr id="4589" name="Google Shape;4589;p439"/>
            <p:cNvCxnSpPr/>
            <p:nvPr/>
          </p:nvCxnSpPr>
          <p:spPr>
            <a:xfrm>
              <a:off x="4322618" y="1385455"/>
              <a:ext cx="0" cy="7370618"/>
            </a:xfrm>
            <a:prstGeom prst="straightConnector1">
              <a:avLst/>
            </a:prstGeom>
            <a:noFill/>
            <a:ln cap="flat" cmpd="sng" w="38100">
              <a:solidFill>
                <a:schemeClr val="dk1"/>
              </a:solidFill>
              <a:prstDash val="dash"/>
              <a:round/>
              <a:headEnd len="sm" w="sm" type="none"/>
              <a:tailEnd len="sm" w="sm" type="none"/>
            </a:ln>
          </p:spPr>
        </p:cxnSp>
        <p:cxnSp>
          <p:nvCxnSpPr>
            <p:cNvPr id="4590" name="Google Shape;4590;p439"/>
            <p:cNvCxnSpPr/>
            <p:nvPr/>
          </p:nvCxnSpPr>
          <p:spPr>
            <a:xfrm>
              <a:off x="8714509" y="1385455"/>
              <a:ext cx="0" cy="7370618"/>
            </a:xfrm>
            <a:prstGeom prst="straightConnector1">
              <a:avLst/>
            </a:prstGeom>
            <a:noFill/>
            <a:ln cap="flat" cmpd="sng" w="38100">
              <a:solidFill>
                <a:schemeClr val="dk1"/>
              </a:solidFill>
              <a:prstDash val="dash"/>
              <a:round/>
              <a:headEnd len="sm" w="sm" type="none"/>
              <a:tailEnd len="sm" w="sm" type="none"/>
            </a:ln>
          </p:spPr>
        </p:cxnSp>
        <p:cxnSp>
          <p:nvCxnSpPr>
            <p:cNvPr id="4591" name="Google Shape;4591;p439"/>
            <p:cNvCxnSpPr/>
            <p:nvPr/>
          </p:nvCxnSpPr>
          <p:spPr>
            <a:xfrm>
              <a:off x="12967855" y="1385455"/>
              <a:ext cx="0" cy="7370618"/>
            </a:xfrm>
            <a:prstGeom prst="straightConnector1">
              <a:avLst/>
            </a:prstGeom>
            <a:noFill/>
            <a:ln cap="flat" cmpd="sng" w="38100">
              <a:solidFill>
                <a:schemeClr val="dk1"/>
              </a:solidFill>
              <a:prstDash val="dash"/>
              <a:round/>
              <a:headEnd len="sm" w="sm" type="none"/>
              <a:tailEnd len="sm" w="sm" type="none"/>
            </a:ln>
          </p:spPr>
        </p:cxnSp>
        <p:sp>
          <p:nvSpPr>
            <p:cNvPr id="4592" name="Google Shape;4592;p439"/>
            <p:cNvSpPr txBox="1"/>
            <p:nvPr/>
          </p:nvSpPr>
          <p:spPr>
            <a:xfrm>
              <a:off x="5624008" y="1385455"/>
              <a:ext cx="199445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1E4E79"/>
                  </a:solidFill>
                  <a:latin typeface="Arial"/>
                  <a:ea typeface="Arial"/>
                  <a:cs typeface="Arial"/>
                  <a:sym typeface="Arial"/>
                </a:rPr>
                <a:t>Authenticators</a:t>
              </a:r>
              <a:endParaRPr/>
            </a:p>
          </p:txBody>
        </p:sp>
        <p:sp>
          <p:nvSpPr>
            <p:cNvPr id="4593" name="Google Shape;4593;p439"/>
            <p:cNvSpPr txBox="1"/>
            <p:nvPr/>
          </p:nvSpPr>
          <p:spPr>
            <a:xfrm>
              <a:off x="9422627" y="1385455"/>
              <a:ext cx="282000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1E4E79"/>
                  </a:solidFill>
                  <a:latin typeface="Arial"/>
                  <a:ea typeface="Arial"/>
                  <a:cs typeface="Arial"/>
                  <a:sym typeface="Arial"/>
                </a:rPr>
                <a:t>Authentication server</a:t>
              </a:r>
              <a:endParaRPr/>
            </a:p>
          </p:txBody>
        </p:sp>
        <p:sp>
          <p:nvSpPr>
            <p:cNvPr id="4594" name="Google Shape;4594;p439"/>
            <p:cNvSpPr txBox="1"/>
            <p:nvPr/>
          </p:nvSpPr>
          <p:spPr>
            <a:xfrm>
              <a:off x="13504054" y="1385455"/>
              <a:ext cx="214994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1E4E79"/>
                  </a:solidFill>
                  <a:latin typeface="Arial"/>
                  <a:ea typeface="Arial"/>
                  <a:cs typeface="Arial"/>
                  <a:sym typeface="Arial"/>
                </a:rPr>
                <a:t>Identity sources</a:t>
              </a:r>
              <a:endParaRPr/>
            </a:p>
          </p:txBody>
        </p:sp>
        <p:cxnSp>
          <p:nvCxnSpPr>
            <p:cNvPr id="4595" name="Google Shape;4595;p439"/>
            <p:cNvCxnSpPr/>
            <p:nvPr/>
          </p:nvCxnSpPr>
          <p:spPr>
            <a:xfrm>
              <a:off x="3726872" y="2576212"/>
              <a:ext cx="1191491" cy="0"/>
            </a:xfrm>
            <a:prstGeom prst="straightConnector1">
              <a:avLst/>
            </a:prstGeom>
            <a:noFill/>
            <a:ln cap="flat" cmpd="sng" w="76200">
              <a:solidFill>
                <a:srgbClr val="7F7F7F"/>
              </a:solidFill>
              <a:prstDash val="solid"/>
              <a:round/>
              <a:headEnd len="sm" w="sm" type="none"/>
              <a:tailEnd len="med" w="med" type="triangle"/>
            </a:ln>
          </p:spPr>
        </p:cxnSp>
        <p:sp>
          <p:nvSpPr>
            <p:cNvPr id="4596" name="Google Shape;4596;p439"/>
            <p:cNvSpPr txBox="1"/>
            <p:nvPr/>
          </p:nvSpPr>
          <p:spPr>
            <a:xfrm>
              <a:off x="3726872" y="2237658"/>
              <a:ext cx="56137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SemiBold"/>
                  <a:ea typeface="Open Sans SemiBold"/>
                  <a:cs typeface="Open Sans SemiBold"/>
                  <a:sym typeface="Open Sans SemiBold"/>
                </a:rPr>
                <a:t>EAP</a:t>
              </a:r>
              <a:endParaRPr/>
            </a:p>
          </p:txBody>
        </p:sp>
        <p:sp>
          <p:nvSpPr>
            <p:cNvPr id="4597" name="Google Shape;4597;p439"/>
            <p:cNvSpPr/>
            <p:nvPr/>
          </p:nvSpPr>
          <p:spPr>
            <a:xfrm>
              <a:off x="5746798" y="2634928"/>
              <a:ext cx="1650562" cy="1399310"/>
            </a:xfrm>
            <a:prstGeom prst="roundRect">
              <a:avLst>
                <a:gd fmla="val 16667" name="adj"/>
              </a:avLst>
            </a:prstGeom>
            <a:solidFill>
              <a:srgbClr val="EFC88B"/>
            </a:solidFill>
            <a:ln cap="flat" cmpd="sng" w="76200">
              <a:solidFill>
                <a:srgbClr val="FFF2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598" name="Google Shape;4598;p439"/>
            <p:cNvSpPr/>
            <p:nvPr/>
          </p:nvSpPr>
          <p:spPr>
            <a:xfrm>
              <a:off x="6592988" y="2754626"/>
              <a:ext cx="581891" cy="318654"/>
            </a:xfrm>
            <a:prstGeom prst="right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599" name="Google Shape;4599;p439"/>
            <p:cNvSpPr/>
            <p:nvPr/>
          </p:nvSpPr>
          <p:spPr>
            <a:xfrm>
              <a:off x="6476334" y="3301881"/>
              <a:ext cx="581891" cy="318654"/>
            </a:xfrm>
            <a:prstGeom prst="right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600" name="Google Shape;4600;p439"/>
            <p:cNvSpPr/>
            <p:nvPr/>
          </p:nvSpPr>
          <p:spPr>
            <a:xfrm flipH="1">
              <a:off x="6063717" y="3022856"/>
              <a:ext cx="581891" cy="318654"/>
            </a:xfrm>
            <a:prstGeom prst="right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601" name="Google Shape;4601;p439"/>
            <p:cNvSpPr/>
            <p:nvPr/>
          </p:nvSpPr>
          <p:spPr>
            <a:xfrm flipH="1">
              <a:off x="5940136" y="3569657"/>
              <a:ext cx="581891" cy="318654"/>
            </a:xfrm>
            <a:prstGeom prst="right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602" name="Google Shape;4602;p439"/>
            <p:cNvSpPr txBox="1"/>
            <p:nvPr/>
          </p:nvSpPr>
          <p:spPr>
            <a:xfrm>
              <a:off x="5674956" y="4085145"/>
              <a:ext cx="179424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3F3F3F"/>
                  </a:solidFill>
                  <a:latin typeface="Open Sans SemiBold"/>
                  <a:ea typeface="Open Sans SemiBold"/>
                  <a:cs typeface="Open Sans SemiBold"/>
                  <a:sym typeface="Open Sans SemiBold"/>
                </a:rPr>
                <a:t>Wired access switches</a:t>
              </a:r>
              <a:endParaRPr/>
            </a:p>
          </p:txBody>
        </p:sp>
        <p:cxnSp>
          <p:nvCxnSpPr>
            <p:cNvPr id="4603" name="Google Shape;4603;p439"/>
            <p:cNvCxnSpPr/>
            <p:nvPr/>
          </p:nvCxnSpPr>
          <p:spPr>
            <a:xfrm>
              <a:off x="3677717" y="5070030"/>
              <a:ext cx="1191491" cy="0"/>
            </a:xfrm>
            <a:prstGeom prst="straightConnector1">
              <a:avLst/>
            </a:prstGeom>
            <a:noFill/>
            <a:ln cap="flat" cmpd="sng" w="76200">
              <a:solidFill>
                <a:srgbClr val="7F7F7F"/>
              </a:solidFill>
              <a:prstDash val="solid"/>
              <a:round/>
              <a:headEnd len="sm" w="sm" type="none"/>
              <a:tailEnd len="med" w="med" type="triangle"/>
            </a:ln>
          </p:spPr>
        </p:cxnSp>
        <p:sp>
          <p:nvSpPr>
            <p:cNvPr id="4604" name="Google Shape;4604;p439"/>
            <p:cNvSpPr txBox="1"/>
            <p:nvPr/>
          </p:nvSpPr>
          <p:spPr>
            <a:xfrm>
              <a:off x="3677717" y="4731476"/>
              <a:ext cx="56137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SemiBold"/>
                  <a:ea typeface="Open Sans SemiBold"/>
                  <a:cs typeface="Open Sans SemiBold"/>
                  <a:sym typeface="Open Sans SemiBold"/>
                </a:rPr>
                <a:t>EAP</a:t>
              </a:r>
              <a:endParaRPr/>
            </a:p>
          </p:txBody>
        </p:sp>
        <p:pic>
          <p:nvPicPr>
            <p:cNvPr descr="Smart Phone with solid fill" id="4605" name="Google Shape;4605;p439"/>
            <p:cNvPicPr preferRelativeResize="0"/>
            <p:nvPr/>
          </p:nvPicPr>
          <p:blipFill rotWithShape="1">
            <a:blip r:embed="rId6">
              <a:alphaModFix/>
            </a:blip>
            <a:srcRect b="0" l="0" r="0" t="0"/>
            <a:stretch/>
          </p:blipFill>
          <p:spPr>
            <a:xfrm>
              <a:off x="1847196" y="4497277"/>
              <a:ext cx="1078769" cy="1078769"/>
            </a:xfrm>
            <a:prstGeom prst="rect">
              <a:avLst/>
            </a:prstGeom>
            <a:noFill/>
            <a:ln>
              <a:noFill/>
            </a:ln>
          </p:spPr>
        </p:pic>
        <p:sp>
          <p:nvSpPr>
            <p:cNvPr id="4606" name="Google Shape;4606;p439"/>
            <p:cNvSpPr txBox="1"/>
            <p:nvPr/>
          </p:nvSpPr>
          <p:spPr>
            <a:xfrm>
              <a:off x="1584717" y="3292870"/>
              <a:ext cx="179424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3F3F3F"/>
                  </a:solidFill>
                  <a:latin typeface="Open Sans SemiBold"/>
                  <a:ea typeface="Open Sans SemiBold"/>
                  <a:cs typeface="Open Sans SemiBold"/>
                  <a:sym typeface="Open Sans SemiBold"/>
                </a:rPr>
                <a:t>Computers</a:t>
              </a:r>
              <a:endParaRPr/>
            </a:p>
          </p:txBody>
        </p:sp>
        <p:sp>
          <p:nvSpPr>
            <p:cNvPr id="4607" name="Google Shape;4607;p439"/>
            <p:cNvSpPr txBox="1"/>
            <p:nvPr/>
          </p:nvSpPr>
          <p:spPr>
            <a:xfrm>
              <a:off x="1471996" y="5549529"/>
              <a:ext cx="179424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3F3F3F"/>
                  </a:solidFill>
                  <a:latin typeface="Open Sans SemiBold"/>
                  <a:ea typeface="Open Sans SemiBold"/>
                  <a:cs typeface="Open Sans SemiBold"/>
                  <a:sym typeface="Open Sans SemiBold"/>
                </a:rPr>
                <a:t>Mobile devices</a:t>
              </a:r>
              <a:endParaRPr/>
            </a:p>
          </p:txBody>
        </p:sp>
        <p:sp>
          <p:nvSpPr>
            <p:cNvPr id="4608" name="Google Shape;4608;p439"/>
            <p:cNvSpPr/>
            <p:nvPr/>
          </p:nvSpPr>
          <p:spPr>
            <a:xfrm>
              <a:off x="5719272" y="5372860"/>
              <a:ext cx="1650562" cy="1399310"/>
            </a:xfrm>
            <a:prstGeom prst="roundRect">
              <a:avLst>
                <a:gd fmla="val 16667" name="adj"/>
              </a:avLst>
            </a:prstGeom>
            <a:solidFill>
              <a:srgbClr val="EFC88B"/>
            </a:solidFill>
            <a:ln cap="flat" cmpd="sng" w="76200">
              <a:solidFill>
                <a:srgbClr val="FFF2C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609" name="Google Shape;4609;p439"/>
            <p:cNvSpPr txBox="1"/>
            <p:nvPr/>
          </p:nvSpPr>
          <p:spPr>
            <a:xfrm>
              <a:off x="5647430" y="6823077"/>
              <a:ext cx="179424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3F3F3F"/>
                  </a:solidFill>
                  <a:latin typeface="Open Sans SemiBold"/>
                  <a:ea typeface="Open Sans SemiBold"/>
                  <a:cs typeface="Open Sans SemiBold"/>
                  <a:sym typeface="Open Sans SemiBold"/>
                </a:rPr>
                <a:t>Wireless LAN controllers</a:t>
              </a:r>
              <a:endParaRPr/>
            </a:p>
          </p:txBody>
        </p:sp>
        <p:pic>
          <p:nvPicPr>
            <p:cNvPr descr="Printer with solid fill" id="4610" name="Google Shape;4610;p439"/>
            <p:cNvPicPr preferRelativeResize="0"/>
            <p:nvPr/>
          </p:nvPicPr>
          <p:blipFill rotWithShape="1">
            <a:blip r:embed="rId7">
              <a:alphaModFix/>
            </a:blip>
            <a:srcRect b="0" l="0" r="0" t="0"/>
            <a:stretch/>
          </p:blipFill>
          <p:spPr>
            <a:xfrm>
              <a:off x="1786940" y="7111268"/>
              <a:ext cx="1183341" cy="1183341"/>
            </a:xfrm>
            <a:prstGeom prst="rect">
              <a:avLst/>
            </a:prstGeom>
            <a:noFill/>
            <a:ln>
              <a:noFill/>
            </a:ln>
          </p:spPr>
        </p:pic>
        <p:sp>
          <p:nvSpPr>
            <p:cNvPr id="4611" name="Google Shape;4611;p439"/>
            <p:cNvSpPr/>
            <p:nvPr/>
          </p:nvSpPr>
          <p:spPr>
            <a:xfrm>
              <a:off x="6359419" y="5590426"/>
              <a:ext cx="429491" cy="491299"/>
            </a:xfrm>
            <a:prstGeom prst="up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612" name="Google Shape;4612;p439"/>
            <p:cNvSpPr/>
            <p:nvPr/>
          </p:nvSpPr>
          <p:spPr>
            <a:xfrm rot="1892114">
              <a:off x="6167656" y="6089435"/>
              <a:ext cx="203762" cy="351030"/>
            </a:xfrm>
            <a:prstGeom prst="up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613" name="Google Shape;4613;p439"/>
            <p:cNvSpPr/>
            <p:nvPr/>
          </p:nvSpPr>
          <p:spPr>
            <a:xfrm>
              <a:off x="6442671" y="6218223"/>
              <a:ext cx="203762" cy="351030"/>
            </a:xfrm>
            <a:prstGeom prst="up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614" name="Google Shape;4614;p439"/>
            <p:cNvSpPr/>
            <p:nvPr/>
          </p:nvSpPr>
          <p:spPr>
            <a:xfrm rot="-2089109">
              <a:off x="6724903" y="6108474"/>
              <a:ext cx="203762" cy="351030"/>
            </a:xfrm>
            <a:prstGeom prst="upArrow">
              <a:avLst>
                <a:gd fmla="val 50000" name="adj1"/>
                <a:gd fmla="val 50000"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cxnSp>
          <p:nvCxnSpPr>
            <p:cNvPr id="4615" name="Google Shape;4615;p439"/>
            <p:cNvCxnSpPr/>
            <p:nvPr/>
          </p:nvCxnSpPr>
          <p:spPr>
            <a:xfrm>
              <a:off x="3652252" y="7697126"/>
              <a:ext cx="1191491" cy="0"/>
            </a:xfrm>
            <a:prstGeom prst="straightConnector1">
              <a:avLst/>
            </a:prstGeom>
            <a:noFill/>
            <a:ln cap="flat" cmpd="sng" w="76200">
              <a:solidFill>
                <a:srgbClr val="7F7F7F"/>
              </a:solidFill>
              <a:prstDash val="solid"/>
              <a:round/>
              <a:headEnd len="sm" w="sm" type="none"/>
              <a:tailEnd len="med" w="med" type="triangle"/>
            </a:ln>
          </p:spPr>
        </p:cxnSp>
        <p:sp>
          <p:nvSpPr>
            <p:cNvPr id="4616" name="Google Shape;4616;p439"/>
            <p:cNvSpPr txBox="1"/>
            <p:nvPr/>
          </p:nvSpPr>
          <p:spPr>
            <a:xfrm>
              <a:off x="3652252" y="7358572"/>
              <a:ext cx="65114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SemiBold"/>
                  <a:ea typeface="Open Sans SemiBold"/>
                  <a:cs typeface="Open Sans SemiBold"/>
                  <a:sym typeface="Open Sans SemiBold"/>
                </a:rPr>
                <a:t>MAB</a:t>
              </a:r>
              <a:endParaRPr/>
            </a:p>
          </p:txBody>
        </p:sp>
        <p:grpSp>
          <p:nvGrpSpPr>
            <p:cNvPr id="4617" name="Google Shape;4617;p439"/>
            <p:cNvGrpSpPr/>
            <p:nvPr/>
          </p:nvGrpSpPr>
          <p:grpSpPr>
            <a:xfrm>
              <a:off x="9920306" y="3620535"/>
              <a:ext cx="2117237" cy="1752325"/>
              <a:chOff x="9920306" y="3620535"/>
              <a:chExt cx="2117237" cy="1752325"/>
            </a:xfrm>
          </p:grpSpPr>
          <p:grpSp>
            <p:nvGrpSpPr>
              <p:cNvPr id="4618" name="Google Shape;4618;p439"/>
              <p:cNvGrpSpPr/>
              <p:nvPr/>
            </p:nvGrpSpPr>
            <p:grpSpPr>
              <a:xfrm>
                <a:off x="9920306" y="3620535"/>
                <a:ext cx="2117237" cy="1752325"/>
                <a:chOff x="9920306" y="3620535"/>
                <a:chExt cx="2117237" cy="1752325"/>
              </a:xfrm>
            </p:grpSpPr>
            <p:sp>
              <p:nvSpPr>
                <p:cNvPr id="4619" name="Google Shape;4619;p439"/>
                <p:cNvSpPr/>
                <p:nvPr/>
              </p:nvSpPr>
              <p:spPr>
                <a:xfrm>
                  <a:off x="9920306" y="3620535"/>
                  <a:ext cx="2117237" cy="443576"/>
                </a:xfrm>
                <a:prstGeom prst="trapezoid">
                  <a:avLst>
                    <a:gd fmla="val 25000" name="adj"/>
                  </a:avLst>
                </a:prstGeom>
                <a:gradFill>
                  <a:gsLst>
                    <a:gs pos="0">
                      <a:schemeClr val="accent3"/>
                    </a:gs>
                    <a:gs pos="100000">
                      <a:srgbClr val="D8D8D8"/>
                    </a:gs>
                  </a:gsLst>
                  <a:lin ang="16200000" scaled="0"/>
                </a:gradFill>
                <a:ln cap="flat" cmpd="sng" w="38100">
                  <a:solidFill>
                    <a:srgbClr val="AEABAB"/>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sp>
              <p:nvSpPr>
                <p:cNvPr id="4620" name="Google Shape;4620;p439"/>
                <p:cNvSpPr/>
                <p:nvPr/>
              </p:nvSpPr>
              <p:spPr>
                <a:xfrm>
                  <a:off x="9959818" y="4085145"/>
                  <a:ext cx="2038214" cy="1287715"/>
                </a:xfrm>
                <a:prstGeom prst="rect">
                  <a:avLst/>
                </a:prstGeom>
                <a:gradFill>
                  <a:gsLst>
                    <a:gs pos="0">
                      <a:schemeClr val="accent3"/>
                    </a:gs>
                    <a:gs pos="100000">
                      <a:srgbClr val="D8D8D8"/>
                    </a:gs>
                  </a:gsLst>
                  <a:lin ang="16200000" scaled="0"/>
                </a:gradFill>
                <a:ln cap="flat" cmpd="sng" w="76200">
                  <a:solidFill>
                    <a:srgbClr val="7F7F7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3F3F3F"/>
                    </a:solidFill>
                    <a:latin typeface="Open Sans SemiBold"/>
                    <a:ea typeface="Open Sans SemiBold"/>
                    <a:cs typeface="Open Sans SemiBold"/>
                    <a:sym typeface="Open Sans SemiBold"/>
                  </a:endParaRPr>
                </a:p>
              </p:txBody>
            </p:sp>
          </p:grpSp>
          <p:pic>
            <p:nvPicPr>
              <p:cNvPr descr="Fingerprint with solid fill" id="4621" name="Google Shape;4621;p439"/>
              <p:cNvPicPr preferRelativeResize="0"/>
              <p:nvPr/>
            </p:nvPicPr>
            <p:blipFill rotWithShape="1">
              <a:blip r:embed="rId8">
                <a:alphaModFix/>
              </a:blip>
              <a:srcRect b="0" l="0" r="0" t="0"/>
              <a:stretch/>
            </p:blipFill>
            <p:spPr>
              <a:xfrm>
                <a:off x="10492399" y="4214445"/>
                <a:ext cx="1034062" cy="1034062"/>
              </a:xfrm>
              <a:prstGeom prst="rect">
                <a:avLst/>
              </a:prstGeom>
              <a:noFill/>
              <a:ln>
                <a:noFill/>
              </a:ln>
            </p:spPr>
          </p:pic>
        </p:grpSp>
        <p:cxnSp>
          <p:nvCxnSpPr>
            <p:cNvPr id="4622" name="Google Shape;4622;p439"/>
            <p:cNvCxnSpPr/>
            <p:nvPr/>
          </p:nvCxnSpPr>
          <p:spPr>
            <a:xfrm>
              <a:off x="7618465" y="3292870"/>
              <a:ext cx="2185102" cy="921575"/>
            </a:xfrm>
            <a:prstGeom prst="straightConnector1">
              <a:avLst/>
            </a:prstGeom>
            <a:noFill/>
            <a:ln cap="flat" cmpd="sng" w="76200">
              <a:solidFill>
                <a:srgbClr val="7F7F7F"/>
              </a:solidFill>
              <a:prstDash val="solid"/>
              <a:round/>
              <a:headEnd len="sm" w="sm" type="none"/>
              <a:tailEnd len="med" w="med" type="triangle"/>
            </a:ln>
          </p:spPr>
        </p:cxnSp>
        <p:cxnSp>
          <p:nvCxnSpPr>
            <p:cNvPr id="4623" name="Google Shape;4623;p439"/>
            <p:cNvCxnSpPr/>
            <p:nvPr/>
          </p:nvCxnSpPr>
          <p:spPr>
            <a:xfrm flipH="1" rot="10800000">
              <a:off x="7563530" y="5070030"/>
              <a:ext cx="2185102" cy="1213960"/>
            </a:xfrm>
            <a:prstGeom prst="straightConnector1">
              <a:avLst/>
            </a:prstGeom>
            <a:noFill/>
            <a:ln cap="flat" cmpd="sng" w="76200">
              <a:solidFill>
                <a:srgbClr val="7F7F7F"/>
              </a:solidFill>
              <a:prstDash val="solid"/>
              <a:round/>
              <a:headEnd len="sm" w="sm" type="none"/>
              <a:tailEnd len="med" w="med" type="triangle"/>
            </a:ln>
          </p:spPr>
        </p:cxnSp>
        <p:sp>
          <p:nvSpPr>
            <p:cNvPr id="4624" name="Google Shape;4624;p439"/>
            <p:cNvSpPr txBox="1"/>
            <p:nvPr/>
          </p:nvSpPr>
          <p:spPr>
            <a:xfrm>
              <a:off x="10145132" y="5487536"/>
              <a:ext cx="179424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3F3F3F"/>
                  </a:solidFill>
                  <a:latin typeface="Open Sans SemiBold"/>
                  <a:ea typeface="Open Sans SemiBold"/>
                  <a:cs typeface="Open Sans SemiBold"/>
                  <a:sym typeface="Open Sans SemiBold"/>
                </a:rPr>
                <a:t>Policy service node</a:t>
              </a:r>
              <a:endParaRPr/>
            </a:p>
          </p:txBody>
        </p:sp>
        <p:cxnSp>
          <p:nvCxnSpPr>
            <p:cNvPr id="4625" name="Google Shape;4625;p439"/>
            <p:cNvCxnSpPr/>
            <p:nvPr/>
          </p:nvCxnSpPr>
          <p:spPr>
            <a:xfrm flipH="1" rot="10800000">
              <a:off x="12271484" y="3164305"/>
              <a:ext cx="1576863" cy="1050140"/>
            </a:xfrm>
            <a:prstGeom prst="straightConnector1">
              <a:avLst/>
            </a:prstGeom>
            <a:noFill/>
            <a:ln cap="flat" cmpd="sng" w="76200">
              <a:solidFill>
                <a:srgbClr val="7F7F7F"/>
              </a:solidFill>
              <a:prstDash val="solid"/>
              <a:round/>
              <a:headEnd len="sm" w="sm" type="none"/>
              <a:tailEnd len="med" w="med" type="triangle"/>
            </a:ln>
          </p:spPr>
        </p:cxnSp>
        <p:cxnSp>
          <p:nvCxnSpPr>
            <p:cNvPr id="4626" name="Google Shape;4626;p439"/>
            <p:cNvCxnSpPr/>
            <p:nvPr/>
          </p:nvCxnSpPr>
          <p:spPr>
            <a:xfrm>
              <a:off x="12271484" y="5070030"/>
              <a:ext cx="1637021" cy="848831"/>
            </a:xfrm>
            <a:prstGeom prst="straightConnector1">
              <a:avLst/>
            </a:prstGeom>
            <a:noFill/>
            <a:ln cap="flat" cmpd="sng" w="76200">
              <a:solidFill>
                <a:srgbClr val="7F7F7F"/>
              </a:solidFill>
              <a:prstDash val="solid"/>
              <a:round/>
              <a:headEnd len="sm" w="sm" type="none"/>
              <a:tailEnd len="med" w="med" type="triangle"/>
            </a:ln>
          </p:spPr>
        </p:cxnSp>
        <p:sp>
          <p:nvSpPr>
            <p:cNvPr id="4627" name="Google Shape;4627;p439"/>
            <p:cNvSpPr txBox="1"/>
            <p:nvPr/>
          </p:nvSpPr>
          <p:spPr>
            <a:xfrm>
              <a:off x="1272170" y="8281143"/>
              <a:ext cx="228401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3F3F3F"/>
                  </a:solidFill>
                  <a:latin typeface="Open Sans SemiBold"/>
                  <a:ea typeface="Open Sans SemiBold"/>
                  <a:cs typeface="Open Sans SemiBold"/>
                  <a:sym typeface="Open Sans SemiBold"/>
                </a:rPr>
                <a:t>Non-supplicant’s devices (Printers)</a:t>
              </a:r>
              <a:endParaRPr/>
            </a:p>
          </p:txBody>
        </p:sp>
        <p:sp>
          <p:nvSpPr>
            <p:cNvPr id="4628" name="Google Shape;4628;p439"/>
            <p:cNvSpPr txBox="1"/>
            <p:nvPr/>
          </p:nvSpPr>
          <p:spPr>
            <a:xfrm rot="1431643">
              <a:off x="7808515" y="3190735"/>
              <a:ext cx="9332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SemiBold"/>
                  <a:ea typeface="Open Sans SemiBold"/>
                  <a:cs typeface="Open Sans SemiBold"/>
                  <a:sym typeface="Open Sans SemiBold"/>
                </a:rPr>
                <a:t>Radius</a:t>
              </a:r>
              <a:endParaRPr/>
            </a:p>
          </p:txBody>
        </p:sp>
        <p:sp>
          <p:nvSpPr>
            <p:cNvPr id="4629" name="Google Shape;4629;p439"/>
            <p:cNvSpPr txBox="1"/>
            <p:nvPr/>
          </p:nvSpPr>
          <p:spPr>
            <a:xfrm rot="-1697816">
              <a:off x="7720506" y="5472081"/>
              <a:ext cx="9332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SemiBold"/>
                  <a:ea typeface="Open Sans SemiBold"/>
                  <a:cs typeface="Open Sans SemiBold"/>
                  <a:sym typeface="Open Sans SemiBold"/>
                </a:rPr>
                <a:t>Radius</a:t>
              </a:r>
              <a:endParaRPr/>
            </a:p>
          </p:txBody>
        </p:sp>
        <p:sp>
          <p:nvSpPr>
            <p:cNvPr id="4630" name="Google Shape;4630;p439"/>
            <p:cNvSpPr txBox="1"/>
            <p:nvPr/>
          </p:nvSpPr>
          <p:spPr>
            <a:xfrm rot="-2038125">
              <a:off x="12223805" y="3544317"/>
              <a:ext cx="7745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SemiBold"/>
                  <a:ea typeface="Open Sans SemiBold"/>
                  <a:cs typeface="Open Sans SemiBold"/>
                  <a:sym typeface="Open Sans SemiBold"/>
                </a:rPr>
                <a:t>LDAP</a:t>
              </a:r>
              <a:endParaRPr/>
            </a:p>
          </p:txBody>
        </p:sp>
        <p:sp>
          <p:nvSpPr>
            <p:cNvPr id="4631" name="Google Shape;4631;p439"/>
            <p:cNvSpPr txBox="1"/>
            <p:nvPr/>
          </p:nvSpPr>
          <p:spPr>
            <a:xfrm rot="1602386">
              <a:off x="13014701" y="5234940"/>
              <a:ext cx="7633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SemiBold"/>
                  <a:ea typeface="Open Sans SemiBold"/>
                  <a:cs typeface="Open Sans SemiBold"/>
                  <a:sym typeface="Open Sans SemiBold"/>
                </a:rPr>
                <a:t>Trust</a:t>
              </a:r>
              <a:endParaRPr/>
            </a:p>
          </p:txBody>
        </p:sp>
        <p:sp>
          <p:nvSpPr>
            <p:cNvPr id="4632" name="Google Shape;4632;p439"/>
            <p:cNvSpPr txBox="1"/>
            <p:nvPr/>
          </p:nvSpPr>
          <p:spPr>
            <a:xfrm>
              <a:off x="13709277" y="3716944"/>
              <a:ext cx="179424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3F3F3F"/>
                  </a:solidFill>
                  <a:latin typeface="Open Sans SemiBold"/>
                  <a:ea typeface="Open Sans SemiBold"/>
                  <a:cs typeface="Open Sans SemiBold"/>
                  <a:sym typeface="Open Sans SemiBold"/>
                </a:rPr>
                <a:t>Microsoft AD</a:t>
              </a:r>
              <a:endParaRPr/>
            </a:p>
          </p:txBody>
        </p:sp>
        <p:sp>
          <p:nvSpPr>
            <p:cNvPr id="4633" name="Google Shape;4633;p439"/>
            <p:cNvSpPr txBox="1"/>
            <p:nvPr/>
          </p:nvSpPr>
          <p:spPr>
            <a:xfrm>
              <a:off x="13742968" y="6857881"/>
              <a:ext cx="179424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3F3F3F"/>
                  </a:solidFill>
                  <a:latin typeface="Open Sans SemiBold"/>
                  <a:ea typeface="Open Sans SemiBold"/>
                  <a:cs typeface="Open Sans SemiBold"/>
                  <a:sym typeface="Open Sans SemiBold"/>
                </a:rPr>
                <a:t>Microsoft PKI</a:t>
              </a:r>
              <a:endParaRPr/>
            </a:p>
          </p:txBody>
        </p:sp>
        <p:pic>
          <p:nvPicPr>
            <p:cNvPr id="4634" name="Google Shape;4634;p439"/>
            <p:cNvPicPr preferRelativeResize="0"/>
            <p:nvPr/>
          </p:nvPicPr>
          <p:blipFill rotWithShape="1">
            <a:blip r:embed="rId9">
              <a:alphaModFix/>
            </a:blip>
            <a:srcRect b="0" l="0" r="0" t="0"/>
            <a:stretch/>
          </p:blipFill>
          <p:spPr>
            <a:xfrm>
              <a:off x="14309290" y="2420124"/>
              <a:ext cx="551804" cy="1306312"/>
            </a:xfrm>
            <a:prstGeom prst="rect">
              <a:avLst/>
            </a:prstGeom>
            <a:noFill/>
            <a:ln>
              <a:noFill/>
            </a:ln>
          </p:spPr>
        </p:pic>
        <p:pic>
          <p:nvPicPr>
            <p:cNvPr id="4635" name="Google Shape;4635;p439"/>
            <p:cNvPicPr preferRelativeResize="0"/>
            <p:nvPr/>
          </p:nvPicPr>
          <p:blipFill rotWithShape="1">
            <a:blip r:embed="rId9">
              <a:alphaModFix/>
            </a:blip>
            <a:srcRect b="0" l="0" r="0" t="0"/>
            <a:stretch/>
          </p:blipFill>
          <p:spPr>
            <a:xfrm>
              <a:off x="14326524" y="5549529"/>
              <a:ext cx="551804" cy="1306312"/>
            </a:xfrm>
            <a:prstGeom prst="rect">
              <a:avLst/>
            </a:prstGeom>
            <a:noFill/>
            <a:ln>
              <a:noFill/>
            </a:ln>
          </p:spPr>
        </p:pic>
      </p:grpSp>
      <p:sp>
        <p:nvSpPr>
          <p:cNvPr id="4636" name="Google Shape;4636;p439"/>
          <p:cNvSpPr/>
          <p:nvPr/>
        </p:nvSpPr>
        <p:spPr>
          <a:xfrm>
            <a:off x="-828684" y="8528224"/>
            <a:ext cx="11055367" cy="84454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3F3F3F"/>
                </a:solidFill>
                <a:latin typeface="Open Sans"/>
                <a:ea typeface="Open Sans"/>
                <a:cs typeface="Open Sans"/>
                <a:sym typeface="Open Sans"/>
              </a:rPr>
              <a:t>Source: https://sudonull.com/post/31574-Configuring-8021X-on-Cisco-Switches-Using-Failover-NPS-Windows-RADIUS-with-AD</a:t>
            </a:r>
            <a:endParaRPr b="0" i="0" sz="1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1" name="Shape 4641"/>
        <p:cNvGrpSpPr/>
        <p:nvPr/>
      </p:nvGrpSpPr>
      <p:grpSpPr>
        <a:xfrm>
          <a:off x="0" y="0"/>
          <a:ext cx="0" cy="0"/>
          <a:chOff x="0" y="0"/>
          <a:chExt cx="0" cy="0"/>
        </a:xfrm>
      </p:grpSpPr>
      <p:sp>
        <p:nvSpPr>
          <p:cNvPr id="4642" name="Google Shape;4642;p44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Software Defined Wide Area Network</a:t>
            </a:r>
            <a:endParaRPr>
              <a:latin typeface="Open Sans"/>
              <a:ea typeface="Open Sans"/>
              <a:cs typeface="Open Sans"/>
              <a:sym typeface="Open Sans"/>
            </a:endParaRPr>
          </a:p>
        </p:txBody>
      </p:sp>
      <p:sp>
        <p:nvSpPr>
          <p:cNvPr id="4643" name="Google Shape;4643;p440"/>
          <p:cNvSpPr/>
          <p:nvPr/>
        </p:nvSpPr>
        <p:spPr>
          <a:xfrm>
            <a:off x="1531620" y="3168872"/>
            <a:ext cx="7984490" cy="4161432"/>
          </a:xfrm>
          <a:prstGeom prst="roundRect">
            <a:avLst>
              <a:gd fmla="val 8413"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Unlike traditional WANs that rely heavily on hardware, SD-WAN leverages software to manage and optimize network traffic.</a:t>
            </a:r>
            <a:endParaRPr/>
          </a:p>
          <a:p>
            <a:pPr indent="0" lvl="1" marL="0" marR="0" rtl="0" algn="l">
              <a:lnSpc>
                <a:spcPct val="115000"/>
              </a:lnSpc>
              <a:spcBef>
                <a:spcPts val="0"/>
              </a:spcBef>
              <a:spcAft>
                <a:spcPts val="0"/>
              </a:spcAft>
              <a:buNone/>
            </a:pPr>
            <a:r>
              <a:t/>
            </a:r>
            <a:endParaRPr b="0" i="0" sz="1000" u="none" cap="none" strike="noStrike">
              <a:solidFill>
                <a:srgbClr val="404040"/>
              </a:solidFill>
              <a:latin typeface="Open Sans"/>
              <a:ea typeface="Open Sans"/>
              <a:cs typeface="Open Sans"/>
              <a:sym typeface="Open Sans"/>
            </a:endParaRPr>
          </a:p>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SD-WANs use encryption to protect data and route traffic based on application needs.</a:t>
            </a:r>
            <a:endParaRPr/>
          </a:p>
          <a:p>
            <a:pPr indent="0" lvl="1" marL="0" marR="0" rtl="0" algn="l">
              <a:lnSpc>
                <a:spcPct val="115000"/>
              </a:lnSpc>
              <a:spcBef>
                <a:spcPts val="0"/>
              </a:spcBef>
              <a:spcAft>
                <a:spcPts val="0"/>
              </a:spcAft>
              <a:buNone/>
            </a:pPr>
            <a:r>
              <a:t/>
            </a:r>
            <a:endParaRPr b="0" i="0" sz="1000" u="none" cap="none" strike="noStrike">
              <a:solidFill>
                <a:srgbClr val="404040"/>
              </a:solidFill>
              <a:latin typeface="Open Sans"/>
              <a:ea typeface="Open Sans"/>
              <a:cs typeface="Open Sans"/>
              <a:sym typeface="Open Sans"/>
            </a:endParaRPr>
          </a:p>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They integrate with firewalls to enhance defense against threats and simplify centralized network security management for comprehensive protection.</a:t>
            </a:r>
            <a:endParaRPr/>
          </a:p>
        </p:txBody>
      </p:sp>
      <p:pic>
        <p:nvPicPr>
          <p:cNvPr id="4644" name="Google Shape;4644;p440"/>
          <p:cNvPicPr preferRelativeResize="0"/>
          <p:nvPr/>
        </p:nvPicPr>
        <p:blipFill rotWithShape="1">
          <a:blip r:embed="rId3">
            <a:alphaModFix/>
          </a:blip>
          <a:srcRect b="0" l="0" r="0" t="0"/>
          <a:stretch/>
        </p:blipFill>
        <p:spPr>
          <a:xfrm>
            <a:off x="9842181" y="2811188"/>
            <a:ext cx="4876800" cy="4876800"/>
          </a:xfrm>
          <a:prstGeom prst="rect">
            <a:avLst/>
          </a:prstGeom>
          <a:noFill/>
          <a:ln>
            <a:noFill/>
          </a:ln>
        </p:spPr>
      </p:pic>
      <p:sp>
        <p:nvSpPr>
          <p:cNvPr id="4645" name="Google Shape;4645;p440"/>
          <p:cNvSpPr/>
          <p:nvPr/>
        </p:nvSpPr>
        <p:spPr>
          <a:xfrm>
            <a:off x="3987800" y="816352"/>
            <a:ext cx="82927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46" name="Google Shape;4646;p440"/>
          <p:cNvSpPr txBox="1"/>
          <p:nvPr/>
        </p:nvSpPr>
        <p:spPr>
          <a:xfrm>
            <a:off x="1531620" y="1440926"/>
            <a:ext cx="12664440"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 virtualized WAN architecture that allows enterprises to connect multiple locations using a variety of transport services like MPLS, 4G LTE, and broadband internet.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1" name="Shape 4651"/>
        <p:cNvGrpSpPr/>
        <p:nvPr/>
      </p:nvGrpSpPr>
      <p:grpSpPr>
        <a:xfrm>
          <a:off x="0" y="0"/>
          <a:ext cx="0" cy="0"/>
          <a:chOff x="0" y="0"/>
          <a:chExt cx="0" cy="0"/>
        </a:xfrm>
      </p:grpSpPr>
      <p:sp>
        <p:nvSpPr>
          <p:cNvPr id="4652" name="Google Shape;4652;p44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How SD-WAN Works</a:t>
            </a:r>
            <a:endParaRPr/>
          </a:p>
        </p:txBody>
      </p:sp>
      <p:pic>
        <p:nvPicPr>
          <p:cNvPr id="4653" name="Google Shape;4653;p441"/>
          <p:cNvPicPr preferRelativeResize="0"/>
          <p:nvPr/>
        </p:nvPicPr>
        <p:blipFill rotWithShape="1">
          <a:blip r:embed="rId3">
            <a:alphaModFix/>
          </a:blip>
          <a:srcRect b="0" l="0" r="0" t="0"/>
          <a:stretch/>
        </p:blipFill>
        <p:spPr>
          <a:xfrm>
            <a:off x="1471925" y="1552028"/>
            <a:ext cx="5572125" cy="3000375"/>
          </a:xfrm>
          <a:prstGeom prst="rect">
            <a:avLst/>
          </a:prstGeom>
          <a:noFill/>
          <a:ln>
            <a:noFill/>
          </a:ln>
        </p:spPr>
      </p:pic>
      <p:pic>
        <p:nvPicPr>
          <p:cNvPr id="4654" name="Google Shape;4654;p441"/>
          <p:cNvPicPr preferRelativeResize="0"/>
          <p:nvPr/>
        </p:nvPicPr>
        <p:blipFill rotWithShape="1">
          <a:blip r:embed="rId4">
            <a:alphaModFix/>
          </a:blip>
          <a:srcRect b="0" l="0" r="0" t="0"/>
          <a:stretch/>
        </p:blipFill>
        <p:spPr>
          <a:xfrm>
            <a:off x="9211900" y="1552028"/>
            <a:ext cx="5572125" cy="3000375"/>
          </a:xfrm>
          <a:prstGeom prst="rect">
            <a:avLst/>
          </a:prstGeom>
          <a:noFill/>
          <a:ln>
            <a:noFill/>
          </a:ln>
        </p:spPr>
      </p:pic>
      <p:pic>
        <p:nvPicPr>
          <p:cNvPr id="4655" name="Google Shape;4655;p441"/>
          <p:cNvPicPr preferRelativeResize="0"/>
          <p:nvPr/>
        </p:nvPicPr>
        <p:blipFill rotWithShape="1">
          <a:blip r:embed="rId5">
            <a:alphaModFix/>
          </a:blip>
          <a:srcRect b="0" l="0" r="0" t="0"/>
          <a:stretch/>
        </p:blipFill>
        <p:spPr>
          <a:xfrm>
            <a:off x="1471925" y="5158403"/>
            <a:ext cx="5572125" cy="3000375"/>
          </a:xfrm>
          <a:prstGeom prst="rect">
            <a:avLst/>
          </a:prstGeom>
          <a:noFill/>
          <a:ln>
            <a:noFill/>
          </a:ln>
        </p:spPr>
      </p:pic>
      <p:pic>
        <p:nvPicPr>
          <p:cNvPr id="4656" name="Google Shape;4656;p441"/>
          <p:cNvPicPr preferRelativeResize="0"/>
          <p:nvPr/>
        </p:nvPicPr>
        <p:blipFill rotWithShape="1">
          <a:blip r:embed="rId6">
            <a:alphaModFix/>
          </a:blip>
          <a:srcRect b="0" l="0" r="0" t="0"/>
          <a:stretch/>
        </p:blipFill>
        <p:spPr>
          <a:xfrm>
            <a:off x="9211900" y="5158403"/>
            <a:ext cx="5572125" cy="3000375"/>
          </a:xfrm>
          <a:prstGeom prst="rect">
            <a:avLst/>
          </a:prstGeom>
          <a:noFill/>
          <a:ln>
            <a:noFill/>
          </a:ln>
        </p:spPr>
      </p:pic>
      <p:sp>
        <p:nvSpPr>
          <p:cNvPr id="4657" name="Google Shape;4657;p441"/>
          <p:cNvSpPr txBox="1"/>
          <p:nvPr/>
        </p:nvSpPr>
        <p:spPr>
          <a:xfrm>
            <a:off x="2011875" y="1903375"/>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Centralized control</a:t>
            </a:r>
            <a:endParaRPr b="0" i="0" sz="1400" u="none" cap="none" strike="noStrike">
              <a:solidFill>
                <a:srgbClr val="434343"/>
              </a:solidFill>
              <a:latin typeface="Arial"/>
              <a:ea typeface="Arial"/>
              <a:cs typeface="Arial"/>
              <a:sym typeface="Arial"/>
            </a:endParaRPr>
          </a:p>
        </p:txBody>
      </p:sp>
      <p:sp>
        <p:nvSpPr>
          <p:cNvPr id="4658" name="Google Shape;4658;p441"/>
          <p:cNvSpPr txBox="1"/>
          <p:nvPr/>
        </p:nvSpPr>
        <p:spPr>
          <a:xfrm>
            <a:off x="9740874" y="1641775"/>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Overlay network</a:t>
            </a:r>
            <a:endParaRPr b="0" i="0" sz="1400" u="none" cap="none" strike="noStrike">
              <a:solidFill>
                <a:srgbClr val="434343"/>
              </a:solidFill>
              <a:latin typeface="Arial"/>
              <a:ea typeface="Arial"/>
              <a:cs typeface="Arial"/>
              <a:sym typeface="Arial"/>
            </a:endParaRPr>
          </a:p>
        </p:txBody>
      </p:sp>
      <p:sp>
        <p:nvSpPr>
          <p:cNvPr id="4659" name="Google Shape;4659;p441"/>
          <p:cNvSpPr txBox="1"/>
          <p:nvPr/>
        </p:nvSpPr>
        <p:spPr>
          <a:xfrm>
            <a:off x="2011875" y="5249428"/>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Application-aware routing</a:t>
            </a:r>
            <a:endParaRPr b="0" i="0" sz="1400" u="none" cap="none" strike="noStrike">
              <a:solidFill>
                <a:srgbClr val="434343"/>
              </a:solidFill>
              <a:latin typeface="Arial"/>
              <a:ea typeface="Arial"/>
              <a:cs typeface="Arial"/>
              <a:sym typeface="Arial"/>
            </a:endParaRPr>
          </a:p>
        </p:txBody>
      </p:sp>
      <p:sp>
        <p:nvSpPr>
          <p:cNvPr id="4660" name="Google Shape;4660;p441"/>
          <p:cNvSpPr txBox="1"/>
          <p:nvPr/>
        </p:nvSpPr>
        <p:spPr>
          <a:xfrm>
            <a:off x="9740874" y="5277342"/>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Dynamic selection</a:t>
            </a:r>
            <a:endParaRPr b="0" i="0" sz="1400" u="none" cap="none" strike="noStrike">
              <a:solidFill>
                <a:srgbClr val="434343"/>
              </a:solidFill>
              <a:latin typeface="Arial"/>
              <a:ea typeface="Arial"/>
              <a:cs typeface="Arial"/>
              <a:sym typeface="Arial"/>
            </a:endParaRPr>
          </a:p>
        </p:txBody>
      </p:sp>
      <p:sp>
        <p:nvSpPr>
          <p:cNvPr id="4661" name="Google Shape;4661;p441"/>
          <p:cNvSpPr txBox="1"/>
          <p:nvPr/>
        </p:nvSpPr>
        <p:spPr>
          <a:xfrm>
            <a:off x="1679162" y="3203180"/>
            <a:ext cx="5157475"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 A centralized controller manages the SD-WAN network, making it easier to configure and manage.</a:t>
            </a:r>
            <a:endParaRPr b="0" i="0" sz="2200" u="none" cap="none" strike="noStrike">
              <a:solidFill>
                <a:srgbClr val="404040"/>
              </a:solidFill>
              <a:latin typeface="Open Sans"/>
              <a:ea typeface="Open Sans"/>
              <a:cs typeface="Open Sans"/>
              <a:sym typeface="Open Sans"/>
            </a:endParaRPr>
          </a:p>
        </p:txBody>
      </p:sp>
      <p:sp>
        <p:nvSpPr>
          <p:cNvPr id="4662" name="Google Shape;4662;p441"/>
          <p:cNvSpPr txBox="1"/>
          <p:nvPr/>
        </p:nvSpPr>
        <p:spPr>
          <a:xfrm>
            <a:off x="9740874" y="3009953"/>
            <a:ext cx="4611711"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SD-WAN creates a virtual overlay network on top of existing physical networks.</a:t>
            </a:r>
            <a:endParaRPr b="0" i="0" sz="2200" u="none" cap="none" strike="noStrike">
              <a:solidFill>
                <a:srgbClr val="404040"/>
              </a:solidFill>
              <a:latin typeface="Open Sans"/>
              <a:ea typeface="Open Sans"/>
              <a:cs typeface="Open Sans"/>
              <a:sym typeface="Open Sans"/>
            </a:endParaRPr>
          </a:p>
        </p:txBody>
      </p:sp>
      <p:sp>
        <p:nvSpPr>
          <p:cNvPr id="4663" name="Google Shape;4663;p441"/>
          <p:cNvSpPr txBox="1"/>
          <p:nvPr/>
        </p:nvSpPr>
        <p:spPr>
          <a:xfrm>
            <a:off x="1783058" y="6525275"/>
            <a:ext cx="4949682" cy="120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None/>
            </a:pPr>
            <a:r>
              <a:rPr b="0" i="0" lang="en-US" sz="2200" u="none" cap="none" strike="noStrike">
                <a:solidFill>
                  <a:srgbClr val="404040"/>
                </a:solidFill>
                <a:latin typeface="Open Sans"/>
                <a:ea typeface="Open Sans"/>
                <a:cs typeface="Open Sans"/>
                <a:sym typeface="Open Sans"/>
              </a:rPr>
              <a:t>Traffic is intelligently routed based on application requirements and network conditions.</a:t>
            </a:r>
            <a:endParaRPr b="0" i="0" sz="2200" u="none" cap="none" strike="noStrike">
              <a:solidFill>
                <a:srgbClr val="404040"/>
              </a:solidFill>
              <a:latin typeface="Open Sans"/>
              <a:ea typeface="Open Sans"/>
              <a:cs typeface="Open Sans"/>
              <a:sym typeface="Open Sans"/>
            </a:endParaRPr>
          </a:p>
        </p:txBody>
      </p:sp>
      <p:sp>
        <p:nvSpPr>
          <p:cNvPr id="4664" name="Google Shape;4664;p441"/>
          <p:cNvSpPr txBox="1"/>
          <p:nvPr/>
        </p:nvSpPr>
        <p:spPr>
          <a:xfrm>
            <a:off x="9211900" y="6694625"/>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SD-WAN can dynamically choose the best path for traffic based on factors like latency, jitter, and packet loss.</a:t>
            </a:r>
            <a:endParaRPr b="0" i="0" sz="2200" u="none" cap="none" strike="noStrike">
              <a:solidFill>
                <a:srgbClr val="404040"/>
              </a:solidFill>
              <a:latin typeface="Open Sans"/>
              <a:ea typeface="Open Sans"/>
              <a:cs typeface="Open Sans"/>
              <a:sym typeface="Open Sans"/>
            </a:endParaRPr>
          </a:p>
        </p:txBody>
      </p:sp>
      <p:sp>
        <p:nvSpPr>
          <p:cNvPr id="4665" name="Google Shape;4665;p441"/>
          <p:cNvSpPr/>
          <p:nvPr/>
        </p:nvSpPr>
        <p:spPr>
          <a:xfrm>
            <a:off x="5803900" y="816352"/>
            <a:ext cx="46593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0" name="Shape 4670"/>
        <p:cNvGrpSpPr/>
        <p:nvPr/>
      </p:nvGrpSpPr>
      <p:grpSpPr>
        <a:xfrm>
          <a:off x="0" y="0"/>
          <a:ext cx="0" cy="0"/>
          <a:chOff x="0" y="0"/>
          <a:chExt cx="0" cy="0"/>
        </a:xfrm>
      </p:grpSpPr>
      <p:sp>
        <p:nvSpPr>
          <p:cNvPr id="4671" name="Google Shape;4671;p442"/>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Secure Access Service Edge (SASE)</a:t>
            </a:r>
            <a:endParaRPr>
              <a:latin typeface="Open Sans"/>
              <a:ea typeface="Open Sans"/>
              <a:cs typeface="Open Sans"/>
              <a:sym typeface="Open Sans"/>
            </a:endParaRPr>
          </a:p>
        </p:txBody>
      </p:sp>
      <p:sp>
        <p:nvSpPr>
          <p:cNvPr id="4672" name="Google Shape;4672;p442"/>
          <p:cNvSpPr/>
          <p:nvPr/>
        </p:nvSpPr>
        <p:spPr>
          <a:xfrm>
            <a:off x="1250950" y="2949664"/>
            <a:ext cx="8506510" cy="4769665"/>
          </a:xfrm>
          <a:prstGeom prst="roundRect">
            <a:avLst>
              <a:gd fmla="val 4833"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SASE blends robust security with cloud agility, offering centralized end-to-end protection and simplified access, regardless of user location. </a:t>
            </a:r>
            <a:endParaRPr/>
          </a:p>
          <a:p>
            <a:pPr indent="0" lvl="1"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This innovative network architecture combines WAN technologies and cloud-based security under a zero-trust model, incorporating identity and access management (IAM) and a suite of threat prevention features such as intrusion prevention and content filtering.</a:t>
            </a:r>
            <a:endParaRPr/>
          </a:p>
        </p:txBody>
      </p:sp>
      <p:pic>
        <p:nvPicPr>
          <p:cNvPr id="4673" name="Google Shape;4673;p442"/>
          <p:cNvPicPr preferRelativeResize="0"/>
          <p:nvPr/>
        </p:nvPicPr>
        <p:blipFill rotWithShape="1">
          <a:blip r:embed="rId3">
            <a:alphaModFix/>
          </a:blip>
          <a:srcRect b="0" l="0" r="0" t="0"/>
          <a:stretch/>
        </p:blipFill>
        <p:spPr>
          <a:xfrm>
            <a:off x="10370369" y="3098095"/>
            <a:ext cx="4472803" cy="4472803"/>
          </a:xfrm>
          <a:prstGeom prst="rect">
            <a:avLst/>
          </a:prstGeom>
          <a:noFill/>
          <a:ln>
            <a:noFill/>
          </a:ln>
        </p:spPr>
      </p:pic>
      <p:sp>
        <p:nvSpPr>
          <p:cNvPr id="4674" name="Google Shape;4674;p442"/>
          <p:cNvSpPr/>
          <p:nvPr/>
        </p:nvSpPr>
        <p:spPr>
          <a:xfrm>
            <a:off x="4432300" y="816352"/>
            <a:ext cx="73918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75" name="Google Shape;4675;p442"/>
          <p:cNvSpPr txBox="1"/>
          <p:nvPr/>
        </p:nvSpPr>
        <p:spPr>
          <a:xfrm>
            <a:off x="2273643" y="1260389"/>
            <a:ext cx="10478530" cy="68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76" name="Google Shape;4676;p442"/>
          <p:cNvSpPr txBox="1"/>
          <p:nvPr/>
        </p:nvSpPr>
        <p:spPr>
          <a:xfrm>
            <a:off x="1412827" y="1440926"/>
            <a:ext cx="11833616"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 relatively new cloud-based approach to network security that combines and delivers several network and security functionalities as a single service.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1" name="Shape 4681"/>
        <p:cNvGrpSpPr/>
        <p:nvPr/>
      </p:nvGrpSpPr>
      <p:grpSpPr>
        <a:xfrm>
          <a:off x="0" y="0"/>
          <a:ext cx="0" cy="0"/>
          <a:chOff x="0" y="0"/>
          <a:chExt cx="0" cy="0"/>
        </a:xfrm>
      </p:grpSpPr>
      <p:sp>
        <p:nvSpPr>
          <p:cNvPr id="4682" name="Google Shape;4682;p44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Key Components of SASE</a:t>
            </a:r>
            <a:endParaRPr>
              <a:latin typeface="Open Sans"/>
              <a:ea typeface="Open Sans"/>
              <a:cs typeface="Open Sans"/>
              <a:sym typeface="Open Sans"/>
            </a:endParaRPr>
          </a:p>
        </p:txBody>
      </p:sp>
      <p:sp>
        <p:nvSpPr>
          <p:cNvPr id="4683" name="Google Shape;4683;p443"/>
          <p:cNvSpPr/>
          <p:nvPr/>
        </p:nvSpPr>
        <p:spPr>
          <a:xfrm>
            <a:off x="2209800" y="1213299"/>
            <a:ext cx="13716000" cy="1325880"/>
          </a:xfrm>
          <a:prstGeom prst="roundRect">
            <a:avLst>
              <a:gd fmla="val 16667" name="adj"/>
            </a:avLst>
          </a:prstGeom>
          <a:solidFill>
            <a:srgbClr val="DDEAF6"/>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SD-WAN (Software-defined wide area network): </a:t>
            </a:r>
            <a:r>
              <a:rPr b="0" i="0" lang="en-US" sz="2200" u="none" cap="none" strike="noStrike">
                <a:solidFill>
                  <a:srgbClr val="404040"/>
                </a:solidFill>
                <a:latin typeface="Open Sans"/>
                <a:ea typeface="Open Sans"/>
                <a:cs typeface="Open Sans"/>
                <a:sym typeface="Open Sans"/>
              </a:rPr>
              <a:t>Optimizes internet connectivity across various connections (broadband, MPLS, LTE) for better performance and reliability</a:t>
            </a:r>
            <a:endParaRPr b="0" i="0" sz="2200" u="none" cap="none" strike="noStrike">
              <a:solidFill>
                <a:srgbClr val="404040"/>
              </a:solidFill>
              <a:latin typeface="Open Sans"/>
              <a:ea typeface="Open Sans"/>
              <a:cs typeface="Open Sans"/>
              <a:sym typeface="Open Sans"/>
            </a:endParaRPr>
          </a:p>
        </p:txBody>
      </p:sp>
      <p:pic>
        <p:nvPicPr>
          <p:cNvPr descr="Pointing hand Icons - 2,315 free vector icons" id="4684" name="Google Shape;4684;p443"/>
          <p:cNvPicPr preferRelativeResize="0"/>
          <p:nvPr/>
        </p:nvPicPr>
        <p:blipFill rotWithShape="1">
          <a:blip r:embed="rId3">
            <a:alphaModFix/>
          </a:blip>
          <a:srcRect b="0" l="0" r="0" t="0"/>
          <a:stretch/>
        </p:blipFill>
        <p:spPr>
          <a:xfrm>
            <a:off x="879225" y="1266639"/>
            <a:ext cx="1219200" cy="1219200"/>
          </a:xfrm>
          <a:prstGeom prst="rect">
            <a:avLst/>
          </a:prstGeom>
          <a:noFill/>
          <a:ln>
            <a:noFill/>
          </a:ln>
        </p:spPr>
      </p:pic>
      <p:sp>
        <p:nvSpPr>
          <p:cNvPr id="4685" name="Google Shape;4685;p443"/>
          <p:cNvSpPr/>
          <p:nvPr/>
        </p:nvSpPr>
        <p:spPr>
          <a:xfrm>
            <a:off x="2209800" y="5973429"/>
            <a:ext cx="13716000" cy="1325880"/>
          </a:xfrm>
          <a:prstGeom prst="roundRect">
            <a:avLst>
              <a:gd fmla="val 16667" name="adj"/>
            </a:avLst>
          </a:prstGeom>
          <a:solidFill>
            <a:srgbClr val="DDEAF6"/>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1"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SWG (Secure web gateway): </a:t>
            </a:r>
            <a:r>
              <a:rPr b="0" i="0" lang="en-US" sz="2200" u="none" cap="none" strike="noStrike">
                <a:solidFill>
                  <a:srgbClr val="404040"/>
                </a:solidFill>
                <a:latin typeface="Open Sans"/>
                <a:ea typeface="Open Sans"/>
                <a:cs typeface="Open Sans"/>
                <a:sym typeface="Open Sans"/>
              </a:rPr>
              <a:t>Filters web traffic to block malware, phishing attempts, and other online threats.</a:t>
            </a:r>
            <a:endParaRPr/>
          </a:p>
          <a:p>
            <a:pPr indent="0" lvl="0" marL="0" marR="0" rtl="0" algn="l">
              <a:lnSpc>
                <a:spcPct val="115000"/>
              </a:lnSpc>
              <a:spcBef>
                <a:spcPts val="0"/>
              </a:spcBef>
              <a:spcAft>
                <a:spcPts val="0"/>
              </a:spcAft>
              <a:buNone/>
            </a:pPr>
            <a:r>
              <a:t/>
            </a:r>
            <a:endParaRPr b="1" i="0" sz="2200" u="none" cap="none" strike="noStrike">
              <a:solidFill>
                <a:srgbClr val="434343"/>
              </a:solidFill>
              <a:latin typeface="Open Sans"/>
              <a:ea typeface="Open Sans"/>
              <a:cs typeface="Open Sans"/>
              <a:sym typeface="Open Sans"/>
            </a:endParaRPr>
          </a:p>
        </p:txBody>
      </p:sp>
      <p:sp>
        <p:nvSpPr>
          <p:cNvPr id="4686" name="Google Shape;4686;p443"/>
          <p:cNvSpPr/>
          <p:nvPr/>
        </p:nvSpPr>
        <p:spPr>
          <a:xfrm>
            <a:off x="2209800" y="4371393"/>
            <a:ext cx="13716000" cy="1325880"/>
          </a:xfrm>
          <a:prstGeom prst="roundRect">
            <a:avLst>
              <a:gd fmla="val 16667" name="adj"/>
            </a:avLst>
          </a:prstGeom>
          <a:solidFill>
            <a:srgbClr val="DDEAF6"/>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CASB (Cloud access security broker): </a:t>
            </a:r>
            <a:r>
              <a:rPr b="0" i="0" lang="en-US" sz="2200" u="none" cap="none" strike="noStrike">
                <a:solidFill>
                  <a:srgbClr val="404040"/>
                </a:solidFill>
                <a:latin typeface="Open Sans"/>
                <a:ea typeface="Open Sans"/>
                <a:cs typeface="Open Sans"/>
                <a:sym typeface="Open Sans"/>
              </a:rPr>
              <a:t>Monitors and secures access to cloud applications to prevent data breaches.</a:t>
            </a:r>
            <a:endParaRPr/>
          </a:p>
          <a:p>
            <a:pPr indent="0" lvl="0" marL="0" marR="0" rtl="0" algn="l">
              <a:lnSpc>
                <a:spcPct val="115000"/>
              </a:lnSpc>
              <a:spcBef>
                <a:spcPts val="0"/>
              </a:spcBef>
              <a:spcAft>
                <a:spcPts val="0"/>
              </a:spcAft>
              <a:buNone/>
            </a:pPr>
            <a:r>
              <a:t/>
            </a:r>
            <a:endParaRPr b="1" i="0" sz="2200" u="none" cap="none" strike="noStrike">
              <a:solidFill>
                <a:srgbClr val="434343"/>
              </a:solidFill>
              <a:latin typeface="Open Sans"/>
              <a:ea typeface="Open Sans"/>
              <a:cs typeface="Open Sans"/>
              <a:sym typeface="Open Sans"/>
            </a:endParaRPr>
          </a:p>
        </p:txBody>
      </p:sp>
      <p:sp>
        <p:nvSpPr>
          <p:cNvPr id="4687" name="Google Shape;4687;p443"/>
          <p:cNvSpPr/>
          <p:nvPr/>
        </p:nvSpPr>
        <p:spPr>
          <a:xfrm>
            <a:off x="2209800" y="2827243"/>
            <a:ext cx="13716000" cy="1325880"/>
          </a:xfrm>
          <a:prstGeom prst="roundRect">
            <a:avLst>
              <a:gd fmla="val 16667" name="adj"/>
            </a:avLst>
          </a:prstGeom>
          <a:solidFill>
            <a:srgbClr val="DDEAF6"/>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FWaaS (Firewall as a service): </a:t>
            </a:r>
            <a:r>
              <a:rPr b="0" i="0" lang="en-US" sz="2200" u="none" cap="none" strike="noStrike">
                <a:solidFill>
                  <a:srgbClr val="404040"/>
                </a:solidFill>
                <a:latin typeface="Open Sans"/>
                <a:ea typeface="Open Sans"/>
                <a:cs typeface="Open Sans"/>
                <a:sym typeface="Open Sans"/>
              </a:rPr>
              <a:t>Provides cloud-based firewall functionality to filter and control network traffic</a:t>
            </a:r>
            <a:endParaRPr b="0" i="0" sz="2200" u="none" cap="none" strike="noStrike">
              <a:solidFill>
                <a:srgbClr val="404040"/>
              </a:solidFill>
              <a:latin typeface="Open Sans"/>
              <a:ea typeface="Open Sans"/>
              <a:cs typeface="Open Sans"/>
              <a:sym typeface="Open Sans"/>
            </a:endParaRPr>
          </a:p>
        </p:txBody>
      </p:sp>
      <p:pic>
        <p:nvPicPr>
          <p:cNvPr descr="Pointing hand Icons - 2,315 free vector icons" id="4688" name="Google Shape;4688;p443"/>
          <p:cNvPicPr preferRelativeResize="0"/>
          <p:nvPr/>
        </p:nvPicPr>
        <p:blipFill rotWithShape="1">
          <a:blip r:embed="rId3">
            <a:alphaModFix/>
          </a:blip>
          <a:srcRect b="0" l="0" r="0" t="0"/>
          <a:stretch/>
        </p:blipFill>
        <p:spPr>
          <a:xfrm>
            <a:off x="879225" y="6026769"/>
            <a:ext cx="1219200" cy="1219200"/>
          </a:xfrm>
          <a:prstGeom prst="rect">
            <a:avLst/>
          </a:prstGeom>
          <a:noFill/>
          <a:ln>
            <a:noFill/>
          </a:ln>
        </p:spPr>
      </p:pic>
      <p:pic>
        <p:nvPicPr>
          <p:cNvPr descr="Pointing hand Icons - 2,315 free vector icons" id="4689" name="Google Shape;4689;p443"/>
          <p:cNvPicPr preferRelativeResize="0"/>
          <p:nvPr/>
        </p:nvPicPr>
        <p:blipFill rotWithShape="1">
          <a:blip r:embed="rId3">
            <a:alphaModFix/>
          </a:blip>
          <a:srcRect b="0" l="0" r="0" t="0"/>
          <a:stretch/>
        </p:blipFill>
        <p:spPr>
          <a:xfrm>
            <a:off x="879225" y="4424733"/>
            <a:ext cx="1219200" cy="1219200"/>
          </a:xfrm>
          <a:prstGeom prst="rect">
            <a:avLst/>
          </a:prstGeom>
          <a:noFill/>
          <a:ln>
            <a:noFill/>
          </a:ln>
        </p:spPr>
      </p:pic>
      <p:pic>
        <p:nvPicPr>
          <p:cNvPr descr="Pointing hand Icons - 2,315 free vector icons" id="4690" name="Google Shape;4690;p443"/>
          <p:cNvPicPr preferRelativeResize="0"/>
          <p:nvPr/>
        </p:nvPicPr>
        <p:blipFill rotWithShape="1">
          <a:blip r:embed="rId3">
            <a:alphaModFix/>
          </a:blip>
          <a:srcRect b="0" l="0" r="0" t="0"/>
          <a:stretch/>
        </p:blipFill>
        <p:spPr>
          <a:xfrm>
            <a:off x="879225" y="2880583"/>
            <a:ext cx="1219200" cy="1219200"/>
          </a:xfrm>
          <a:prstGeom prst="rect">
            <a:avLst/>
          </a:prstGeom>
          <a:noFill/>
          <a:ln>
            <a:noFill/>
          </a:ln>
        </p:spPr>
      </p:pic>
      <p:sp>
        <p:nvSpPr>
          <p:cNvPr id="4691" name="Google Shape;4691;p443"/>
          <p:cNvSpPr/>
          <p:nvPr/>
        </p:nvSpPr>
        <p:spPr>
          <a:xfrm>
            <a:off x="2209800" y="7567493"/>
            <a:ext cx="13716000" cy="1325880"/>
          </a:xfrm>
          <a:prstGeom prst="roundRect">
            <a:avLst>
              <a:gd fmla="val 16667" name="adj"/>
            </a:avLst>
          </a:prstGeom>
          <a:solidFill>
            <a:srgbClr val="DDEAF6"/>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1"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ZTNA (Zero trust network access): </a:t>
            </a:r>
            <a:r>
              <a:rPr b="0" i="0" lang="en-US" sz="2200" u="none" cap="none" strike="noStrike">
                <a:solidFill>
                  <a:srgbClr val="404040"/>
                </a:solidFill>
                <a:latin typeface="Open Sans"/>
                <a:ea typeface="Open Sans"/>
                <a:cs typeface="Open Sans"/>
                <a:sym typeface="Open Sans"/>
              </a:rPr>
              <a:t>Provides secure, role-based access to applications without requiring users to connect to the corporate network.</a:t>
            </a:r>
            <a:endParaRPr/>
          </a:p>
          <a:p>
            <a:pPr indent="0" lvl="0" marL="0" marR="0" rtl="0" algn="l">
              <a:lnSpc>
                <a:spcPct val="115000"/>
              </a:lnSpc>
              <a:spcBef>
                <a:spcPts val="0"/>
              </a:spcBef>
              <a:spcAft>
                <a:spcPts val="0"/>
              </a:spcAft>
              <a:buNone/>
            </a:pPr>
            <a:r>
              <a:t/>
            </a:r>
            <a:endParaRPr b="1" i="0" sz="2200" u="none" cap="none" strike="noStrike">
              <a:solidFill>
                <a:srgbClr val="434343"/>
              </a:solidFill>
              <a:latin typeface="Open Sans"/>
              <a:ea typeface="Open Sans"/>
              <a:cs typeface="Open Sans"/>
              <a:sym typeface="Open Sans"/>
            </a:endParaRPr>
          </a:p>
        </p:txBody>
      </p:sp>
      <p:pic>
        <p:nvPicPr>
          <p:cNvPr descr="Pointing hand Icons - 2,315 free vector icons" id="4692" name="Google Shape;4692;p443"/>
          <p:cNvPicPr preferRelativeResize="0"/>
          <p:nvPr/>
        </p:nvPicPr>
        <p:blipFill rotWithShape="1">
          <a:blip r:embed="rId3">
            <a:alphaModFix/>
          </a:blip>
          <a:srcRect b="0" l="0" r="0" t="0"/>
          <a:stretch/>
        </p:blipFill>
        <p:spPr>
          <a:xfrm>
            <a:off x="879225" y="7620833"/>
            <a:ext cx="1219200" cy="1219200"/>
          </a:xfrm>
          <a:prstGeom prst="rect">
            <a:avLst/>
          </a:prstGeom>
          <a:noFill/>
          <a:ln>
            <a:noFill/>
          </a:ln>
        </p:spPr>
      </p:pic>
      <p:sp>
        <p:nvSpPr>
          <p:cNvPr id="4693" name="Google Shape;4693;p443"/>
          <p:cNvSpPr/>
          <p:nvPr/>
        </p:nvSpPr>
        <p:spPr>
          <a:xfrm>
            <a:off x="5397500" y="816352"/>
            <a:ext cx="5459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8" name="Shape 4698"/>
        <p:cNvGrpSpPr/>
        <p:nvPr/>
      </p:nvGrpSpPr>
      <p:grpSpPr>
        <a:xfrm>
          <a:off x="0" y="0"/>
          <a:ext cx="0" cy="0"/>
          <a:chOff x="0" y="0"/>
          <a:chExt cx="0" cy="0"/>
        </a:xfrm>
      </p:grpSpPr>
      <p:sp>
        <p:nvSpPr>
          <p:cNvPr id="4699" name="Google Shape;4699;p44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Key Aspects of SASE</a:t>
            </a:r>
            <a:endParaRPr/>
          </a:p>
        </p:txBody>
      </p:sp>
      <p:pic>
        <p:nvPicPr>
          <p:cNvPr id="4700" name="Google Shape;4700;p444"/>
          <p:cNvPicPr preferRelativeResize="0"/>
          <p:nvPr/>
        </p:nvPicPr>
        <p:blipFill rotWithShape="1">
          <a:blip r:embed="rId3">
            <a:alphaModFix/>
          </a:blip>
          <a:srcRect b="0" l="0" r="0" t="0"/>
          <a:stretch/>
        </p:blipFill>
        <p:spPr>
          <a:xfrm>
            <a:off x="1193318" y="1552028"/>
            <a:ext cx="6129338" cy="3000375"/>
          </a:xfrm>
          <a:prstGeom prst="rect">
            <a:avLst/>
          </a:prstGeom>
          <a:noFill/>
          <a:ln>
            <a:noFill/>
          </a:ln>
        </p:spPr>
      </p:pic>
      <p:pic>
        <p:nvPicPr>
          <p:cNvPr id="4701" name="Google Shape;4701;p444"/>
          <p:cNvPicPr preferRelativeResize="0"/>
          <p:nvPr/>
        </p:nvPicPr>
        <p:blipFill rotWithShape="1">
          <a:blip r:embed="rId4">
            <a:alphaModFix/>
          </a:blip>
          <a:srcRect b="0" l="0" r="0" t="0"/>
          <a:stretch/>
        </p:blipFill>
        <p:spPr>
          <a:xfrm>
            <a:off x="8933293" y="1552028"/>
            <a:ext cx="6129338" cy="3000375"/>
          </a:xfrm>
          <a:prstGeom prst="rect">
            <a:avLst/>
          </a:prstGeom>
          <a:noFill/>
          <a:ln>
            <a:noFill/>
          </a:ln>
        </p:spPr>
      </p:pic>
      <p:pic>
        <p:nvPicPr>
          <p:cNvPr id="4702" name="Google Shape;4702;p444"/>
          <p:cNvPicPr preferRelativeResize="0"/>
          <p:nvPr/>
        </p:nvPicPr>
        <p:blipFill rotWithShape="1">
          <a:blip r:embed="rId5">
            <a:alphaModFix/>
          </a:blip>
          <a:srcRect b="0" l="0" r="0" t="0"/>
          <a:stretch/>
        </p:blipFill>
        <p:spPr>
          <a:xfrm>
            <a:off x="1193318" y="5158403"/>
            <a:ext cx="6129338" cy="3000375"/>
          </a:xfrm>
          <a:prstGeom prst="rect">
            <a:avLst/>
          </a:prstGeom>
          <a:noFill/>
          <a:ln>
            <a:noFill/>
          </a:ln>
        </p:spPr>
      </p:pic>
      <p:pic>
        <p:nvPicPr>
          <p:cNvPr id="4703" name="Google Shape;4703;p444"/>
          <p:cNvPicPr preferRelativeResize="0"/>
          <p:nvPr/>
        </p:nvPicPr>
        <p:blipFill rotWithShape="1">
          <a:blip r:embed="rId6">
            <a:alphaModFix/>
          </a:blip>
          <a:srcRect b="0" l="0" r="0" t="0"/>
          <a:stretch/>
        </p:blipFill>
        <p:spPr>
          <a:xfrm>
            <a:off x="8933293" y="5158403"/>
            <a:ext cx="6129338" cy="3000375"/>
          </a:xfrm>
          <a:prstGeom prst="rect">
            <a:avLst/>
          </a:prstGeom>
          <a:noFill/>
          <a:ln>
            <a:noFill/>
          </a:ln>
        </p:spPr>
      </p:pic>
      <p:sp>
        <p:nvSpPr>
          <p:cNvPr id="4704" name="Google Shape;4704;p444"/>
          <p:cNvSpPr txBox="1"/>
          <p:nvPr/>
        </p:nvSpPr>
        <p:spPr>
          <a:xfrm>
            <a:off x="2011875" y="1903375"/>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Cloud-delivered </a:t>
            </a:r>
            <a:endParaRPr b="0" i="0" sz="1400" u="none" cap="none" strike="noStrike">
              <a:solidFill>
                <a:srgbClr val="434343"/>
              </a:solidFill>
              <a:latin typeface="Arial"/>
              <a:ea typeface="Arial"/>
              <a:cs typeface="Arial"/>
              <a:sym typeface="Arial"/>
            </a:endParaRPr>
          </a:p>
        </p:txBody>
      </p:sp>
      <p:sp>
        <p:nvSpPr>
          <p:cNvPr id="4705" name="Google Shape;4705;p444"/>
          <p:cNvSpPr txBox="1"/>
          <p:nvPr/>
        </p:nvSpPr>
        <p:spPr>
          <a:xfrm>
            <a:off x="9740874" y="1641775"/>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Unified service</a:t>
            </a:r>
            <a:endParaRPr b="0" i="0" sz="1400" u="none" cap="none" strike="noStrike">
              <a:solidFill>
                <a:srgbClr val="434343"/>
              </a:solidFill>
              <a:latin typeface="Arial"/>
              <a:ea typeface="Arial"/>
              <a:cs typeface="Arial"/>
              <a:sym typeface="Arial"/>
            </a:endParaRPr>
          </a:p>
        </p:txBody>
      </p:sp>
      <p:sp>
        <p:nvSpPr>
          <p:cNvPr id="4706" name="Google Shape;4706;p444"/>
          <p:cNvSpPr txBox="1"/>
          <p:nvPr/>
        </p:nvSpPr>
        <p:spPr>
          <a:xfrm>
            <a:off x="2011875" y="5249428"/>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Improved security</a:t>
            </a:r>
            <a:endParaRPr b="0" i="0" sz="1400" u="none" cap="none" strike="noStrike">
              <a:solidFill>
                <a:srgbClr val="434343"/>
              </a:solidFill>
              <a:latin typeface="Arial"/>
              <a:ea typeface="Arial"/>
              <a:cs typeface="Arial"/>
              <a:sym typeface="Arial"/>
            </a:endParaRPr>
          </a:p>
        </p:txBody>
      </p:sp>
      <p:sp>
        <p:nvSpPr>
          <p:cNvPr id="4707" name="Google Shape;4707;p444"/>
          <p:cNvSpPr txBox="1"/>
          <p:nvPr/>
        </p:nvSpPr>
        <p:spPr>
          <a:xfrm>
            <a:off x="9740874" y="5277342"/>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Enhanced user experience</a:t>
            </a:r>
            <a:endParaRPr b="0" i="0" sz="1400" u="none" cap="none" strike="noStrike">
              <a:solidFill>
                <a:srgbClr val="434343"/>
              </a:solidFill>
              <a:latin typeface="Arial"/>
              <a:ea typeface="Arial"/>
              <a:cs typeface="Arial"/>
              <a:sym typeface="Arial"/>
            </a:endParaRPr>
          </a:p>
        </p:txBody>
      </p:sp>
      <p:sp>
        <p:nvSpPr>
          <p:cNvPr id="4708" name="Google Shape;4708;p444"/>
          <p:cNvSpPr txBox="1"/>
          <p:nvPr/>
        </p:nvSpPr>
        <p:spPr>
          <a:xfrm>
            <a:off x="1332534" y="3088950"/>
            <a:ext cx="5850731"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3200" u="none" cap="none" strike="noStrike">
                <a:solidFill>
                  <a:srgbClr val="E3E3E3"/>
                </a:solidFill>
                <a:latin typeface="Arial"/>
                <a:ea typeface="Arial"/>
                <a:cs typeface="Arial"/>
                <a:sym typeface="Arial"/>
              </a:rPr>
              <a:t> </a:t>
            </a:r>
            <a:r>
              <a:rPr b="0" i="0" lang="en-US" sz="2200" u="none" cap="none" strike="noStrike">
                <a:solidFill>
                  <a:srgbClr val="434343"/>
                </a:solidFill>
                <a:latin typeface="Open Sans"/>
                <a:ea typeface="Open Sans"/>
                <a:cs typeface="Open Sans"/>
                <a:sym typeface="Open Sans"/>
              </a:rPr>
              <a:t>SASE operates from the cloud, eliminating the need for complex on-premise security infrastructure.</a:t>
            </a:r>
            <a:endParaRPr b="0" i="0" sz="2200" u="none" cap="none" strike="noStrike">
              <a:solidFill>
                <a:srgbClr val="434343"/>
              </a:solidFill>
              <a:latin typeface="Open Sans"/>
              <a:ea typeface="Open Sans"/>
              <a:cs typeface="Open Sans"/>
              <a:sym typeface="Open Sans"/>
            </a:endParaRPr>
          </a:p>
        </p:txBody>
      </p:sp>
      <p:sp>
        <p:nvSpPr>
          <p:cNvPr id="4709" name="Google Shape;4709;p444"/>
          <p:cNvSpPr txBox="1"/>
          <p:nvPr/>
        </p:nvSpPr>
        <p:spPr>
          <a:xfrm>
            <a:off x="8933253" y="3088950"/>
            <a:ext cx="612942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merges networking (SD-WAN) and security functions (FWaaS, CASB, SWG, ZTNA) into a single platform for centralized management and policy enforcement.</a:t>
            </a:r>
            <a:endParaRPr b="0" i="0" sz="2200" u="none" cap="none" strike="noStrike">
              <a:solidFill>
                <a:srgbClr val="434343"/>
              </a:solidFill>
              <a:latin typeface="Open Sans"/>
              <a:ea typeface="Open Sans"/>
              <a:cs typeface="Open Sans"/>
              <a:sym typeface="Open Sans"/>
            </a:endParaRPr>
          </a:p>
        </p:txBody>
      </p:sp>
      <p:sp>
        <p:nvSpPr>
          <p:cNvPr id="4710" name="Google Shape;4710;p444"/>
          <p:cNvSpPr txBox="1"/>
          <p:nvPr/>
        </p:nvSpPr>
        <p:spPr>
          <a:xfrm>
            <a:off x="1471799" y="6525275"/>
            <a:ext cx="5572200" cy="120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By consolidating security controls, it provides a more consistent and comprehensive security posture across the entire network.</a:t>
            </a:r>
            <a:endParaRPr b="0" i="0" sz="2200" u="none" cap="none" strike="noStrike">
              <a:solidFill>
                <a:srgbClr val="434343"/>
              </a:solidFill>
              <a:latin typeface="Open Sans"/>
              <a:ea typeface="Open Sans"/>
              <a:cs typeface="Open Sans"/>
              <a:sym typeface="Open Sans"/>
            </a:endParaRPr>
          </a:p>
        </p:txBody>
      </p:sp>
      <p:sp>
        <p:nvSpPr>
          <p:cNvPr id="4711" name="Google Shape;4711;p444"/>
          <p:cNvSpPr txBox="1"/>
          <p:nvPr/>
        </p:nvSpPr>
        <p:spPr>
          <a:xfrm>
            <a:off x="9211900" y="6694625"/>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It enables secure access to applications from anywhere, on any device, with minimal latency.</a:t>
            </a:r>
            <a:endParaRPr b="0" i="0" sz="2200" u="none" cap="none" strike="noStrike">
              <a:solidFill>
                <a:srgbClr val="434343"/>
              </a:solidFill>
              <a:latin typeface="Open Sans"/>
              <a:ea typeface="Open Sans"/>
              <a:cs typeface="Open Sans"/>
              <a:sym typeface="Open Sans"/>
            </a:endParaRPr>
          </a:p>
        </p:txBody>
      </p:sp>
      <p:sp>
        <p:nvSpPr>
          <p:cNvPr id="4712" name="Google Shape;4712;p444"/>
          <p:cNvSpPr/>
          <p:nvPr/>
        </p:nvSpPr>
        <p:spPr>
          <a:xfrm>
            <a:off x="5956300" y="816352"/>
            <a:ext cx="43597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66"/>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sz="2816">
                <a:solidFill>
                  <a:srgbClr val="3F3F3F"/>
                </a:solidFill>
                <a:latin typeface="Open Sans"/>
                <a:ea typeface="Open Sans"/>
                <a:cs typeface="Open Sans"/>
                <a:sym typeface="Open Sans"/>
              </a:rPr>
              <a:t>Categorization </a:t>
            </a:r>
            <a:r>
              <a:rPr lang="en-US">
                <a:solidFill>
                  <a:srgbClr val="3F3F3F"/>
                </a:solidFill>
                <a:latin typeface="Open Sans"/>
                <a:ea typeface="Open Sans"/>
                <a:cs typeface="Open Sans"/>
                <a:sym typeface="Open Sans"/>
              </a:rPr>
              <a:t>of Cloud: </a:t>
            </a:r>
            <a:r>
              <a:rPr lang="en-US" sz="2816">
                <a:solidFill>
                  <a:srgbClr val="3F3F3F"/>
                </a:solidFill>
                <a:latin typeface="Open Sans"/>
                <a:ea typeface="Open Sans"/>
                <a:cs typeface="Open Sans"/>
                <a:sym typeface="Open Sans"/>
              </a:rPr>
              <a:t>Service</a:t>
            </a:r>
            <a:r>
              <a:rPr lang="en-US">
                <a:solidFill>
                  <a:srgbClr val="3F3F3F"/>
                </a:solidFill>
                <a:latin typeface="Open Sans"/>
                <a:ea typeface="Open Sans"/>
                <a:cs typeface="Open Sans"/>
                <a:sym typeface="Open Sans"/>
              </a:rPr>
              <a:t> </a:t>
            </a:r>
            <a:r>
              <a:rPr lang="en-US" sz="2816"/>
              <a:t>Models</a:t>
            </a:r>
            <a:endParaRPr>
              <a:solidFill>
                <a:srgbClr val="3F3F3F"/>
              </a:solidFill>
              <a:latin typeface="Open Sans"/>
              <a:ea typeface="Open Sans"/>
              <a:cs typeface="Open Sans"/>
              <a:sym typeface="Open Sans"/>
            </a:endParaRPr>
          </a:p>
        </p:txBody>
      </p:sp>
      <p:sp>
        <p:nvSpPr>
          <p:cNvPr id="417" name="Google Shape;417;p266"/>
          <p:cNvSpPr/>
          <p:nvPr/>
        </p:nvSpPr>
        <p:spPr>
          <a:xfrm>
            <a:off x="1553304" y="3087035"/>
            <a:ext cx="13149392" cy="4111433"/>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418" name="Google Shape;418;p266"/>
          <p:cNvSpPr txBox="1"/>
          <p:nvPr/>
        </p:nvSpPr>
        <p:spPr>
          <a:xfrm>
            <a:off x="1740753" y="3372252"/>
            <a:ext cx="6795127" cy="3177368"/>
          </a:xfrm>
          <a:prstGeom prst="rect">
            <a:avLst/>
          </a:prstGeom>
          <a:noFill/>
          <a:ln>
            <a:noFill/>
          </a:ln>
        </p:spPr>
        <p:txBody>
          <a:bodyPr anchorCtr="0" anchor="t" bIns="45700" lIns="91425" spcFirstLastPara="1" rIns="91425" wrap="square" tIns="45700">
            <a:spAutoFit/>
          </a:bodyPr>
          <a:lstStyle/>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Resource pool: Access to fundamental computing infrastructures such as computing, network, or storage.</a:t>
            </a:r>
            <a:endParaRPr/>
          </a:p>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SPI tiers: These are also called the SPI tiers.</a:t>
            </a:r>
            <a:endParaRPr/>
          </a:p>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Examples: Amazon EC2, Google Compute Engine, and HP Cloud.</a:t>
            </a:r>
            <a:endParaRPr/>
          </a:p>
        </p:txBody>
      </p:sp>
      <p:pic>
        <p:nvPicPr>
          <p:cNvPr id="419" name="Google Shape;419;p266"/>
          <p:cNvPicPr preferRelativeResize="0"/>
          <p:nvPr/>
        </p:nvPicPr>
        <p:blipFill rotWithShape="1">
          <a:blip r:embed="rId3">
            <a:alphaModFix/>
          </a:blip>
          <a:srcRect b="0" l="0" r="0" t="0"/>
          <a:stretch/>
        </p:blipFill>
        <p:spPr>
          <a:xfrm>
            <a:off x="9003867" y="3789796"/>
            <a:ext cx="5230841" cy="2264807"/>
          </a:xfrm>
          <a:prstGeom prst="rect">
            <a:avLst/>
          </a:prstGeom>
          <a:noFill/>
          <a:ln>
            <a:noFill/>
          </a:ln>
        </p:spPr>
      </p:pic>
      <p:sp>
        <p:nvSpPr>
          <p:cNvPr id="420" name="Google Shape;420;p266"/>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Infrastructure as a Service (IaaS) </a:t>
            </a:r>
            <a:r>
              <a:rPr b="0" i="0" lang="en-US" sz="2200" u="none" cap="none" strike="noStrike">
                <a:solidFill>
                  <a:srgbClr val="3F3F3F"/>
                </a:solidFill>
                <a:latin typeface="Open Sans"/>
                <a:ea typeface="Open Sans"/>
                <a:cs typeface="Open Sans"/>
                <a:sym typeface="Open Sans"/>
              </a:rPr>
              <a:t>provides access to a resource pool of fundamental computing infrastructures. Key features include:</a:t>
            </a:r>
            <a:endParaRPr b="0" i="0" sz="2200" u="none" cap="none" strike="noStrike">
              <a:solidFill>
                <a:srgbClr val="FFFFFF"/>
              </a:solidFill>
              <a:latin typeface="Open Sans"/>
              <a:ea typeface="Open Sans"/>
              <a:cs typeface="Open Sans"/>
              <a:sym typeface="Open Sans"/>
            </a:endParaRPr>
          </a:p>
        </p:txBody>
      </p:sp>
      <p:sp>
        <p:nvSpPr>
          <p:cNvPr id="421" name="Google Shape;421;p266"/>
          <p:cNvSpPr/>
          <p:nvPr/>
        </p:nvSpPr>
        <p:spPr>
          <a:xfrm>
            <a:off x="3365500" y="891545"/>
            <a:ext cx="95409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7" name="Shape 4717"/>
        <p:cNvGrpSpPr/>
        <p:nvPr/>
      </p:nvGrpSpPr>
      <p:grpSpPr>
        <a:xfrm>
          <a:off x="0" y="0"/>
          <a:ext cx="0" cy="0"/>
          <a:chOff x="0" y="0"/>
          <a:chExt cx="0" cy="0"/>
        </a:xfrm>
      </p:grpSpPr>
      <p:sp>
        <p:nvSpPr>
          <p:cNvPr id="4718" name="Google Shape;4718;p445"/>
          <p:cNvSpPr txBox="1"/>
          <p:nvPr>
            <p:ph type="title"/>
          </p:nvPr>
        </p:nvSpPr>
        <p:spPr>
          <a:xfrm>
            <a:off x="36140" y="15756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Benefits of SASE</a:t>
            </a:r>
            <a:endParaRPr/>
          </a:p>
        </p:txBody>
      </p:sp>
      <p:grpSp>
        <p:nvGrpSpPr>
          <p:cNvPr id="4719" name="Google Shape;4719;p445"/>
          <p:cNvGrpSpPr/>
          <p:nvPr/>
        </p:nvGrpSpPr>
        <p:grpSpPr>
          <a:xfrm>
            <a:off x="1250950" y="1707286"/>
            <a:ext cx="3970298" cy="2864714"/>
            <a:chOff x="1250950" y="1707286"/>
            <a:chExt cx="3970298" cy="2864714"/>
          </a:xfrm>
        </p:grpSpPr>
        <p:sp>
          <p:nvSpPr>
            <p:cNvPr id="4720" name="Google Shape;4720;p445"/>
            <p:cNvSpPr/>
            <p:nvPr/>
          </p:nvSpPr>
          <p:spPr>
            <a:xfrm>
              <a:off x="1495049" y="1756714"/>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Improved security</a:t>
              </a:r>
              <a:endParaRPr/>
            </a:p>
          </p:txBody>
        </p:sp>
        <p:sp>
          <p:nvSpPr>
            <p:cNvPr id="4721" name="Google Shape;4721;p445"/>
            <p:cNvSpPr/>
            <p:nvPr/>
          </p:nvSpPr>
          <p:spPr>
            <a:xfrm>
              <a:off x="1260289" y="2808652"/>
              <a:ext cx="3951621" cy="1496546"/>
            </a:xfrm>
            <a:prstGeom prst="roundRect">
              <a:avLst>
                <a:gd fmla="val 16667" name="adj"/>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Comprehensive security controls and consistent policy enforcement</a:t>
              </a:r>
              <a:endParaRPr b="0" i="0" sz="2200" u="none" cap="none" strike="noStrike">
                <a:solidFill>
                  <a:srgbClr val="404040"/>
                </a:solidFill>
                <a:latin typeface="Open Sans"/>
                <a:ea typeface="Open Sans"/>
                <a:cs typeface="Open Sans"/>
                <a:sym typeface="Open Sans"/>
              </a:endParaRPr>
            </a:p>
          </p:txBody>
        </p:sp>
        <p:sp>
          <p:nvSpPr>
            <p:cNvPr id="4722" name="Google Shape;4722;p445"/>
            <p:cNvSpPr/>
            <p:nvPr/>
          </p:nvSpPr>
          <p:spPr>
            <a:xfrm>
              <a:off x="1250950" y="1707286"/>
              <a:ext cx="3970298" cy="2864714"/>
            </a:xfrm>
            <a:prstGeom prst="roundRect">
              <a:avLst>
                <a:gd fmla="val 4589"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723" name="Google Shape;4723;p445"/>
          <p:cNvGrpSpPr/>
          <p:nvPr/>
        </p:nvGrpSpPr>
        <p:grpSpPr>
          <a:xfrm>
            <a:off x="6170599" y="1692958"/>
            <a:ext cx="3970298" cy="2882371"/>
            <a:chOff x="6170599" y="1692958"/>
            <a:chExt cx="3970298" cy="2882371"/>
          </a:xfrm>
        </p:grpSpPr>
        <p:sp>
          <p:nvSpPr>
            <p:cNvPr id="4724" name="Google Shape;4724;p445"/>
            <p:cNvSpPr/>
            <p:nvPr/>
          </p:nvSpPr>
          <p:spPr>
            <a:xfrm>
              <a:off x="6414698" y="1756714"/>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Enhanced agility</a:t>
              </a:r>
              <a:endParaRPr/>
            </a:p>
          </p:txBody>
        </p:sp>
        <p:sp>
          <p:nvSpPr>
            <p:cNvPr id="4725" name="Google Shape;4725;p445"/>
            <p:cNvSpPr/>
            <p:nvPr/>
          </p:nvSpPr>
          <p:spPr>
            <a:xfrm>
              <a:off x="6179938" y="2648026"/>
              <a:ext cx="3951621" cy="1927303"/>
            </a:xfrm>
            <a:prstGeom prst="roundRect">
              <a:avLst>
                <a:gd fmla="val 16667" name="adj"/>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Scalable and adaptable to meet the demands of modern distributed networks</a:t>
              </a:r>
              <a:endParaRPr b="0" i="0" sz="2200" u="none" cap="none" strike="noStrike">
                <a:solidFill>
                  <a:srgbClr val="404040"/>
                </a:solidFill>
                <a:latin typeface="Open Sans"/>
                <a:ea typeface="Open Sans"/>
                <a:cs typeface="Open Sans"/>
                <a:sym typeface="Open Sans"/>
              </a:endParaRPr>
            </a:p>
          </p:txBody>
        </p:sp>
        <p:sp>
          <p:nvSpPr>
            <p:cNvPr id="4726" name="Google Shape;4726;p445"/>
            <p:cNvSpPr/>
            <p:nvPr/>
          </p:nvSpPr>
          <p:spPr>
            <a:xfrm>
              <a:off x="6170599" y="1692958"/>
              <a:ext cx="3970298" cy="2864714"/>
            </a:xfrm>
            <a:prstGeom prst="roundRect">
              <a:avLst>
                <a:gd fmla="val 4589"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727" name="Google Shape;4727;p445"/>
          <p:cNvGrpSpPr/>
          <p:nvPr/>
        </p:nvGrpSpPr>
        <p:grpSpPr>
          <a:xfrm>
            <a:off x="11510949" y="1692958"/>
            <a:ext cx="4135452" cy="2864714"/>
            <a:chOff x="11510949" y="1692958"/>
            <a:chExt cx="4135452" cy="2864714"/>
          </a:xfrm>
        </p:grpSpPr>
        <p:sp>
          <p:nvSpPr>
            <p:cNvPr id="4728" name="Google Shape;4728;p445"/>
            <p:cNvSpPr/>
            <p:nvPr/>
          </p:nvSpPr>
          <p:spPr>
            <a:xfrm>
              <a:off x="11837625" y="1749940"/>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Reduced costs</a:t>
              </a:r>
              <a:endParaRPr/>
            </a:p>
          </p:txBody>
        </p:sp>
        <p:sp>
          <p:nvSpPr>
            <p:cNvPr id="4729" name="Google Shape;4729;p445"/>
            <p:cNvSpPr/>
            <p:nvPr/>
          </p:nvSpPr>
          <p:spPr>
            <a:xfrm>
              <a:off x="11510949" y="2580591"/>
              <a:ext cx="4135452" cy="1927303"/>
            </a:xfrm>
            <a:prstGeom prst="roundRect">
              <a:avLst>
                <a:gd fmla="val 16667" name="adj"/>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Eliminates the need for on-premise security hardware and simplifies network management</a:t>
              </a:r>
              <a:endParaRPr b="0" i="0" sz="2200" u="none" cap="none" strike="noStrike">
                <a:solidFill>
                  <a:srgbClr val="404040"/>
                </a:solidFill>
                <a:latin typeface="Open Sans"/>
                <a:ea typeface="Open Sans"/>
                <a:cs typeface="Open Sans"/>
                <a:sym typeface="Open Sans"/>
              </a:endParaRPr>
            </a:p>
          </p:txBody>
        </p:sp>
        <p:sp>
          <p:nvSpPr>
            <p:cNvPr id="4730" name="Google Shape;4730;p445"/>
            <p:cNvSpPr/>
            <p:nvPr/>
          </p:nvSpPr>
          <p:spPr>
            <a:xfrm>
              <a:off x="11593526" y="1692958"/>
              <a:ext cx="3970298" cy="2864714"/>
            </a:xfrm>
            <a:prstGeom prst="roundRect">
              <a:avLst>
                <a:gd fmla="val 4589"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731" name="Google Shape;4731;p445"/>
          <p:cNvGrpSpPr/>
          <p:nvPr/>
        </p:nvGrpSpPr>
        <p:grpSpPr>
          <a:xfrm>
            <a:off x="2758301" y="5386606"/>
            <a:ext cx="3970298" cy="2864714"/>
            <a:chOff x="3579976" y="5634473"/>
            <a:chExt cx="3970298" cy="2864714"/>
          </a:xfrm>
        </p:grpSpPr>
        <p:sp>
          <p:nvSpPr>
            <p:cNvPr id="4732" name="Google Shape;4732;p445"/>
            <p:cNvSpPr/>
            <p:nvPr/>
          </p:nvSpPr>
          <p:spPr>
            <a:xfrm>
              <a:off x="3824075" y="5687208"/>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Simplified administrations</a:t>
              </a:r>
              <a:endParaRPr/>
            </a:p>
          </p:txBody>
        </p:sp>
        <p:sp>
          <p:nvSpPr>
            <p:cNvPr id="4733" name="Google Shape;4733;p445"/>
            <p:cNvSpPr/>
            <p:nvPr/>
          </p:nvSpPr>
          <p:spPr>
            <a:xfrm>
              <a:off x="3589315" y="6633616"/>
              <a:ext cx="3951621" cy="1496546"/>
            </a:xfrm>
            <a:prstGeom prst="roundRect">
              <a:avLst>
                <a:gd fmla="val 16667" name="adj"/>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Centralized control and visibility across all security functions</a:t>
              </a:r>
              <a:endParaRPr b="0" i="0" sz="2200" u="none" cap="none" strike="noStrike">
                <a:solidFill>
                  <a:srgbClr val="404040"/>
                </a:solidFill>
                <a:latin typeface="Open Sans"/>
                <a:ea typeface="Open Sans"/>
                <a:cs typeface="Open Sans"/>
                <a:sym typeface="Open Sans"/>
              </a:endParaRPr>
            </a:p>
          </p:txBody>
        </p:sp>
        <p:sp>
          <p:nvSpPr>
            <p:cNvPr id="4734" name="Google Shape;4734;p445"/>
            <p:cNvSpPr/>
            <p:nvPr/>
          </p:nvSpPr>
          <p:spPr>
            <a:xfrm>
              <a:off x="3579976" y="5634473"/>
              <a:ext cx="3970298" cy="2864714"/>
            </a:xfrm>
            <a:prstGeom prst="roundRect">
              <a:avLst>
                <a:gd fmla="val 4589"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735" name="Google Shape;4735;p445"/>
          <p:cNvGrpSpPr/>
          <p:nvPr/>
        </p:nvGrpSpPr>
        <p:grpSpPr>
          <a:xfrm>
            <a:off x="9527403" y="5414627"/>
            <a:ext cx="3970298" cy="2864714"/>
            <a:chOff x="9091194" y="5780692"/>
            <a:chExt cx="3970298" cy="2864714"/>
          </a:xfrm>
        </p:grpSpPr>
        <p:sp>
          <p:nvSpPr>
            <p:cNvPr id="4736" name="Google Shape;4736;p445"/>
            <p:cNvSpPr/>
            <p:nvPr/>
          </p:nvSpPr>
          <p:spPr>
            <a:xfrm>
              <a:off x="9335293" y="5830120"/>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Improved user experience</a:t>
              </a:r>
              <a:endParaRPr/>
            </a:p>
          </p:txBody>
        </p:sp>
        <p:sp>
          <p:nvSpPr>
            <p:cNvPr id="4737" name="Google Shape;4737;p445"/>
            <p:cNvSpPr/>
            <p:nvPr/>
          </p:nvSpPr>
          <p:spPr>
            <a:xfrm>
              <a:off x="9100533" y="6652538"/>
              <a:ext cx="3951621" cy="1496546"/>
            </a:xfrm>
            <a:prstGeom prst="roundRect">
              <a:avLst>
                <a:gd fmla="val 16667" name="adj"/>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Secure and reliable access to applications from anywhere, on any device</a:t>
              </a:r>
              <a:endParaRPr b="0" i="0" sz="2200" u="none" cap="none" strike="noStrike">
                <a:solidFill>
                  <a:srgbClr val="404040"/>
                </a:solidFill>
                <a:latin typeface="Open Sans"/>
                <a:ea typeface="Open Sans"/>
                <a:cs typeface="Open Sans"/>
                <a:sym typeface="Open Sans"/>
              </a:endParaRPr>
            </a:p>
          </p:txBody>
        </p:sp>
        <p:sp>
          <p:nvSpPr>
            <p:cNvPr id="4738" name="Google Shape;4738;p445"/>
            <p:cNvSpPr/>
            <p:nvPr/>
          </p:nvSpPr>
          <p:spPr>
            <a:xfrm>
              <a:off x="9091194" y="5780692"/>
              <a:ext cx="3970298" cy="2864714"/>
            </a:xfrm>
            <a:prstGeom prst="roundRect">
              <a:avLst>
                <a:gd fmla="val 4589"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739" name="Google Shape;4739;p445"/>
          <p:cNvSpPr/>
          <p:nvPr/>
        </p:nvSpPr>
        <p:spPr>
          <a:xfrm>
            <a:off x="6350000" y="744006"/>
            <a:ext cx="35580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3" name="Shape 4743"/>
        <p:cNvGrpSpPr/>
        <p:nvPr/>
      </p:nvGrpSpPr>
      <p:grpSpPr>
        <a:xfrm>
          <a:off x="0" y="0"/>
          <a:ext cx="0" cy="0"/>
          <a:chOff x="0" y="0"/>
          <a:chExt cx="0" cy="0"/>
        </a:xfrm>
      </p:grpSpPr>
      <p:sp>
        <p:nvSpPr>
          <p:cNvPr id="4744" name="Google Shape;4744;p446"/>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b="1" lang="en-US" sz="2800">
                <a:solidFill>
                  <a:schemeClr val="lt1"/>
                </a:solidFill>
                <a:latin typeface="Open Sans"/>
                <a:ea typeface="Open Sans"/>
                <a:cs typeface="Open Sans"/>
                <a:sym typeface="Open Sans"/>
              </a:rPr>
              <a:t>Concepts and Strategies to Protect Data</a:t>
            </a:r>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9" name="Shape 4749"/>
        <p:cNvGrpSpPr/>
        <p:nvPr/>
      </p:nvGrpSpPr>
      <p:grpSpPr>
        <a:xfrm>
          <a:off x="0" y="0"/>
          <a:ext cx="0" cy="0"/>
          <a:chOff x="0" y="0"/>
          <a:chExt cx="0" cy="0"/>
        </a:xfrm>
      </p:grpSpPr>
      <p:sp>
        <p:nvSpPr>
          <p:cNvPr id="4750" name="Google Shape;4750;p44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Data Types</a:t>
            </a:r>
            <a:endParaRPr>
              <a:latin typeface="Open Sans"/>
              <a:ea typeface="Open Sans"/>
              <a:cs typeface="Open Sans"/>
              <a:sym typeface="Open Sans"/>
            </a:endParaRPr>
          </a:p>
        </p:txBody>
      </p:sp>
      <p:sp>
        <p:nvSpPr>
          <p:cNvPr id="4751" name="Google Shape;4751;p447"/>
          <p:cNvSpPr/>
          <p:nvPr/>
        </p:nvSpPr>
        <p:spPr>
          <a:xfrm>
            <a:off x="1250950" y="2473617"/>
            <a:ext cx="7813296" cy="4069968"/>
          </a:xfrm>
          <a:prstGeom prst="roundRect">
            <a:avLst>
              <a:gd fmla="val 6713"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1" marL="0" marR="0" rtl="0" algn="l">
              <a:lnSpc>
                <a:spcPct val="100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Data is a critical part of modern businesses and needs to be protected from malicious actors.</a:t>
            </a:r>
            <a:endParaRPr/>
          </a:p>
          <a:p>
            <a:pPr indent="-203200" lvl="1"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34343"/>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There are different types of data, ranging from personal data to regulated data, business data, and medical data.</a:t>
            </a:r>
            <a:endParaRPr/>
          </a:p>
          <a:p>
            <a:pPr indent="0" lvl="1" marL="0" marR="0" rtl="0" algn="l">
              <a:lnSpc>
                <a:spcPct val="100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These data need to be protected from unauthorized access.</a:t>
            </a:r>
            <a:endParaRPr/>
          </a:p>
        </p:txBody>
      </p:sp>
      <p:pic>
        <p:nvPicPr>
          <p:cNvPr id="4752" name="Google Shape;4752;p447"/>
          <p:cNvPicPr preferRelativeResize="0"/>
          <p:nvPr/>
        </p:nvPicPr>
        <p:blipFill rotWithShape="1">
          <a:blip r:embed="rId3">
            <a:alphaModFix/>
          </a:blip>
          <a:srcRect b="0" l="0" r="0" t="0"/>
          <a:stretch/>
        </p:blipFill>
        <p:spPr>
          <a:xfrm>
            <a:off x="10293934" y="2473617"/>
            <a:ext cx="4196766" cy="4196766"/>
          </a:xfrm>
          <a:prstGeom prst="rect">
            <a:avLst/>
          </a:prstGeom>
          <a:noFill/>
          <a:ln>
            <a:noFill/>
          </a:ln>
        </p:spPr>
      </p:pic>
      <p:sp>
        <p:nvSpPr>
          <p:cNvPr id="4753" name="Google Shape;4753;p447"/>
          <p:cNvSpPr/>
          <p:nvPr/>
        </p:nvSpPr>
        <p:spPr>
          <a:xfrm>
            <a:off x="6908801" y="816352"/>
            <a:ext cx="2446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8" name="Shape 4758"/>
        <p:cNvGrpSpPr/>
        <p:nvPr/>
      </p:nvGrpSpPr>
      <p:grpSpPr>
        <a:xfrm>
          <a:off x="0" y="0"/>
          <a:ext cx="0" cy="0"/>
          <a:chOff x="0" y="0"/>
          <a:chExt cx="0" cy="0"/>
        </a:xfrm>
      </p:grpSpPr>
      <p:sp>
        <p:nvSpPr>
          <p:cNvPr id="4759" name="Google Shape;4759;p448"/>
          <p:cNvSpPr txBox="1"/>
          <p:nvPr/>
        </p:nvSpPr>
        <p:spPr>
          <a:xfrm>
            <a:off x="-10099" y="89885"/>
            <a:ext cx="16276199" cy="6873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1" i="0" lang="en-US" sz="2800" u="none" cap="none" strike="noStrike">
                <a:solidFill>
                  <a:srgbClr val="3F3F3F"/>
                </a:solidFill>
                <a:latin typeface="Open Sans"/>
                <a:ea typeface="Open Sans"/>
                <a:cs typeface="Open Sans"/>
                <a:sym typeface="Open Sans"/>
              </a:rPr>
              <a:t>Types of Data</a:t>
            </a:r>
            <a:endParaRPr b="0" i="0" sz="1400" u="none" cap="none" strike="noStrike">
              <a:solidFill>
                <a:schemeClr val="dk1"/>
              </a:solidFill>
              <a:latin typeface="Open Sans"/>
              <a:ea typeface="Open Sans"/>
              <a:cs typeface="Open Sans"/>
              <a:sym typeface="Open Sans"/>
            </a:endParaRPr>
          </a:p>
        </p:txBody>
      </p:sp>
      <p:pic>
        <p:nvPicPr>
          <p:cNvPr id="4760" name="Google Shape;4760;p448"/>
          <p:cNvPicPr preferRelativeResize="0"/>
          <p:nvPr/>
        </p:nvPicPr>
        <p:blipFill rotWithShape="1">
          <a:blip r:embed="rId3">
            <a:alphaModFix/>
          </a:blip>
          <a:srcRect b="0" l="0" r="0" t="0"/>
          <a:stretch/>
        </p:blipFill>
        <p:spPr>
          <a:xfrm>
            <a:off x="4851789" y="2616200"/>
            <a:ext cx="6552423" cy="4840315"/>
          </a:xfrm>
          <a:prstGeom prst="rect">
            <a:avLst/>
          </a:prstGeom>
          <a:noFill/>
          <a:ln>
            <a:noFill/>
          </a:ln>
        </p:spPr>
      </p:pic>
      <p:sp>
        <p:nvSpPr>
          <p:cNvPr id="4761" name="Google Shape;4761;p448"/>
          <p:cNvSpPr/>
          <p:nvPr/>
        </p:nvSpPr>
        <p:spPr>
          <a:xfrm>
            <a:off x="609600" y="2108200"/>
            <a:ext cx="4242185" cy="3886200"/>
          </a:xfrm>
          <a:prstGeom prst="roundRect">
            <a:avLst>
              <a:gd fmla="val 7764" name="adj"/>
            </a:avLst>
          </a:prstGeom>
          <a:solidFill>
            <a:srgbClr val="B3C6E7"/>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Human readable data</a:t>
            </a:r>
            <a:r>
              <a:rPr b="0" i="0" lang="en-US" sz="2200" u="none" cap="none" strike="noStrike">
                <a:solidFill>
                  <a:srgbClr val="404040"/>
                </a:solidFill>
                <a:latin typeface="Open Sans"/>
                <a:ea typeface="Open Sans"/>
                <a:cs typeface="Open Sans"/>
                <a:sym typeface="Open Sans"/>
              </a:rPr>
              <a:t>: </a:t>
            </a:r>
            <a:endParaRPr/>
          </a:p>
          <a:p>
            <a:pPr indent="0" lvl="0" marL="0" marR="0" rtl="0" algn="ctr">
              <a:lnSpc>
                <a:spcPct val="100000"/>
              </a:lnSpc>
              <a:spcBef>
                <a:spcPts val="0"/>
              </a:spcBef>
              <a:spcAft>
                <a:spcPts val="0"/>
              </a:spcAft>
              <a:buNone/>
            </a:pPr>
            <a:r>
              <a:t/>
            </a:r>
            <a:endParaRPr b="0" i="0" sz="1000" u="none" cap="none" strike="noStrike">
              <a:solidFill>
                <a:schemeClr val="dk1"/>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 Human-readable data is information formatted in a way that can be easily understood and interpreted by humans without requiring specialized tools or knowledge</a:t>
            </a:r>
            <a:endParaRPr/>
          </a:p>
        </p:txBody>
      </p:sp>
      <p:sp>
        <p:nvSpPr>
          <p:cNvPr id="4762" name="Google Shape;4762;p448"/>
          <p:cNvSpPr/>
          <p:nvPr/>
        </p:nvSpPr>
        <p:spPr>
          <a:xfrm>
            <a:off x="11409295" y="4078315"/>
            <a:ext cx="4242185" cy="3886200"/>
          </a:xfrm>
          <a:prstGeom prst="roundRect">
            <a:avLst>
              <a:gd fmla="val 7764" name="adj"/>
            </a:avLst>
          </a:prstGeom>
          <a:solidFill>
            <a:srgbClr val="B3C6E7"/>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Non-human readable data:</a:t>
            </a:r>
            <a:endParaRPr/>
          </a:p>
          <a:p>
            <a:pPr indent="0" lvl="0" marL="0" marR="0" rtl="0" algn="ctr">
              <a:lnSpc>
                <a:spcPct val="100000"/>
              </a:lnSpc>
              <a:spcBef>
                <a:spcPts val="0"/>
              </a:spcBef>
              <a:spcAft>
                <a:spcPts val="0"/>
              </a:spcAft>
              <a:buNone/>
            </a:pPr>
            <a:r>
              <a:t/>
            </a:r>
            <a:endParaRPr b="1" i="0" sz="1000" u="none" cap="none" strike="noStrike">
              <a:solidFill>
                <a:schemeClr val="dk1"/>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This data includes binary code, machine language, and encrypted data.</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To protect non-human-readable data, cryptographic algorithms, secure key management.</a:t>
            </a:r>
            <a:endParaRPr/>
          </a:p>
        </p:txBody>
      </p:sp>
      <p:pic>
        <p:nvPicPr>
          <p:cNvPr id="4763" name="Google Shape;4763;p448"/>
          <p:cNvPicPr preferRelativeResize="0"/>
          <p:nvPr/>
        </p:nvPicPr>
        <p:blipFill rotWithShape="1">
          <a:blip r:embed="rId4">
            <a:alphaModFix/>
          </a:blip>
          <a:srcRect b="0" l="0" r="0" t="0"/>
          <a:stretch/>
        </p:blipFill>
        <p:spPr>
          <a:xfrm>
            <a:off x="6747751" y="3446746"/>
            <a:ext cx="2760499" cy="2760499"/>
          </a:xfrm>
          <a:prstGeom prst="rect">
            <a:avLst/>
          </a:prstGeom>
          <a:noFill/>
          <a:ln>
            <a:noFill/>
          </a:ln>
        </p:spPr>
      </p:pic>
      <p:sp>
        <p:nvSpPr>
          <p:cNvPr id="4764" name="Google Shape;4764;p448"/>
          <p:cNvSpPr/>
          <p:nvPr/>
        </p:nvSpPr>
        <p:spPr>
          <a:xfrm>
            <a:off x="6629400" y="676359"/>
            <a:ext cx="3010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9" name="Shape 4769"/>
        <p:cNvGrpSpPr/>
        <p:nvPr/>
      </p:nvGrpSpPr>
      <p:grpSpPr>
        <a:xfrm>
          <a:off x="0" y="0"/>
          <a:ext cx="0" cy="0"/>
          <a:chOff x="0" y="0"/>
          <a:chExt cx="0" cy="0"/>
        </a:xfrm>
      </p:grpSpPr>
      <p:sp>
        <p:nvSpPr>
          <p:cNvPr id="4770" name="Google Shape;4770;p44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Different Data Types</a:t>
            </a:r>
            <a:endParaRPr/>
          </a:p>
        </p:txBody>
      </p:sp>
      <p:pic>
        <p:nvPicPr>
          <p:cNvPr id="4771" name="Google Shape;4771;p449"/>
          <p:cNvPicPr preferRelativeResize="0"/>
          <p:nvPr/>
        </p:nvPicPr>
        <p:blipFill rotWithShape="1">
          <a:blip r:embed="rId3">
            <a:alphaModFix/>
          </a:blip>
          <a:srcRect b="0" l="0" r="0" t="0"/>
          <a:stretch/>
        </p:blipFill>
        <p:spPr>
          <a:xfrm>
            <a:off x="1471925" y="1552028"/>
            <a:ext cx="5572125" cy="3000375"/>
          </a:xfrm>
          <a:prstGeom prst="rect">
            <a:avLst/>
          </a:prstGeom>
          <a:noFill/>
          <a:ln>
            <a:noFill/>
          </a:ln>
        </p:spPr>
      </p:pic>
      <p:pic>
        <p:nvPicPr>
          <p:cNvPr id="4772" name="Google Shape;4772;p449"/>
          <p:cNvPicPr preferRelativeResize="0"/>
          <p:nvPr/>
        </p:nvPicPr>
        <p:blipFill rotWithShape="1">
          <a:blip r:embed="rId4">
            <a:alphaModFix/>
          </a:blip>
          <a:srcRect b="0" l="0" r="0" t="0"/>
          <a:stretch/>
        </p:blipFill>
        <p:spPr>
          <a:xfrm>
            <a:off x="9211900" y="1552028"/>
            <a:ext cx="5572125" cy="3000375"/>
          </a:xfrm>
          <a:prstGeom prst="rect">
            <a:avLst/>
          </a:prstGeom>
          <a:noFill/>
          <a:ln>
            <a:noFill/>
          </a:ln>
        </p:spPr>
      </p:pic>
      <p:pic>
        <p:nvPicPr>
          <p:cNvPr id="4773" name="Google Shape;4773;p449"/>
          <p:cNvPicPr preferRelativeResize="0"/>
          <p:nvPr/>
        </p:nvPicPr>
        <p:blipFill rotWithShape="1">
          <a:blip r:embed="rId5">
            <a:alphaModFix/>
          </a:blip>
          <a:srcRect b="0" l="0" r="0" t="0"/>
          <a:stretch/>
        </p:blipFill>
        <p:spPr>
          <a:xfrm>
            <a:off x="1471925" y="5158403"/>
            <a:ext cx="5572125" cy="3000375"/>
          </a:xfrm>
          <a:prstGeom prst="rect">
            <a:avLst/>
          </a:prstGeom>
          <a:noFill/>
          <a:ln>
            <a:noFill/>
          </a:ln>
        </p:spPr>
      </p:pic>
      <p:pic>
        <p:nvPicPr>
          <p:cNvPr id="4774" name="Google Shape;4774;p449"/>
          <p:cNvPicPr preferRelativeResize="0"/>
          <p:nvPr/>
        </p:nvPicPr>
        <p:blipFill rotWithShape="1">
          <a:blip r:embed="rId6">
            <a:alphaModFix/>
          </a:blip>
          <a:srcRect b="0" l="0" r="0" t="0"/>
          <a:stretch/>
        </p:blipFill>
        <p:spPr>
          <a:xfrm>
            <a:off x="9211900" y="5158403"/>
            <a:ext cx="5572125" cy="3000375"/>
          </a:xfrm>
          <a:prstGeom prst="rect">
            <a:avLst/>
          </a:prstGeom>
          <a:noFill/>
          <a:ln>
            <a:noFill/>
          </a:ln>
        </p:spPr>
      </p:pic>
      <p:sp>
        <p:nvSpPr>
          <p:cNvPr id="4775" name="Google Shape;4775;p449"/>
          <p:cNvSpPr txBox="1"/>
          <p:nvPr/>
        </p:nvSpPr>
        <p:spPr>
          <a:xfrm>
            <a:off x="2066861" y="1824102"/>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Personal identifiable information (PII)</a:t>
            </a:r>
            <a:endParaRPr b="0" i="0" sz="2200" u="none" cap="none" strike="noStrike">
              <a:solidFill>
                <a:srgbClr val="404040"/>
              </a:solidFill>
              <a:latin typeface="Open Sans"/>
              <a:ea typeface="Open Sans"/>
              <a:cs typeface="Open Sans"/>
              <a:sym typeface="Open Sans"/>
            </a:endParaRPr>
          </a:p>
        </p:txBody>
      </p:sp>
      <p:sp>
        <p:nvSpPr>
          <p:cNvPr id="4776" name="Google Shape;4776;p449"/>
          <p:cNvSpPr txBox="1"/>
          <p:nvPr/>
        </p:nvSpPr>
        <p:spPr>
          <a:xfrm>
            <a:off x="9740874" y="1641775"/>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Protected health information (PHI)</a:t>
            </a:r>
            <a:endParaRPr b="0" i="0" sz="2200" u="none" cap="none" strike="noStrike">
              <a:solidFill>
                <a:srgbClr val="404040"/>
              </a:solidFill>
              <a:latin typeface="Open Sans"/>
              <a:ea typeface="Open Sans"/>
              <a:cs typeface="Open Sans"/>
              <a:sym typeface="Open Sans"/>
            </a:endParaRPr>
          </a:p>
        </p:txBody>
      </p:sp>
      <p:sp>
        <p:nvSpPr>
          <p:cNvPr id="4777" name="Google Shape;4777;p449"/>
          <p:cNvSpPr txBox="1"/>
          <p:nvPr/>
        </p:nvSpPr>
        <p:spPr>
          <a:xfrm>
            <a:off x="2011875" y="5249428"/>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Financial data</a:t>
            </a:r>
            <a:endParaRPr b="0" i="0" sz="2200" u="none" cap="none" strike="noStrike">
              <a:solidFill>
                <a:srgbClr val="404040"/>
              </a:solidFill>
              <a:latin typeface="Open Sans"/>
              <a:ea typeface="Open Sans"/>
              <a:cs typeface="Open Sans"/>
              <a:sym typeface="Open Sans"/>
            </a:endParaRPr>
          </a:p>
        </p:txBody>
      </p:sp>
      <p:sp>
        <p:nvSpPr>
          <p:cNvPr id="4778" name="Google Shape;4778;p449"/>
          <p:cNvSpPr txBox="1"/>
          <p:nvPr/>
        </p:nvSpPr>
        <p:spPr>
          <a:xfrm>
            <a:off x="9740874" y="5277342"/>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Legal data</a:t>
            </a:r>
            <a:endParaRPr b="0" i="0" sz="2200" u="none" cap="none" strike="noStrike">
              <a:solidFill>
                <a:srgbClr val="404040"/>
              </a:solidFill>
              <a:latin typeface="Open Sans"/>
              <a:ea typeface="Open Sans"/>
              <a:cs typeface="Open Sans"/>
              <a:sym typeface="Open Sans"/>
            </a:endParaRPr>
          </a:p>
        </p:txBody>
      </p:sp>
      <p:sp>
        <p:nvSpPr>
          <p:cNvPr id="4779" name="Google Shape;4779;p449"/>
          <p:cNvSpPr txBox="1"/>
          <p:nvPr/>
        </p:nvSpPr>
        <p:spPr>
          <a:xfrm>
            <a:off x="1471800" y="3380120"/>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 PII is data that is unique to a person, for example, their social security number, biometric data, driving license number, and employee records.</a:t>
            </a:r>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4780" name="Google Shape;4780;p449"/>
          <p:cNvSpPr txBox="1"/>
          <p:nvPr/>
        </p:nvSpPr>
        <p:spPr>
          <a:xfrm>
            <a:off x="9211825" y="3052215"/>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PHI is health data that is unique to a person, such as their medical history including diseases and treatments, and various test results such as MRI scans or X-rays.</a:t>
            </a:r>
            <a:endParaRPr/>
          </a:p>
        </p:txBody>
      </p:sp>
      <p:sp>
        <p:nvSpPr>
          <p:cNvPr id="4781" name="Google Shape;4781;p449"/>
          <p:cNvSpPr txBox="1"/>
          <p:nvPr/>
        </p:nvSpPr>
        <p:spPr>
          <a:xfrm>
            <a:off x="1471800" y="6415045"/>
            <a:ext cx="5572200" cy="120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This is data related to electronic payments, including bank account details, credit card information, and transaction records, which are subject to financial regulations and laws.</a:t>
            </a:r>
            <a:endParaRPr/>
          </a:p>
        </p:txBody>
      </p:sp>
      <p:sp>
        <p:nvSpPr>
          <p:cNvPr id="4782" name="Google Shape;4782;p449"/>
          <p:cNvSpPr txBox="1"/>
          <p:nvPr/>
        </p:nvSpPr>
        <p:spPr>
          <a:xfrm>
            <a:off x="9211900" y="7071275"/>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This refers to data regarding legal proceedings, such as court cases. This data is very confidential and subject to privacy laws.</a:t>
            </a:r>
            <a:endParaRPr/>
          </a:p>
          <a:p>
            <a:pPr indent="0" lvl="0" marL="0" marR="0" rtl="0" algn="ctr">
              <a:lnSpc>
                <a:spcPct val="115000"/>
              </a:lnSpc>
              <a:spcBef>
                <a:spcPts val="300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4783" name="Google Shape;4783;p449"/>
          <p:cNvSpPr/>
          <p:nvPr/>
        </p:nvSpPr>
        <p:spPr>
          <a:xfrm>
            <a:off x="5842000" y="816352"/>
            <a:ext cx="4580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8" name="Shape 4788"/>
        <p:cNvGrpSpPr/>
        <p:nvPr/>
      </p:nvGrpSpPr>
      <p:grpSpPr>
        <a:xfrm>
          <a:off x="0" y="0"/>
          <a:ext cx="0" cy="0"/>
          <a:chOff x="0" y="0"/>
          <a:chExt cx="0" cy="0"/>
        </a:xfrm>
      </p:grpSpPr>
      <p:sp>
        <p:nvSpPr>
          <p:cNvPr id="4789" name="Google Shape;4789;p45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Different Data Types</a:t>
            </a:r>
            <a:endParaRPr/>
          </a:p>
        </p:txBody>
      </p:sp>
      <p:pic>
        <p:nvPicPr>
          <p:cNvPr id="4790" name="Google Shape;4790;p450"/>
          <p:cNvPicPr preferRelativeResize="0"/>
          <p:nvPr/>
        </p:nvPicPr>
        <p:blipFill rotWithShape="1">
          <a:blip r:embed="rId3">
            <a:alphaModFix/>
          </a:blip>
          <a:srcRect b="0" l="0" r="0" t="0"/>
          <a:stretch/>
        </p:blipFill>
        <p:spPr>
          <a:xfrm>
            <a:off x="1471925" y="1552028"/>
            <a:ext cx="5572125" cy="3000375"/>
          </a:xfrm>
          <a:prstGeom prst="rect">
            <a:avLst/>
          </a:prstGeom>
          <a:noFill/>
          <a:ln>
            <a:noFill/>
          </a:ln>
        </p:spPr>
      </p:pic>
      <p:pic>
        <p:nvPicPr>
          <p:cNvPr id="4791" name="Google Shape;4791;p450"/>
          <p:cNvPicPr preferRelativeResize="0"/>
          <p:nvPr/>
        </p:nvPicPr>
        <p:blipFill rotWithShape="1">
          <a:blip r:embed="rId4">
            <a:alphaModFix/>
          </a:blip>
          <a:srcRect b="0" l="0" r="0" t="0"/>
          <a:stretch/>
        </p:blipFill>
        <p:spPr>
          <a:xfrm>
            <a:off x="9211900" y="1552028"/>
            <a:ext cx="5572125" cy="3000375"/>
          </a:xfrm>
          <a:prstGeom prst="rect">
            <a:avLst/>
          </a:prstGeom>
          <a:noFill/>
          <a:ln>
            <a:noFill/>
          </a:ln>
        </p:spPr>
      </p:pic>
      <p:pic>
        <p:nvPicPr>
          <p:cNvPr id="4792" name="Google Shape;4792;p450"/>
          <p:cNvPicPr preferRelativeResize="0"/>
          <p:nvPr/>
        </p:nvPicPr>
        <p:blipFill rotWithShape="1">
          <a:blip r:embed="rId5">
            <a:alphaModFix/>
          </a:blip>
          <a:srcRect b="0" l="0" r="0" t="0"/>
          <a:stretch/>
        </p:blipFill>
        <p:spPr>
          <a:xfrm>
            <a:off x="1471925" y="5158403"/>
            <a:ext cx="5572125" cy="3000375"/>
          </a:xfrm>
          <a:prstGeom prst="rect">
            <a:avLst/>
          </a:prstGeom>
          <a:noFill/>
          <a:ln>
            <a:noFill/>
          </a:ln>
        </p:spPr>
      </p:pic>
      <p:pic>
        <p:nvPicPr>
          <p:cNvPr id="4793" name="Google Shape;4793;p450"/>
          <p:cNvPicPr preferRelativeResize="0"/>
          <p:nvPr/>
        </p:nvPicPr>
        <p:blipFill rotWithShape="1">
          <a:blip r:embed="rId6">
            <a:alphaModFix/>
          </a:blip>
          <a:srcRect b="0" l="0" r="0" t="0"/>
          <a:stretch/>
        </p:blipFill>
        <p:spPr>
          <a:xfrm>
            <a:off x="9211900" y="5158403"/>
            <a:ext cx="5572125" cy="3000375"/>
          </a:xfrm>
          <a:prstGeom prst="rect">
            <a:avLst/>
          </a:prstGeom>
          <a:noFill/>
          <a:ln>
            <a:noFill/>
          </a:ln>
        </p:spPr>
      </p:pic>
      <p:sp>
        <p:nvSpPr>
          <p:cNvPr id="4794" name="Google Shape;4794;p450"/>
          <p:cNvSpPr txBox="1"/>
          <p:nvPr/>
        </p:nvSpPr>
        <p:spPr>
          <a:xfrm>
            <a:off x="2216550" y="1825893"/>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Intellectual property (IP)</a:t>
            </a:r>
            <a:endParaRPr b="0" i="0" sz="1400" u="none" cap="none" strike="noStrike">
              <a:solidFill>
                <a:srgbClr val="434343"/>
              </a:solidFill>
              <a:latin typeface="Arial"/>
              <a:ea typeface="Arial"/>
              <a:cs typeface="Arial"/>
              <a:sym typeface="Arial"/>
            </a:endParaRPr>
          </a:p>
        </p:txBody>
      </p:sp>
      <p:sp>
        <p:nvSpPr>
          <p:cNvPr id="4795" name="Google Shape;4795;p450"/>
          <p:cNvSpPr txBox="1"/>
          <p:nvPr/>
        </p:nvSpPr>
        <p:spPr>
          <a:xfrm>
            <a:off x="9740874" y="1641775"/>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Consumer data</a:t>
            </a:r>
            <a:endParaRPr b="0" i="0" sz="1400" u="none" cap="none" strike="noStrike">
              <a:solidFill>
                <a:srgbClr val="434343"/>
              </a:solidFill>
              <a:latin typeface="Arial"/>
              <a:ea typeface="Arial"/>
              <a:cs typeface="Arial"/>
              <a:sym typeface="Arial"/>
            </a:endParaRPr>
          </a:p>
        </p:txBody>
      </p:sp>
      <p:sp>
        <p:nvSpPr>
          <p:cNvPr id="4796" name="Google Shape;4796;p450"/>
          <p:cNvSpPr txBox="1"/>
          <p:nvPr/>
        </p:nvSpPr>
        <p:spPr>
          <a:xfrm>
            <a:off x="2011875" y="5249428"/>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Proprietary data</a:t>
            </a:r>
            <a:endParaRPr b="0" i="0" sz="1400" u="none" cap="none" strike="noStrike">
              <a:solidFill>
                <a:srgbClr val="434343"/>
              </a:solidFill>
              <a:latin typeface="Arial"/>
              <a:ea typeface="Arial"/>
              <a:cs typeface="Arial"/>
              <a:sym typeface="Arial"/>
            </a:endParaRPr>
          </a:p>
        </p:txBody>
      </p:sp>
      <p:sp>
        <p:nvSpPr>
          <p:cNvPr id="4797" name="Google Shape;4797;p450"/>
          <p:cNvSpPr txBox="1"/>
          <p:nvPr/>
        </p:nvSpPr>
        <p:spPr>
          <a:xfrm>
            <a:off x="9740874" y="5277342"/>
            <a:ext cx="4082700" cy="523200"/>
          </a:xfrm>
          <a:prstGeom prst="rect">
            <a:avLst/>
          </a:prstGeom>
          <a:noFill/>
          <a:ln>
            <a:noFill/>
          </a:ln>
        </p:spPr>
        <p:txBody>
          <a:bodyPr anchorCtr="0" anchor="ctr" bIns="91425" lIns="91425" spcFirstLastPara="1" rIns="91425" wrap="square" tIns="91425">
            <a:noAutofit/>
          </a:bodyPr>
          <a:lstStyle/>
          <a:p>
            <a:pPr indent="0" lvl="0" marL="34290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Biometric data</a:t>
            </a:r>
            <a:endParaRPr b="0" i="0" sz="1400" u="none" cap="none" strike="noStrike">
              <a:solidFill>
                <a:srgbClr val="434343"/>
              </a:solidFill>
              <a:latin typeface="Arial"/>
              <a:ea typeface="Arial"/>
              <a:cs typeface="Arial"/>
              <a:sym typeface="Arial"/>
            </a:endParaRPr>
          </a:p>
        </p:txBody>
      </p:sp>
      <p:sp>
        <p:nvSpPr>
          <p:cNvPr id="4798" name="Google Shape;4798;p450"/>
          <p:cNvSpPr txBox="1"/>
          <p:nvPr/>
        </p:nvSpPr>
        <p:spPr>
          <a:xfrm>
            <a:off x="1471800" y="3162410"/>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IP rights are your creative innovations and may include trade secrets, patents, or copyright material. They are highly protected by regulations such as patents and copyright laws.</a:t>
            </a:r>
            <a:endParaRPr b="0" i="0" sz="2200" u="none" cap="none" strike="noStrike">
              <a:solidFill>
                <a:srgbClr val="404040"/>
              </a:solidFill>
              <a:latin typeface="Open Sans"/>
              <a:ea typeface="Open Sans"/>
              <a:cs typeface="Open Sans"/>
              <a:sym typeface="Open Sans"/>
            </a:endParaRPr>
          </a:p>
        </p:txBody>
      </p:sp>
      <p:sp>
        <p:nvSpPr>
          <p:cNvPr id="4799" name="Google Shape;4799;p450"/>
          <p:cNvSpPr txBox="1"/>
          <p:nvPr/>
        </p:nvSpPr>
        <p:spPr>
          <a:xfrm>
            <a:off x="9211900" y="3004758"/>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Consumer data, including purchase histories, preferences, and online behavior, may be regulated by consumer protection laws and privacy regulations.</a:t>
            </a:r>
            <a:endParaRPr/>
          </a:p>
        </p:txBody>
      </p:sp>
      <p:sp>
        <p:nvSpPr>
          <p:cNvPr id="4800" name="Google Shape;4800;p450"/>
          <p:cNvSpPr txBox="1"/>
          <p:nvPr/>
        </p:nvSpPr>
        <p:spPr>
          <a:xfrm>
            <a:off x="1471800" y="6470975"/>
            <a:ext cx="5572200" cy="1200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Often overlapping with IP or trade secrets, proprietary data is data generated by a company and can include research or product development work.</a:t>
            </a:r>
            <a:endParaRPr b="0" i="0" sz="2000" u="none" cap="none" strike="noStrike">
              <a:solidFill>
                <a:srgbClr val="434343"/>
              </a:solidFill>
              <a:latin typeface="Open Sans"/>
              <a:ea typeface="Open Sans"/>
              <a:cs typeface="Open Sans"/>
              <a:sym typeface="Open Sans"/>
            </a:endParaRPr>
          </a:p>
        </p:txBody>
      </p:sp>
      <p:sp>
        <p:nvSpPr>
          <p:cNvPr id="4801" name="Google Shape;4801;p450"/>
          <p:cNvSpPr txBox="1"/>
          <p:nvPr/>
        </p:nvSpPr>
        <p:spPr>
          <a:xfrm>
            <a:off x="9211900" y="7071275"/>
            <a:ext cx="5572200" cy="8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This is data collected from fingerprints or facial recognition scans.</a:t>
            </a:r>
            <a:endParaRPr/>
          </a:p>
          <a:p>
            <a:pPr indent="0" lvl="0" marL="0" marR="0" rtl="0" algn="ctr">
              <a:lnSpc>
                <a:spcPct val="115000"/>
              </a:lnSpc>
              <a:spcBef>
                <a:spcPts val="3000"/>
              </a:spcBef>
              <a:spcAft>
                <a:spcPts val="0"/>
              </a:spcAft>
              <a:buClr>
                <a:srgbClr val="000000"/>
              </a:buClr>
              <a:buSzPts val="2200"/>
              <a:buFont typeface="Arial"/>
              <a:buNone/>
            </a:pPr>
            <a:r>
              <a:t/>
            </a:r>
            <a:endParaRPr b="0" i="0" sz="2200" u="none" cap="none" strike="noStrike">
              <a:solidFill>
                <a:srgbClr val="434343"/>
              </a:solidFill>
              <a:latin typeface="Open Sans"/>
              <a:ea typeface="Open Sans"/>
              <a:cs typeface="Open Sans"/>
              <a:sym typeface="Open Sans"/>
            </a:endParaRPr>
          </a:p>
        </p:txBody>
      </p:sp>
      <p:sp>
        <p:nvSpPr>
          <p:cNvPr id="4802" name="Google Shape;4802;p450"/>
          <p:cNvSpPr/>
          <p:nvPr/>
        </p:nvSpPr>
        <p:spPr>
          <a:xfrm>
            <a:off x="5842000" y="816352"/>
            <a:ext cx="4580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6" name="Shape 4806"/>
        <p:cNvGrpSpPr/>
        <p:nvPr/>
      </p:nvGrpSpPr>
      <p:grpSpPr>
        <a:xfrm>
          <a:off x="0" y="0"/>
          <a:ext cx="0" cy="0"/>
          <a:chOff x="0" y="0"/>
          <a:chExt cx="0" cy="0"/>
        </a:xfrm>
      </p:grpSpPr>
      <p:sp>
        <p:nvSpPr>
          <p:cNvPr id="4807" name="Google Shape;4807;p451"/>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Privacy Regulations</a:t>
            </a:r>
            <a:endParaRPr b="1" sz="2800">
              <a:solidFill>
                <a:schemeClr val="lt1"/>
              </a:solidFill>
              <a:latin typeface="Open Sans"/>
              <a:ea typeface="Open Sans"/>
              <a:cs typeface="Open Sans"/>
              <a:sym typeface="Open Sans"/>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2" name="Shape 4812"/>
        <p:cNvGrpSpPr/>
        <p:nvPr/>
      </p:nvGrpSpPr>
      <p:grpSpPr>
        <a:xfrm>
          <a:off x="0" y="0"/>
          <a:ext cx="0" cy="0"/>
          <a:chOff x="0" y="0"/>
          <a:chExt cx="0" cy="0"/>
        </a:xfrm>
      </p:grpSpPr>
      <p:sp>
        <p:nvSpPr>
          <p:cNvPr id="4813" name="Google Shape;4813;p61"/>
          <p:cNvSpPr txBox="1"/>
          <p:nvPr>
            <p:ph type="title"/>
          </p:nvPr>
        </p:nvSpPr>
        <p:spPr>
          <a:xfrm>
            <a:off x="-10160" y="27144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Some Common Privacy Regulations</a:t>
            </a:r>
            <a:endParaRPr/>
          </a:p>
        </p:txBody>
      </p:sp>
      <p:grpSp>
        <p:nvGrpSpPr>
          <p:cNvPr id="4814" name="Google Shape;4814;p61"/>
          <p:cNvGrpSpPr/>
          <p:nvPr/>
        </p:nvGrpSpPr>
        <p:grpSpPr>
          <a:xfrm>
            <a:off x="1931557" y="1629406"/>
            <a:ext cx="12392886" cy="7065003"/>
            <a:chOff x="1951899" y="1318339"/>
            <a:chExt cx="12392886" cy="7065003"/>
          </a:xfrm>
        </p:grpSpPr>
        <p:grpSp>
          <p:nvGrpSpPr>
            <p:cNvPr id="4815" name="Google Shape;4815;p61"/>
            <p:cNvGrpSpPr/>
            <p:nvPr/>
          </p:nvGrpSpPr>
          <p:grpSpPr>
            <a:xfrm>
              <a:off x="1951899" y="1318339"/>
              <a:ext cx="2617613" cy="6947779"/>
              <a:chOff x="1951899" y="1318339"/>
              <a:chExt cx="2617613" cy="6947779"/>
            </a:xfrm>
          </p:grpSpPr>
          <p:grpSp>
            <p:nvGrpSpPr>
              <p:cNvPr id="4816" name="Google Shape;4816;p61"/>
              <p:cNvGrpSpPr/>
              <p:nvPr/>
            </p:nvGrpSpPr>
            <p:grpSpPr>
              <a:xfrm>
                <a:off x="2041505" y="1318339"/>
                <a:ext cx="2528007" cy="3574309"/>
                <a:chOff x="1790700" y="1416246"/>
                <a:chExt cx="2528007" cy="3574309"/>
              </a:xfrm>
            </p:grpSpPr>
            <p:sp>
              <p:nvSpPr>
                <p:cNvPr id="4817" name="Google Shape;4817;p61"/>
                <p:cNvSpPr txBox="1"/>
                <p:nvPr/>
              </p:nvSpPr>
              <p:spPr>
                <a:xfrm>
                  <a:off x="1883679" y="1416246"/>
                  <a:ext cx="2435028" cy="120029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General Data Protection Act (GDPR)</a:t>
                  </a:r>
                  <a:endParaRPr b="0" i="0" sz="2200" u="none" cap="none" strike="noStrike">
                    <a:solidFill>
                      <a:srgbClr val="3F3F3F"/>
                    </a:solidFill>
                    <a:latin typeface="Open Sans"/>
                    <a:ea typeface="Open Sans"/>
                    <a:cs typeface="Open Sans"/>
                    <a:sym typeface="Open Sans"/>
                  </a:endParaRPr>
                </a:p>
              </p:txBody>
            </p:sp>
            <p:pic>
              <p:nvPicPr>
                <p:cNvPr id="4818" name="Google Shape;4818;p61"/>
                <p:cNvPicPr preferRelativeResize="0"/>
                <p:nvPr/>
              </p:nvPicPr>
              <p:blipFill rotWithShape="1">
                <a:blip r:embed="rId3">
                  <a:alphaModFix/>
                </a:blip>
                <a:srcRect b="0" l="0" r="0" t="0"/>
                <a:stretch/>
              </p:blipFill>
              <p:spPr>
                <a:xfrm>
                  <a:off x="1790700" y="2552155"/>
                  <a:ext cx="2438400" cy="2438400"/>
                </a:xfrm>
                <a:prstGeom prst="rect">
                  <a:avLst/>
                </a:prstGeom>
                <a:noFill/>
                <a:ln>
                  <a:noFill/>
                </a:ln>
              </p:spPr>
            </p:pic>
          </p:grpSp>
          <p:grpSp>
            <p:nvGrpSpPr>
              <p:cNvPr id="4819" name="Google Shape;4819;p61"/>
              <p:cNvGrpSpPr/>
              <p:nvPr/>
            </p:nvGrpSpPr>
            <p:grpSpPr>
              <a:xfrm>
                <a:off x="1951899" y="5268251"/>
                <a:ext cx="2617613" cy="2997867"/>
                <a:chOff x="1855888" y="5372645"/>
                <a:chExt cx="2617613" cy="2997867"/>
              </a:xfrm>
            </p:grpSpPr>
            <p:sp>
              <p:nvSpPr>
                <p:cNvPr id="4820" name="Google Shape;4820;p61"/>
                <p:cNvSpPr txBox="1"/>
                <p:nvPr/>
              </p:nvSpPr>
              <p:spPr>
                <a:xfrm>
                  <a:off x="1855888" y="5372645"/>
                  <a:ext cx="2617613" cy="86174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Sarbanes-Oxley Act (SOX)</a:t>
                  </a:r>
                  <a:endParaRPr/>
                </a:p>
              </p:txBody>
            </p:sp>
            <p:pic>
              <p:nvPicPr>
                <p:cNvPr id="4821" name="Google Shape;4821;p61"/>
                <p:cNvPicPr preferRelativeResize="0"/>
                <p:nvPr/>
              </p:nvPicPr>
              <p:blipFill rotWithShape="1">
                <a:blip r:embed="rId4">
                  <a:alphaModFix/>
                </a:blip>
                <a:srcRect b="0" l="0" r="0" t="0"/>
                <a:stretch/>
              </p:blipFill>
              <p:spPr>
                <a:xfrm>
                  <a:off x="2096633" y="6234389"/>
                  <a:ext cx="2136123" cy="2136123"/>
                </a:xfrm>
                <a:prstGeom prst="rect">
                  <a:avLst/>
                </a:prstGeom>
                <a:noFill/>
                <a:ln>
                  <a:noFill/>
                </a:ln>
              </p:spPr>
            </p:pic>
          </p:grpSp>
        </p:grpSp>
        <p:grpSp>
          <p:nvGrpSpPr>
            <p:cNvPr id="4822" name="Google Shape;4822;p61"/>
            <p:cNvGrpSpPr/>
            <p:nvPr/>
          </p:nvGrpSpPr>
          <p:grpSpPr>
            <a:xfrm>
              <a:off x="10856312" y="1343874"/>
              <a:ext cx="3488473" cy="7039468"/>
              <a:chOff x="10856312" y="1343874"/>
              <a:chExt cx="3488473" cy="7039468"/>
            </a:xfrm>
          </p:grpSpPr>
          <p:grpSp>
            <p:nvGrpSpPr>
              <p:cNvPr id="4823" name="Google Shape;4823;p61"/>
              <p:cNvGrpSpPr/>
              <p:nvPr/>
            </p:nvGrpSpPr>
            <p:grpSpPr>
              <a:xfrm>
                <a:off x="10951035" y="1343874"/>
                <a:ext cx="3299026" cy="3161057"/>
                <a:chOff x="12105423" y="1440333"/>
                <a:chExt cx="3299026" cy="3161057"/>
              </a:xfrm>
            </p:grpSpPr>
            <p:sp>
              <p:nvSpPr>
                <p:cNvPr id="4824" name="Google Shape;4824;p61"/>
                <p:cNvSpPr txBox="1"/>
                <p:nvPr/>
              </p:nvSpPr>
              <p:spPr>
                <a:xfrm>
                  <a:off x="12105423" y="1440333"/>
                  <a:ext cx="3299026" cy="86174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California Consumer Privacy Act (CCPA)</a:t>
                  </a:r>
                  <a:endParaRPr/>
                </a:p>
              </p:txBody>
            </p:sp>
            <p:grpSp>
              <p:nvGrpSpPr>
                <p:cNvPr id="4825" name="Google Shape;4825;p61"/>
                <p:cNvGrpSpPr/>
                <p:nvPr/>
              </p:nvGrpSpPr>
              <p:grpSpPr>
                <a:xfrm>
                  <a:off x="12449376" y="2712057"/>
                  <a:ext cx="2611120" cy="1889333"/>
                  <a:chOff x="12105423" y="2712057"/>
                  <a:chExt cx="2611120" cy="1889333"/>
                </a:xfrm>
              </p:grpSpPr>
              <p:sp>
                <p:nvSpPr>
                  <p:cNvPr id="4826" name="Google Shape;4826;p61"/>
                  <p:cNvSpPr/>
                  <p:nvPr/>
                </p:nvSpPr>
                <p:spPr>
                  <a:xfrm>
                    <a:off x="12105423" y="2712057"/>
                    <a:ext cx="2611120" cy="1889333"/>
                  </a:xfrm>
                  <a:prstGeom prst="frame">
                    <a:avLst>
                      <a:gd fmla="val 12500" name="adj1"/>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4827" name="Google Shape;4827;p61"/>
                  <p:cNvGrpSpPr/>
                  <p:nvPr/>
                </p:nvGrpSpPr>
                <p:grpSpPr>
                  <a:xfrm>
                    <a:off x="12880677" y="2966985"/>
                    <a:ext cx="1060612" cy="1379477"/>
                    <a:chOff x="12907703" y="2952926"/>
                    <a:chExt cx="1060612" cy="1379477"/>
                  </a:xfrm>
                </p:grpSpPr>
                <p:sp>
                  <p:nvSpPr>
                    <p:cNvPr id="4828" name="Google Shape;4828;p61"/>
                    <p:cNvSpPr txBox="1"/>
                    <p:nvPr/>
                  </p:nvSpPr>
                  <p:spPr>
                    <a:xfrm>
                      <a:off x="12948526" y="2952926"/>
                      <a:ext cx="97896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CCPA</a:t>
                      </a:r>
                      <a:endParaRPr/>
                    </a:p>
                  </p:txBody>
                </p:sp>
                <p:pic>
                  <p:nvPicPr>
                    <p:cNvPr id="4829" name="Google Shape;4829;p61"/>
                    <p:cNvPicPr preferRelativeResize="0"/>
                    <p:nvPr/>
                  </p:nvPicPr>
                  <p:blipFill rotWithShape="1">
                    <a:blip r:embed="rId5">
                      <a:alphaModFix/>
                    </a:blip>
                    <a:srcRect b="0" l="0" r="0" t="0"/>
                    <a:stretch/>
                  </p:blipFill>
                  <p:spPr>
                    <a:xfrm>
                      <a:off x="12907703" y="3271791"/>
                      <a:ext cx="1060612" cy="1060612"/>
                    </a:xfrm>
                    <a:prstGeom prst="rect">
                      <a:avLst/>
                    </a:prstGeom>
                    <a:noFill/>
                    <a:ln>
                      <a:noFill/>
                    </a:ln>
                  </p:spPr>
                </p:pic>
              </p:grpSp>
            </p:grpSp>
          </p:grpSp>
          <p:grpSp>
            <p:nvGrpSpPr>
              <p:cNvPr id="4830" name="Google Shape;4830;p61"/>
              <p:cNvGrpSpPr/>
              <p:nvPr/>
            </p:nvGrpSpPr>
            <p:grpSpPr>
              <a:xfrm>
                <a:off x="10856312" y="5270896"/>
                <a:ext cx="3488473" cy="3112446"/>
                <a:chOff x="12269687" y="5170561"/>
                <a:chExt cx="3488473" cy="3112446"/>
              </a:xfrm>
            </p:grpSpPr>
            <p:sp>
              <p:nvSpPr>
                <p:cNvPr id="4831" name="Google Shape;4831;p61"/>
                <p:cNvSpPr txBox="1"/>
                <p:nvPr/>
              </p:nvSpPr>
              <p:spPr>
                <a:xfrm>
                  <a:off x="12269687" y="5170561"/>
                  <a:ext cx="3488473" cy="86174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Data Protection Act (1998)</a:t>
                  </a:r>
                  <a:endParaRPr/>
                </a:p>
              </p:txBody>
            </p:sp>
            <p:pic>
              <p:nvPicPr>
                <p:cNvPr id="4832" name="Google Shape;4832;p61"/>
                <p:cNvPicPr preferRelativeResize="0"/>
                <p:nvPr/>
              </p:nvPicPr>
              <p:blipFill rotWithShape="1">
                <a:blip r:embed="rId6">
                  <a:alphaModFix/>
                </a:blip>
                <a:srcRect b="0" l="0" r="0" t="0"/>
                <a:stretch/>
              </p:blipFill>
              <p:spPr>
                <a:xfrm>
                  <a:off x="12945862" y="6146884"/>
                  <a:ext cx="2136123" cy="2136123"/>
                </a:xfrm>
                <a:prstGeom prst="rect">
                  <a:avLst/>
                </a:prstGeom>
                <a:noFill/>
                <a:ln>
                  <a:noFill/>
                </a:ln>
              </p:spPr>
            </p:pic>
          </p:grpSp>
        </p:grpSp>
        <p:grpSp>
          <p:nvGrpSpPr>
            <p:cNvPr id="4833" name="Google Shape;4833;p61"/>
            <p:cNvGrpSpPr/>
            <p:nvPr/>
          </p:nvGrpSpPr>
          <p:grpSpPr>
            <a:xfrm>
              <a:off x="5693612" y="1356706"/>
              <a:ext cx="4038600" cy="6909897"/>
              <a:chOff x="5693612" y="1356706"/>
              <a:chExt cx="4038600" cy="6909897"/>
            </a:xfrm>
          </p:grpSpPr>
          <p:grpSp>
            <p:nvGrpSpPr>
              <p:cNvPr id="4834" name="Google Shape;4834;p61"/>
              <p:cNvGrpSpPr/>
              <p:nvPr/>
            </p:nvGrpSpPr>
            <p:grpSpPr>
              <a:xfrm>
                <a:off x="6164619" y="5268736"/>
                <a:ext cx="3096587" cy="2997867"/>
                <a:chOff x="6734120" y="5372645"/>
                <a:chExt cx="3096587" cy="2997867"/>
              </a:xfrm>
            </p:grpSpPr>
            <p:sp>
              <p:nvSpPr>
                <p:cNvPr id="4835" name="Google Shape;4835;p61"/>
                <p:cNvSpPr txBox="1"/>
                <p:nvPr/>
              </p:nvSpPr>
              <p:spPr>
                <a:xfrm>
                  <a:off x="6734120" y="5372645"/>
                  <a:ext cx="3096587" cy="86174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Gramm-Leach-Bliley Act (GLBA)</a:t>
                  </a:r>
                  <a:endParaRPr/>
                </a:p>
              </p:txBody>
            </p:sp>
            <p:grpSp>
              <p:nvGrpSpPr>
                <p:cNvPr id="4836" name="Google Shape;4836;p61"/>
                <p:cNvGrpSpPr/>
                <p:nvPr/>
              </p:nvGrpSpPr>
              <p:grpSpPr>
                <a:xfrm>
                  <a:off x="7063213" y="6390220"/>
                  <a:ext cx="2438400" cy="1980292"/>
                  <a:chOff x="6678368" y="6572943"/>
                  <a:chExt cx="2866027" cy="2327580"/>
                </a:xfrm>
              </p:grpSpPr>
              <p:sp>
                <p:nvSpPr>
                  <p:cNvPr id="4837" name="Google Shape;4837;p61"/>
                  <p:cNvSpPr/>
                  <p:nvPr/>
                </p:nvSpPr>
                <p:spPr>
                  <a:xfrm>
                    <a:off x="6678368" y="6572943"/>
                    <a:ext cx="2866027" cy="2327580"/>
                  </a:xfrm>
                  <a:prstGeom prst="donut">
                    <a:avLst>
                      <a:gd fmla="val 25000" name="adj"/>
                    </a:avLst>
                  </a:prstGeom>
                  <a:solidFill>
                    <a:srgbClr val="F4B08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838" name="Google Shape;4838;p61"/>
                  <p:cNvSpPr txBox="1"/>
                  <p:nvPr/>
                </p:nvSpPr>
                <p:spPr>
                  <a:xfrm>
                    <a:off x="7509401" y="7521290"/>
                    <a:ext cx="120396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GLBA</a:t>
                    </a:r>
                    <a:endParaRPr/>
                  </a:p>
                </p:txBody>
              </p:sp>
            </p:grpSp>
          </p:grpSp>
          <p:grpSp>
            <p:nvGrpSpPr>
              <p:cNvPr id="4839" name="Google Shape;4839;p61"/>
              <p:cNvGrpSpPr/>
              <p:nvPr/>
            </p:nvGrpSpPr>
            <p:grpSpPr>
              <a:xfrm>
                <a:off x="5693612" y="1356706"/>
                <a:ext cx="4038600" cy="3599740"/>
                <a:chOff x="6263113" y="1322598"/>
                <a:chExt cx="4038600" cy="3599740"/>
              </a:xfrm>
            </p:grpSpPr>
            <p:sp>
              <p:nvSpPr>
                <p:cNvPr id="4840" name="Google Shape;4840;p61"/>
                <p:cNvSpPr txBox="1"/>
                <p:nvPr/>
              </p:nvSpPr>
              <p:spPr>
                <a:xfrm>
                  <a:off x="6263113" y="1322598"/>
                  <a:ext cx="4038600" cy="120029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Health Insurance Portability and Accountability Act (HIPAA)</a:t>
                  </a:r>
                  <a:endParaRPr/>
                </a:p>
              </p:txBody>
            </p:sp>
            <p:pic>
              <p:nvPicPr>
                <p:cNvPr id="4841" name="Google Shape;4841;p61"/>
                <p:cNvPicPr preferRelativeResize="0"/>
                <p:nvPr/>
              </p:nvPicPr>
              <p:blipFill rotWithShape="1">
                <a:blip r:embed="rId7">
                  <a:alphaModFix/>
                </a:blip>
                <a:srcRect b="0" l="0" r="0" t="0"/>
                <a:stretch/>
              </p:blipFill>
              <p:spPr>
                <a:xfrm>
                  <a:off x="7063213" y="2483938"/>
                  <a:ext cx="2438400" cy="2438400"/>
                </a:xfrm>
                <a:prstGeom prst="rect">
                  <a:avLst/>
                </a:prstGeom>
                <a:noFill/>
                <a:ln>
                  <a:noFill/>
                </a:ln>
              </p:spPr>
            </p:pic>
          </p:grpSp>
        </p:grpSp>
      </p:grpSp>
      <p:sp>
        <p:nvSpPr>
          <p:cNvPr id="4842" name="Google Shape;4842;p61"/>
          <p:cNvSpPr/>
          <p:nvPr/>
        </p:nvSpPr>
        <p:spPr>
          <a:xfrm>
            <a:off x="4229100" y="857888"/>
            <a:ext cx="77986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6" name="Shape 4846"/>
        <p:cNvGrpSpPr/>
        <p:nvPr/>
      </p:nvGrpSpPr>
      <p:grpSpPr>
        <a:xfrm>
          <a:off x="0" y="0"/>
          <a:ext cx="0" cy="0"/>
          <a:chOff x="0" y="0"/>
          <a:chExt cx="0" cy="0"/>
        </a:xfrm>
      </p:grpSpPr>
      <p:sp>
        <p:nvSpPr>
          <p:cNvPr id="4847" name="Google Shape;4847;p452"/>
          <p:cNvSpPr txBox="1"/>
          <p:nvPr>
            <p:ph idx="4294967295" type="title"/>
          </p:nvPr>
        </p:nvSpPr>
        <p:spPr>
          <a:xfrm>
            <a:off x="-19050" y="271752"/>
            <a:ext cx="16275050" cy="6873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 Privacy Regulations</a:t>
            </a:r>
            <a:endParaRPr b="1" sz="2800">
              <a:solidFill>
                <a:srgbClr val="3F3F3F"/>
              </a:solidFill>
              <a:latin typeface="Open Sans"/>
              <a:ea typeface="Open Sans"/>
              <a:cs typeface="Open Sans"/>
              <a:sym typeface="Open Sans"/>
            </a:endParaRPr>
          </a:p>
        </p:txBody>
      </p:sp>
      <p:sp>
        <p:nvSpPr>
          <p:cNvPr id="4848" name="Google Shape;4848;p452"/>
          <p:cNvSpPr/>
          <p:nvPr/>
        </p:nvSpPr>
        <p:spPr>
          <a:xfrm>
            <a:off x="1233651" y="1511464"/>
            <a:ext cx="6354138" cy="5401796"/>
          </a:xfrm>
          <a:prstGeom prst="roundRect">
            <a:avLst>
              <a:gd fmla="val 3171" name="adj"/>
            </a:avLst>
          </a:prstGeom>
          <a:noFill/>
          <a:ln cap="flat" cmpd="sng" w="12700">
            <a:solidFill>
              <a:srgbClr val="BFBFB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4849" name="Google Shape;4849;p452"/>
          <p:cNvGrpSpPr/>
          <p:nvPr/>
        </p:nvGrpSpPr>
        <p:grpSpPr>
          <a:xfrm>
            <a:off x="914530" y="1073074"/>
            <a:ext cx="6995030" cy="7756426"/>
            <a:chOff x="914530" y="1280894"/>
            <a:chExt cx="6995030" cy="7756426"/>
          </a:xfrm>
        </p:grpSpPr>
        <p:sp>
          <p:nvSpPr>
            <p:cNvPr id="4850" name="Google Shape;4850;p452"/>
            <p:cNvSpPr/>
            <p:nvPr/>
          </p:nvSpPr>
          <p:spPr>
            <a:xfrm>
              <a:off x="1050296" y="1280894"/>
              <a:ext cx="6702352" cy="7756426"/>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4851" name="Google Shape;4851;p452"/>
            <p:cNvGrpSpPr/>
            <p:nvPr/>
          </p:nvGrpSpPr>
          <p:grpSpPr>
            <a:xfrm>
              <a:off x="914530" y="1502299"/>
              <a:ext cx="6995030" cy="1046449"/>
              <a:chOff x="914530" y="1564645"/>
              <a:chExt cx="6995030" cy="1046449"/>
            </a:xfrm>
          </p:grpSpPr>
          <p:grpSp>
            <p:nvGrpSpPr>
              <p:cNvPr id="4852" name="Google Shape;4852;p452"/>
              <p:cNvGrpSpPr/>
              <p:nvPr/>
            </p:nvGrpSpPr>
            <p:grpSpPr>
              <a:xfrm>
                <a:off x="914533" y="1681757"/>
                <a:ext cx="6992374" cy="929337"/>
                <a:chOff x="914533" y="1910359"/>
                <a:chExt cx="6992374" cy="929337"/>
              </a:xfrm>
            </p:grpSpPr>
            <p:sp>
              <p:nvSpPr>
                <p:cNvPr id="4853" name="Google Shape;4853;p452"/>
                <p:cNvSpPr/>
                <p:nvPr/>
              </p:nvSpPr>
              <p:spPr>
                <a:xfrm>
                  <a:off x="914533" y="1910359"/>
                  <a:ext cx="6992374" cy="929337"/>
                </a:xfrm>
                <a:prstGeom prst="rect">
                  <a:avLst/>
                </a:prstGeom>
                <a:solidFill>
                  <a:srgbClr val="5EC6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54" name="Google Shape;4854;p452"/>
                <p:cNvSpPr/>
                <p:nvPr/>
              </p:nvSpPr>
              <p:spPr>
                <a:xfrm>
                  <a:off x="2460254" y="1990327"/>
                  <a:ext cx="3900933"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The Gramm-Leach-Bliley act of 1999 </a:t>
                  </a:r>
                  <a:endParaRPr/>
                </a:p>
              </p:txBody>
            </p:sp>
          </p:grpSp>
          <p:sp>
            <p:nvSpPr>
              <p:cNvPr id="4855" name="Google Shape;4855;p452"/>
              <p:cNvSpPr/>
              <p:nvPr/>
            </p:nvSpPr>
            <p:spPr>
              <a:xfrm flipH="1">
                <a:off x="914530" y="1564645"/>
                <a:ext cx="147663" cy="117112"/>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56" name="Google Shape;4856;p452"/>
              <p:cNvSpPr/>
              <p:nvPr/>
            </p:nvSpPr>
            <p:spPr>
              <a:xfrm>
                <a:off x="7761897" y="1564645"/>
                <a:ext cx="147663" cy="117112"/>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57" name="Google Shape;4857;p452"/>
            <p:cNvSpPr txBox="1"/>
            <p:nvPr/>
          </p:nvSpPr>
          <p:spPr>
            <a:xfrm>
              <a:off x="1062193" y="2689189"/>
              <a:ext cx="6699704" cy="6197169"/>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114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Applies to financial institutions; driven by the Federal Financial Institutions Examination Council (FFIEC)</a:t>
              </a:r>
              <a:endParaRPr/>
            </a:p>
            <a:p>
              <a:pPr indent="-50800" lvl="1" marL="171450" marR="0" rtl="0" algn="l">
                <a:lnSpc>
                  <a:spcPct val="114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Requires protection of the confidentiality and integrity of consumer financial information (enacted in 1999)</a:t>
              </a:r>
              <a:endParaRPr/>
            </a:p>
            <a:p>
              <a:pPr indent="-222250" lvl="1" marL="342900" marR="0" rtl="0" algn="l">
                <a:lnSpc>
                  <a:spcPct val="114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Mandates financial institutions to develop privacy notices and give customers the option to prohibit the sharing of their information</a:t>
              </a:r>
              <a:endParaRPr/>
            </a:p>
            <a:p>
              <a:pPr indent="-222250" lvl="1" marL="342900" marR="0" rtl="0" algn="l">
                <a:lnSpc>
                  <a:spcPct val="114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Holds the board of directors responsible for many security issues within a financial institution</a:t>
              </a:r>
              <a:endParaRPr/>
            </a:p>
            <a:p>
              <a:pPr indent="-222250" lvl="1" marL="342900" marR="0" rtl="0" algn="l">
                <a:lnSpc>
                  <a:spcPct val="114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Requires financial institutions to have a written security policy in place</a:t>
              </a:r>
              <a:endParaRPr b="0" i="0" sz="2200" u="none" cap="none" strike="noStrike">
                <a:solidFill>
                  <a:srgbClr val="3F3F3F"/>
                </a:solidFill>
                <a:latin typeface="Open Sans"/>
                <a:ea typeface="Open Sans"/>
                <a:cs typeface="Open Sans"/>
                <a:sym typeface="Open Sans"/>
              </a:endParaRPr>
            </a:p>
          </p:txBody>
        </p:sp>
      </p:grpSp>
      <p:sp>
        <p:nvSpPr>
          <p:cNvPr id="4858" name="Google Shape;4858;p452"/>
          <p:cNvSpPr/>
          <p:nvPr/>
        </p:nvSpPr>
        <p:spPr>
          <a:xfrm>
            <a:off x="8990811" y="1583854"/>
            <a:ext cx="6354138" cy="5426408"/>
          </a:xfrm>
          <a:prstGeom prst="roundRect">
            <a:avLst>
              <a:gd fmla="val 3171" name="adj"/>
            </a:avLst>
          </a:prstGeom>
          <a:noFill/>
          <a:ln cap="flat" cmpd="sng" w="12700">
            <a:solidFill>
              <a:srgbClr val="BFBFB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4859" name="Google Shape;4859;p452"/>
          <p:cNvGrpSpPr/>
          <p:nvPr/>
        </p:nvGrpSpPr>
        <p:grpSpPr>
          <a:xfrm>
            <a:off x="8671690" y="1073074"/>
            <a:ext cx="6995030" cy="7863106"/>
            <a:chOff x="8671690" y="1280894"/>
            <a:chExt cx="6995030" cy="7863106"/>
          </a:xfrm>
        </p:grpSpPr>
        <p:sp>
          <p:nvSpPr>
            <p:cNvPr id="4860" name="Google Shape;4860;p452"/>
            <p:cNvSpPr/>
            <p:nvPr/>
          </p:nvSpPr>
          <p:spPr>
            <a:xfrm>
              <a:off x="8807456" y="1280894"/>
              <a:ext cx="6702352" cy="7863106"/>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4861" name="Google Shape;4861;p452"/>
            <p:cNvGrpSpPr/>
            <p:nvPr/>
          </p:nvGrpSpPr>
          <p:grpSpPr>
            <a:xfrm>
              <a:off x="8671690" y="1513628"/>
              <a:ext cx="6995030" cy="1051217"/>
              <a:chOff x="8671690" y="1866921"/>
              <a:chExt cx="6995030" cy="1051217"/>
            </a:xfrm>
          </p:grpSpPr>
          <p:grpSp>
            <p:nvGrpSpPr>
              <p:cNvPr id="4862" name="Google Shape;4862;p452"/>
              <p:cNvGrpSpPr/>
              <p:nvPr/>
            </p:nvGrpSpPr>
            <p:grpSpPr>
              <a:xfrm>
                <a:off x="8671693" y="1984567"/>
                <a:ext cx="6992374" cy="933571"/>
                <a:chOff x="8671693" y="1984567"/>
                <a:chExt cx="6992374" cy="933571"/>
              </a:xfrm>
            </p:grpSpPr>
            <p:sp>
              <p:nvSpPr>
                <p:cNvPr id="4863" name="Google Shape;4863;p452"/>
                <p:cNvSpPr/>
                <p:nvPr/>
              </p:nvSpPr>
              <p:spPr>
                <a:xfrm>
                  <a:off x="8671693" y="1984567"/>
                  <a:ext cx="6992374" cy="933571"/>
                </a:xfrm>
                <a:prstGeom prst="rect">
                  <a:avLst/>
                </a:prstGeom>
                <a:solidFill>
                  <a:srgbClr val="5EC6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64" name="Google Shape;4864;p452"/>
                <p:cNvSpPr/>
                <p:nvPr/>
              </p:nvSpPr>
              <p:spPr>
                <a:xfrm>
                  <a:off x="10322985" y="2066651"/>
                  <a:ext cx="3689790" cy="76940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Sarbanes – Oxley Act of 2002</a:t>
                  </a:r>
                  <a:endParaRPr b="1" i="0" sz="2200" u="none" cap="none" strike="noStrike">
                    <a:solidFill>
                      <a:srgbClr val="3F3F3F"/>
                    </a:solidFill>
                    <a:latin typeface="Open Sans"/>
                    <a:ea typeface="Open Sans"/>
                    <a:cs typeface="Open Sans"/>
                    <a:sym typeface="Open Sans"/>
                  </a:endParaRPr>
                </a:p>
              </p:txBody>
            </p:sp>
          </p:grpSp>
          <p:sp>
            <p:nvSpPr>
              <p:cNvPr id="4865" name="Google Shape;4865;p452"/>
              <p:cNvSpPr/>
              <p:nvPr/>
            </p:nvSpPr>
            <p:spPr>
              <a:xfrm flipH="1">
                <a:off x="8671690" y="1866921"/>
                <a:ext cx="147663" cy="117646"/>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66" name="Google Shape;4866;p452"/>
              <p:cNvSpPr/>
              <p:nvPr/>
            </p:nvSpPr>
            <p:spPr>
              <a:xfrm>
                <a:off x="15519057" y="1866921"/>
                <a:ext cx="147663" cy="117646"/>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67" name="Google Shape;4867;p452"/>
            <p:cNvSpPr txBox="1"/>
            <p:nvPr/>
          </p:nvSpPr>
          <p:spPr>
            <a:xfrm>
              <a:off x="8881395" y="2507012"/>
              <a:ext cx="6463553" cy="4092042"/>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114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Relates directly to the financial scandals in the late 90s</a:t>
              </a:r>
              <a:endParaRPr/>
            </a:p>
            <a:p>
              <a:pPr indent="-222250" lvl="1" marL="342900" marR="0" rtl="0" algn="l">
                <a:lnSpc>
                  <a:spcPct val="114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Establishes regulatory compliance standards for financial report</a:t>
              </a:r>
              <a:endParaRPr/>
            </a:p>
            <a:p>
              <a:pPr indent="-222250" lvl="1" marL="342900" marR="0" rtl="0" algn="l">
                <a:lnSpc>
                  <a:spcPct val="114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Imposes criminal penalties for intentional violations</a:t>
              </a:r>
              <a:endParaRPr/>
            </a:p>
            <a:p>
              <a:pPr indent="-222250" lvl="1" marL="342900" marR="0" rtl="0" algn="l">
                <a:lnSpc>
                  <a:spcPct val="114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Requires firms to provide real-time disclosures of any events that may affect a firm's price or financial performance</a:t>
              </a:r>
              <a:endParaRPr b="0" i="0" sz="1000" u="none" cap="none" strike="noStrike">
                <a:solidFill>
                  <a:srgbClr val="3F3F3F"/>
                </a:solidFill>
                <a:latin typeface="Open Sans"/>
                <a:ea typeface="Open Sans"/>
                <a:cs typeface="Open Sans"/>
                <a:sym typeface="Open Sans"/>
              </a:endParaRPr>
            </a:p>
          </p:txBody>
        </p:sp>
      </p:grpSp>
      <p:sp>
        <p:nvSpPr>
          <p:cNvPr id="4868" name="Google Shape;4868;p452"/>
          <p:cNvSpPr/>
          <p:nvPr/>
        </p:nvSpPr>
        <p:spPr>
          <a:xfrm>
            <a:off x="6007100" y="858269"/>
            <a:ext cx="42446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2" name="Shape 4872"/>
        <p:cNvGrpSpPr/>
        <p:nvPr/>
      </p:nvGrpSpPr>
      <p:grpSpPr>
        <a:xfrm>
          <a:off x="0" y="0"/>
          <a:ext cx="0" cy="0"/>
          <a:chOff x="0" y="0"/>
          <a:chExt cx="0" cy="0"/>
        </a:xfrm>
      </p:grpSpPr>
      <p:sp>
        <p:nvSpPr>
          <p:cNvPr id="4873" name="Google Shape;4873;p453"/>
          <p:cNvSpPr txBox="1"/>
          <p:nvPr>
            <p:ph idx="4294967295" type="title"/>
          </p:nvPr>
        </p:nvSpPr>
        <p:spPr>
          <a:xfrm>
            <a:off x="-9525" y="292534"/>
            <a:ext cx="16275050" cy="6873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Privacy Regulations</a:t>
            </a:r>
            <a:endParaRPr b="1">
              <a:solidFill>
                <a:srgbClr val="3F3F3F"/>
              </a:solidFill>
              <a:latin typeface="Open Sans"/>
              <a:ea typeface="Open Sans"/>
              <a:cs typeface="Open Sans"/>
              <a:sym typeface="Open Sans"/>
            </a:endParaRPr>
          </a:p>
        </p:txBody>
      </p:sp>
      <p:grpSp>
        <p:nvGrpSpPr>
          <p:cNvPr id="4874" name="Google Shape;4874;p453"/>
          <p:cNvGrpSpPr/>
          <p:nvPr/>
        </p:nvGrpSpPr>
        <p:grpSpPr>
          <a:xfrm>
            <a:off x="914530" y="1190479"/>
            <a:ext cx="6995030" cy="7597458"/>
            <a:chOff x="914530" y="1439863"/>
            <a:chExt cx="6995030" cy="7597458"/>
          </a:xfrm>
        </p:grpSpPr>
        <p:sp>
          <p:nvSpPr>
            <p:cNvPr id="4875" name="Google Shape;4875;p453"/>
            <p:cNvSpPr/>
            <p:nvPr/>
          </p:nvSpPr>
          <p:spPr>
            <a:xfrm>
              <a:off x="1050296" y="1439863"/>
              <a:ext cx="6702352" cy="7597458"/>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4876" name="Google Shape;4876;p453"/>
            <p:cNvGrpSpPr/>
            <p:nvPr/>
          </p:nvGrpSpPr>
          <p:grpSpPr>
            <a:xfrm>
              <a:off x="914530" y="1611427"/>
              <a:ext cx="6995030" cy="7166758"/>
              <a:chOff x="914530" y="1611427"/>
              <a:chExt cx="6995030" cy="7166758"/>
            </a:xfrm>
          </p:grpSpPr>
          <p:grpSp>
            <p:nvGrpSpPr>
              <p:cNvPr id="4877" name="Google Shape;4877;p453"/>
              <p:cNvGrpSpPr/>
              <p:nvPr/>
            </p:nvGrpSpPr>
            <p:grpSpPr>
              <a:xfrm>
                <a:off x="914530" y="1611427"/>
                <a:ext cx="6995030" cy="1044831"/>
                <a:chOff x="914530" y="1486735"/>
                <a:chExt cx="6995030" cy="1044831"/>
              </a:xfrm>
            </p:grpSpPr>
            <p:grpSp>
              <p:nvGrpSpPr>
                <p:cNvPr id="4878" name="Google Shape;4878;p453"/>
                <p:cNvGrpSpPr/>
                <p:nvPr/>
              </p:nvGrpSpPr>
              <p:grpSpPr>
                <a:xfrm>
                  <a:off x="914530" y="1562907"/>
                  <a:ext cx="6995030" cy="968659"/>
                  <a:chOff x="914530" y="1562907"/>
                  <a:chExt cx="6995030" cy="968659"/>
                </a:xfrm>
              </p:grpSpPr>
              <p:sp>
                <p:nvSpPr>
                  <p:cNvPr id="4879" name="Google Shape;4879;p453"/>
                  <p:cNvSpPr/>
                  <p:nvPr/>
                </p:nvSpPr>
                <p:spPr>
                  <a:xfrm>
                    <a:off x="914530" y="1562907"/>
                    <a:ext cx="6995030" cy="968659"/>
                  </a:xfrm>
                  <a:prstGeom prst="rect">
                    <a:avLst/>
                  </a:prstGeom>
                  <a:solidFill>
                    <a:srgbClr val="5EC6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80" name="Google Shape;4880;p453"/>
                  <p:cNvSpPr/>
                  <p:nvPr/>
                </p:nvSpPr>
                <p:spPr>
                  <a:xfrm>
                    <a:off x="2020984" y="1648477"/>
                    <a:ext cx="5133037"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Health insurance portability and accountability act:</a:t>
                    </a:r>
                    <a:endParaRPr b="1" i="0" sz="2200" u="none" cap="none" strike="noStrike">
                      <a:solidFill>
                        <a:srgbClr val="3F3F3F"/>
                      </a:solidFill>
                      <a:latin typeface="Open Sans"/>
                      <a:ea typeface="Open Sans"/>
                      <a:cs typeface="Open Sans"/>
                      <a:sym typeface="Open Sans"/>
                    </a:endParaRPr>
                  </a:p>
                </p:txBody>
              </p:sp>
            </p:grpSp>
            <p:sp>
              <p:nvSpPr>
                <p:cNvPr id="4881" name="Google Shape;4881;p453"/>
                <p:cNvSpPr/>
                <p:nvPr/>
              </p:nvSpPr>
              <p:spPr>
                <a:xfrm flipH="1">
                  <a:off x="914530" y="1486735"/>
                  <a:ext cx="147663" cy="122067"/>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82" name="Google Shape;4882;p453"/>
                <p:cNvSpPr/>
                <p:nvPr/>
              </p:nvSpPr>
              <p:spPr>
                <a:xfrm>
                  <a:off x="7761897" y="1486735"/>
                  <a:ext cx="147663" cy="122067"/>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83" name="Google Shape;4883;p453"/>
              <p:cNvSpPr txBox="1"/>
              <p:nvPr/>
            </p:nvSpPr>
            <p:spPr>
              <a:xfrm>
                <a:off x="1179005" y="2785817"/>
                <a:ext cx="6463553" cy="5992368"/>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90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Establishes U.S. federal regulation with national standards and procedures for the storage, use, and transmission of personal medical information and health care data.</a:t>
                </a:r>
                <a:endParaRPr/>
              </a:p>
              <a:p>
                <a:pPr indent="-222250" lvl="1" marL="342900" marR="0" rtl="0" algn="l">
                  <a:lnSpc>
                    <a:spcPct val="90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90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Provides a framework and guidelines to ensure security, integrity, and privacy, with HIPAA mandating steep federal penalties for noncompliance.</a:t>
                </a:r>
                <a:endParaRPr/>
              </a:p>
              <a:p>
                <a:pPr indent="-222250" lvl="1" marL="342900" marR="0" rtl="0" algn="l">
                  <a:lnSpc>
                    <a:spcPct val="90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90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Defines a business associate as a person or entity that performs certain functions or activities involving the use or disclosure of protected health information on behalf of, or providing services to, a covered entity.</a:t>
                </a:r>
                <a:endParaRPr/>
              </a:p>
              <a:p>
                <a:pPr indent="-222250" lvl="1" marL="342900" marR="0" rtl="0" algn="l">
                  <a:lnSpc>
                    <a:spcPct val="90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90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Specifies that a business associate agreement (BAA) is a contract between a HIPAA-covered entity and a HIPAA business associate (BA), protecting PHI in accordance with HIPAA guidelines.</a:t>
                </a:r>
                <a:endParaRPr b="0" i="0" sz="2200" u="none" cap="none" strike="noStrike">
                  <a:solidFill>
                    <a:srgbClr val="3F3F3F"/>
                  </a:solidFill>
                  <a:latin typeface="Open Sans"/>
                  <a:ea typeface="Open Sans"/>
                  <a:cs typeface="Open Sans"/>
                  <a:sym typeface="Open Sans"/>
                </a:endParaRPr>
              </a:p>
            </p:txBody>
          </p:sp>
        </p:grpSp>
      </p:grpSp>
      <p:grpSp>
        <p:nvGrpSpPr>
          <p:cNvPr id="4884" name="Google Shape;4884;p453"/>
          <p:cNvGrpSpPr/>
          <p:nvPr/>
        </p:nvGrpSpPr>
        <p:grpSpPr>
          <a:xfrm>
            <a:off x="8747717" y="1190479"/>
            <a:ext cx="6995030" cy="7650796"/>
            <a:chOff x="8747717" y="1439863"/>
            <a:chExt cx="6995030" cy="7650796"/>
          </a:xfrm>
        </p:grpSpPr>
        <p:sp>
          <p:nvSpPr>
            <p:cNvPr id="4885" name="Google Shape;4885;p453"/>
            <p:cNvSpPr/>
            <p:nvPr/>
          </p:nvSpPr>
          <p:spPr>
            <a:xfrm>
              <a:off x="8883483" y="1439863"/>
              <a:ext cx="6702352" cy="7650796"/>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4886" name="Google Shape;4886;p453"/>
            <p:cNvGrpSpPr/>
            <p:nvPr/>
          </p:nvGrpSpPr>
          <p:grpSpPr>
            <a:xfrm>
              <a:off x="8747717" y="1572347"/>
              <a:ext cx="6995030" cy="1110161"/>
              <a:chOff x="8747717" y="1489219"/>
              <a:chExt cx="6995030" cy="1110161"/>
            </a:xfrm>
          </p:grpSpPr>
          <p:grpSp>
            <p:nvGrpSpPr>
              <p:cNvPr id="4887" name="Google Shape;4887;p453"/>
              <p:cNvGrpSpPr/>
              <p:nvPr/>
            </p:nvGrpSpPr>
            <p:grpSpPr>
              <a:xfrm>
                <a:off x="8747720" y="1624197"/>
                <a:ext cx="6992374" cy="975183"/>
                <a:chOff x="8747720" y="1624197"/>
                <a:chExt cx="6992374" cy="975183"/>
              </a:xfrm>
            </p:grpSpPr>
            <p:sp>
              <p:nvSpPr>
                <p:cNvPr id="4888" name="Google Shape;4888;p453"/>
                <p:cNvSpPr/>
                <p:nvPr/>
              </p:nvSpPr>
              <p:spPr>
                <a:xfrm>
                  <a:off x="8747720" y="1624197"/>
                  <a:ext cx="6992374" cy="975183"/>
                </a:xfrm>
                <a:prstGeom prst="rect">
                  <a:avLst/>
                </a:prstGeom>
                <a:solidFill>
                  <a:srgbClr val="5EC6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89" name="Google Shape;4889;p453"/>
                <p:cNvSpPr/>
                <p:nvPr/>
              </p:nvSpPr>
              <p:spPr>
                <a:xfrm>
                  <a:off x="10399012" y="1896365"/>
                  <a:ext cx="3689790"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HITECH 2009</a:t>
                  </a:r>
                  <a:endParaRPr b="1" i="0" sz="2200" u="none" cap="none" strike="noStrike">
                    <a:solidFill>
                      <a:srgbClr val="3F3F3F"/>
                    </a:solidFill>
                    <a:latin typeface="Open Sans"/>
                    <a:ea typeface="Open Sans"/>
                    <a:cs typeface="Open Sans"/>
                    <a:sym typeface="Open Sans"/>
                  </a:endParaRPr>
                </a:p>
              </p:txBody>
            </p:sp>
          </p:grpSp>
          <p:sp>
            <p:nvSpPr>
              <p:cNvPr id="4890" name="Google Shape;4890;p453"/>
              <p:cNvSpPr/>
              <p:nvPr/>
            </p:nvSpPr>
            <p:spPr>
              <a:xfrm flipH="1">
                <a:off x="8747717" y="1489219"/>
                <a:ext cx="147663" cy="122889"/>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91" name="Google Shape;4891;p453"/>
              <p:cNvSpPr/>
              <p:nvPr/>
            </p:nvSpPr>
            <p:spPr>
              <a:xfrm>
                <a:off x="15595084" y="1489219"/>
                <a:ext cx="147663" cy="122889"/>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92" name="Google Shape;4892;p453"/>
            <p:cNvSpPr txBox="1"/>
            <p:nvPr/>
          </p:nvSpPr>
          <p:spPr>
            <a:xfrm>
              <a:off x="8957422" y="3100488"/>
              <a:ext cx="6463553" cy="5382972"/>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90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In 2009, Congress amended HIPAA by passing the Health Information Technology for Economic and Clinical Health Act. </a:t>
              </a:r>
              <a:endParaRPr/>
            </a:p>
            <a:p>
              <a:pPr indent="-50800" lvl="1" marL="171450" marR="0" rtl="0" algn="l">
                <a:lnSpc>
                  <a:spcPct val="90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90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The new regulations mandated changes in how the law treats business associates (BAs) and organizations handling protected health information (PHI).</a:t>
              </a:r>
              <a:endParaRPr/>
            </a:p>
            <a:p>
              <a:pPr indent="-222250" lvl="1" marL="342900" marR="0" rtl="0" algn="l">
                <a:lnSpc>
                  <a:spcPct val="90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90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HITECH introduced new data breach notification requirements.</a:t>
              </a:r>
              <a:endParaRPr/>
            </a:p>
            <a:p>
              <a:pPr indent="-222250" lvl="1" marL="342900" marR="0" rtl="0" algn="l">
                <a:lnSpc>
                  <a:spcPct val="90000"/>
                </a:lnSpc>
                <a:spcBef>
                  <a:spcPts val="0"/>
                </a:spcBef>
                <a:spcAft>
                  <a:spcPts val="0"/>
                </a:spcAft>
                <a:buClr>
                  <a:schemeClr val="dk1"/>
                </a:buClr>
                <a:buSzPts val="19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90000"/>
                </a:lnSpc>
                <a:spcBef>
                  <a:spcPts val="0"/>
                </a:spcBef>
                <a:spcAft>
                  <a:spcPts val="0"/>
                </a:spcAft>
                <a:buClr>
                  <a:schemeClr val="dk1"/>
                </a:buClr>
                <a:buSzPts val="1900"/>
                <a:buFont typeface="Arial"/>
                <a:buChar char="•"/>
              </a:pPr>
              <a:r>
                <a:rPr b="0" i="0" lang="en-US" sz="2200" u="none" cap="none" strike="noStrike">
                  <a:solidFill>
                    <a:srgbClr val="3F3F3F"/>
                  </a:solidFill>
                  <a:latin typeface="Open Sans"/>
                  <a:ea typeface="Open Sans"/>
                  <a:cs typeface="Open Sans"/>
                  <a:sym typeface="Open Sans"/>
                </a:rPr>
                <a:t>The HITECH Breach Notification Rule mandates that HIPAA-covered entities experiencing a data breach must notify affected individuals and notify both the Secretary of Health and Human Services and the media if the breach affects more than 500 individuals.</a:t>
              </a:r>
              <a:endParaRPr b="0" i="0" sz="1000" u="none" cap="none" strike="noStrike">
                <a:solidFill>
                  <a:srgbClr val="3F3F3F"/>
                </a:solidFill>
                <a:latin typeface="Open Sans"/>
                <a:ea typeface="Open Sans"/>
                <a:cs typeface="Open Sans"/>
                <a:sym typeface="Open Sans"/>
              </a:endParaRPr>
            </a:p>
          </p:txBody>
        </p:sp>
      </p:grpSp>
      <p:sp>
        <p:nvSpPr>
          <p:cNvPr id="4893" name="Google Shape;4893;p453"/>
          <p:cNvSpPr/>
          <p:nvPr/>
        </p:nvSpPr>
        <p:spPr>
          <a:xfrm>
            <a:off x="5956300" y="879051"/>
            <a:ext cx="43498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67"/>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sz="2816">
                <a:solidFill>
                  <a:srgbClr val="3F3F3F"/>
                </a:solidFill>
              </a:rPr>
              <a:t>Categorization </a:t>
            </a:r>
            <a:r>
              <a:rPr lang="en-US">
                <a:solidFill>
                  <a:srgbClr val="3F3F3F"/>
                </a:solidFill>
              </a:rPr>
              <a:t>of Cloud: </a:t>
            </a:r>
            <a:r>
              <a:rPr lang="en-US" sz="2816">
                <a:solidFill>
                  <a:srgbClr val="3F3F3F"/>
                </a:solidFill>
              </a:rPr>
              <a:t>Service</a:t>
            </a:r>
            <a:r>
              <a:rPr lang="en-US">
                <a:solidFill>
                  <a:srgbClr val="3F3F3F"/>
                </a:solidFill>
              </a:rPr>
              <a:t> </a:t>
            </a:r>
            <a:r>
              <a:rPr lang="en-US" sz="2816">
                <a:solidFill>
                  <a:srgbClr val="3F3F3F"/>
                </a:solidFill>
              </a:rPr>
              <a:t>Models</a:t>
            </a:r>
            <a:endParaRPr>
              <a:solidFill>
                <a:srgbClr val="3F3F3F"/>
              </a:solidFill>
            </a:endParaRPr>
          </a:p>
        </p:txBody>
      </p:sp>
      <p:sp>
        <p:nvSpPr>
          <p:cNvPr id="427" name="Google Shape;427;p267"/>
          <p:cNvSpPr/>
          <p:nvPr/>
        </p:nvSpPr>
        <p:spPr>
          <a:xfrm>
            <a:off x="1553304" y="3087035"/>
            <a:ext cx="13149392" cy="4111433"/>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428" name="Google Shape;428;p267"/>
          <p:cNvSpPr txBox="1"/>
          <p:nvPr/>
        </p:nvSpPr>
        <p:spPr>
          <a:xfrm>
            <a:off x="1740753" y="3372252"/>
            <a:ext cx="6795127" cy="2920887"/>
          </a:xfrm>
          <a:prstGeom prst="rect">
            <a:avLst/>
          </a:prstGeom>
          <a:noFill/>
          <a:ln>
            <a:noFill/>
          </a:ln>
        </p:spPr>
        <p:txBody>
          <a:bodyPr anchorCtr="0" anchor="t" bIns="45700" lIns="91425" spcFirstLastPara="1" rIns="91425" wrap="square" tIns="45700">
            <a:spAutoFit/>
          </a:bodyPr>
          <a:lstStyle/>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Simplified infrastructure: It doesn’t have the complexity of building and maintaining the infrastructure typically associated with developing and launching an app.</a:t>
            </a:r>
            <a:endParaRPr/>
          </a:p>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Examples: Google App Engine, Windows Azure Cloud Services.</a:t>
            </a:r>
            <a:endParaRPr/>
          </a:p>
        </p:txBody>
      </p:sp>
      <p:sp>
        <p:nvSpPr>
          <p:cNvPr id="429" name="Google Shape;429;p267"/>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Platform as a Service (PaaS) </a:t>
            </a:r>
            <a:r>
              <a:rPr b="0" i="0" lang="en-US" sz="2200" u="none" cap="none" strike="noStrike">
                <a:solidFill>
                  <a:srgbClr val="3F3F3F"/>
                </a:solidFill>
                <a:latin typeface="Open Sans"/>
                <a:ea typeface="Open Sans"/>
                <a:cs typeface="Open Sans"/>
                <a:sym typeface="Open Sans"/>
              </a:rPr>
              <a:t>is a category of cloud computing services that provides a platform allowing customers to develop, run, and manage applications. Key features include:</a:t>
            </a:r>
            <a:endParaRPr b="0" i="0" sz="2200" u="none" cap="none" strike="noStrike">
              <a:solidFill>
                <a:srgbClr val="FFFFFF"/>
              </a:solidFill>
              <a:latin typeface="Open Sans"/>
              <a:ea typeface="Open Sans"/>
              <a:cs typeface="Open Sans"/>
              <a:sym typeface="Open Sans"/>
            </a:endParaRPr>
          </a:p>
        </p:txBody>
      </p:sp>
      <p:pic>
        <p:nvPicPr>
          <p:cNvPr id="430" name="Google Shape;430;p267"/>
          <p:cNvPicPr preferRelativeResize="0"/>
          <p:nvPr/>
        </p:nvPicPr>
        <p:blipFill rotWithShape="1">
          <a:blip r:embed="rId3">
            <a:alphaModFix/>
          </a:blip>
          <a:srcRect b="32318" l="4896" r="23485" t="28483"/>
          <a:stretch/>
        </p:blipFill>
        <p:spPr>
          <a:xfrm>
            <a:off x="9063802" y="3856573"/>
            <a:ext cx="5110972" cy="2190213"/>
          </a:xfrm>
          <a:prstGeom prst="roundRect">
            <a:avLst>
              <a:gd fmla="val 5575" name="adj"/>
            </a:avLst>
          </a:prstGeom>
          <a:noFill/>
          <a:ln>
            <a:noFill/>
          </a:ln>
        </p:spPr>
      </p:pic>
      <p:sp>
        <p:nvSpPr>
          <p:cNvPr id="431" name="Google Shape;431;p267"/>
          <p:cNvSpPr/>
          <p:nvPr/>
        </p:nvSpPr>
        <p:spPr>
          <a:xfrm>
            <a:off x="3365500" y="891545"/>
            <a:ext cx="95409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7" name="Shape 4897"/>
        <p:cNvGrpSpPr/>
        <p:nvPr/>
      </p:nvGrpSpPr>
      <p:grpSpPr>
        <a:xfrm>
          <a:off x="0" y="0"/>
          <a:ext cx="0" cy="0"/>
          <a:chOff x="0" y="0"/>
          <a:chExt cx="0" cy="0"/>
        </a:xfrm>
      </p:grpSpPr>
      <p:sp>
        <p:nvSpPr>
          <p:cNvPr id="4898" name="Google Shape;4898;p454"/>
          <p:cNvSpPr txBox="1"/>
          <p:nvPr>
            <p:ph idx="4294967295" type="title"/>
          </p:nvPr>
        </p:nvSpPr>
        <p:spPr>
          <a:xfrm>
            <a:off x="-19050" y="292534"/>
            <a:ext cx="16275050" cy="6873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General Data Protection Regulation (GDPR)</a:t>
            </a:r>
            <a:endParaRPr b="1" sz="2800">
              <a:solidFill>
                <a:srgbClr val="3F3F3F"/>
              </a:solidFill>
            </a:endParaRPr>
          </a:p>
        </p:txBody>
      </p:sp>
      <p:grpSp>
        <p:nvGrpSpPr>
          <p:cNvPr id="4899" name="Google Shape;4899;p454"/>
          <p:cNvGrpSpPr/>
          <p:nvPr/>
        </p:nvGrpSpPr>
        <p:grpSpPr>
          <a:xfrm>
            <a:off x="1153738" y="2490666"/>
            <a:ext cx="13948524" cy="5086232"/>
            <a:chOff x="1242986" y="2490666"/>
            <a:chExt cx="13948524" cy="5086232"/>
          </a:xfrm>
        </p:grpSpPr>
        <p:pic>
          <p:nvPicPr>
            <p:cNvPr id="4900" name="Google Shape;4900;p454"/>
            <p:cNvPicPr preferRelativeResize="0"/>
            <p:nvPr/>
          </p:nvPicPr>
          <p:blipFill rotWithShape="1">
            <a:blip r:embed="rId3">
              <a:alphaModFix/>
            </a:blip>
            <a:srcRect b="0" l="0" r="0" t="0"/>
            <a:stretch/>
          </p:blipFill>
          <p:spPr>
            <a:xfrm>
              <a:off x="11920084" y="3903069"/>
              <a:ext cx="3271426" cy="2302990"/>
            </a:xfrm>
            <a:prstGeom prst="rect">
              <a:avLst/>
            </a:prstGeom>
            <a:noFill/>
            <a:ln>
              <a:noFill/>
            </a:ln>
          </p:spPr>
        </p:pic>
        <p:grpSp>
          <p:nvGrpSpPr>
            <p:cNvPr id="4901" name="Google Shape;4901;p454"/>
            <p:cNvGrpSpPr/>
            <p:nvPr/>
          </p:nvGrpSpPr>
          <p:grpSpPr>
            <a:xfrm>
              <a:off x="1242986" y="2490666"/>
              <a:ext cx="10204050" cy="5086232"/>
              <a:chOff x="1242986" y="2490666"/>
              <a:chExt cx="10204050" cy="5086232"/>
            </a:xfrm>
          </p:grpSpPr>
          <p:sp>
            <p:nvSpPr>
              <p:cNvPr id="4902" name="Google Shape;4902;p454"/>
              <p:cNvSpPr/>
              <p:nvPr/>
            </p:nvSpPr>
            <p:spPr>
              <a:xfrm>
                <a:off x="1242986" y="6240830"/>
                <a:ext cx="10204050" cy="1336068"/>
              </a:xfrm>
              <a:prstGeom prst="roundRect">
                <a:avLst>
                  <a:gd fmla="val 9262"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Noncompliant organizations may face administrative fines of up to €20 million or up to 4% of the entity’s global turnover from the preceding financial year, whichever is higher.</a:t>
                </a:r>
                <a:endParaRPr/>
              </a:p>
            </p:txBody>
          </p:sp>
          <p:sp>
            <p:nvSpPr>
              <p:cNvPr id="4903" name="Google Shape;4903;p454"/>
              <p:cNvSpPr/>
              <p:nvPr/>
            </p:nvSpPr>
            <p:spPr>
              <a:xfrm>
                <a:off x="1242986" y="2490666"/>
                <a:ext cx="10204050" cy="1336068"/>
              </a:xfrm>
              <a:prstGeom prst="roundRect">
                <a:avLst>
                  <a:gd fmla="val 9262"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a:t>
                </a:r>
                <a:r>
                  <a:rPr b="1" i="0" lang="en-US" sz="2200" u="none" cap="none" strike="noStrike">
                    <a:solidFill>
                      <a:srgbClr val="3F3F3F"/>
                    </a:solidFill>
                    <a:latin typeface="Open Sans"/>
                    <a:ea typeface="Open Sans"/>
                    <a:cs typeface="Open Sans"/>
                    <a:sym typeface="Open Sans"/>
                  </a:rPr>
                  <a:t>EU General Data Protection Regulation (EU GDPR) </a:t>
                </a:r>
                <a:r>
                  <a:rPr b="0" i="0" lang="en-US" sz="2200" u="none" cap="none" strike="noStrike">
                    <a:solidFill>
                      <a:srgbClr val="3F3F3F"/>
                    </a:solidFill>
                    <a:latin typeface="Open Sans"/>
                    <a:ea typeface="Open Sans"/>
                    <a:cs typeface="Open Sans"/>
                    <a:sym typeface="Open Sans"/>
                  </a:rPr>
                  <a:t>is a regulation that requires businesses to protect the personal data and privacy of EU citizens for transactions occurring within the EU.</a:t>
                </a:r>
                <a:endParaRPr/>
              </a:p>
            </p:txBody>
          </p:sp>
          <p:sp>
            <p:nvSpPr>
              <p:cNvPr id="4904" name="Google Shape;4904;p454"/>
              <p:cNvSpPr/>
              <p:nvPr/>
            </p:nvSpPr>
            <p:spPr>
              <a:xfrm>
                <a:off x="1242986" y="4365748"/>
                <a:ext cx="10204050" cy="1336068"/>
              </a:xfrm>
              <a:prstGeom prst="roundRect">
                <a:avLst>
                  <a:gd fmla="val 10496" name="adj"/>
                </a:avLst>
              </a:prstGeom>
              <a:solidFill>
                <a:srgbClr val="FFE6CD"/>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Companies that collect data on citizens in European Union (EU) countries must comply with strict new rules for protecting customer data starting on May 25, 2018.</a:t>
                </a:r>
                <a:endParaRPr b="0" i="0" sz="2200" u="none" cap="none" strike="noStrike">
                  <a:solidFill>
                    <a:srgbClr val="000000"/>
                  </a:solidFill>
                  <a:latin typeface="Open Sans"/>
                  <a:ea typeface="Open Sans"/>
                  <a:cs typeface="Open Sans"/>
                  <a:sym typeface="Open Sans"/>
                </a:endParaRPr>
              </a:p>
            </p:txBody>
          </p:sp>
        </p:grpSp>
      </p:grpSp>
      <p:sp>
        <p:nvSpPr>
          <p:cNvPr id="4905" name="Google Shape;4905;p454"/>
          <p:cNvSpPr/>
          <p:nvPr/>
        </p:nvSpPr>
        <p:spPr>
          <a:xfrm>
            <a:off x="3365500" y="879051"/>
            <a:ext cx="95191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9" name="Shape 4909"/>
        <p:cNvGrpSpPr/>
        <p:nvPr/>
      </p:nvGrpSpPr>
      <p:grpSpPr>
        <a:xfrm>
          <a:off x="0" y="0"/>
          <a:ext cx="0" cy="0"/>
          <a:chOff x="0" y="0"/>
          <a:chExt cx="0" cy="0"/>
        </a:xfrm>
      </p:grpSpPr>
      <p:sp>
        <p:nvSpPr>
          <p:cNvPr id="4910" name="Google Shape;4910;p455"/>
          <p:cNvSpPr txBox="1"/>
          <p:nvPr>
            <p:ph idx="4294967295" type="title"/>
          </p:nvPr>
        </p:nvSpPr>
        <p:spPr>
          <a:xfrm>
            <a:off x="-19050" y="292534"/>
            <a:ext cx="16275050" cy="6873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General Data Protection Regulation (GDPR)</a:t>
            </a:r>
            <a:endParaRPr sz="2800"/>
          </a:p>
        </p:txBody>
      </p:sp>
      <p:pic>
        <p:nvPicPr>
          <p:cNvPr id="4911" name="Google Shape;4911;p455"/>
          <p:cNvPicPr preferRelativeResize="0"/>
          <p:nvPr/>
        </p:nvPicPr>
        <p:blipFill rotWithShape="1">
          <a:blip r:embed="rId3">
            <a:alphaModFix/>
          </a:blip>
          <a:srcRect b="0" l="0" r="0" t="0"/>
          <a:stretch/>
        </p:blipFill>
        <p:spPr>
          <a:xfrm>
            <a:off x="2884319" y="719075"/>
            <a:ext cx="10533698" cy="365760"/>
          </a:xfrm>
          <a:prstGeom prst="rect">
            <a:avLst/>
          </a:prstGeom>
          <a:noFill/>
          <a:ln>
            <a:noFill/>
          </a:ln>
        </p:spPr>
      </p:pic>
      <p:grpSp>
        <p:nvGrpSpPr>
          <p:cNvPr id="4912" name="Google Shape;4912;p455"/>
          <p:cNvGrpSpPr/>
          <p:nvPr/>
        </p:nvGrpSpPr>
        <p:grpSpPr>
          <a:xfrm>
            <a:off x="1153738" y="2451888"/>
            <a:ext cx="13948524" cy="4489608"/>
            <a:chOff x="1242986" y="2464990"/>
            <a:chExt cx="13948524" cy="4489608"/>
          </a:xfrm>
        </p:grpSpPr>
        <p:grpSp>
          <p:nvGrpSpPr>
            <p:cNvPr id="4913" name="Google Shape;4913;p455"/>
            <p:cNvGrpSpPr/>
            <p:nvPr/>
          </p:nvGrpSpPr>
          <p:grpSpPr>
            <a:xfrm>
              <a:off x="1242986" y="2464990"/>
              <a:ext cx="10204050" cy="4489608"/>
              <a:chOff x="1242986" y="2464990"/>
              <a:chExt cx="10204050" cy="4489608"/>
            </a:xfrm>
          </p:grpSpPr>
          <p:sp>
            <p:nvSpPr>
              <p:cNvPr id="4914" name="Google Shape;4914;p455"/>
              <p:cNvSpPr/>
              <p:nvPr/>
            </p:nvSpPr>
            <p:spPr>
              <a:xfrm>
                <a:off x="1242986" y="5950791"/>
                <a:ext cx="10204050" cy="1003807"/>
              </a:xfrm>
              <a:prstGeom prst="roundRect">
                <a:avLst>
                  <a:gd fmla="val 9262"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Under the existing right to be forgotten provisions, people who don’t want certain data about them online can request that companies remove it.</a:t>
                </a:r>
                <a:endParaRPr b="0" i="0" sz="2200" u="none" cap="none" strike="noStrike">
                  <a:solidFill>
                    <a:schemeClr val="lt1"/>
                  </a:solidFill>
                  <a:latin typeface="Arial"/>
                  <a:ea typeface="Arial"/>
                  <a:cs typeface="Arial"/>
                  <a:sym typeface="Arial"/>
                </a:endParaRPr>
              </a:p>
            </p:txBody>
          </p:sp>
          <p:sp>
            <p:nvSpPr>
              <p:cNvPr id="4915" name="Google Shape;4915;p455"/>
              <p:cNvSpPr/>
              <p:nvPr/>
            </p:nvSpPr>
            <p:spPr>
              <a:xfrm>
                <a:off x="1242986" y="2464990"/>
                <a:ext cx="10204050" cy="1003807"/>
              </a:xfrm>
              <a:prstGeom prst="roundRect">
                <a:avLst>
                  <a:gd fmla="val 9262"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Organizations must report data breaches within 72 hours. </a:t>
                </a:r>
                <a:endParaRPr b="0" i="0" sz="2200" u="none" cap="none" strike="noStrike">
                  <a:solidFill>
                    <a:schemeClr val="lt1"/>
                  </a:solidFill>
                  <a:latin typeface="Arial"/>
                  <a:ea typeface="Arial"/>
                  <a:cs typeface="Arial"/>
                  <a:sym typeface="Arial"/>
                </a:endParaRPr>
              </a:p>
            </p:txBody>
          </p:sp>
          <p:sp>
            <p:nvSpPr>
              <p:cNvPr id="4916" name="Google Shape;4916;p455"/>
              <p:cNvSpPr/>
              <p:nvPr/>
            </p:nvSpPr>
            <p:spPr>
              <a:xfrm>
                <a:off x="1242986" y="4207890"/>
                <a:ext cx="10204050" cy="1003807"/>
              </a:xfrm>
              <a:prstGeom prst="roundRect">
                <a:avLst>
                  <a:gd fmla="val 10496" name="adj"/>
                </a:avLst>
              </a:prstGeom>
              <a:solidFill>
                <a:srgbClr val="FFE6CD"/>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Companies must also allow users to export and delete their data.</a:t>
                </a:r>
                <a:endParaRPr b="0" i="0" sz="2200" u="none" cap="none" strike="noStrike">
                  <a:solidFill>
                    <a:schemeClr val="lt1"/>
                  </a:solidFill>
                  <a:latin typeface="Arial"/>
                  <a:ea typeface="Arial"/>
                  <a:cs typeface="Arial"/>
                  <a:sym typeface="Arial"/>
                </a:endParaRPr>
              </a:p>
            </p:txBody>
          </p:sp>
        </p:grpSp>
        <p:pic>
          <p:nvPicPr>
            <p:cNvPr id="4917" name="Google Shape;4917;p455"/>
            <p:cNvPicPr preferRelativeResize="0"/>
            <p:nvPr/>
          </p:nvPicPr>
          <p:blipFill rotWithShape="1">
            <a:blip r:embed="rId4">
              <a:alphaModFix/>
            </a:blip>
            <a:srcRect b="0" l="0" r="0" t="0"/>
            <a:stretch/>
          </p:blipFill>
          <p:spPr>
            <a:xfrm>
              <a:off x="11920084" y="3558299"/>
              <a:ext cx="3271426" cy="2302990"/>
            </a:xfrm>
            <a:prstGeom prst="rect">
              <a:avLst/>
            </a:prstGeom>
            <a:noFill/>
            <a:ln>
              <a:noFill/>
            </a:ln>
          </p:spPr>
        </p:pic>
      </p:gr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1" name="Shape 4921"/>
        <p:cNvGrpSpPr/>
        <p:nvPr/>
      </p:nvGrpSpPr>
      <p:grpSpPr>
        <a:xfrm>
          <a:off x="0" y="0"/>
          <a:ext cx="0" cy="0"/>
          <a:chOff x="0" y="0"/>
          <a:chExt cx="0" cy="0"/>
        </a:xfrm>
      </p:grpSpPr>
      <p:sp>
        <p:nvSpPr>
          <p:cNvPr id="4922" name="Google Shape;4922;p456"/>
          <p:cNvSpPr txBox="1"/>
          <p:nvPr>
            <p:ph idx="4294967295" type="title"/>
          </p:nvPr>
        </p:nvSpPr>
        <p:spPr>
          <a:xfrm>
            <a:off x="-19050" y="292534"/>
            <a:ext cx="16275050" cy="6873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GDPR Roles and Responsibilities</a:t>
            </a:r>
            <a:endParaRPr>
              <a:solidFill>
                <a:srgbClr val="3F3F3F"/>
              </a:solidFill>
            </a:endParaRPr>
          </a:p>
        </p:txBody>
      </p:sp>
      <p:grpSp>
        <p:nvGrpSpPr>
          <p:cNvPr id="4923" name="Google Shape;4923;p456"/>
          <p:cNvGrpSpPr/>
          <p:nvPr/>
        </p:nvGrpSpPr>
        <p:grpSpPr>
          <a:xfrm>
            <a:off x="1478280" y="1735521"/>
            <a:ext cx="13389311" cy="6779793"/>
            <a:chOff x="1478280" y="2047246"/>
            <a:chExt cx="13389311" cy="6779793"/>
          </a:xfrm>
        </p:grpSpPr>
        <p:grpSp>
          <p:nvGrpSpPr>
            <p:cNvPr id="4924" name="Google Shape;4924;p456"/>
            <p:cNvGrpSpPr/>
            <p:nvPr/>
          </p:nvGrpSpPr>
          <p:grpSpPr>
            <a:xfrm>
              <a:off x="1478280" y="2048780"/>
              <a:ext cx="2943221" cy="6776724"/>
              <a:chOff x="1478280" y="2050315"/>
              <a:chExt cx="2943221" cy="6776724"/>
            </a:xfrm>
          </p:grpSpPr>
          <p:sp>
            <p:nvSpPr>
              <p:cNvPr id="4925" name="Google Shape;4925;p456"/>
              <p:cNvSpPr/>
              <p:nvPr/>
            </p:nvSpPr>
            <p:spPr>
              <a:xfrm>
                <a:off x="1478280" y="2050315"/>
                <a:ext cx="2943221" cy="1231495"/>
              </a:xfrm>
              <a:prstGeom prst="roundRect">
                <a:avLst>
                  <a:gd fmla="val 6454" name="adj"/>
                </a:avLst>
              </a:prstGeom>
              <a:solidFill>
                <a:srgbClr val="5CC5D8"/>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Subject</a:t>
                </a:r>
                <a:endParaRPr/>
              </a:p>
            </p:txBody>
          </p:sp>
          <p:sp>
            <p:nvSpPr>
              <p:cNvPr id="4926" name="Google Shape;4926;p456"/>
              <p:cNvSpPr/>
              <p:nvPr/>
            </p:nvSpPr>
            <p:spPr>
              <a:xfrm>
                <a:off x="1478280" y="3278445"/>
                <a:ext cx="2943221" cy="5548594"/>
              </a:xfrm>
              <a:prstGeom prst="roundRect">
                <a:avLst>
                  <a:gd fmla="val 5854" name="adj"/>
                </a:avLst>
              </a:prstGeom>
              <a:solidFill>
                <a:schemeClr val="lt1"/>
              </a:solidFill>
              <a:ln cap="flat" cmpd="sng" w="25400">
                <a:solidFill>
                  <a:srgbClr val="5CC5D8"/>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Any person whose personal data is being collected, held, or processed. The EU GDPR proposes a set of rules meant to help data subjects and enforce their rights against abusive personal data processing.</a:t>
                </a:r>
                <a:endParaRPr b="0" i="0" sz="2200" u="none" cap="none" strike="noStrike">
                  <a:solidFill>
                    <a:srgbClr val="3F3F3F"/>
                  </a:solidFill>
                  <a:latin typeface="Open Sans"/>
                  <a:ea typeface="Open Sans"/>
                  <a:cs typeface="Open Sans"/>
                  <a:sym typeface="Open Sans"/>
                </a:endParaRPr>
              </a:p>
            </p:txBody>
          </p:sp>
        </p:grpSp>
        <p:grpSp>
          <p:nvGrpSpPr>
            <p:cNvPr id="4927" name="Google Shape;4927;p456"/>
            <p:cNvGrpSpPr/>
            <p:nvPr/>
          </p:nvGrpSpPr>
          <p:grpSpPr>
            <a:xfrm>
              <a:off x="4960099" y="2047246"/>
              <a:ext cx="2927375" cy="6779792"/>
              <a:chOff x="5129187" y="2047246"/>
              <a:chExt cx="2927375" cy="6779792"/>
            </a:xfrm>
          </p:grpSpPr>
          <p:sp>
            <p:nvSpPr>
              <p:cNvPr id="4928" name="Google Shape;4928;p456"/>
              <p:cNvSpPr/>
              <p:nvPr/>
            </p:nvSpPr>
            <p:spPr>
              <a:xfrm>
                <a:off x="5129187" y="2047246"/>
                <a:ext cx="2927375" cy="1231495"/>
              </a:xfrm>
              <a:prstGeom prst="roundRect">
                <a:avLst>
                  <a:gd fmla="val 4652" name="adj"/>
                </a:avLst>
              </a:prstGeom>
              <a:solidFill>
                <a:srgbClr val="CDA8A7"/>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Data controller</a:t>
                </a:r>
                <a:endParaRPr/>
              </a:p>
            </p:txBody>
          </p:sp>
          <p:sp>
            <p:nvSpPr>
              <p:cNvPr id="4929" name="Google Shape;4929;p456"/>
              <p:cNvSpPr/>
              <p:nvPr/>
            </p:nvSpPr>
            <p:spPr>
              <a:xfrm>
                <a:off x="5133474" y="3278445"/>
                <a:ext cx="2899214" cy="5548593"/>
              </a:xfrm>
              <a:prstGeom prst="roundRect">
                <a:avLst>
                  <a:gd fmla="val 5854" name="adj"/>
                </a:avLst>
              </a:prstGeom>
              <a:solidFill>
                <a:schemeClr val="lt1"/>
              </a:solidFill>
              <a:ln cap="flat" cmpd="sng" w="25400">
                <a:solidFill>
                  <a:srgbClr val="CDA8A7"/>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legal entity that, either alone or jointly, determines the purpose and manner in which personal data is or will be processed.</a:t>
                </a:r>
                <a:endParaRPr b="0" i="0" sz="2200" u="none" cap="none" strike="noStrike">
                  <a:solidFill>
                    <a:srgbClr val="3F3F3F"/>
                  </a:solidFill>
                  <a:latin typeface="Open Sans"/>
                  <a:ea typeface="Open Sans"/>
                  <a:cs typeface="Open Sans"/>
                  <a:sym typeface="Open Sans"/>
                </a:endParaRPr>
              </a:p>
            </p:txBody>
          </p:sp>
        </p:grpSp>
        <p:grpSp>
          <p:nvGrpSpPr>
            <p:cNvPr id="4930" name="Google Shape;4930;p456"/>
            <p:cNvGrpSpPr/>
            <p:nvPr/>
          </p:nvGrpSpPr>
          <p:grpSpPr>
            <a:xfrm>
              <a:off x="8426072" y="2047246"/>
              <a:ext cx="2943221" cy="6779793"/>
              <a:chOff x="8541255" y="2047245"/>
              <a:chExt cx="2943221" cy="6779793"/>
            </a:xfrm>
          </p:grpSpPr>
          <p:sp>
            <p:nvSpPr>
              <p:cNvPr id="4931" name="Google Shape;4931;p456"/>
              <p:cNvSpPr/>
              <p:nvPr/>
            </p:nvSpPr>
            <p:spPr>
              <a:xfrm>
                <a:off x="8541255" y="2047245"/>
                <a:ext cx="2927375" cy="1231495"/>
              </a:xfrm>
              <a:prstGeom prst="roundRect">
                <a:avLst>
                  <a:gd fmla="val 5253" name="adj"/>
                </a:avLst>
              </a:prstGeom>
              <a:solidFill>
                <a:srgbClr val="82C9BE"/>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Data processors</a:t>
                </a:r>
                <a:endParaRPr/>
              </a:p>
            </p:txBody>
          </p:sp>
          <p:sp>
            <p:nvSpPr>
              <p:cNvPr id="4932" name="Google Shape;4932;p456"/>
              <p:cNvSpPr/>
              <p:nvPr/>
            </p:nvSpPr>
            <p:spPr>
              <a:xfrm>
                <a:off x="8542878" y="3278445"/>
                <a:ext cx="2941598" cy="5548593"/>
              </a:xfrm>
              <a:prstGeom prst="roundRect">
                <a:avLst>
                  <a:gd fmla="val 5854" name="adj"/>
                </a:avLst>
              </a:prstGeom>
              <a:solidFill>
                <a:schemeClr val="lt1"/>
              </a:solidFill>
              <a:ln cap="flat" cmpd="sng" w="25400">
                <a:solidFill>
                  <a:srgbClr val="82C9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entity that processes data on behalf of the data controller but cannot control or change the purpose of the data set.</a:t>
                </a:r>
                <a:endParaRPr b="1" i="0" sz="1800" u="none" cap="none" strike="noStrike">
                  <a:solidFill>
                    <a:srgbClr val="3F3F3F"/>
                  </a:solidFill>
                  <a:latin typeface="Arial"/>
                  <a:ea typeface="Arial"/>
                  <a:cs typeface="Arial"/>
                  <a:sym typeface="Arial"/>
                </a:endParaRPr>
              </a:p>
            </p:txBody>
          </p:sp>
        </p:grpSp>
        <p:grpSp>
          <p:nvGrpSpPr>
            <p:cNvPr id="4933" name="Google Shape;4933;p456"/>
            <p:cNvGrpSpPr/>
            <p:nvPr/>
          </p:nvGrpSpPr>
          <p:grpSpPr>
            <a:xfrm>
              <a:off x="11907891" y="2047246"/>
              <a:ext cx="2959700" cy="6779793"/>
              <a:chOff x="11907891" y="2047245"/>
              <a:chExt cx="2959700" cy="6779793"/>
            </a:xfrm>
          </p:grpSpPr>
          <p:sp>
            <p:nvSpPr>
              <p:cNvPr id="4934" name="Google Shape;4934;p456"/>
              <p:cNvSpPr/>
              <p:nvPr/>
            </p:nvSpPr>
            <p:spPr>
              <a:xfrm>
                <a:off x="11907891" y="2047245"/>
                <a:ext cx="2959700" cy="1231200"/>
              </a:xfrm>
              <a:prstGeom prst="roundRect">
                <a:avLst>
                  <a:gd fmla="val 5198" name="adj"/>
                </a:avLst>
              </a:prstGeom>
              <a:solidFill>
                <a:srgbClr val="E4B3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Supervisory authority</a:t>
                </a:r>
                <a:endParaRPr/>
              </a:p>
            </p:txBody>
          </p:sp>
          <p:sp>
            <p:nvSpPr>
              <p:cNvPr id="4935" name="Google Shape;4935;p456"/>
              <p:cNvSpPr/>
              <p:nvPr/>
            </p:nvSpPr>
            <p:spPr>
              <a:xfrm>
                <a:off x="11925993" y="3278445"/>
                <a:ext cx="2941598" cy="5548593"/>
              </a:xfrm>
              <a:prstGeom prst="roundRect">
                <a:avLst>
                  <a:gd fmla="val 5854" name="adj"/>
                </a:avLst>
              </a:prstGeom>
              <a:solidFill>
                <a:schemeClr val="lt1"/>
              </a:solidFill>
              <a:ln cap="flat" cmpd="sng" w="25400">
                <a:solidFill>
                  <a:srgbClr val="E4B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Supervisory Authority (SA), established in each EU Member State, is tasked with enforcing GDPR and monitoring the application of GDPR rules to protect individual rights concerning the processing and transfer of personal data within the EU.</a:t>
                </a:r>
                <a:endParaRPr b="0" i="0" sz="2200" u="none" cap="none" strike="noStrike">
                  <a:solidFill>
                    <a:srgbClr val="3F3F3F"/>
                  </a:solidFill>
                  <a:latin typeface="Open Sans"/>
                  <a:ea typeface="Open Sans"/>
                  <a:cs typeface="Open Sans"/>
                  <a:sym typeface="Open Sans"/>
                </a:endParaRPr>
              </a:p>
            </p:txBody>
          </p:sp>
        </p:grpSp>
      </p:grpSp>
      <p:sp>
        <p:nvSpPr>
          <p:cNvPr id="4936" name="Google Shape;4936;p456"/>
          <p:cNvSpPr/>
          <p:nvPr/>
        </p:nvSpPr>
        <p:spPr>
          <a:xfrm>
            <a:off x="4597400" y="879051"/>
            <a:ext cx="7074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0" name="Shape 4940"/>
        <p:cNvGrpSpPr/>
        <p:nvPr/>
      </p:nvGrpSpPr>
      <p:grpSpPr>
        <a:xfrm>
          <a:off x="0" y="0"/>
          <a:ext cx="0" cy="0"/>
          <a:chOff x="0" y="0"/>
          <a:chExt cx="0" cy="0"/>
        </a:xfrm>
      </p:grpSpPr>
      <p:sp>
        <p:nvSpPr>
          <p:cNvPr id="4941" name="Google Shape;4941;p67"/>
          <p:cNvSpPr txBox="1"/>
          <p:nvPr>
            <p:ph idx="4294967295" type="title"/>
          </p:nvPr>
        </p:nvSpPr>
        <p:spPr>
          <a:xfrm>
            <a:off x="-9525" y="292534"/>
            <a:ext cx="16275050" cy="6873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Data Protection Principles</a:t>
            </a:r>
            <a:endParaRPr b="1" sz="2800">
              <a:solidFill>
                <a:srgbClr val="3F3F3F"/>
              </a:solidFill>
            </a:endParaRPr>
          </a:p>
        </p:txBody>
      </p:sp>
      <p:sp>
        <p:nvSpPr>
          <p:cNvPr id="4942" name="Google Shape;4942;p67"/>
          <p:cNvSpPr txBox="1"/>
          <p:nvPr/>
        </p:nvSpPr>
        <p:spPr>
          <a:xfrm>
            <a:off x="1334775" y="1314844"/>
            <a:ext cx="13586400" cy="864120"/>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a:t>
            </a:r>
            <a:r>
              <a:rPr b="1" i="0" lang="en-US" sz="2200" u="none" cap="none" strike="noStrike">
                <a:solidFill>
                  <a:srgbClr val="3F3F3F"/>
                </a:solidFill>
                <a:latin typeface="Open Sans"/>
                <a:ea typeface="Open Sans"/>
                <a:cs typeface="Open Sans"/>
                <a:sym typeface="Open Sans"/>
              </a:rPr>
              <a:t>EU General Data Protection Regulation (EU GDPR) </a:t>
            </a:r>
            <a:r>
              <a:rPr b="0" i="0" lang="en-US" sz="2200" u="none" cap="none" strike="noStrike">
                <a:solidFill>
                  <a:srgbClr val="3F3F3F"/>
                </a:solidFill>
                <a:latin typeface="Open Sans"/>
                <a:ea typeface="Open Sans"/>
                <a:cs typeface="Open Sans"/>
                <a:sym typeface="Open Sans"/>
              </a:rPr>
              <a:t>outlines six data protection principles that organizations must follow when collecting, processing, and storing individuals' personal data.</a:t>
            </a:r>
            <a:endParaRPr b="0" i="0" sz="1400" u="none" cap="none" strike="noStrike">
              <a:solidFill>
                <a:srgbClr val="3F3F3F"/>
              </a:solidFill>
              <a:latin typeface="Arial"/>
              <a:ea typeface="Arial"/>
              <a:cs typeface="Arial"/>
              <a:sym typeface="Arial"/>
            </a:endParaRPr>
          </a:p>
        </p:txBody>
      </p:sp>
      <p:sp>
        <p:nvSpPr>
          <p:cNvPr id="4943" name="Google Shape;4943;p67"/>
          <p:cNvSpPr txBox="1"/>
          <p:nvPr/>
        </p:nvSpPr>
        <p:spPr>
          <a:xfrm>
            <a:off x="2526290" y="7053953"/>
            <a:ext cx="11228471" cy="864120"/>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data controller is responsible for complying with the principles and must be able to demonstrate the organization’s compliance practices.</a:t>
            </a:r>
            <a:endParaRPr b="0" i="0" sz="2200" u="none" cap="none" strike="noStrike">
              <a:solidFill>
                <a:srgbClr val="3F3F3F"/>
              </a:solidFill>
              <a:latin typeface="Open Sans"/>
              <a:ea typeface="Open Sans"/>
              <a:cs typeface="Open Sans"/>
              <a:sym typeface="Open Sans"/>
            </a:endParaRPr>
          </a:p>
        </p:txBody>
      </p:sp>
      <p:grpSp>
        <p:nvGrpSpPr>
          <p:cNvPr id="4944" name="Google Shape;4944;p67"/>
          <p:cNvGrpSpPr/>
          <p:nvPr/>
        </p:nvGrpSpPr>
        <p:grpSpPr>
          <a:xfrm>
            <a:off x="1450923" y="3187013"/>
            <a:ext cx="12951051" cy="3301110"/>
            <a:chOff x="906477" y="3312273"/>
            <a:chExt cx="14457969" cy="3301110"/>
          </a:xfrm>
        </p:grpSpPr>
        <p:grpSp>
          <p:nvGrpSpPr>
            <p:cNvPr id="4945" name="Google Shape;4945;p67"/>
            <p:cNvGrpSpPr/>
            <p:nvPr/>
          </p:nvGrpSpPr>
          <p:grpSpPr>
            <a:xfrm>
              <a:off x="917589" y="3312273"/>
              <a:ext cx="14446857" cy="1136822"/>
              <a:chOff x="917589" y="3312273"/>
              <a:chExt cx="14446857" cy="1136822"/>
            </a:xfrm>
          </p:grpSpPr>
          <p:grpSp>
            <p:nvGrpSpPr>
              <p:cNvPr id="4946" name="Google Shape;4946;p67"/>
              <p:cNvGrpSpPr/>
              <p:nvPr/>
            </p:nvGrpSpPr>
            <p:grpSpPr>
              <a:xfrm>
                <a:off x="917589" y="3312273"/>
                <a:ext cx="4427542" cy="1136822"/>
                <a:chOff x="991547" y="2567081"/>
                <a:chExt cx="4427542" cy="1136822"/>
              </a:xfrm>
            </p:grpSpPr>
            <p:grpSp>
              <p:nvGrpSpPr>
                <p:cNvPr id="4947" name="Google Shape;4947;p67"/>
                <p:cNvGrpSpPr/>
                <p:nvPr/>
              </p:nvGrpSpPr>
              <p:grpSpPr>
                <a:xfrm>
                  <a:off x="991547" y="2567081"/>
                  <a:ext cx="4427542" cy="1136822"/>
                  <a:chOff x="1591293" y="2718487"/>
                  <a:chExt cx="4427542" cy="1136822"/>
                </a:xfrm>
              </p:grpSpPr>
              <p:sp>
                <p:nvSpPr>
                  <p:cNvPr id="4948" name="Google Shape;4948;p67"/>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sp>
                <p:nvSpPr>
                  <p:cNvPr id="4949" name="Google Shape;4949;p67"/>
                  <p:cNvSpPr/>
                  <p:nvPr/>
                </p:nvSpPr>
                <p:spPr>
                  <a:xfrm>
                    <a:off x="1741828" y="2718487"/>
                    <a:ext cx="4131774" cy="1136822"/>
                  </a:xfrm>
                  <a:prstGeom prst="round2SameRect">
                    <a:avLst>
                      <a:gd fmla="val 16993" name="adj1"/>
                      <a:gd fmla="val 0" name="adj2"/>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grpSp>
            <p:sp>
              <p:nvSpPr>
                <p:cNvPr id="4950" name="Google Shape;4950;p67"/>
                <p:cNvSpPr txBox="1"/>
                <p:nvPr/>
              </p:nvSpPr>
              <p:spPr>
                <a:xfrm>
                  <a:off x="1136779" y="2752034"/>
                  <a:ext cx="4131774" cy="864171"/>
                </a:xfrm>
                <a:prstGeom prst="rect">
                  <a:avLst/>
                </a:prstGeom>
                <a:noFill/>
                <a:ln>
                  <a:noFill/>
                </a:ln>
              </p:spPr>
              <p:txBody>
                <a:bodyPr anchorCtr="0" anchor="ctr"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1. Lawfulness, fairness, and transparency</a:t>
                  </a:r>
                  <a:endParaRPr b="0" i="0" sz="1400" u="none" cap="none" strike="noStrike">
                    <a:solidFill>
                      <a:srgbClr val="000000"/>
                    </a:solidFill>
                    <a:latin typeface="Open Sans SemiBold"/>
                    <a:ea typeface="Open Sans SemiBold"/>
                    <a:cs typeface="Open Sans SemiBold"/>
                    <a:sym typeface="Open Sans SemiBold"/>
                  </a:endParaRPr>
                </a:p>
              </p:txBody>
            </p:sp>
          </p:grpSp>
          <p:grpSp>
            <p:nvGrpSpPr>
              <p:cNvPr id="4951" name="Google Shape;4951;p67"/>
              <p:cNvGrpSpPr/>
              <p:nvPr/>
            </p:nvGrpSpPr>
            <p:grpSpPr>
              <a:xfrm>
                <a:off x="5927247" y="3312273"/>
                <a:ext cx="4427542" cy="1136822"/>
                <a:chOff x="6001204" y="2567081"/>
                <a:chExt cx="4427542" cy="1136822"/>
              </a:xfrm>
            </p:grpSpPr>
            <p:grpSp>
              <p:nvGrpSpPr>
                <p:cNvPr id="4952" name="Google Shape;4952;p67"/>
                <p:cNvGrpSpPr/>
                <p:nvPr/>
              </p:nvGrpSpPr>
              <p:grpSpPr>
                <a:xfrm>
                  <a:off x="6001204" y="2567081"/>
                  <a:ext cx="4427542" cy="1136822"/>
                  <a:chOff x="1591293" y="2718487"/>
                  <a:chExt cx="4427542" cy="1136822"/>
                </a:xfrm>
              </p:grpSpPr>
              <p:sp>
                <p:nvSpPr>
                  <p:cNvPr id="4953" name="Google Shape;4953;p67"/>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sp>
                <p:nvSpPr>
                  <p:cNvPr id="4954" name="Google Shape;4954;p67"/>
                  <p:cNvSpPr/>
                  <p:nvPr/>
                </p:nvSpPr>
                <p:spPr>
                  <a:xfrm>
                    <a:off x="1741828" y="2718487"/>
                    <a:ext cx="4131774" cy="1136822"/>
                  </a:xfrm>
                  <a:prstGeom prst="round2SameRect">
                    <a:avLst>
                      <a:gd fmla="val 16993" name="adj1"/>
                      <a:gd fmla="val 0" name="adj2"/>
                    </a:avLst>
                  </a:prstGeom>
                  <a:solidFill>
                    <a:srgbClr val="81A6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grpSp>
            <p:sp>
              <p:nvSpPr>
                <p:cNvPr id="4955" name="Google Shape;4955;p67"/>
                <p:cNvSpPr txBox="1"/>
                <p:nvPr/>
              </p:nvSpPr>
              <p:spPr>
                <a:xfrm>
                  <a:off x="6162911" y="2893884"/>
                  <a:ext cx="4131774" cy="478232"/>
                </a:xfrm>
                <a:prstGeom prst="rect">
                  <a:avLst/>
                </a:prstGeom>
                <a:noFill/>
                <a:ln>
                  <a:noFill/>
                </a:ln>
              </p:spPr>
              <p:txBody>
                <a:bodyPr anchorCtr="0" anchor="ctr"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2. Purpose limitation</a:t>
                  </a:r>
                  <a:endParaRPr b="0" i="0" sz="1400" u="none" cap="none" strike="noStrike">
                    <a:solidFill>
                      <a:srgbClr val="000000"/>
                    </a:solidFill>
                    <a:latin typeface="Open Sans SemiBold"/>
                    <a:ea typeface="Open Sans SemiBold"/>
                    <a:cs typeface="Open Sans SemiBold"/>
                    <a:sym typeface="Open Sans SemiBold"/>
                  </a:endParaRPr>
                </a:p>
              </p:txBody>
            </p:sp>
          </p:grpSp>
          <p:grpSp>
            <p:nvGrpSpPr>
              <p:cNvPr id="4956" name="Google Shape;4956;p67"/>
              <p:cNvGrpSpPr/>
              <p:nvPr/>
            </p:nvGrpSpPr>
            <p:grpSpPr>
              <a:xfrm>
                <a:off x="10936904" y="3312273"/>
                <a:ext cx="4427542" cy="1136822"/>
                <a:chOff x="11010862" y="2567081"/>
                <a:chExt cx="4427542" cy="1136822"/>
              </a:xfrm>
            </p:grpSpPr>
            <p:grpSp>
              <p:nvGrpSpPr>
                <p:cNvPr id="4957" name="Google Shape;4957;p67"/>
                <p:cNvGrpSpPr/>
                <p:nvPr/>
              </p:nvGrpSpPr>
              <p:grpSpPr>
                <a:xfrm>
                  <a:off x="11010862" y="2567081"/>
                  <a:ext cx="4427542" cy="1136822"/>
                  <a:chOff x="1591293" y="2718487"/>
                  <a:chExt cx="4427542" cy="1136822"/>
                </a:xfrm>
              </p:grpSpPr>
              <p:sp>
                <p:nvSpPr>
                  <p:cNvPr id="4958" name="Google Shape;4958;p67"/>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sp>
                <p:nvSpPr>
                  <p:cNvPr id="4959" name="Google Shape;4959;p67"/>
                  <p:cNvSpPr/>
                  <p:nvPr/>
                </p:nvSpPr>
                <p:spPr>
                  <a:xfrm>
                    <a:off x="1741828" y="2718487"/>
                    <a:ext cx="4131774" cy="1136822"/>
                  </a:xfrm>
                  <a:prstGeom prst="round2SameRect">
                    <a:avLst>
                      <a:gd fmla="val 16993" name="adj1"/>
                      <a:gd fmla="val 0" name="adj2"/>
                    </a:avLst>
                  </a:prstGeom>
                  <a:solidFill>
                    <a:srgbClr val="D08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grpSp>
            <p:sp>
              <p:nvSpPr>
                <p:cNvPr id="4960" name="Google Shape;4960;p67"/>
                <p:cNvSpPr txBox="1"/>
                <p:nvPr/>
              </p:nvSpPr>
              <p:spPr>
                <a:xfrm>
                  <a:off x="11179201" y="2893883"/>
                  <a:ext cx="4090865" cy="478232"/>
                </a:xfrm>
                <a:prstGeom prst="rect">
                  <a:avLst/>
                </a:prstGeom>
                <a:noFill/>
                <a:ln>
                  <a:noFill/>
                </a:ln>
              </p:spPr>
              <p:txBody>
                <a:bodyPr anchorCtr="0" anchor="ctr"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3. Data minimization</a:t>
                  </a:r>
                  <a:endParaRPr b="0" i="0" sz="1400" u="none" cap="none" strike="noStrike">
                    <a:solidFill>
                      <a:srgbClr val="000000"/>
                    </a:solidFill>
                    <a:latin typeface="Open Sans SemiBold"/>
                    <a:ea typeface="Open Sans SemiBold"/>
                    <a:cs typeface="Open Sans SemiBold"/>
                    <a:sym typeface="Open Sans SemiBold"/>
                  </a:endParaRPr>
                </a:p>
              </p:txBody>
            </p:sp>
          </p:grpSp>
        </p:grpSp>
        <p:grpSp>
          <p:nvGrpSpPr>
            <p:cNvPr id="4961" name="Google Shape;4961;p67"/>
            <p:cNvGrpSpPr/>
            <p:nvPr/>
          </p:nvGrpSpPr>
          <p:grpSpPr>
            <a:xfrm>
              <a:off x="906477" y="5476561"/>
              <a:ext cx="14446857" cy="1136822"/>
              <a:chOff x="906477" y="5476561"/>
              <a:chExt cx="14446857" cy="1136822"/>
            </a:xfrm>
          </p:grpSpPr>
          <p:grpSp>
            <p:nvGrpSpPr>
              <p:cNvPr id="4962" name="Google Shape;4962;p67"/>
              <p:cNvGrpSpPr/>
              <p:nvPr/>
            </p:nvGrpSpPr>
            <p:grpSpPr>
              <a:xfrm>
                <a:off x="906477" y="5476561"/>
                <a:ext cx="4427542" cy="1136822"/>
                <a:chOff x="944577" y="4695511"/>
                <a:chExt cx="4427542" cy="1136822"/>
              </a:xfrm>
            </p:grpSpPr>
            <p:grpSp>
              <p:nvGrpSpPr>
                <p:cNvPr id="4963" name="Google Shape;4963;p67"/>
                <p:cNvGrpSpPr/>
                <p:nvPr/>
              </p:nvGrpSpPr>
              <p:grpSpPr>
                <a:xfrm>
                  <a:off x="944577" y="4695511"/>
                  <a:ext cx="4427542" cy="1136822"/>
                  <a:chOff x="1591293" y="2718487"/>
                  <a:chExt cx="4427542" cy="1136822"/>
                </a:xfrm>
              </p:grpSpPr>
              <p:sp>
                <p:nvSpPr>
                  <p:cNvPr id="4964" name="Google Shape;4964;p67"/>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sp>
                <p:nvSpPr>
                  <p:cNvPr id="4965" name="Google Shape;4965;p67"/>
                  <p:cNvSpPr/>
                  <p:nvPr/>
                </p:nvSpPr>
                <p:spPr>
                  <a:xfrm>
                    <a:off x="1741828" y="2718487"/>
                    <a:ext cx="4131774" cy="1136822"/>
                  </a:xfrm>
                  <a:prstGeom prst="round2SameRect">
                    <a:avLst>
                      <a:gd fmla="val 16993" name="adj1"/>
                      <a:gd fmla="val 0" name="adj2"/>
                    </a:avLst>
                  </a:prstGeom>
                  <a:solidFill>
                    <a:srgbClr val="49BB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grpSp>
            <p:sp>
              <p:nvSpPr>
                <p:cNvPr id="4966" name="Google Shape;4966;p67"/>
                <p:cNvSpPr txBox="1"/>
                <p:nvPr/>
              </p:nvSpPr>
              <p:spPr>
                <a:xfrm>
                  <a:off x="1254113" y="5048478"/>
                  <a:ext cx="3756158" cy="43088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4. Accuracy</a:t>
                  </a:r>
                  <a:endParaRPr b="0" i="0" sz="1400" u="none" cap="none" strike="noStrike">
                    <a:solidFill>
                      <a:srgbClr val="000000"/>
                    </a:solidFill>
                    <a:latin typeface="Open Sans SemiBold"/>
                    <a:ea typeface="Open Sans SemiBold"/>
                    <a:cs typeface="Open Sans SemiBold"/>
                    <a:sym typeface="Open Sans SemiBold"/>
                  </a:endParaRPr>
                </a:p>
              </p:txBody>
            </p:sp>
          </p:grpSp>
          <p:grpSp>
            <p:nvGrpSpPr>
              <p:cNvPr id="4967" name="Google Shape;4967;p67"/>
              <p:cNvGrpSpPr/>
              <p:nvPr/>
            </p:nvGrpSpPr>
            <p:grpSpPr>
              <a:xfrm>
                <a:off x="5916134" y="5476561"/>
                <a:ext cx="4427542" cy="1136822"/>
                <a:chOff x="5954234" y="4695511"/>
                <a:chExt cx="4427542" cy="1136822"/>
              </a:xfrm>
            </p:grpSpPr>
            <p:grpSp>
              <p:nvGrpSpPr>
                <p:cNvPr id="4968" name="Google Shape;4968;p67"/>
                <p:cNvGrpSpPr/>
                <p:nvPr/>
              </p:nvGrpSpPr>
              <p:grpSpPr>
                <a:xfrm>
                  <a:off x="5954234" y="4695511"/>
                  <a:ext cx="4427542" cy="1136822"/>
                  <a:chOff x="1591293" y="2718487"/>
                  <a:chExt cx="4427542" cy="1136822"/>
                </a:xfrm>
              </p:grpSpPr>
              <p:sp>
                <p:nvSpPr>
                  <p:cNvPr id="4969" name="Google Shape;4969;p67"/>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sp>
                <p:nvSpPr>
                  <p:cNvPr id="4970" name="Google Shape;4970;p67"/>
                  <p:cNvSpPr/>
                  <p:nvPr/>
                </p:nvSpPr>
                <p:spPr>
                  <a:xfrm>
                    <a:off x="1741828" y="2718487"/>
                    <a:ext cx="4131774" cy="1136822"/>
                  </a:xfrm>
                  <a:prstGeom prst="round2SameRect">
                    <a:avLst>
                      <a:gd fmla="val 16993" name="adj1"/>
                      <a:gd fmla="val 0" name="adj2"/>
                    </a:avLst>
                  </a:prstGeom>
                  <a:solidFill>
                    <a:srgbClr val="EBA6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grpSp>
            <p:sp>
              <p:nvSpPr>
                <p:cNvPr id="4971" name="Google Shape;4971;p67"/>
                <p:cNvSpPr txBox="1"/>
                <p:nvPr/>
              </p:nvSpPr>
              <p:spPr>
                <a:xfrm>
                  <a:off x="6288021" y="5024806"/>
                  <a:ext cx="3756158" cy="478232"/>
                </a:xfrm>
                <a:prstGeom prst="rect">
                  <a:avLst/>
                </a:prstGeom>
                <a:noFill/>
                <a:ln>
                  <a:noFill/>
                </a:ln>
              </p:spPr>
              <p:txBody>
                <a:bodyPr anchorCtr="0" anchor="ctr"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5. Storage limitations</a:t>
                  </a:r>
                  <a:endParaRPr b="0" i="0" sz="1400" u="none" cap="none" strike="noStrike">
                    <a:solidFill>
                      <a:srgbClr val="000000"/>
                    </a:solidFill>
                    <a:latin typeface="Open Sans SemiBold"/>
                    <a:ea typeface="Open Sans SemiBold"/>
                    <a:cs typeface="Open Sans SemiBold"/>
                    <a:sym typeface="Open Sans SemiBold"/>
                  </a:endParaRPr>
                </a:p>
              </p:txBody>
            </p:sp>
          </p:grpSp>
          <p:grpSp>
            <p:nvGrpSpPr>
              <p:cNvPr id="4972" name="Google Shape;4972;p67"/>
              <p:cNvGrpSpPr/>
              <p:nvPr/>
            </p:nvGrpSpPr>
            <p:grpSpPr>
              <a:xfrm>
                <a:off x="10925792" y="5476561"/>
                <a:ext cx="4427542" cy="1136822"/>
                <a:chOff x="10963892" y="4695511"/>
                <a:chExt cx="4427542" cy="1136822"/>
              </a:xfrm>
            </p:grpSpPr>
            <p:grpSp>
              <p:nvGrpSpPr>
                <p:cNvPr id="4973" name="Google Shape;4973;p67"/>
                <p:cNvGrpSpPr/>
                <p:nvPr/>
              </p:nvGrpSpPr>
              <p:grpSpPr>
                <a:xfrm>
                  <a:off x="10963892" y="4695511"/>
                  <a:ext cx="4427542" cy="1136822"/>
                  <a:chOff x="1591293" y="2718487"/>
                  <a:chExt cx="4427542" cy="1136822"/>
                </a:xfrm>
              </p:grpSpPr>
              <p:sp>
                <p:nvSpPr>
                  <p:cNvPr id="4974" name="Google Shape;4974;p67"/>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sp>
                <p:nvSpPr>
                  <p:cNvPr id="4975" name="Google Shape;4975;p67"/>
                  <p:cNvSpPr/>
                  <p:nvPr/>
                </p:nvSpPr>
                <p:spPr>
                  <a:xfrm>
                    <a:off x="1741828" y="2718487"/>
                    <a:ext cx="4131774" cy="1136822"/>
                  </a:xfrm>
                  <a:prstGeom prst="round2SameRect">
                    <a:avLst>
                      <a:gd fmla="val 16993" name="adj1"/>
                      <a:gd fmla="val 0" name="adj2"/>
                    </a:avLst>
                  </a:prstGeom>
                  <a:solidFill>
                    <a:srgbClr val="7D82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SemiBold"/>
                      <a:ea typeface="Open Sans SemiBold"/>
                      <a:cs typeface="Open Sans SemiBold"/>
                      <a:sym typeface="Open Sans SemiBold"/>
                    </a:endParaRPr>
                  </a:p>
                </p:txBody>
              </p:sp>
            </p:grpSp>
            <p:sp>
              <p:nvSpPr>
                <p:cNvPr id="4976" name="Google Shape;4976;p67"/>
                <p:cNvSpPr txBox="1"/>
                <p:nvPr/>
              </p:nvSpPr>
              <p:spPr>
                <a:xfrm>
                  <a:off x="11146223" y="4831835"/>
                  <a:ext cx="4090865" cy="864171"/>
                </a:xfrm>
                <a:prstGeom prst="rect">
                  <a:avLst/>
                </a:prstGeom>
                <a:noFill/>
                <a:ln>
                  <a:noFill/>
                </a:ln>
              </p:spPr>
              <p:txBody>
                <a:bodyPr anchorCtr="0" anchor="ctr"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6. Integrity and confidentiality</a:t>
                  </a:r>
                  <a:endParaRPr b="0" i="0" sz="1400" u="none" cap="none" strike="noStrike">
                    <a:solidFill>
                      <a:srgbClr val="000000"/>
                    </a:solidFill>
                    <a:latin typeface="Open Sans SemiBold"/>
                    <a:ea typeface="Open Sans SemiBold"/>
                    <a:cs typeface="Open Sans SemiBold"/>
                    <a:sym typeface="Open Sans SemiBold"/>
                  </a:endParaRPr>
                </a:p>
              </p:txBody>
            </p:sp>
          </p:grpSp>
        </p:grpSp>
      </p:grpSp>
      <p:sp>
        <p:nvSpPr>
          <p:cNvPr id="4977" name="Google Shape;4977;p67"/>
          <p:cNvSpPr/>
          <p:nvPr/>
        </p:nvSpPr>
        <p:spPr>
          <a:xfrm>
            <a:off x="5232400" y="879051"/>
            <a:ext cx="5794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1" name="Shape 4981"/>
        <p:cNvGrpSpPr/>
        <p:nvPr/>
      </p:nvGrpSpPr>
      <p:grpSpPr>
        <a:xfrm>
          <a:off x="0" y="0"/>
          <a:ext cx="0" cy="0"/>
          <a:chOff x="0" y="0"/>
          <a:chExt cx="0" cy="0"/>
        </a:xfrm>
      </p:grpSpPr>
      <p:sp>
        <p:nvSpPr>
          <p:cNvPr id="4982" name="Google Shape;4982;p72"/>
          <p:cNvSpPr txBox="1"/>
          <p:nvPr>
            <p:ph idx="4294967295" type="title"/>
          </p:nvPr>
        </p:nvSpPr>
        <p:spPr>
          <a:xfrm>
            <a:off x="-9525" y="292534"/>
            <a:ext cx="16275050" cy="6873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Data Protection Principles</a:t>
            </a:r>
            <a:endParaRPr b="1" sz="2800">
              <a:solidFill>
                <a:srgbClr val="3F3F3F"/>
              </a:solidFill>
            </a:endParaRPr>
          </a:p>
        </p:txBody>
      </p:sp>
      <p:grpSp>
        <p:nvGrpSpPr>
          <p:cNvPr id="4983" name="Google Shape;4983;p72"/>
          <p:cNvGrpSpPr/>
          <p:nvPr/>
        </p:nvGrpSpPr>
        <p:grpSpPr>
          <a:xfrm>
            <a:off x="10914862" y="3279766"/>
            <a:ext cx="4626000" cy="2770304"/>
            <a:chOff x="10914862" y="3279766"/>
            <a:chExt cx="4626000" cy="2770304"/>
          </a:xfrm>
        </p:grpSpPr>
        <p:sp>
          <p:nvSpPr>
            <p:cNvPr id="4984" name="Google Shape;4984;p72"/>
            <p:cNvSpPr/>
            <p:nvPr/>
          </p:nvSpPr>
          <p:spPr>
            <a:xfrm>
              <a:off x="10914862" y="3279766"/>
              <a:ext cx="4626000" cy="2770304"/>
            </a:xfrm>
            <a:prstGeom prst="roundRect">
              <a:avLst>
                <a:gd fmla="val 3401" name="adj"/>
              </a:avLst>
            </a:prstGeom>
            <a:solidFill>
              <a:srgbClr val="F2F2F2"/>
            </a:solidFill>
            <a:ln cap="flat" cmpd="sng" w="25400">
              <a:solidFill>
                <a:srgbClr val="D8D8D8"/>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4985" name="Google Shape;4985;p72"/>
            <p:cNvSpPr txBox="1"/>
            <p:nvPr/>
          </p:nvSpPr>
          <p:spPr>
            <a:xfrm>
              <a:off x="11007412" y="3661257"/>
              <a:ext cx="4440900" cy="2021988"/>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Ensure personal data is adequate, relevant, and limited to what is necessary in relation to the purposes for which it is processed.</a:t>
              </a:r>
              <a:endParaRPr b="0" i="0" sz="1400" u="none" cap="none" strike="noStrike">
                <a:solidFill>
                  <a:srgbClr val="3F3F3F"/>
                </a:solidFill>
                <a:latin typeface="Arial"/>
                <a:ea typeface="Arial"/>
                <a:cs typeface="Arial"/>
                <a:sym typeface="Arial"/>
              </a:endParaRPr>
            </a:p>
          </p:txBody>
        </p:sp>
      </p:grpSp>
      <p:grpSp>
        <p:nvGrpSpPr>
          <p:cNvPr id="4986" name="Google Shape;4986;p72"/>
          <p:cNvGrpSpPr/>
          <p:nvPr/>
        </p:nvGrpSpPr>
        <p:grpSpPr>
          <a:xfrm>
            <a:off x="5848702" y="3265894"/>
            <a:ext cx="4664697" cy="2782507"/>
            <a:chOff x="5848702" y="3265894"/>
            <a:chExt cx="4664697" cy="2782507"/>
          </a:xfrm>
        </p:grpSpPr>
        <p:sp>
          <p:nvSpPr>
            <p:cNvPr id="4987" name="Google Shape;4987;p72"/>
            <p:cNvSpPr/>
            <p:nvPr/>
          </p:nvSpPr>
          <p:spPr>
            <a:xfrm>
              <a:off x="5848702" y="3265894"/>
              <a:ext cx="4626000" cy="2779679"/>
            </a:xfrm>
            <a:prstGeom prst="roundRect">
              <a:avLst>
                <a:gd fmla="val 2962" name="adj"/>
              </a:avLst>
            </a:prstGeom>
            <a:solidFill>
              <a:srgbClr val="F2F2F2"/>
            </a:solidFill>
            <a:ln cap="flat" cmpd="sng" w="25400">
              <a:solidFill>
                <a:srgbClr val="D8D8D8"/>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4988" name="Google Shape;4988;p72"/>
            <p:cNvSpPr txBox="1"/>
            <p:nvPr/>
          </p:nvSpPr>
          <p:spPr>
            <a:xfrm>
              <a:off x="5855299" y="3640475"/>
              <a:ext cx="4658100" cy="2407926"/>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Collect personal data for specified, explicit, and legitimate purposes, and do not further process it in a manner incompatible with those purposes.</a:t>
              </a:r>
              <a:endParaRPr b="0" i="0" sz="1400" u="none" cap="none" strike="noStrike">
                <a:solidFill>
                  <a:srgbClr val="3F3F3F"/>
                </a:solidFill>
                <a:latin typeface="Arial"/>
                <a:ea typeface="Arial"/>
                <a:cs typeface="Arial"/>
                <a:sym typeface="Arial"/>
              </a:endParaRPr>
            </a:p>
          </p:txBody>
        </p:sp>
      </p:grpSp>
      <p:grpSp>
        <p:nvGrpSpPr>
          <p:cNvPr id="4989" name="Google Shape;4989;p72"/>
          <p:cNvGrpSpPr/>
          <p:nvPr/>
        </p:nvGrpSpPr>
        <p:grpSpPr>
          <a:xfrm>
            <a:off x="6225302" y="2608183"/>
            <a:ext cx="3923827" cy="901686"/>
            <a:chOff x="11010862" y="2567081"/>
            <a:chExt cx="4427542" cy="1136822"/>
          </a:xfrm>
        </p:grpSpPr>
        <p:grpSp>
          <p:nvGrpSpPr>
            <p:cNvPr id="4990" name="Google Shape;4990;p72"/>
            <p:cNvGrpSpPr/>
            <p:nvPr/>
          </p:nvGrpSpPr>
          <p:grpSpPr>
            <a:xfrm>
              <a:off x="11010862" y="2567081"/>
              <a:ext cx="4427542" cy="1136822"/>
              <a:chOff x="1591293" y="2718487"/>
              <a:chExt cx="4427542" cy="1136822"/>
            </a:xfrm>
          </p:grpSpPr>
          <p:sp>
            <p:nvSpPr>
              <p:cNvPr id="4991" name="Google Shape;4991;p7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4992" name="Google Shape;4992;p72"/>
              <p:cNvSpPr/>
              <p:nvPr/>
            </p:nvSpPr>
            <p:spPr>
              <a:xfrm>
                <a:off x="1741828" y="2718487"/>
                <a:ext cx="4131774" cy="1136822"/>
              </a:xfrm>
              <a:prstGeom prst="round2SameRect">
                <a:avLst>
                  <a:gd fmla="val 16993" name="adj1"/>
                  <a:gd fmla="val 0" name="adj2"/>
                </a:avLst>
              </a:prstGeom>
              <a:solidFill>
                <a:srgbClr val="19D1B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sp>
          <p:nvSpPr>
            <p:cNvPr id="4993" name="Google Shape;4993;p72"/>
            <p:cNvSpPr txBox="1"/>
            <p:nvPr/>
          </p:nvSpPr>
          <p:spPr>
            <a:xfrm>
              <a:off x="11197160" y="2853055"/>
              <a:ext cx="4090865" cy="5432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Purpose limitation</a:t>
              </a:r>
              <a:endParaRPr b="0" i="0" sz="1400" u="none" cap="none" strike="noStrike">
                <a:solidFill>
                  <a:srgbClr val="3F3F3F"/>
                </a:solidFill>
                <a:latin typeface="Arial"/>
                <a:ea typeface="Arial"/>
                <a:cs typeface="Arial"/>
                <a:sym typeface="Arial"/>
              </a:endParaRPr>
            </a:p>
          </p:txBody>
        </p:sp>
      </p:grpSp>
      <p:grpSp>
        <p:nvGrpSpPr>
          <p:cNvPr id="4994" name="Google Shape;4994;p72"/>
          <p:cNvGrpSpPr/>
          <p:nvPr/>
        </p:nvGrpSpPr>
        <p:grpSpPr>
          <a:xfrm>
            <a:off x="11265949" y="2608182"/>
            <a:ext cx="3923827" cy="901686"/>
            <a:chOff x="944577" y="4695511"/>
            <a:chExt cx="4427542" cy="1136822"/>
          </a:xfrm>
        </p:grpSpPr>
        <p:grpSp>
          <p:nvGrpSpPr>
            <p:cNvPr id="4995" name="Google Shape;4995;p72"/>
            <p:cNvGrpSpPr/>
            <p:nvPr/>
          </p:nvGrpSpPr>
          <p:grpSpPr>
            <a:xfrm>
              <a:off x="944577" y="4695511"/>
              <a:ext cx="4427542" cy="1136822"/>
              <a:chOff x="1591293" y="2718487"/>
              <a:chExt cx="4427542" cy="1136822"/>
            </a:xfrm>
          </p:grpSpPr>
          <p:sp>
            <p:nvSpPr>
              <p:cNvPr id="4996" name="Google Shape;4996;p7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4997" name="Google Shape;4997;p72"/>
              <p:cNvSpPr/>
              <p:nvPr/>
            </p:nvSpPr>
            <p:spPr>
              <a:xfrm>
                <a:off x="1741828" y="2718487"/>
                <a:ext cx="4131774" cy="1136822"/>
              </a:xfrm>
              <a:prstGeom prst="round2SameRect">
                <a:avLst>
                  <a:gd fmla="val 16993" name="adj1"/>
                  <a:gd fmla="val 0" name="adj2"/>
                </a:avLst>
              </a:prstGeom>
              <a:solidFill>
                <a:srgbClr val="69BE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sp>
          <p:nvSpPr>
            <p:cNvPr id="4998" name="Google Shape;4998;p72"/>
            <p:cNvSpPr txBox="1"/>
            <p:nvPr/>
          </p:nvSpPr>
          <p:spPr>
            <a:xfrm>
              <a:off x="1260655" y="5008527"/>
              <a:ext cx="3517350" cy="5432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Data minimization</a:t>
              </a:r>
              <a:endParaRPr b="0" i="0" sz="1400" u="none" cap="none" strike="noStrike">
                <a:solidFill>
                  <a:srgbClr val="3F3F3F"/>
                </a:solidFill>
                <a:latin typeface="Arial"/>
                <a:ea typeface="Arial"/>
                <a:cs typeface="Arial"/>
                <a:sym typeface="Arial"/>
              </a:endParaRPr>
            </a:p>
          </p:txBody>
        </p:sp>
      </p:grpSp>
      <p:grpSp>
        <p:nvGrpSpPr>
          <p:cNvPr id="4999" name="Google Shape;4999;p72"/>
          <p:cNvGrpSpPr/>
          <p:nvPr/>
        </p:nvGrpSpPr>
        <p:grpSpPr>
          <a:xfrm>
            <a:off x="723113" y="3279766"/>
            <a:ext cx="4624068" cy="2770304"/>
            <a:chOff x="723113" y="3279766"/>
            <a:chExt cx="4624068" cy="2770304"/>
          </a:xfrm>
        </p:grpSpPr>
        <p:sp>
          <p:nvSpPr>
            <p:cNvPr id="5000" name="Google Shape;5000;p72"/>
            <p:cNvSpPr/>
            <p:nvPr/>
          </p:nvSpPr>
          <p:spPr>
            <a:xfrm>
              <a:off x="723113" y="3279766"/>
              <a:ext cx="4624068" cy="2770304"/>
            </a:xfrm>
            <a:prstGeom prst="roundRect">
              <a:avLst>
                <a:gd fmla="val 3401" name="adj"/>
              </a:avLst>
            </a:prstGeom>
            <a:solidFill>
              <a:srgbClr val="F2F2F2"/>
            </a:solidFill>
            <a:ln cap="flat" cmpd="sng" w="25400">
              <a:solidFill>
                <a:srgbClr val="D8D8D8"/>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5001" name="Google Shape;5001;p72"/>
            <p:cNvSpPr txBox="1"/>
            <p:nvPr/>
          </p:nvSpPr>
          <p:spPr>
            <a:xfrm>
              <a:off x="771647" y="3640475"/>
              <a:ext cx="4527000" cy="1250110"/>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Process personal data lawfully, fairly, and transparently in relation to the data subject.</a:t>
              </a:r>
              <a:endParaRPr b="0" i="0" sz="1400" u="none" cap="none" strike="noStrike">
                <a:solidFill>
                  <a:srgbClr val="3F3F3F"/>
                </a:solidFill>
                <a:latin typeface="Arial"/>
                <a:ea typeface="Arial"/>
                <a:cs typeface="Arial"/>
                <a:sym typeface="Arial"/>
              </a:endParaRPr>
            </a:p>
          </p:txBody>
        </p:sp>
      </p:grpSp>
      <p:sp>
        <p:nvSpPr>
          <p:cNvPr id="5002" name="Google Shape;5002;p72"/>
          <p:cNvSpPr/>
          <p:nvPr/>
        </p:nvSpPr>
        <p:spPr>
          <a:xfrm>
            <a:off x="5232400" y="858269"/>
            <a:ext cx="5794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003" name="Google Shape;5003;p72"/>
          <p:cNvGrpSpPr/>
          <p:nvPr/>
        </p:nvGrpSpPr>
        <p:grpSpPr>
          <a:xfrm>
            <a:off x="1084950" y="2607168"/>
            <a:ext cx="3923827" cy="934785"/>
            <a:chOff x="991547" y="2567081"/>
            <a:chExt cx="4427542" cy="1178552"/>
          </a:xfrm>
        </p:grpSpPr>
        <p:grpSp>
          <p:nvGrpSpPr>
            <p:cNvPr id="5004" name="Google Shape;5004;p72"/>
            <p:cNvGrpSpPr/>
            <p:nvPr/>
          </p:nvGrpSpPr>
          <p:grpSpPr>
            <a:xfrm>
              <a:off x="991547" y="2567081"/>
              <a:ext cx="4427542" cy="1136822"/>
              <a:chOff x="1591293" y="2718487"/>
              <a:chExt cx="4427542" cy="1136822"/>
            </a:xfrm>
          </p:grpSpPr>
          <p:sp>
            <p:nvSpPr>
              <p:cNvPr id="5005" name="Google Shape;5005;p7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5006" name="Google Shape;5006;p72"/>
              <p:cNvSpPr/>
              <p:nvPr/>
            </p:nvSpPr>
            <p:spPr>
              <a:xfrm>
                <a:off x="1741828" y="2718487"/>
                <a:ext cx="4131774" cy="1136822"/>
              </a:xfrm>
              <a:prstGeom prst="round2SameRect">
                <a:avLst>
                  <a:gd fmla="val 16993" name="adj1"/>
                  <a:gd fmla="val 0" name="adj2"/>
                </a:avLst>
              </a:prstGeom>
              <a:solidFill>
                <a:srgbClr val="FFA7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sp>
          <p:nvSpPr>
            <p:cNvPr id="5007" name="Google Shape;5007;p72"/>
            <p:cNvSpPr txBox="1"/>
            <p:nvPr/>
          </p:nvSpPr>
          <p:spPr>
            <a:xfrm>
              <a:off x="1176475" y="2656109"/>
              <a:ext cx="4131774" cy="1089524"/>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Lawfulness, fairness, and transparency</a:t>
              </a:r>
              <a:endParaRPr b="0" i="0" sz="1400" u="none" cap="none" strike="noStrike">
                <a:solidFill>
                  <a:srgbClr val="3F3F3F"/>
                </a:solidFill>
                <a:latin typeface="Open Sans"/>
                <a:ea typeface="Open Sans"/>
                <a:cs typeface="Open Sans"/>
                <a:sym typeface="Open Sans"/>
              </a:endParaRPr>
            </a:p>
          </p:txBody>
        </p:sp>
      </p:gr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1" name="Shape 5011"/>
        <p:cNvGrpSpPr/>
        <p:nvPr/>
      </p:nvGrpSpPr>
      <p:grpSpPr>
        <a:xfrm>
          <a:off x="0" y="0"/>
          <a:ext cx="0" cy="0"/>
          <a:chOff x="0" y="0"/>
          <a:chExt cx="0" cy="0"/>
        </a:xfrm>
      </p:grpSpPr>
      <p:sp>
        <p:nvSpPr>
          <p:cNvPr id="5012" name="Google Shape;5012;p73"/>
          <p:cNvSpPr txBox="1"/>
          <p:nvPr>
            <p:ph type="title"/>
          </p:nvPr>
        </p:nvSpPr>
        <p:spPr>
          <a:xfrm>
            <a:off x="-10160" y="313006"/>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latin typeface="Open Sans"/>
                <a:ea typeface="Open Sans"/>
                <a:cs typeface="Open Sans"/>
                <a:sym typeface="Open Sans"/>
              </a:rPr>
              <a:t>Data Protection Principles</a:t>
            </a:r>
            <a:endParaRPr/>
          </a:p>
        </p:txBody>
      </p:sp>
      <p:grpSp>
        <p:nvGrpSpPr>
          <p:cNvPr id="5013" name="Google Shape;5013;p73"/>
          <p:cNvGrpSpPr/>
          <p:nvPr/>
        </p:nvGrpSpPr>
        <p:grpSpPr>
          <a:xfrm>
            <a:off x="719126" y="2268964"/>
            <a:ext cx="14817749" cy="4771916"/>
            <a:chOff x="745892" y="2268964"/>
            <a:chExt cx="14817749" cy="4771916"/>
          </a:xfrm>
        </p:grpSpPr>
        <p:sp>
          <p:nvSpPr>
            <p:cNvPr id="5014" name="Google Shape;5014;p73"/>
            <p:cNvSpPr/>
            <p:nvPr/>
          </p:nvSpPr>
          <p:spPr>
            <a:xfrm>
              <a:off x="10937641" y="2941564"/>
              <a:ext cx="4626000" cy="4099316"/>
            </a:xfrm>
            <a:prstGeom prst="roundRect">
              <a:avLst>
                <a:gd fmla="val 3401"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5015" name="Google Shape;5015;p73"/>
            <p:cNvSpPr txBox="1"/>
            <p:nvPr/>
          </p:nvSpPr>
          <p:spPr>
            <a:xfrm>
              <a:off x="11027756" y="3447747"/>
              <a:ext cx="4440900" cy="31392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Process personal data in a manner that ensures appropriate security, including protection against unauthorized or unlawful processing, and against accidental loss, destruction, or damage, using appropriate technical or organizational measures.</a:t>
              </a:r>
              <a:endParaRPr b="0" i="0" sz="1400" u="none" cap="none" strike="noStrike">
                <a:solidFill>
                  <a:srgbClr val="000000"/>
                </a:solidFill>
                <a:latin typeface="Open Sans"/>
                <a:ea typeface="Open Sans"/>
                <a:cs typeface="Open Sans"/>
                <a:sym typeface="Open Sans"/>
              </a:endParaRPr>
            </a:p>
          </p:txBody>
        </p:sp>
        <p:sp>
          <p:nvSpPr>
            <p:cNvPr id="5016" name="Google Shape;5016;p73"/>
            <p:cNvSpPr/>
            <p:nvPr/>
          </p:nvSpPr>
          <p:spPr>
            <a:xfrm>
              <a:off x="5871481" y="2927692"/>
              <a:ext cx="4626000" cy="4113188"/>
            </a:xfrm>
            <a:prstGeom prst="roundRect">
              <a:avLst>
                <a:gd fmla="val 2962"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5017" name="Google Shape;5017;p73"/>
            <p:cNvSpPr txBox="1"/>
            <p:nvPr/>
          </p:nvSpPr>
          <p:spPr>
            <a:xfrm>
              <a:off x="5886334" y="3447747"/>
              <a:ext cx="4658100" cy="2021988"/>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Keep personal data in a form that permits identification of data subjects for no longer than necessary for the purposes for which it is processed.</a:t>
              </a:r>
              <a:endParaRPr b="0" i="0" sz="1400" u="none" cap="none" strike="noStrike">
                <a:solidFill>
                  <a:srgbClr val="000000"/>
                </a:solidFill>
                <a:latin typeface="Arial"/>
                <a:ea typeface="Arial"/>
                <a:cs typeface="Arial"/>
                <a:sym typeface="Arial"/>
              </a:endParaRPr>
            </a:p>
          </p:txBody>
        </p:sp>
        <p:sp>
          <p:nvSpPr>
            <p:cNvPr id="5018" name="Google Shape;5018;p73"/>
            <p:cNvSpPr/>
            <p:nvPr/>
          </p:nvSpPr>
          <p:spPr>
            <a:xfrm>
              <a:off x="745892" y="2941564"/>
              <a:ext cx="4624068" cy="4099316"/>
            </a:xfrm>
            <a:prstGeom prst="roundRect">
              <a:avLst>
                <a:gd fmla="val 3401" name="adj"/>
              </a:avLst>
            </a:prstGeom>
            <a:solidFill>
              <a:srgbClr val="F2F2F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nvGrpSpPr>
            <p:cNvPr id="5019" name="Google Shape;5019;p73"/>
            <p:cNvGrpSpPr/>
            <p:nvPr/>
          </p:nvGrpSpPr>
          <p:grpSpPr>
            <a:xfrm>
              <a:off x="1095203" y="2268964"/>
              <a:ext cx="3923827" cy="901686"/>
              <a:chOff x="991547" y="2567081"/>
              <a:chExt cx="4427542" cy="1136822"/>
            </a:xfrm>
          </p:grpSpPr>
          <p:grpSp>
            <p:nvGrpSpPr>
              <p:cNvPr id="5020" name="Google Shape;5020;p73"/>
              <p:cNvGrpSpPr/>
              <p:nvPr/>
            </p:nvGrpSpPr>
            <p:grpSpPr>
              <a:xfrm>
                <a:off x="991547" y="2567081"/>
                <a:ext cx="4427542" cy="1136822"/>
                <a:chOff x="1591293" y="2718487"/>
                <a:chExt cx="4427542" cy="1136822"/>
              </a:xfrm>
            </p:grpSpPr>
            <p:sp>
              <p:nvSpPr>
                <p:cNvPr id="5021" name="Google Shape;5021;p73"/>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5022" name="Google Shape;5022;p73"/>
                <p:cNvSpPr/>
                <p:nvPr/>
              </p:nvSpPr>
              <p:spPr>
                <a:xfrm>
                  <a:off x="1741828" y="2718487"/>
                  <a:ext cx="4131774" cy="1136822"/>
                </a:xfrm>
                <a:prstGeom prst="round2SameRect">
                  <a:avLst>
                    <a:gd fmla="val 16993" name="adj1"/>
                    <a:gd fmla="val 0" name="adj2"/>
                  </a:avLst>
                </a:prstGeom>
                <a:solidFill>
                  <a:srgbClr val="FFA7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sp>
            <p:nvSpPr>
              <p:cNvPr id="5023" name="Google Shape;5023;p73"/>
              <p:cNvSpPr txBox="1"/>
              <p:nvPr/>
            </p:nvSpPr>
            <p:spPr>
              <a:xfrm>
                <a:off x="1176475" y="2872269"/>
                <a:ext cx="4131774" cy="5432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Accuracy</a:t>
                </a:r>
                <a:endParaRPr b="0" i="0" sz="1400" u="none" cap="none" strike="noStrike">
                  <a:solidFill>
                    <a:srgbClr val="3F3F3F"/>
                  </a:solidFill>
                  <a:latin typeface="Arial"/>
                  <a:ea typeface="Arial"/>
                  <a:cs typeface="Arial"/>
                  <a:sym typeface="Arial"/>
                </a:endParaRPr>
              </a:p>
            </p:txBody>
          </p:sp>
        </p:grpSp>
        <p:grpSp>
          <p:nvGrpSpPr>
            <p:cNvPr id="5024" name="Google Shape;5024;p73"/>
            <p:cNvGrpSpPr/>
            <p:nvPr/>
          </p:nvGrpSpPr>
          <p:grpSpPr>
            <a:xfrm>
              <a:off x="6235555" y="2269981"/>
              <a:ext cx="3923827" cy="901686"/>
              <a:chOff x="11010862" y="2567081"/>
              <a:chExt cx="4427542" cy="1136822"/>
            </a:xfrm>
          </p:grpSpPr>
          <p:grpSp>
            <p:nvGrpSpPr>
              <p:cNvPr id="5025" name="Google Shape;5025;p73"/>
              <p:cNvGrpSpPr/>
              <p:nvPr/>
            </p:nvGrpSpPr>
            <p:grpSpPr>
              <a:xfrm>
                <a:off x="11010862" y="2567081"/>
                <a:ext cx="4427542" cy="1136822"/>
                <a:chOff x="1591293" y="2718487"/>
                <a:chExt cx="4427542" cy="1136822"/>
              </a:xfrm>
            </p:grpSpPr>
            <p:sp>
              <p:nvSpPr>
                <p:cNvPr id="5026" name="Google Shape;5026;p73"/>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5027" name="Google Shape;5027;p73"/>
                <p:cNvSpPr/>
                <p:nvPr/>
              </p:nvSpPr>
              <p:spPr>
                <a:xfrm>
                  <a:off x="1741828" y="2718487"/>
                  <a:ext cx="4131774" cy="1136822"/>
                </a:xfrm>
                <a:prstGeom prst="round2SameRect">
                  <a:avLst>
                    <a:gd fmla="val 16993" name="adj1"/>
                    <a:gd fmla="val 0" name="adj2"/>
                  </a:avLst>
                </a:prstGeom>
                <a:solidFill>
                  <a:srgbClr val="19D1B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sp>
            <p:nvSpPr>
              <p:cNvPr id="5028" name="Google Shape;5028;p73"/>
              <p:cNvSpPr txBox="1"/>
              <p:nvPr/>
            </p:nvSpPr>
            <p:spPr>
              <a:xfrm>
                <a:off x="11197160" y="2853055"/>
                <a:ext cx="4090865" cy="5432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Storage limitations</a:t>
                </a:r>
                <a:endParaRPr b="0" i="0" sz="1400" u="none" cap="none" strike="noStrike">
                  <a:solidFill>
                    <a:srgbClr val="3F3F3F"/>
                  </a:solidFill>
                  <a:latin typeface="Open Sans"/>
                  <a:ea typeface="Open Sans"/>
                  <a:cs typeface="Open Sans"/>
                  <a:sym typeface="Open Sans"/>
                </a:endParaRPr>
              </a:p>
            </p:txBody>
          </p:sp>
        </p:grpSp>
        <p:grpSp>
          <p:nvGrpSpPr>
            <p:cNvPr id="5029" name="Google Shape;5029;p73"/>
            <p:cNvGrpSpPr/>
            <p:nvPr/>
          </p:nvGrpSpPr>
          <p:grpSpPr>
            <a:xfrm>
              <a:off x="11374163" y="2269976"/>
              <a:ext cx="3923827" cy="901685"/>
              <a:chOff x="944577" y="4695511"/>
              <a:chExt cx="4427542" cy="1136822"/>
            </a:xfrm>
          </p:grpSpPr>
          <p:grpSp>
            <p:nvGrpSpPr>
              <p:cNvPr id="5030" name="Google Shape;5030;p73"/>
              <p:cNvGrpSpPr/>
              <p:nvPr/>
            </p:nvGrpSpPr>
            <p:grpSpPr>
              <a:xfrm>
                <a:off x="944577" y="4695511"/>
                <a:ext cx="4427542" cy="1136822"/>
                <a:chOff x="1591293" y="2718487"/>
                <a:chExt cx="4427542" cy="1136822"/>
              </a:xfrm>
            </p:grpSpPr>
            <p:sp>
              <p:nvSpPr>
                <p:cNvPr id="5031" name="Google Shape;5031;p73"/>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5032" name="Google Shape;5032;p73"/>
                <p:cNvSpPr/>
                <p:nvPr/>
              </p:nvSpPr>
              <p:spPr>
                <a:xfrm>
                  <a:off x="1741828" y="2718487"/>
                  <a:ext cx="4131774" cy="1136822"/>
                </a:xfrm>
                <a:prstGeom prst="round2SameRect">
                  <a:avLst>
                    <a:gd fmla="val 16993" name="adj1"/>
                    <a:gd fmla="val 0" name="adj2"/>
                  </a:avLst>
                </a:prstGeom>
                <a:solidFill>
                  <a:srgbClr val="69BE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sp>
            <p:nvSpPr>
              <p:cNvPr id="5033" name="Google Shape;5033;p73"/>
              <p:cNvSpPr txBox="1"/>
              <p:nvPr/>
            </p:nvSpPr>
            <p:spPr>
              <a:xfrm>
                <a:off x="1260654" y="4792368"/>
                <a:ext cx="3756158" cy="9700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Integrity and </a:t>
                </a:r>
                <a:endParaRPr b="0" i="0" sz="14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confidentiality</a:t>
                </a:r>
                <a:endParaRPr b="0" i="0" sz="1400" u="none" cap="none" strike="noStrike">
                  <a:solidFill>
                    <a:srgbClr val="3F3F3F"/>
                  </a:solidFill>
                  <a:latin typeface="Open Sans"/>
                  <a:ea typeface="Open Sans"/>
                  <a:cs typeface="Open Sans"/>
                  <a:sym typeface="Open Sans"/>
                </a:endParaRPr>
              </a:p>
            </p:txBody>
          </p:sp>
        </p:grpSp>
        <p:sp>
          <p:nvSpPr>
            <p:cNvPr id="5034" name="Google Shape;5034;p73"/>
            <p:cNvSpPr txBox="1"/>
            <p:nvPr/>
          </p:nvSpPr>
          <p:spPr>
            <a:xfrm>
              <a:off x="787456" y="3447747"/>
              <a:ext cx="4527000" cy="2793866"/>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Ensure personal data is accurate and, where necessary, kept up to date; take every reasonable step to erase or rectify inaccurate personal data without delay, considering the purposes for which it is processed.</a:t>
              </a:r>
              <a:endParaRPr b="0" i="0" sz="1400" u="none" cap="none" strike="noStrike">
                <a:solidFill>
                  <a:srgbClr val="000000"/>
                </a:solidFill>
                <a:latin typeface="Arial"/>
                <a:ea typeface="Arial"/>
                <a:cs typeface="Arial"/>
                <a:sym typeface="Arial"/>
              </a:endParaRPr>
            </a:p>
          </p:txBody>
        </p:sp>
      </p:grpSp>
      <p:sp>
        <p:nvSpPr>
          <p:cNvPr id="5035" name="Google Shape;5035;p73"/>
          <p:cNvSpPr/>
          <p:nvPr/>
        </p:nvSpPr>
        <p:spPr>
          <a:xfrm>
            <a:off x="5232400" y="878698"/>
            <a:ext cx="5794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9" name="Shape 5039"/>
        <p:cNvGrpSpPr/>
        <p:nvPr/>
      </p:nvGrpSpPr>
      <p:grpSpPr>
        <a:xfrm>
          <a:off x="0" y="0"/>
          <a:ext cx="0" cy="0"/>
          <a:chOff x="0" y="0"/>
          <a:chExt cx="0" cy="0"/>
        </a:xfrm>
      </p:grpSpPr>
      <p:sp>
        <p:nvSpPr>
          <p:cNvPr id="5040" name="Google Shape;5040;p457"/>
          <p:cNvSpPr txBox="1"/>
          <p:nvPr>
            <p:ph type="title"/>
          </p:nvPr>
        </p:nvSpPr>
        <p:spPr>
          <a:xfrm>
            <a:off x="-10160" y="271442"/>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California Consumer Privacy Act</a:t>
            </a:r>
            <a:endParaRPr>
              <a:solidFill>
                <a:srgbClr val="3F3F3F"/>
              </a:solidFill>
            </a:endParaRPr>
          </a:p>
        </p:txBody>
      </p:sp>
      <p:grpSp>
        <p:nvGrpSpPr>
          <p:cNvPr id="5041" name="Google Shape;5041;p457"/>
          <p:cNvGrpSpPr/>
          <p:nvPr/>
        </p:nvGrpSpPr>
        <p:grpSpPr>
          <a:xfrm>
            <a:off x="1148995" y="2308139"/>
            <a:ext cx="13958011" cy="5691509"/>
            <a:chOff x="1242986" y="2594575"/>
            <a:chExt cx="13958011" cy="5691509"/>
          </a:xfrm>
        </p:grpSpPr>
        <p:pic>
          <p:nvPicPr>
            <p:cNvPr id="5042" name="Google Shape;5042;p457"/>
            <p:cNvPicPr preferRelativeResize="0"/>
            <p:nvPr/>
          </p:nvPicPr>
          <p:blipFill rotWithShape="1">
            <a:blip r:embed="rId3">
              <a:alphaModFix/>
            </a:blip>
            <a:srcRect b="0" l="0" r="0" t="0"/>
            <a:stretch/>
          </p:blipFill>
          <p:spPr>
            <a:xfrm>
              <a:off x="11733046" y="4219660"/>
              <a:ext cx="3467951" cy="2441338"/>
            </a:xfrm>
            <a:prstGeom prst="rect">
              <a:avLst/>
            </a:prstGeom>
            <a:noFill/>
            <a:ln>
              <a:noFill/>
            </a:ln>
          </p:spPr>
        </p:pic>
        <p:grpSp>
          <p:nvGrpSpPr>
            <p:cNvPr id="5043" name="Google Shape;5043;p457"/>
            <p:cNvGrpSpPr/>
            <p:nvPr/>
          </p:nvGrpSpPr>
          <p:grpSpPr>
            <a:xfrm>
              <a:off x="1242986" y="2594575"/>
              <a:ext cx="10204050" cy="5691509"/>
              <a:chOff x="1242986" y="2594575"/>
              <a:chExt cx="10204050" cy="5691509"/>
            </a:xfrm>
          </p:grpSpPr>
          <p:sp>
            <p:nvSpPr>
              <p:cNvPr id="5044" name="Google Shape;5044;p457"/>
              <p:cNvSpPr/>
              <p:nvPr/>
            </p:nvSpPr>
            <p:spPr>
              <a:xfrm>
                <a:off x="1242986" y="6182112"/>
                <a:ext cx="10204050" cy="2103972"/>
              </a:xfrm>
              <a:prstGeom prst="roundRect">
                <a:avLst>
                  <a:gd fmla="val 9262"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Key rights for consumers:</a:t>
                </a:r>
                <a:endParaRPr/>
              </a:p>
              <a:p>
                <a:pPr indent="0" lvl="0" marL="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Access the data a business has collected on them.</a:t>
                </a:r>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Request deletion of their personal information.</a:t>
                </a:r>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Opt-out of having their data sold to third parties.</a:t>
                </a:r>
                <a:endParaRPr/>
              </a:p>
            </p:txBody>
          </p:sp>
          <p:sp>
            <p:nvSpPr>
              <p:cNvPr id="5045" name="Google Shape;5045;p457"/>
              <p:cNvSpPr/>
              <p:nvPr/>
            </p:nvSpPr>
            <p:spPr>
              <a:xfrm>
                <a:off x="1242986" y="2594575"/>
                <a:ext cx="10204050" cy="1336068"/>
              </a:xfrm>
              <a:prstGeom prst="roundRect">
                <a:avLst>
                  <a:gd fmla="val 9262"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Enhance privacy rights and consumer protection for California residents in the US.</a:t>
                </a:r>
                <a:endParaRPr b="0" i="0" sz="2200" u="none" cap="none" strike="noStrike">
                  <a:solidFill>
                    <a:srgbClr val="3F3F3F"/>
                  </a:solidFill>
                  <a:latin typeface="Open Sans"/>
                  <a:ea typeface="Open Sans"/>
                  <a:cs typeface="Open Sans"/>
                  <a:sym typeface="Open Sans"/>
                </a:endParaRPr>
              </a:p>
            </p:txBody>
          </p:sp>
          <p:sp>
            <p:nvSpPr>
              <p:cNvPr id="5046" name="Google Shape;5046;p457"/>
              <p:cNvSpPr/>
              <p:nvPr/>
            </p:nvSpPr>
            <p:spPr>
              <a:xfrm>
                <a:off x="1242986" y="4388344"/>
                <a:ext cx="10204050" cy="1336068"/>
              </a:xfrm>
              <a:prstGeom prst="roundRect">
                <a:avLst>
                  <a:gd fmla="val 10496" name="adj"/>
                </a:avLst>
              </a:prstGeom>
              <a:solidFill>
                <a:srgbClr val="FFE6CD"/>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Empower Californians with control over their personal information, requiring businesses that collect this data to comply with CCPA regulations.</a:t>
                </a:r>
                <a:endParaRPr b="0" i="0" sz="2200" u="none" cap="none" strike="noStrike">
                  <a:solidFill>
                    <a:srgbClr val="3F3F3F"/>
                  </a:solidFill>
                  <a:latin typeface="Open Sans"/>
                  <a:ea typeface="Open Sans"/>
                  <a:cs typeface="Open Sans"/>
                  <a:sym typeface="Open Sans"/>
                </a:endParaRPr>
              </a:p>
            </p:txBody>
          </p:sp>
        </p:grpSp>
      </p:grpSp>
      <p:sp>
        <p:nvSpPr>
          <p:cNvPr id="5047" name="Google Shape;5047;p457"/>
          <p:cNvSpPr/>
          <p:nvPr/>
        </p:nvSpPr>
        <p:spPr>
          <a:xfrm>
            <a:off x="4572000" y="857916"/>
            <a:ext cx="71220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1" name="Shape 5051"/>
        <p:cNvGrpSpPr/>
        <p:nvPr/>
      </p:nvGrpSpPr>
      <p:grpSpPr>
        <a:xfrm>
          <a:off x="0" y="0"/>
          <a:ext cx="0" cy="0"/>
          <a:chOff x="0" y="0"/>
          <a:chExt cx="0" cy="0"/>
        </a:xfrm>
      </p:grpSpPr>
      <p:sp>
        <p:nvSpPr>
          <p:cNvPr id="5052" name="Google Shape;5052;p458"/>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Data Protection Controls</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6" name="Shape 5056"/>
        <p:cNvGrpSpPr/>
        <p:nvPr/>
      </p:nvGrpSpPr>
      <p:grpSpPr>
        <a:xfrm>
          <a:off x="0" y="0"/>
          <a:ext cx="0" cy="0"/>
          <a:chOff x="0" y="0"/>
          <a:chExt cx="0" cy="0"/>
        </a:xfrm>
      </p:grpSpPr>
      <p:sp>
        <p:nvSpPr>
          <p:cNvPr id="5057" name="Google Shape;5057;p459"/>
          <p:cNvSpPr txBox="1"/>
          <p:nvPr>
            <p:ph type="title"/>
          </p:nvPr>
        </p:nvSpPr>
        <p:spPr>
          <a:xfrm>
            <a:off x="-10160" y="23819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Protecting Privacy</a:t>
            </a:r>
            <a:endParaRPr/>
          </a:p>
        </p:txBody>
      </p:sp>
      <p:grpSp>
        <p:nvGrpSpPr>
          <p:cNvPr id="5058" name="Google Shape;5058;p459"/>
          <p:cNvGrpSpPr/>
          <p:nvPr/>
        </p:nvGrpSpPr>
        <p:grpSpPr>
          <a:xfrm>
            <a:off x="2842906" y="1354647"/>
            <a:ext cx="10570188" cy="7099727"/>
            <a:chOff x="3000105" y="1172716"/>
            <a:chExt cx="10570188" cy="7099727"/>
          </a:xfrm>
        </p:grpSpPr>
        <p:sp>
          <p:nvSpPr>
            <p:cNvPr id="5059" name="Google Shape;5059;p459"/>
            <p:cNvSpPr txBox="1"/>
            <p:nvPr/>
          </p:nvSpPr>
          <p:spPr>
            <a:xfrm>
              <a:off x="10603430" y="2815917"/>
              <a:ext cx="2808303"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Pseudonymization</a:t>
              </a:r>
              <a:endParaRPr b="0" i="0" sz="1400" u="none" cap="none" strike="noStrike">
                <a:solidFill>
                  <a:srgbClr val="3F3F3F"/>
                </a:solidFill>
                <a:latin typeface="Arial"/>
                <a:ea typeface="Arial"/>
                <a:cs typeface="Arial"/>
                <a:sym typeface="Arial"/>
              </a:endParaRPr>
            </a:p>
          </p:txBody>
        </p:sp>
        <p:sp>
          <p:nvSpPr>
            <p:cNvPr id="5060" name="Google Shape;5060;p459"/>
            <p:cNvSpPr txBox="1"/>
            <p:nvPr/>
          </p:nvSpPr>
          <p:spPr>
            <a:xfrm>
              <a:off x="10180812" y="5998153"/>
              <a:ext cx="3389481"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Tokenization</a:t>
              </a:r>
              <a:endParaRPr b="0" i="0" sz="1400" u="none" cap="none" strike="noStrike">
                <a:solidFill>
                  <a:srgbClr val="3F3F3F"/>
                </a:solidFill>
                <a:latin typeface="Arial"/>
                <a:ea typeface="Arial"/>
                <a:cs typeface="Arial"/>
                <a:sym typeface="Arial"/>
              </a:endParaRPr>
            </a:p>
          </p:txBody>
        </p:sp>
        <p:sp>
          <p:nvSpPr>
            <p:cNvPr id="5061" name="Google Shape;5061;p459"/>
            <p:cNvSpPr txBox="1"/>
            <p:nvPr/>
          </p:nvSpPr>
          <p:spPr>
            <a:xfrm>
              <a:off x="3000105" y="5828876"/>
              <a:ext cx="2808300"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Data loss prevention</a:t>
              </a:r>
              <a:endParaRPr b="0" i="0" sz="1400" u="none" cap="none" strike="noStrike">
                <a:solidFill>
                  <a:srgbClr val="3F3F3F"/>
                </a:solidFill>
                <a:latin typeface="Arial"/>
                <a:ea typeface="Arial"/>
                <a:cs typeface="Arial"/>
                <a:sym typeface="Arial"/>
              </a:endParaRPr>
            </a:p>
          </p:txBody>
        </p:sp>
        <p:sp>
          <p:nvSpPr>
            <p:cNvPr id="5062" name="Google Shape;5062;p459"/>
            <p:cNvSpPr txBox="1"/>
            <p:nvPr/>
          </p:nvSpPr>
          <p:spPr>
            <a:xfrm>
              <a:off x="3053632" y="2815917"/>
              <a:ext cx="2517900"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Data masking</a:t>
              </a:r>
              <a:endParaRPr b="0" i="0" sz="1400" u="none" cap="none" strike="noStrike">
                <a:solidFill>
                  <a:srgbClr val="3F3F3F"/>
                </a:solidFill>
                <a:latin typeface="Arial"/>
                <a:ea typeface="Arial"/>
                <a:cs typeface="Arial"/>
                <a:sym typeface="Arial"/>
              </a:endParaRPr>
            </a:p>
          </p:txBody>
        </p:sp>
        <p:grpSp>
          <p:nvGrpSpPr>
            <p:cNvPr id="5063" name="Google Shape;5063;p459"/>
            <p:cNvGrpSpPr/>
            <p:nvPr/>
          </p:nvGrpSpPr>
          <p:grpSpPr>
            <a:xfrm>
              <a:off x="5445818" y="1172716"/>
              <a:ext cx="5303086" cy="7099727"/>
              <a:chOff x="5445818" y="1172716"/>
              <a:chExt cx="5303086" cy="7099727"/>
            </a:xfrm>
          </p:grpSpPr>
          <p:sp>
            <p:nvSpPr>
              <p:cNvPr id="5064" name="Google Shape;5064;p459"/>
              <p:cNvSpPr txBox="1"/>
              <p:nvPr/>
            </p:nvSpPr>
            <p:spPr>
              <a:xfrm>
                <a:off x="6506373" y="1172716"/>
                <a:ext cx="3181976"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Anonymization</a:t>
                </a:r>
                <a:endParaRPr b="0" i="0" sz="1400" u="none" cap="none" strike="noStrike">
                  <a:solidFill>
                    <a:srgbClr val="3F3F3F"/>
                  </a:solidFill>
                  <a:latin typeface="Arial"/>
                  <a:ea typeface="Arial"/>
                  <a:cs typeface="Arial"/>
                  <a:sym typeface="Arial"/>
                </a:endParaRPr>
              </a:p>
            </p:txBody>
          </p:sp>
          <p:sp>
            <p:nvSpPr>
              <p:cNvPr id="5065" name="Google Shape;5065;p459"/>
              <p:cNvSpPr txBox="1"/>
              <p:nvPr/>
            </p:nvSpPr>
            <p:spPr>
              <a:xfrm>
                <a:off x="6693211" y="7841596"/>
                <a:ext cx="2808300"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Encryption</a:t>
                </a:r>
                <a:endParaRPr b="0" i="0" sz="1400" u="none" cap="none" strike="noStrike">
                  <a:solidFill>
                    <a:srgbClr val="3F3F3F"/>
                  </a:solidFill>
                  <a:latin typeface="Arial"/>
                  <a:ea typeface="Arial"/>
                  <a:cs typeface="Arial"/>
                  <a:sym typeface="Arial"/>
                </a:endParaRPr>
              </a:p>
            </p:txBody>
          </p:sp>
          <p:grpSp>
            <p:nvGrpSpPr>
              <p:cNvPr id="5066" name="Google Shape;5066;p459"/>
              <p:cNvGrpSpPr/>
              <p:nvPr/>
            </p:nvGrpSpPr>
            <p:grpSpPr>
              <a:xfrm>
                <a:off x="5445818" y="1738826"/>
                <a:ext cx="5303086" cy="6070017"/>
                <a:chOff x="5445818" y="1738826"/>
                <a:chExt cx="5303086" cy="6070017"/>
              </a:xfrm>
            </p:grpSpPr>
            <p:grpSp>
              <p:nvGrpSpPr>
                <p:cNvPr id="5067" name="Google Shape;5067;p459"/>
                <p:cNvGrpSpPr/>
                <p:nvPr/>
              </p:nvGrpSpPr>
              <p:grpSpPr>
                <a:xfrm>
                  <a:off x="5445818" y="1738826"/>
                  <a:ext cx="5303086" cy="6070017"/>
                  <a:chOff x="5445818" y="1531006"/>
                  <a:chExt cx="5303086" cy="6070017"/>
                </a:xfrm>
              </p:grpSpPr>
              <p:grpSp>
                <p:nvGrpSpPr>
                  <p:cNvPr id="5068" name="Google Shape;5068;p459"/>
                  <p:cNvGrpSpPr/>
                  <p:nvPr/>
                </p:nvGrpSpPr>
                <p:grpSpPr>
                  <a:xfrm>
                    <a:off x="6911623" y="5363049"/>
                    <a:ext cx="2319114" cy="2237974"/>
                    <a:chOff x="6789463" y="6520541"/>
                    <a:chExt cx="2517074" cy="2429006"/>
                  </a:xfrm>
                </p:grpSpPr>
                <p:sp>
                  <p:nvSpPr>
                    <p:cNvPr id="5069" name="Google Shape;5069;p459"/>
                    <p:cNvSpPr/>
                    <p:nvPr/>
                  </p:nvSpPr>
                  <p:spPr>
                    <a:xfrm>
                      <a:off x="8113342" y="7205209"/>
                      <a:ext cx="1193195" cy="687509"/>
                    </a:xfrm>
                    <a:custGeom>
                      <a:rect b="b" l="l" r="r" t="t"/>
                      <a:pathLst>
                        <a:path extrusionOk="0" h="242" w="420">
                          <a:moveTo>
                            <a:pt x="365" y="242"/>
                          </a:moveTo>
                          <a:lnTo>
                            <a:pt x="0" y="242"/>
                          </a:lnTo>
                          <a:lnTo>
                            <a:pt x="24" y="0"/>
                          </a:lnTo>
                          <a:lnTo>
                            <a:pt x="420" y="12"/>
                          </a:lnTo>
                          <a:lnTo>
                            <a:pt x="365" y="242"/>
                          </a:lnTo>
                          <a:close/>
                        </a:path>
                      </a:pathLst>
                    </a:custGeom>
                    <a:solidFill>
                      <a:srgbClr val="C0920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sp>
                  <p:nvSpPr>
                    <p:cNvPr id="5070" name="Google Shape;5070;p459"/>
                    <p:cNvSpPr/>
                    <p:nvPr/>
                  </p:nvSpPr>
                  <p:spPr>
                    <a:xfrm>
                      <a:off x="6789463" y="6520541"/>
                      <a:ext cx="2360823" cy="2429006"/>
                    </a:xfrm>
                    <a:custGeom>
                      <a:rect b="b" l="l" r="r" t="t"/>
                      <a:pathLst>
                        <a:path extrusionOk="0" h="855" w="831">
                          <a:moveTo>
                            <a:pt x="831" y="485"/>
                          </a:moveTo>
                          <a:lnTo>
                            <a:pt x="443" y="855"/>
                          </a:lnTo>
                          <a:lnTo>
                            <a:pt x="0" y="0"/>
                          </a:lnTo>
                          <a:lnTo>
                            <a:pt x="831" y="485"/>
                          </a:lnTo>
                          <a:close/>
                        </a:path>
                      </a:pathLst>
                    </a:custGeom>
                    <a:solidFill>
                      <a:srgbClr val="FFD966"/>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grpSp>
              <p:grpSp>
                <p:nvGrpSpPr>
                  <p:cNvPr id="5071" name="Google Shape;5071;p459"/>
                  <p:cNvGrpSpPr/>
                  <p:nvPr/>
                </p:nvGrpSpPr>
                <p:grpSpPr>
                  <a:xfrm>
                    <a:off x="5445818" y="3923415"/>
                    <a:ext cx="1942195" cy="2518048"/>
                    <a:chOff x="5198536" y="4958022"/>
                    <a:chExt cx="2107980" cy="2732987"/>
                  </a:xfrm>
                </p:grpSpPr>
                <p:sp>
                  <p:nvSpPr>
                    <p:cNvPr id="5072" name="Google Shape;5072;p459"/>
                    <p:cNvSpPr/>
                    <p:nvPr/>
                  </p:nvSpPr>
                  <p:spPr>
                    <a:xfrm>
                      <a:off x="6155934" y="6520541"/>
                      <a:ext cx="1150582" cy="1170468"/>
                    </a:xfrm>
                    <a:custGeom>
                      <a:rect b="b" l="l" r="r" t="t"/>
                      <a:pathLst>
                        <a:path extrusionOk="0" h="412" w="405">
                          <a:moveTo>
                            <a:pt x="178" y="412"/>
                          </a:moveTo>
                          <a:lnTo>
                            <a:pt x="0" y="95"/>
                          </a:lnTo>
                          <a:lnTo>
                            <a:pt x="223" y="0"/>
                          </a:lnTo>
                          <a:lnTo>
                            <a:pt x="405" y="346"/>
                          </a:lnTo>
                          <a:lnTo>
                            <a:pt x="178" y="412"/>
                          </a:lnTo>
                          <a:close/>
                        </a:path>
                      </a:pathLst>
                    </a:custGeom>
                    <a:solidFill>
                      <a:srgbClr val="B4424D"/>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sp>
                  <p:nvSpPr>
                    <p:cNvPr id="5073" name="Google Shape;5073;p459"/>
                    <p:cNvSpPr/>
                    <p:nvPr/>
                  </p:nvSpPr>
                  <p:spPr>
                    <a:xfrm>
                      <a:off x="5198536" y="4958022"/>
                      <a:ext cx="1488654" cy="2732987"/>
                    </a:xfrm>
                    <a:custGeom>
                      <a:rect b="b" l="l" r="r" t="t"/>
                      <a:pathLst>
                        <a:path extrusionOk="0" h="962" w="524">
                          <a:moveTo>
                            <a:pt x="515" y="962"/>
                          </a:moveTo>
                          <a:lnTo>
                            <a:pt x="0" y="808"/>
                          </a:lnTo>
                          <a:lnTo>
                            <a:pt x="524" y="0"/>
                          </a:lnTo>
                          <a:lnTo>
                            <a:pt x="515" y="962"/>
                          </a:lnTo>
                          <a:close/>
                        </a:path>
                      </a:pathLst>
                    </a:custGeom>
                    <a:solidFill>
                      <a:srgbClr val="DC728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grpSp>
              <p:grpSp>
                <p:nvGrpSpPr>
                  <p:cNvPr id="5074" name="Google Shape;5074;p459"/>
                  <p:cNvGrpSpPr/>
                  <p:nvPr/>
                </p:nvGrpSpPr>
                <p:grpSpPr>
                  <a:xfrm>
                    <a:off x="5495551" y="3012521"/>
                    <a:ext cx="2518046" cy="1792998"/>
                    <a:chOff x="5252514" y="3969374"/>
                    <a:chExt cx="2732986" cy="1946047"/>
                  </a:xfrm>
                </p:grpSpPr>
                <p:sp>
                  <p:nvSpPr>
                    <p:cNvPr id="5075" name="Google Shape;5075;p459"/>
                    <p:cNvSpPr/>
                    <p:nvPr/>
                  </p:nvSpPr>
                  <p:spPr>
                    <a:xfrm>
                      <a:off x="5610474" y="4560290"/>
                      <a:ext cx="1082400" cy="1355131"/>
                    </a:xfrm>
                    <a:custGeom>
                      <a:rect b="b" l="l" r="r" t="t"/>
                      <a:pathLst>
                        <a:path extrusionOk="0" h="477" w="381">
                          <a:moveTo>
                            <a:pt x="0" y="315"/>
                          </a:moveTo>
                          <a:lnTo>
                            <a:pt x="182" y="0"/>
                          </a:lnTo>
                          <a:lnTo>
                            <a:pt x="381" y="140"/>
                          </a:lnTo>
                          <a:lnTo>
                            <a:pt x="170" y="477"/>
                          </a:lnTo>
                          <a:lnTo>
                            <a:pt x="0" y="315"/>
                          </a:lnTo>
                          <a:close/>
                        </a:path>
                      </a:pathLst>
                    </a:custGeom>
                    <a:solidFill>
                      <a:srgbClr val="1E4E79"/>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sp>
                  <p:nvSpPr>
                    <p:cNvPr id="5076" name="Google Shape;5076;p459"/>
                    <p:cNvSpPr/>
                    <p:nvPr/>
                  </p:nvSpPr>
                  <p:spPr>
                    <a:xfrm>
                      <a:off x="5252514" y="3969374"/>
                      <a:ext cx="2732986" cy="1485813"/>
                    </a:xfrm>
                    <a:custGeom>
                      <a:rect b="b" l="l" r="r" t="t"/>
                      <a:pathLst>
                        <a:path extrusionOk="0" h="523" w="962">
                          <a:moveTo>
                            <a:pt x="126" y="523"/>
                          </a:moveTo>
                          <a:lnTo>
                            <a:pt x="0" y="0"/>
                          </a:lnTo>
                          <a:lnTo>
                            <a:pt x="962" y="47"/>
                          </a:lnTo>
                          <a:lnTo>
                            <a:pt x="126" y="523"/>
                          </a:lnTo>
                          <a:close/>
                        </a:path>
                      </a:pathLst>
                    </a:custGeom>
                    <a:solidFill>
                      <a:schemeClr val="accen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grpSp>
              <p:grpSp>
                <p:nvGrpSpPr>
                  <p:cNvPr id="5077" name="Google Shape;5077;p459"/>
                  <p:cNvGrpSpPr/>
                  <p:nvPr/>
                </p:nvGrpSpPr>
                <p:grpSpPr>
                  <a:xfrm>
                    <a:off x="6979678" y="1531006"/>
                    <a:ext cx="2319114" cy="2243207"/>
                    <a:chOff x="6863328" y="2361401"/>
                    <a:chExt cx="2517075" cy="2434688"/>
                  </a:xfrm>
                </p:grpSpPr>
                <p:sp>
                  <p:nvSpPr>
                    <p:cNvPr id="5078" name="Google Shape;5078;p459"/>
                    <p:cNvSpPr/>
                    <p:nvPr/>
                  </p:nvSpPr>
                  <p:spPr>
                    <a:xfrm>
                      <a:off x="6863328" y="3418232"/>
                      <a:ext cx="1190356" cy="684668"/>
                    </a:xfrm>
                    <a:custGeom>
                      <a:rect b="b" l="l" r="r" t="t"/>
                      <a:pathLst>
                        <a:path extrusionOk="0" h="241" w="419">
                          <a:moveTo>
                            <a:pt x="54" y="0"/>
                          </a:moveTo>
                          <a:lnTo>
                            <a:pt x="419" y="2"/>
                          </a:lnTo>
                          <a:lnTo>
                            <a:pt x="395" y="241"/>
                          </a:lnTo>
                          <a:lnTo>
                            <a:pt x="0" y="229"/>
                          </a:lnTo>
                          <a:lnTo>
                            <a:pt x="54" y="0"/>
                          </a:lnTo>
                          <a:close/>
                        </a:path>
                      </a:pathLst>
                    </a:custGeom>
                    <a:solidFill>
                      <a:srgbClr val="D77E3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sp>
                  <p:nvSpPr>
                    <p:cNvPr id="5079" name="Google Shape;5079;p459"/>
                    <p:cNvSpPr/>
                    <p:nvPr/>
                  </p:nvSpPr>
                  <p:spPr>
                    <a:xfrm>
                      <a:off x="7016739" y="2361401"/>
                      <a:ext cx="2363664" cy="2434688"/>
                    </a:xfrm>
                    <a:custGeom>
                      <a:rect b="b" l="l" r="r" t="t"/>
                      <a:pathLst>
                        <a:path extrusionOk="0" h="857" w="832">
                          <a:moveTo>
                            <a:pt x="0" y="372"/>
                          </a:moveTo>
                          <a:lnTo>
                            <a:pt x="391" y="0"/>
                          </a:lnTo>
                          <a:lnTo>
                            <a:pt x="832" y="857"/>
                          </a:lnTo>
                          <a:lnTo>
                            <a:pt x="0" y="372"/>
                          </a:lnTo>
                          <a:close/>
                        </a:path>
                      </a:pathLst>
                    </a:custGeom>
                    <a:solidFill>
                      <a:srgbClr val="F4B87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grpSp>
              <p:grpSp>
                <p:nvGrpSpPr>
                  <p:cNvPr id="5080" name="Google Shape;5080;p459"/>
                  <p:cNvGrpSpPr/>
                  <p:nvPr/>
                </p:nvGrpSpPr>
                <p:grpSpPr>
                  <a:xfrm>
                    <a:off x="8809326" y="2682712"/>
                    <a:ext cx="1939578" cy="2518046"/>
                    <a:chOff x="8849147" y="3611415"/>
                    <a:chExt cx="2105139" cy="2732987"/>
                  </a:xfrm>
                </p:grpSpPr>
                <p:sp>
                  <p:nvSpPr>
                    <p:cNvPr id="5081" name="Google Shape;5081;p459"/>
                    <p:cNvSpPr/>
                    <p:nvPr/>
                  </p:nvSpPr>
                  <p:spPr>
                    <a:xfrm>
                      <a:off x="8849147" y="3611415"/>
                      <a:ext cx="1150582" cy="1184674"/>
                    </a:xfrm>
                    <a:custGeom>
                      <a:rect b="b" l="l" r="r" t="t"/>
                      <a:pathLst>
                        <a:path extrusionOk="0" h="417" w="405">
                          <a:moveTo>
                            <a:pt x="225" y="0"/>
                          </a:moveTo>
                          <a:lnTo>
                            <a:pt x="405" y="315"/>
                          </a:lnTo>
                          <a:lnTo>
                            <a:pt x="187" y="417"/>
                          </a:lnTo>
                          <a:lnTo>
                            <a:pt x="0" y="69"/>
                          </a:lnTo>
                          <a:lnTo>
                            <a:pt x="225" y="0"/>
                          </a:lnTo>
                          <a:close/>
                        </a:path>
                      </a:pathLst>
                    </a:custGeom>
                    <a:solidFill>
                      <a:srgbClr val="28948A"/>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sp>
                  <p:nvSpPr>
                    <p:cNvPr id="5082" name="Google Shape;5082;p459"/>
                    <p:cNvSpPr/>
                    <p:nvPr/>
                  </p:nvSpPr>
                  <p:spPr>
                    <a:xfrm>
                      <a:off x="9474155" y="3611415"/>
                      <a:ext cx="1480131" cy="2732987"/>
                    </a:xfrm>
                    <a:custGeom>
                      <a:rect b="b" l="l" r="r" t="t"/>
                      <a:pathLst>
                        <a:path extrusionOk="0" h="962" w="521">
                          <a:moveTo>
                            <a:pt x="5" y="0"/>
                          </a:moveTo>
                          <a:lnTo>
                            <a:pt x="521" y="152"/>
                          </a:lnTo>
                          <a:lnTo>
                            <a:pt x="0" y="962"/>
                          </a:lnTo>
                          <a:lnTo>
                            <a:pt x="5" y="0"/>
                          </a:lnTo>
                          <a:close/>
                        </a:path>
                      </a:pathLst>
                    </a:custGeom>
                    <a:solidFill>
                      <a:srgbClr val="70D2C2"/>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grpSp>
              <p:grpSp>
                <p:nvGrpSpPr>
                  <p:cNvPr id="5083" name="Google Shape;5083;p459"/>
                  <p:cNvGrpSpPr/>
                  <p:nvPr/>
                </p:nvGrpSpPr>
                <p:grpSpPr>
                  <a:xfrm>
                    <a:off x="8194208" y="4326510"/>
                    <a:ext cx="2518047" cy="1792997"/>
                    <a:chOff x="8181525" y="5395527"/>
                    <a:chExt cx="2732986" cy="1946047"/>
                  </a:xfrm>
                </p:grpSpPr>
                <p:sp>
                  <p:nvSpPr>
                    <p:cNvPr id="5084" name="Google Shape;5084;p459"/>
                    <p:cNvSpPr/>
                    <p:nvPr/>
                  </p:nvSpPr>
                  <p:spPr>
                    <a:xfrm>
                      <a:off x="9474155" y="5395527"/>
                      <a:ext cx="1085239" cy="1352289"/>
                    </a:xfrm>
                    <a:custGeom>
                      <a:rect b="b" l="l" r="r" t="t"/>
                      <a:pathLst>
                        <a:path extrusionOk="0" h="476" w="382">
                          <a:moveTo>
                            <a:pt x="382" y="161"/>
                          </a:moveTo>
                          <a:lnTo>
                            <a:pt x="197" y="476"/>
                          </a:lnTo>
                          <a:lnTo>
                            <a:pt x="0" y="334"/>
                          </a:lnTo>
                          <a:lnTo>
                            <a:pt x="209" y="0"/>
                          </a:lnTo>
                          <a:lnTo>
                            <a:pt x="382" y="161"/>
                          </a:lnTo>
                          <a:close/>
                        </a:path>
                      </a:pathLst>
                    </a:custGeom>
                    <a:solidFill>
                      <a:srgbClr val="76933D"/>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sp>
                  <p:nvSpPr>
                    <p:cNvPr id="5085" name="Google Shape;5085;p459"/>
                    <p:cNvSpPr/>
                    <p:nvPr/>
                  </p:nvSpPr>
                  <p:spPr>
                    <a:xfrm>
                      <a:off x="8181525" y="5852920"/>
                      <a:ext cx="2732986" cy="1488654"/>
                    </a:xfrm>
                    <a:custGeom>
                      <a:rect b="b" l="l" r="r" t="t"/>
                      <a:pathLst>
                        <a:path extrusionOk="0" h="524" w="962">
                          <a:moveTo>
                            <a:pt x="837" y="0"/>
                          </a:moveTo>
                          <a:lnTo>
                            <a:pt x="962" y="524"/>
                          </a:lnTo>
                          <a:lnTo>
                            <a:pt x="0" y="476"/>
                          </a:lnTo>
                          <a:lnTo>
                            <a:pt x="837" y="0"/>
                          </a:lnTo>
                          <a:close/>
                        </a:path>
                      </a:pathLst>
                    </a:custGeom>
                    <a:solidFill>
                      <a:srgbClr val="A8D08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p:txBody>
                </p:sp>
              </p:grpSp>
            </p:grpSp>
            <p:sp>
              <p:nvSpPr>
                <p:cNvPr id="5086" name="Google Shape;5086;p459"/>
                <p:cNvSpPr txBox="1"/>
                <p:nvPr/>
              </p:nvSpPr>
              <p:spPr>
                <a:xfrm>
                  <a:off x="7067311" y="4389134"/>
                  <a:ext cx="2060100"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Privacy controls</a:t>
                  </a:r>
                  <a:endParaRPr b="0" i="0" sz="1400" u="none" cap="none" strike="noStrike">
                    <a:solidFill>
                      <a:srgbClr val="3F3F3F"/>
                    </a:solidFill>
                    <a:latin typeface="Arial"/>
                    <a:ea typeface="Arial"/>
                    <a:cs typeface="Arial"/>
                    <a:sym typeface="Arial"/>
                  </a:endParaRPr>
                </a:p>
              </p:txBody>
            </p:sp>
          </p:grpSp>
        </p:grpSp>
      </p:grpSp>
      <p:sp>
        <p:nvSpPr>
          <p:cNvPr id="5087" name="Google Shape;5087;p459"/>
          <p:cNvSpPr/>
          <p:nvPr/>
        </p:nvSpPr>
        <p:spPr>
          <a:xfrm>
            <a:off x="6108700" y="824636"/>
            <a:ext cx="40442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1" name="Shape 5091"/>
        <p:cNvGrpSpPr/>
        <p:nvPr/>
      </p:nvGrpSpPr>
      <p:grpSpPr>
        <a:xfrm>
          <a:off x="0" y="0"/>
          <a:ext cx="0" cy="0"/>
          <a:chOff x="0" y="0"/>
          <a:chExt cx="0" cy="0"/>
        </a:xfrm>
      </p:grpSpPr>
      <p:sp>
        <p:nvSpPr>
          <p:cNvPr id="5092" name="Google Shape;5092;p46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Data Masking or Obfuscation</a:t>
            </a:r>
            <a:endParaRPr>
              <a:latin typeface="Open Sans"/>
              <a:ea typeface="Open Sans"/>
              <a:cs typeface="Open Sans"/>
              <a:sym typeface="Open Sans"/>
            </a:endParaRPr>
          </a:p>
        </p:txBody>
      </p:sp>
      <p:grpSp>
        <p:nvGrpSpPr>
          <p:cNvPr id="5093" name="Google Shape;5093;p460"/>
          <p:cNvGrpSpPr/>
          <p:nvPr/>
        </p:nvGrpSpPr>
        <p:grpSpPr>
          <a:xfrm>
            <a:off x="2416351" y="2048410"/>
            <a:ext cx="11423299" cy="6121555"/>
            <a:chOff x="2125590" y="2381150"/>
            <a:chExt cx="11423299" cy="6121555"/>
          </a:xfrm>
        </p:grpSpPr>
        <p:pic>
          <p:nvPicPr>
            <p:cNvPr id="5094" name="Google Shape;5094;p460"/>
            <p:cNvPicPr preferRelativeResize="0"/>
            <p:nvPr/>
          </p:nvPicPr>
          <p:blipFill rotWithShape="1">
            <a:blip r:embed="rId3">
              <a:alphaModFix/>
            </a:blip>
            <a:srcRect b="0" l="0" r="0" t="0"/>
            <a:stretch/>
          </p:blipFill>
          <p:spPr>
            <a:xfrm>
              <a:off x="10759705" y="4066737"/>
              <a:ext cx="2789184" cy="2789184"/>
            </a:xfrm>
            <a:prstGeom prst="rect">
              <a:avLst/>
            </a:prstGeom>
            <a:noFill/>
            <a:ln>
              <a:noFill/>
            </a:ln>
          </p:spPr>
        </p:pic>
        <p:grpSp>
          <p:nvGrpSpPr>
            <p:cNvPr id="5095" name="Google Shape;5095;p460"/>
            <p:cNvGrpSpPr/>
            <p:nvPr/>
          </p:nvGrpSpPr>
          <p:grpSpPr>
            <a:xfrm>
              <a:off x="2125590" y="2381150"/>
              <a:ext cx="7986680" cy="6121555"/>
              <a:chOff x="914529" y="1262625"/>
              <a:chExt cx="7986680" cy="6121555"/>
            </a:xfrm>
          </p:grpSpPr>
          <p:grpSp>
            <p:nvGrpSpPr>
              <p:cNvPr id="5096" name="Google Shape;5096;p460"/>
              <p:cNvGrpSpPr/>
              <p:nvPr/>
            </p:nvGrpSpPr>
            <p:grpSpPr>
              <a:xfrm>
                <a:off x="1069542" y="1262625"/>
                <a:ext cx="7652511" cy="6121555"/>
                <a:chOff x="1069542" y="1262625"/>
                <a:chExt cx="7652511" cy="6121555"/>
              </a:xfrm>
            </p:grpSpPr>
            <p:sp>
              <p:nvSpPr>
                <p:cNvPr id="5097" name="Google Shape;5097;p460"/>
                <p:cNvSpPr/>
                <p:nvPr/>
              </p:nvSpPr>
              <p:spPr>
                <a:xfrm>
                  <a:off x="1069542" y="1262625"/>
                  <a:ext cx="7652511" cy="6121555"/>
                </a:xfrm>
                <a:prstGeom prst="roundRect">
                  <a:avLst>
                    <a:gd fmla="val 3171" name="adj"/>
                  </a:avLst>
                </a:prstGeom>
                <a:solidFill>
                  <a:srgbClr val="F2F2F2"/>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098" name="Google Shape;5098;p460"/>
                <p:cNvSpPr txBox="1"/>
                <p:nvPr/>
              </p:nvSpPr>
              <p:spPr>
                <a:xfrm>
                  <a:off x="1174216" y="2723279"/>
                  <a:ext cx="7443163" cy="4477980"/>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Hides, replaces, or omits sensitive information from a specific data set.</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Protects specific data sets, such as PII or commercially sensitive data, and complies with regulations like HIPAA or PCI DSS.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Supports test platforms where suitable test data is not available.</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Applies when migrating tests or development environments to the cloud or protecting production environments from data exposure threats.</a:t>
                  </a:r>
                  <a:endParaRPr b="0" i="0" sz="2200" u="none" cap="none" strike="noStrike">
                    <a:solidFill>
                      <a:srgbClr val="3F3F3F"/>
                    </a:solidFill>
                    <a:latin typeface="Open Sans"/>
                    <a:ea typeface="Open Sans"/>
                    <a:cs typeface="Open Sans"/>
                    <a:sym typeface="Open Sans"/>
                  </a:endParaRPr>
                </a:p>
              </p:txBody>
            </p:sp>
          </p:grpSp>
          <p:grpSp>
            <p:nvGrpSpPr>
              <p:cNvPr id="5099" name="Google Shape;5099;p460"/>
              <p:cNvGrpSpPr/>
              <p:nvPr/>
            </p:nvGrpSpPr>
            <p:grpSpPr>
              <a:xfrm>
                <a:off x="914529" y="1491292"/>
                <a:ext cx="7986680" cy="964136"/>
                <a:chOff x="914529" y="1597617"/>
                <a:chExt cx="7986680" cy="964136"/>
              </a:xfrm>
            </p:grpSpPr>
            <p:sp>
              <p:nvSpPr>
                <p:cNvPr id="5100" name="Google Shape;5100;p460"/>
                <p:cNvSpPr/>
                <p:nvPr/>
              </p:nvSpPr>
              <p:spPr>
                <a:xfrm>
                  <a:off x="928122" y="1681933"/>
                  <a:ext cx="7973087" cy="879820"/>
                </a:xfrm>
                <a:prstGeom prst="rect">
                  <a:avLst/>
                </a:prstGeom>
                <a:solidFill>
                  <a:srgbClr val="5EC6D3"/>
                </a:solid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01" name="Google Shape;5101;p460"/>
                <p:cNvSpPr/>
                <p:nvPr/>
              </p:nvSpPr>
              <p:spPr>
                <a:xfrm flipH="1">
                  <a:off x="914529" y="1597617"/>
                  <a:ext cx="168596" cy="110872"/>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02" name="Google Shape;5102;p460"/>
                <p:cNvSpPr/>
                <p:nvPr/>
              </p:nvSpPr>
              <p:spPr>
                <a:xfrm>
                  <a:off x="8732613" y="1597617"/>
                  <a:ext cx="168596" cy="110872"/>
                </a:xfrm>
                <a:prstGeom prst="rtTriangle">
                  <a:avLst/>
                </a:prstGeom>
                <a:solidFill>
                  <a:srgbClr val="32A8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5103" name="Google Shape;5103;p460"/>
              <p:cNvSpPr txBox="1"/>
              <p:nvPr/>
            </p:nvSpPr>
            <p:spPr>
              <a:xfrm>
                <a:off x="3703044" y="1757917"/>
                <a:ext cx="240965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Data masking</a:t>
                </a:r>
                <a:endParaRPr b="0" i="0" sz="2200" u="none" cap="none" strike="noStrike">
                  <a:solidFill>
                    <a:srgbClr val="3F3F3F"/>
                  </a:solidFill>
                  <a:latin typeface="Open Sans"/>
                  <a:ea typeface="Open Sans"/>
                  <a:cs typeface="Open Sans"/>
                  <a:sym typeface="Open Sans"/>
                </a:endParaRPr>
              </a:p>
            </p:txBody>
          </p:sp>
        </p:grpSp>
      </p:grpSp>
      <p:sp>
        <p:nvSpPr>
          <p:cNvPr id="5104" name="Google Shape;5104;p460"/>
          <p:cNvSpPr/>
          <p:nvPr/>
        </p:nvSpPr>
        <p:spPr>
          <a:xfrm>
            <a:off x="4902200" y="816324"/>
            <a:ext cx="6453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68"/>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sz="2816">
                <a:solidFill>
                  <a:srgbClr val="3F3F3F"/>
                </a:solidFill>
              </a:rPr>
              <a:t>Categorization </a:t>
            </a:r>
            <a:r>
              <a:rPr lang="en-US">
                <a:solidFill>
                  <a:srgbClr val="3F3F3F"/>
                </a:solidFill>
              </a:rPr>
              <a:t>of Cloud: </a:t>
            </a:r>
            <a:r>
              <a:rPr lang="en-US" sz="2816">
                <a:solidFill>
                  <a:srgbClr val="3F3F3F"/>
                </a:solidFill>
              </a:rPr>
              <a:t>Service</a:t>
            </a:r>
            <a:r>
              <a:rPr lang="en-US">
                <a:solidFill>
                  <a:srgbClr val="3F3F3F"/>
                </a:solidFill>
              </a:rPr>
              <a:t> </a:t>
            </a:r>
            <a:r>
              <a:rPr lang="en-US" sz="2816">
                <a:solidFill>
                  <a:srgbClr val="3F3F3F"/>
                </a:solidFill>
              </a:rPr>
              <a:t>Models</a:t>
            </a:r>
            <a:endParaRPr>
              <a:solidFill>
                <a:srgbClr val="3F3F3F"/>
              </a:solidFill>
            </a:endParaRPr>
          </a:p>
        </p:txBody>
      </p:sp>
      <p:sp>
        <p:nvSpPr>
          <p:cNvPr id="437" name="Google Shape;437;p268"/>
          <p:cNvSpPr/>
          <p:nvPr/>
        </p:nvSpPr>
        <p:spPr>
          <a:xfrm>
            <a:off x="1553304" y="3087035"/>
            <a:ext cx="13149392" cy="4111433"/>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438" name="Google Shape;438;p268"/>
          <p:cNvSpPr txBox="1"/>
          <p:nvPr/>
        </p:nvSpPr>
        <p:spPr>
          <a:xfrm>
            <a:off x="1740753" y="3372252"/>
            <a:ext cx="6795127" cy="3177368"/>
          </a:xfrm>
          <a:prstGeom prst="rect">
            <a:avLst/>
          </a:prstGeom>
          <a:noFill/>
          <a:ln>
            <a:noFill/>
          </a:ln>
        </p:spPr>
        <p:txBody>
          <a:bodyPr anchorCtr="0" anchor="t" bIns="45700" lIns="91425" spcFirstLastPara="1" rIns="91425" wrap="square" tIns="45700">
            <a:spAutoFit/>
          </a:bodyPr>
          <a:lstStyle/>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Provider management: The provider manages and hosts a complete application.</a:t>
            </a:r>
            <a:endParaRPr/>
          </a:p>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Consumer access: Consumers access it with a web browser, mobile app, or a lightweight client app.</a:t>
            </a:r>
            <a:endParaRPr/>
          </a:p>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Examples: Google Apps, Microsoft Office 365.</a:t>
            </a:r>
            <a:endParaRPr/>
          </a:p>
        </p:txBody>
      </p:sp>
      <p:sp>
        <p:nvSpPr>
          <p:cNvPr id="439" name="Google Shape;439;p268"/>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Software as a Service (SaaS) </a:t>
            </a:r>
            <a:r>
              <a:rPr b="0" i="0" lang="en-US" sz="2200" u="none" cap="none" strike="noStrike">
                <a:solidFill>
                  <a:srgbClr val="3F3F3F"/>
                </a:solidFill>
                <a:latin typeface="Open Sans"/>
                <a:ea typeface="Open Sans"/>
                <a:cs typeface="Open Sans"/>
                <a:sym typeface="Open Sans"/>
              </a:rPr>
              <a:t>is a full application managed and hosted by the provider. Key features include:</a:t>
            </a:r>
            <a:endParaRPr b="0" i="0" sz="2200" u="none" cap="none" strike="noStrike">
              <a:solidFill>
                <a:srgbClr val="FFFFFF"/>
              </a:solidFill>
              <a:latin typeface="Open Sans"/>
              <a:ea typeface="Open Sans"/>
              <a:cs typeface="Open Sans"/>
              <a:sym typeface="Open Sans"/>
            </a:endParaRPr>
          </a:p>
        </p:txBody>
      </p:sp>
      <p:pic>
        <p:nvPicPr>
          <p:cNvPr id="440" name="Google Shape;440;p268"/>
          <p:cNvPicPr preferRelativeResize="0"/>
          <p:nvPr/>
        </p:nvPicPr>
        <p:blipFill rotWithShape="1">
          <a:blip r:embed="rId3">
            <a:alphaModFix/>
          </a:blip>
          <a:srcRect b="0" l="0" r="0" t="0"/>
          <a:stretch/>
        </p:blipFill>
        <p:spPr>
          <a:xfrm>
            <a:off x="9920408" y="3639899"/>
            <a:ext cx="4219219" cy="3005704"/>
          </a:xfrm>
          <a:prstGeom prst="rect">
            <a:avLst/>
          </a:prstGeom>
          <a:noFill/>
          <a:ln>
            <a:noFill/>
          </a:ln>
        </p:spPr>
      </p:pic>
      <p:sp>
        <p:nvSpPr>
          <p:cNvPr id="441" name="Google Shape;441;p268"/>
          <p:cNvSpPr/>
          <p:nvPr/>
        </p:nvSpPr>
        <p:spPr>
          <a:xfrm>
            <a:off x="3365500" y="891545"/>
            <a:ext cx="95409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8" name="Shape 5108"/>
        <p:cNvGrpSpPr/>
        <p:nvPr/>
      </p:nvGrpSpPr>
      <p:grpSpPr>
        <a:xfrm>
          <a:off x="0" y="0"/>
          <a:ext cx="0" cy="0"/>
          <a:chOff x="0" y="0"/>
          <a:chExt cx="0" cy="0"/>
        </a:xfrm>
      </p:grpSpPr>
      <p:sp>
        <p:nvSpPr>
          <p:cNvPr id="5109" name="Google Shape;5109;p461"/>
          <p:cNvSpPr txBox="1"/>
          <p:nvPr>
            <p:ph type="title"/>
          </p:nvPr>
        </p:nvSpPr>
        <p:spPr>
          <a:xfrm>
            <a:off x="3077" y="260042"/>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sz="2800">
                <a:solidFill>
                  <a:srgbClr val="3F3F3F"/>
                </a:solidFill>
              </a:rPr>
              <a:t>Protecting Privacy: Pseudonymization</a:t>
            </a:r>
            <a:endParaRPr>
              <a:solidFill>
                <a:srgbClr val="3F3F3F"/>
              </a:solidFill>
            </a:endParaRPr>
          </a:p>
        </p:txBody>
      </p:sp>
      <p:grpSp>
        <p:nvGrpSpPr>
          <p:cNvPr id="5110" name="Google Shape;5110;p461"/>
          <p:cNvGrpSpPr/>
          <p:nvPr/>
        </p:nvGrpSpPr>
        <p:grpSpPr>
          <a:xfrm>
            <a:off x="1352063" y="1951854"/>
            <a:ext cx="6656017" cy="6457403"/>
            <a:chOff x="1082200" y="2542337"/>
            <a:chExt cx="8690214" cy="7468473"/>
          </a:xfrm>
        </p:grpSpPr>
        <p:sp>
          <p:nvSpPr>
            <p:cNvPr id="5111" name="Google Shape;5111;p461"/>
            <p:cNvSpPr/>
            <p:nvPr/>
          </p:nvSpPr>
          <p:spPr>
            <a:xfrm>
              <a:off x="1082200" y="2542337"/>
              <a:ext cx="8690214" cy="7468473"/>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12" name="Google Shape;5112;p461"/>
            <p:cNvGrpSpPr/>
            <p:nvPr/>
          </p:nvGrpSpPr>
          <p:grpSpPr>
            <a:xfrm>
              <a:off x="2520610" y="2561205"/>
              <a:ext cx="5813379" cy="835056"/>
              <a:chOff x="6575506" y="1465533"/>
              <a:chExt cx="4367680" cy="408380"/>
            </a:xfrm>
          </p:grpSpPr>
          <p:sp>
            <p:nvSpPr>
              <p:cNvPr id="5113" name="Google Shape;5113;p461"/>
              <p:cNvSpPr/>
              <p:nvPr/>
            </p:nvSpPr>
            <p:spPr>
              <a:xfrm rot="10800000">
                <a:off x="6575506" y="1465533"/>
                <a:ext cx="4367680" cy="408380"/>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114" name="Google Shape;5114;p461"/>
              <p:cNvSpPr txBox="1"/>
              <p:nvPr/>
            </p:nvSpPr>
            <p:spPr>
              <a:xfrm>
                <a:off x="7123733" y="1556992"/>
                <a:ext cx="3323525" cy="22454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Pseudonymization </a:t>
                </a:r>
                <a:endParaRPr b="1" i="0" sz="2200" u="none" cap="none" strike="noStrike">
                  <a:solidFill>
                    <a:srgbClr val="000000"/>
                  </a:solidFill>
                  <a:latin typeface="Open Sans"/>
                  <a:ea typeface="Open Sans"/>
                  <a:cs typeface="Open Sans"/>
                  <a:sym typeface="Open Sans"/>
                </a:endParaRPr>
              </a:p>
            </p:txBody>
          </p:sp>
        </p:grpSp>
      </p:grpSp>
      <p:sp>
        <p:nvSpPr>
          <p:cNvPr id="5115" name="Google Shape;5115;p461"/>
          <p:cNvSpPr txBox="1"/>
          <p:nvPr/>
        </p:nvSpPr>
        <p:spPr>
          <a:xfrm>
            <a:off x="1348746" y="2710890"/>
            <a:ext cx="6656017" cy="4540549"/>
          </a:xfrm>
          <a:prstGeom prst="rect">
            <a:avLst/>
          </a:prstGeom>
          <a:noFill/>
          <a:ln>
            <a:noFill/>
          </a:ln>
        </p:spPr>
        <p:txBody>
          <a:bodyPr anchorCtr="0" anchor="t" bIns="163550" lIns="163550" spcFirstLastPara="1" rIns="163550" wrap="square" tIns="163550">
            <a:spAutoFit/>
          </a:bodyPr>
          <a:lstStyle/>
          <a:p>
            <a:pPr indent="-342900" lvl="1" marL="342900" marR="0" rtl="0" algn="l">
              <a:lnSpc>
                <a:spcPct val="114000"/>
              </a:lnSpc>
              <a:spcBef>
                <a:spcPts val="0"/>
              </a:spcBef>
              <a:spcAft>
                <a:spcPts val="0"/>
              </a:spcAft>
              <a:buClr>
                <a:srgbClr val="3F3F3F"/>
              </a:buClr>
              <a:buSzPts val="1650"/>
              <a:buFont typeface="Arial"/>
              <a:buChar char="•"/>
            </a:pPr>
            <a:r>
              <a:rPr b="0" i="0" lang="en-US" sz="2200" u="none" cap="none" strike="noStrike">
                <a:solidFill>
                  <a:srgbClr val="3F3F3F"/>
                </a:solidFill>
                <a:latin typeface="Open Sans"/>
                <a:ea typeface="Open Sans"/>
                <a:cs typeface="Open Sans"/>
                <a:sym typeface="Open Sans"/>
              </a:rPr>
              <a:t>It involves using pseudonyms to represent other data.</a:t>
            </a:r>
            <a:endParaRPr/>
          </a:p>
          <a:p>
            <a:pPr indent="-238125" lvl="1" marL="342900" marR="0" rtl="0" algn="l">
              <a:lnSpc>
                <a:spcPct val="114000"/>
              </a:lnSpc>
              <a:spcBef>
                <a:spcPts val="0"/>
              </a:spcBef>
              <a:spcAft>
                <a:spcPts val="0"/>
              </a:spcAft>
              <a:buClr>
                <a:srgbClr val="3F3F3F"/>
              </a:buClr>
              <a:buSzPts val="1650"/>
              <a:buFont typeface="Arial"/>
              <a:buNone/>
            </a:pPr>
            <a:r>
              <a:t/>
            </a:r>
            <a:endParaRPr b="0" i="0" sz="1000" u="none" cap="none" strike="noStrike">
              <a:solidFill>
                <a:srgbClr val="3F3F3F"/>
              </a:solidFill>
              <a:latin typeface="Arial"/>
              <a:ea typeface="Arial"/>
              <a:cs typeface="Arial"/>
              <a:sym typeface="Arial"/>
            </a:endParaRPr>
          </a:p>
          <a:p>
            <a:pPr indent="-342900" lvl="1" marL="342900" marR="0" rtl="0" algn="l">
              <a:lnSpc>
                <a:spcPct val="114000"/>
              </a:lnSpc>
              <a:spcBef>
                <a:spcPts val="0"/>
              </a:spcBef>
              <a:spcAft>
                <a:spcPts val="0"/>
              </a:spcAft>
              <a:buClr>
                <a:srgbClr val="3F3F3F"/>
              </a:buClr>
              <a:buSzPts val="1650"/>
              <a:buFont typeface="Arial"/>
              <a:buChar char="•"/>
            </a:pPr>
            <a:r>
              <a:rPr b="0" i="0" lang="en-US" sz="2200" u="none" cap="none" strike="noStrike">
                <a:solidFill>
                  <a:srgbClr val="3F3F3F"/>
                </a:solidFill>
                <a:latin typeface="Open Sans"/>
                <a:ea typeface="Open Sans"/>
                <a:cs typeface="Open Sans"/>
                <a:sym typeface="Open Sans"/>
              </a:rPr>
              <a:t>It prevents data from directly identifying an entity, such as a person.</a:t>
            </a:r>
            <a:endParaRPr/>
          </a:p>
          <a:p>
            <a:pPr indent="-238125" lvl="1" marL="342900" marR="0" rtl="0" algn="l">
              <a:lnSpc>
                <a:spcPct val="114000"/>
              </a:lnSpc>
              <a:spcBef>
                <a:spcPts val="0"/>
              </a:spcBef>
              <a:spcAft>
                <a:spcPts val="0"/>
              </a:spcAft>
              <a:buClr>
                <a:srgbClr val="3F3F3F"/>
              </a:buClr>
              <a:buSzPts val="1650"/>
              <a:buFont typeface="Arial"/>
              <a:buNone/>
            </a:pPr>
            <a:r>
              <a:t/>
            </a:r>
            <a:endParaRPr b="0" i="0" sz="1000" u="none" cap="none" strike="noStrike">
              <a:solidFill>
                <a:srgbClr val="3F3F3F"/>
              </a:solidFill>
              <a:latin typeface="Arial"/>
              <a:ea typeface="Arial"/>
              <a:cs typeface="Arial"/>
              <a:sym typeface="Arial"/>
            </a:endParaRPr>
          </a:p>
          <a:p>
            <a:pPr indent="-342900" lvl="1" marL="342900" marR="0" rtl="0" algn="l">
              <a:lnSpc>
                <a:spcPct val="114000"/>
              </a:lnSpc>
              <a:spcBef>
                <a:spcPts val="0"/>
              </a:spcBef>
              <a:spcAft>
                <a:spcPts val="0"/>
              </a:spcAft>
              <a:buClr>
                <a:srgbClr val="3F3F3F"/>
              </a:buClr>
              <a:buSzPts val="1650"/>
              <a:buFont typeface="Arial"/>
              <a:buChar char="•"/>
            </a:pPr>
            <a:r>
              <a:rPr b="0" i="0" lang="en-US" sz="2200" u="none" cap="none" strike="noStrike">
                <a:solidFill>
                  <a:srgbClr val="3F3F3F"/>
                </a:solidFill>
                <a:latin typeface="Open Sans"/>
                <a:ea typeface="Open Sans"/>
                <a:cs typeface="Open Sans"/>
                <a:sym typeface="Open Sans"/>
              </a:rPr>
              <a:t>For example, a medical record in a doctor’s office could use a pseudonym like </a:t>
            </a:r>
            <a:r>
              <a:rPr b="1" i="1" lang="en-US" sz="2200" u="none" cap="none" strike="noStrike">
                <a:solidFill>
                  <a:srgbClr val="3F3F3F"/>
                </a:solidFill>
                <a:latin typeface="Open Sans"/>
                <a:ea typeface="Open Sans"/>
                <a:cs typeface="Open Sans"/>
                <a:sym typeface="Open Sans"/>
              </a:rPr>
              <a:t>Patient 23456 </a:t>
            </a:r>
            <a:r>
              <a:rPr b="0" i="0" lang="en-US" sz="2200" u="none" cap="none" strike="noStrike">
                <a:solidFill>
                  <a:srgbClr val="3F3F3F"/>
                </a:solidFill>
                <a:latin typeface="Open Sans"/>
                <a:ea typeface="Open Sans"/>
                <a:cs typeface="Open Sans"/>
                <a:sym typeface="Open Sans"/>
              </a:rPr>
              <a:t>instead of personal information. The personal information would be stored in another database linking it to the patient’s pseudonym.</a:t>
            </a:r>
            <a:endParaRPr b="0" i="0" sz="2400" u="none" cap="none" strike="noStrike">
              <a:solidFill>
                <a:srgbClr val="3F3F3F"/>
              </a:solidFill>
              <a:latin typeface="Arial"/>
              <a:ea typeface="Arial"/>
              <a:cs typeface="Arial"/>
              <a:sym typeface="Arial"/>
            </a:endParaRPr>
          </a:p>
        </p:txBody>
      </p:sp>
      <p:graphicFrame>
        <p:nvGraphicFramePr>
          <p:cNvPr id="5116" name="Google Shape;5116;p461"/>
          <p:cNvGraphicFramePr/>
          <p:nvPr/>
        </p:nvGraphicFramePr>
        <p:xfrm>
          <a:off x="8386548" y="3038120"/>
          <a:ext cx="3000000" cy="3000000"/>
        </p:xfrm>
        <a:graphic>
          <a:graphicData uri="http://schemas.openxmlformats.org/drawingml/2006/table">
            <a:tbl>
              <a:tblPr bandRow="1" firstRow="1">
                <a:noFill/>
                <a:tableStyleId>{80B0DEE2-AA42-4A61-89E0-6D180AE4D3EC}</a:tableStyleId>
              </a:tblPr>
              <a:tblGrid>
                <a:gridCol w="1375775"/>
                <a:gridCol w="2938075"/>
                <a:gridCol w="2203550"/>
              </a:tblGrid>
              <a:tr h="842750">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Name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Token/Pseudonym</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Anonymized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Clyde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qOerd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Xxxxx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Marco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Loqfh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xxxxx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Lex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Mcv</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Xxxxx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Les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Mcv</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Xxxxx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Marco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Loqfh</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xxxxx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Raul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BhQl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xxxxx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9900">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Clyde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qOerd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100" u="none" cap="none" strike="noStrike">
                          <a:latin typeface="Open Sans"/>
                          <a:ea typeface="Open Sans"/>
                          <a:cs typeface="Open Sans"/>
                          <a:sym typeface="Open Sans"/>
                        </a:rPr>
                        <a:t>xxxxx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5117" name="Google Shape;5117;p461"/>
          <p:cNvSpPr/>
          <p:nvPr/>
        </p:nvSpPr>
        <p:spPr>
          <a:xfrm>
            <a:off x="3937000" y="835389"/>
            <a:ext cx="8392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1" name="Shape 5121"/>
        <p:cNvGrpSpPr/>
        <p:nvPr/>
      </p:nvGrpSpPr>
      <p:grpSpPr>
        <a:xfrm>
          <a:off x="0" y="0"/>
          <a:ext cx="0" cy="0"/>
          <a:chOff x="0" y="0"/>
          <a:chExt cx="0" cy="0"/>
        </a:xfrm>
      </p:grpSpPr>
      <p:sp>
        <p:nvSpPr>
          <p:cNvPr id="5122" name="Google Shape;5122;p462"/>
          <p:cNvSpPr txBox="1"/>
          <p:nvPr>
            <p:ph type="title"/>
          </p:nvPr>
        </p:nvSpPr>
        <p:spPr>
          <a:xfrm>
            <a:off x="3077" y="260042"/>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Protecting Privacy: Data Anonymization</a:t>
            </a:r>
            <a:endParaRPr>
              <a:solidFill>
                <a:srgbClr val="3F3F3F"/>
              </a:solidFill>
            </a:endParaRPr>
          </a:p>
        </p:txBody>
      </p:sp>
      <p:sp>
        <p:nvSpPr>
          <p:cNvPr id="5123" name="Google Shape;5123;p462"/>
          <p:cNvSpPr/>
          <p:nvPr/>
        </p:nvSpPr>
        <p:spPr>
          <a:xfrm rot="5400000">
            <a:off x="8522375" y="-2230391"/>
            <a:ext cx="2583358" cy="10242286"/>
          </a:xfrm>
          <a:prstGeom prst="round2SameRect">
            <a:avLst>
              <a:gd fmla="val 9437" name="adj1"/>
              <a:gd fmla="val 0" name="adj2"/>
            </a:avLst>
          </a:prstGeom>
          <a:solidFill>
            <a:schemeClr val="lt1"/>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5124" name="Google Shape;5124;p462"/>
          <p:cNvGrpSpPr/>
          <p:nvPr/>
        </p:nvGrpSpPr>
        <p:grpSpPr>
          <a:xfrm>
            <a:off x="1791972" y="1599071"/>
            <a:ext cx="3226074" cy="2583360"/>
            <a:chOff x="3393463" y="1187890"/>
            <a:chExt cx="3226074" cy="2243619"/>
          </a:xfrm>
        </p:grpSpPr>
        <p:sp>
          <p:nvSpPr>
            <p:cNvPr id="5125" name="Google Shape;5125;p462"/>
            <p:cNvSpPr/>
            <p:nvPr/>
          </p:nvSpPr>
          <p:spPr>
            <a:xfrm rot="-5400000">
              <a:off x="3762627" y="818725"/>
              <a:ext cx="2243619" cy="2981948"/>
            </a:xfrm>
            <a:prstGeom prst="round2SameRect">
              <a:avLst>
                <a:gd fmla="val 9636" name="adj1"/>
                <a:gd fmla="val 0" name="adj2"/>
              </a:avLst>
            </a:prstGeom>
            <a:solidFill>
              <a:srgbClr val="FF8585"/>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5126" name="Google Shape;5126;p462"/>
            <p:cNvSpPr/>
            <p:nvPr/>
          </p:nvSpPr>
          <p:spPr>
            <a:xfrm rot="5400000">
              <a:off x="6257404" y="2218499"/>
              <a:ext cx="470624" cy="253641"/>
            </a:xfrm>
            <a:prstGeom prst="triangle">
              <a:avLst>
                <a:gd fmla="val 50000" name="adj"/>
              </a:avLst>
            </a:prstGeom>
            <a:solidFill>
              <a:srgbClr val="FF85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127" name="Google Shape;5127;p462"/>
            <p:cNvSpPr txBox="1"/>
            <p:nvPr/>
          </p:nvSpPr>
          <p:spPr>
            <a:xfrm>
              <a:off x="3476588" y="2223757"/>
              <a:ext cx="2817813" cy="374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Direct identifier</a:t>
              </a:r>
              <a:endParaRPr b="1" i="0" sz="1400" u="none" cap="none" strike="noStrike">
                <a:solidFill>
                  <a:srgbClr val="000000"/>
                </a:solidFill>
                <a:latin typeface="Open Sans"/>
                <a:ea typeface="Open Sans"/>
                <a:cs typeface="Open Sans"/>
                <a:sym typeface="Open Sans"/>
              </a:endParaRPr>
            </a:p>
          </p:txBody>
        </p:sp>
      </p:grpSp>
      <p:sp>
        <p:nvSpPr>
          <p:cNvPr id="5128" name="Google Shape;5128;p462"/>
          <p:cNvSpPr txBox="1"/>
          <p:nvPr/>
        </p:nvSpPr>
        <p:spPr>
          <a:xfrm>
            <a:off x="5018044" y="1636986"/>
            <a:ext cx="9988647" cy="2583359"/>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Direct identifiers include information that relates specifically to an individual and can be used in isolation to uniquely identify them.</a:t>
            </a:r>
            <a:endParaRPr/>
          </a:p>
          <a:p>
            <a:pPr indent="-203200" lvl="1" marL="342900" marR="0" rtl="0" algn="l">
              <a:lnSpc>
                <a:spcPct val="114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Examples of direct identifiers include social security number, full name, email address, telephone number, health insurance number, medical record number, full-face photographs, or biometric records such as fingerprints.</a:t>
            </a:r>
            <a:endParaRPr b="0" i="0" sz="2200" u="none" cap="none" strike="noStrike">
              <a:solidFill>
                <a:srgbClr val="3F3F3F"/>
              </a:solidFill>
              <a:latin typeface="Open Sans"/>
              <a:ea typeface="Open Sans"/>
              <a:cs typeface="Open Sans"/>
              <a:sym typeface="Open Sans"/>
            </a:endParaRPr>
          </a:p>
        </p:txBody>
      </p:sp>
      <p:sp>
        <p:nvSpPr>
          <p:cNvPr id="5129" name="Google Shape;5129;p462"/>
          <p:cNvSpPr/>
          <p:nvPr/>
        </p:nvSpPr>
        <p:spPr>
          <a:xfrm rot="5400000">
            <a:off x="8873240" y="172434"/>
            <a:ext cx="1881628" cy="10242286"/>
          </a:xfrm>
          <a:prstGeom prst="round2SameRect">
            <a:avLst>
              <a:gd fmla="val 9437" name="adj1"/>
              <a:gd fmla="val 0" name="adj2"/>
            </a:avLst>
          </a:prstGeom>
          <a:solidFill>
            <a:schemeClr val="lt1"/>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5130" name="Google Shape;5130;p462"/>
          <p:cNvGrpSpPr/>
          <p:nvPr/>
        </p:nvGrpSpPr>
        <p:grpSpPr>
          <a:xfrm>
            <a:off x="1791971" y="4352761"/>
            <a:ext cx="3226074" cy="1881626"/>
            <a:chOff x="3393463" y="976041"/>
            <a:chExt cx="3226074" cy="2455468"/>
          </a:xfrm>
        </p:grpSpPr>
        <p:sp>
          <p:nvSpPr>
            <p:cNvPr id="5131" name="Google Shape;5131;p462"/>
            <p:cNvSpPr/>
            <p:nvPr/>
          </p:nvSpPr>
          <p:spPr>
            <a:xfrm rot="-5400000">
              <a:off x="3656703" y="712801"/>
              <a:ext cx="2455468" cy="2981948"/>
            </a:xfrm>
            <a:prstGeom prst="round2SameRect">
              <a:avLst>
                <a:gd fmla="val 9636" name="adj1"/>
                <a:gd fmla="val 0" name="adj2"/>
              </a:avLst>
            </a:prstGeom>
            <a:solidFill>
              <a:srgbClr val="17BFAB"/>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5132" name="Google Shape;5132;p462"/>
            <p:cNvSpPr/>
            <p:nvPr/>
          </p:nvSpPr>
          <p:spPr>
            <a:xfrm rot="5400000">
              <a:off x="6257404" y="2218499"/>
              <a:ext cx="470624" cy="253641"/>
            </a:xfrm>
            <a:prstGeom prst="triangle">
              <a:avLst>
                <a:gd fmla="val 50000" name="adj"/>
              </a:avLst>
            </a:prstGeom>
            <a:solidFill>
              <a:srgbClr val="17BFAB"/>
            </a:solidFill>
            <a:ln cap="flat" cmpd="sng" w="9525">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133" name="Google Shape;5133;p462"/>
            <p:cNvSpPr txBox="1"/>
            <p:nvPr/>
          </p:nvSpPr>
          <p:spPr>
            <a:xfrm>
              <a:off x="3476589" y="2063399"/>
              <a:ext cx="2817813" cy="562295"/>
            </a:xfrm>
            <a:prstGeom prst="rect">
              <a:avLst/>
            </a:prstGeom>
            <a:solidFill>
              <a:srgbClr val="17BFAB"/>
            </a:solidFill>
            <a:ln cap="flat" cmpd="sng" w="9525">
              <a:solidFill>
                <a:srgbClr val="17BFA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Indirect identifier</a:t>
              </a:r>
              <a:endParaRPr b="1" i="0" sz="1400" u="none" cap="none" strike="noStrike">
                <a:solidFill>
                  <a:srgbClr val="000000"/>
                </a:solidFill>
                <a:latin typeface="Open Sans"/>
                <a:ea typeface="Open Sans"/>
                <a:cs typeface="Open Sans"/>
                <a:sym typeface="Open Sans"/>
              </a:endParaRPr>
            </a:p>
          </p:txBody>
        </p:sp>
      </p:grpSp>
      <p:sp>
        <p:nvSpPr>
          <p:cNvPr id="5134" name="Google Shape;5134;p462"/>
          <p:cNvSpPr txBox="1"/>
          <p:nvPr/>
        </p:nvSpPr>
        <p:spPr>
          <a:xfrm>
            <a:off x="5075565" y="4438468"/>
            <a:ext cx="9622070" cy="1881629"/>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Indirect identifiers include information that can be combined with other information to identify specific individuals. </a:t>
            </a:r>
            <a:endParaRPr/>
          </a:p>
          <a:p>
            <a:pPr indent="-203200" lvl="1" marL="342900" marR="0" rtl="0" algn="l">
              <a:lnSpc>
                <a:spcPct val="114000"/>
              </a:lnSpc>
              <a:spcBef>
                <a:spcPts val="0"/>
              </a:spcBef>
              <a:spcAft>
                <a:spcPts val="0"/>
              </a:spcAft>
              <a:buClr>
                <a:srgbClr val="3F3F3F"/>
              </a:buClr>
              <a:buSzPts val="2200"/>
              <a:buFont typeface="Arial"/>
              <a:buNone/>
            </a:pPr>
            <a:r>
              <a:t/>
            </a:r>
            <a:endParaRPr b="0" i="0" sz="1000" u="none" cap="none" strike="noStrike">
              <a:solidFill>
                <a:srgbClr val="3F3F3F"/>
              </a:solidFill>
              <a:latin typeface="Arial"/>
              <a:ea typeface="Arial"/>
              <a:cs typeface="Arial"/>
              <a:sym typeface="Arial"/>
            </a:endParaRPr>
          </a:p>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For example, indirect identifiers can include a combination of gender, date of birth, geographic indicators, and other descriptors.</a:t>
            </a:r>
            <a:endParaRPr b="0" i="0" sz="1400" u="none" cap="none" strike="noStrike">
              <a:solidFill>
                <a:srgbClr val="3F3F3F"/>
              </a:solidFill>
              <a:latin typeface="Arial"/>
              <a:ea typeface="Arial"/>
              <a:cs typeface="Arial"/>
              <a:sym typeface="Arial"/>
            </a:endParaRPr>
          </a:p>
        </p:txBody>
      </p:sp>
      <p:sp>
        <p:nvSpPr>
          <p:cNvPr id="5135" name="Google Shape;5135;p462"/>
          <p:cNvSpPr/>
          <p:nvPr/>
        </p:nvSpPr>
        <p:spPr>
          <a:xfrm rot="5400000">
            <a:off x="8981706" y="2282282"/>
            <a:ext cx="1664695" cy="10242286"/>
          </a:xfrm>
          <a:prstGeom prst="round2SameRect">
            <a:avLst>
              <a:gd fmla="val 9437" name="adj1"/>
              <a:gd fmla="val 0" name="adj2"/>
            </a:avLst>
          </a:prstGeom>
          <a:solidFill>
            <a:schemeClr val="lt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5136" name="Google Shape;5136;p462"/>
          <p:cNvGrpSpPr/>
          <p:nvPr/>
        </p:nvGrpSpPr>
        <p:grpSpPr>
          <a:xfrm>
            <a:off x="1791971" y="6571074"/>
            <a:ext cx="3226074" cy="1664695"/>
            <a:chOff x="3393463" y="1259130"/>
            <a:chExt cx="3226074" cy="2172379"/>
          </a:xfrm>
        </p:grpSpPr>
        <p:sp>
          <p:nvSpPr>
            <p:cNvPr id="5137" name="Google Shape;5137;p462"/>
            <p:cNvSpPr/>
            <p:nvPr/>
          </p:nvSpPr>
          <p:spPr>
            <a:xfrm rot="-5400000">
              <a:off x="3798247" y="854345"/>
              <a:ext cx="2172379" cy="2981948"/>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5138" name="Google Shape;5138;p462"/>
            <p:cNvSpPr/>
            <p:nvPr/>
          </p:nvSpPr>
          <p:spPr>
            <a:xfrm rot="5400000">
              <a:off x="6257404" y="2218499"/>
              <a:ext cx="470624" cy="253641"/>
            </a:xfrm>
            <a:prstGeom prst="triangle">
              <a:avLst>
                <a:gd fmla="val 50000" name="adj"/>
              </a:avLst>
            </a:prstGeom>
            <a:solidFill>
              <a:srgbClr val="427AA1"/>
            </a:solidFill>
            <a:ln cap="flat" cmpd="sng" w="9525">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139" name="Google Shape;5139;p462"/>
            <p:cNvSpPr txBox="1"/>
            <p:nvPr/>
          </p:nvSpPr>
          <p:spPr>
            <a:xfrm>
              <a:off x="3475489" y="1852967"/>
              <a:ext cx="2817900" cy="1004046"/>
            </a:xfrm>
            <a:prstGeom prst="rect">
              <a:avLst/>
            </a:prstGeom>
            <a:solidFill>
              <a:srgbClr val="427AA1"/>
            </a:solidFill>
            <a:ln cap="flat" cmpd="sng" w="9525">
              <a:solidFill>
                <a:srgbClr val="427AA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Data anonymization</a:t>
              </a:r>
              <a:endParaRPr b="1" i="0" sz="1400" u="none" cap="none" strike="noStrike">
                <a:solidFill>
                  <a:srgbClr val="000000"/>
                </a:solidFill>
                <a:latin typeface="Open Sans"/>
                <a:ea typeface="Open Sans"/>
                <a:cs typeface="Open Sans"/>
                <a:sym typeface="Open Sans"/>
              </a:endParaRPr>
            </a:p>
          </p:txBody>
        </p:sp>
      </p:grpSp>
      <p:sp>
        <p:nvSpPr>
          <p:cNvPr id="5140" name="Google Shape;5140;p462"/>
          <p:cNvSpPr txBox="1"/>
          <p:nvPr/>
        </p:nvSpPr>
        <p:spPr>
          <a:xfrm>
            <a:off x="5075565" y="6598875"/>
            <a:ext cx="9388500" cy="1636049"/>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Anonymization is the process of removing indirect identifiers to prevent data analysis tools or other intelligent mechanisms from collating data from multiple sources to identify sensitive information.</a:t>
            </a:r>
            <a:endParaRPr b="0" i="0" sz="1400" u="none" cap="none" strike="noStrike">
              <a:solidFill>
                <a:srgbClr val="3F3F3F"/>
              </a:solidFill>
              <a:latin typeface="Arial"/>
              <a:ea typeface="Arial"/>
              <a:cs typeface="Arial"/>
              <a:sym typeface="Arial"/>
            </a:endParaRPr>
          </a:p>
        </p:txBody>
      </p:sp>
      <p:sp>
        <p:nvSpPr>
          <p:cNvPr id="5141" name="Google Shape;5141;p462"/>
          <p:cNvSpPr/>
          <p:nvPr/>
        </p:nvSpPr>
        <p:spPr>
          <a:xfrm>
            <a:off x="3721100" y="855267"/>
            <a:ext cx="88285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5" name="Shape 5145"/>
        <p:cNvGrpSpPr/>
        <p:nvPr/>
      </p:nvGrpSpPr>
      <p:grpSpPr>
        <a:xfrm>
          <a:off x="0" y="0"/>
          <a:ext cx="0" cy="0"/>
          <a:chOff x="0" y="0"/>
          <a:chExt cx="0" cy="0"/>
        </a:xfrm>
      </p:grpSpPr>
      <p:sp>
        <p:nvSpPr>
          <p:cNvPr id="5146" name="Google Shape;5146;p463"/>
          <p:cNvSpPr txBox="1"/>
          <p:nvPr>
            <p:ph type="title"/>
          </p:nvPr>
        </p:nvSpPr>
        <p:spPr>
          <a:xfrm>
            <a:off x="3077" y="260042"/>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Protecting Privacy: Tokenization</a:t>
            </a:r>
            <a:endParaRPr/>
          </a:p>
        </p:txBody>
      </p:sp>
      <p:grpSp>
        <p:nvGrpSpPr>
          <p:cNvPr id="5147" name="Google Shape;5147;p463"/>
          <p:cNvGrpSpPr/>
          <p:nvPr/>
        </p:nvGrpSpPr>
        <p:grpSpPr>
          <a:xfrm>
            <a:off x="9271999" y="1669419"/>
            <a:ext cx="5747637" cy="6498454"/>
            <a:chOff x="2391918" y="1781027"/>
            <a:chExt cx="6409337" cy="7246592"/>
          </a:xfrm>
        </p:grpSpPr>
        <p:grpSp>
          <p:nvGrpSpPr>
            <p:cNvPr id="5148" name="Google Shape;5148;p463"/>
            <p:cNvGrpSpPr/>
            <p:nvPr/>
          </p:nvGrpSpPr>
          <p:grpSpPr>
            <a:xfrm>
              <a:off x="2839634" y="1781027"/>
              <a:ext cx="2315393" cy="1650138"/>
              <a:chOff x="3281619" y="3365615"/>
              <a:chExt cx="2315393" cy="1650138"/>
            </a:xfrm>
          </p:grpSpPr>
          <p:sp>
            <p:nvSpPr>
              <p:cNvPr id="5149" name="Google Shape;5149;p463"/>
              <p:cNvSpPr/>
              <p:nvPr/>
            </p:nvSpPr>
            <p:spPr>
              <a:xfrm>
                <a:off x="3818964" y="3365615"/>
                <a:ext cx="1240705" cy="1650138"/>
              </a:xfrm>
              <a:prstGeom prst="can">
                <a:avLst>
                  <a:gd fmla="val 25000" name="adj"/>
                </a:avLst>
              </a:prstGeom>
              <a:solidFill>
                <a:srgbClr val="427AA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0" name="Google Shape;5150;p463"/>
              <p:cNvSpPr txBox="1"/>
              <p:nvPr/>
            </p:nvSpPr>
            <p:spPr>
              <a:xfrm>
                <a:off x="3281619" y="3881797"/>
                <a:ext cx="2315393" cy="617777"/>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Open Sans"/>
                    <a:ea typeface="Open Sans"/>
                    <a:cs typeface="Open Sans"/>
                    <a:sym typeface="Open Sans"/>
                  </a:rPr>
                  <a:t>Token</a:t>
                </a:r>
                <a:endParaRPr/>
              </a:p>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Open Sans"/>
                    <a:ea typeface="Open Sans"/>
                    <a:cs typeface="Open Sans"/>
                    <a:sym typeface="Open Sans"/>
                  </a:rPr>
                  <a:t>database</a:t>
                </a:r>
                <a:endParaRPr b="0" i="0" sz="2000" u="none" cap="none" strike="noStrike">
                  <a:solidFill>
                    <a:schemeClr val="lt1"/>
                  </a:solidFill>
                  <a:latin typeface="Arial"/>
                  <a:ea typeface="Arial"/>
                  <a:cs typeface="Arial"/>
                  <a:sym typeface="Arial"/>
                </a:endParaRPr>
              </a:p>
            </p:txBody>
          </p:sp>
        </p:grpSp>
        <p:grpSp>
          <p:nvGrpSpPr>
            <p:cNvPr id="5151" name="Google Shape;5151;p463"/>
            <p:cNvGrpSpPr/>
            <p:nvPr/>
          </p:nvGrpSpPr>
          <p:grpSpPr>
            <a:xfrm>
              <a:off x="3143624" y="3576918"/>
              <a:ext cx="1115925" cy="1480332"/>
              <a:chOff x="3143624" y="3576918"/>
              <a:chExt cx="1115925" cy="1480332"/>
            </a:xfrm>
          </p:grpSpPr>
          <p:grpSp>
            <p:nvGrpSpPr>
              <p:cNvPr id="5152" name="Google Shape;5152;p463"/>
              <p:cNvGrpSpPr/>
              <p:nvPr/>
            </p:nvGrpSpPr>
            <p:grpSpPr>
              <a:xfrm>
                <a:off x="3735114" y="3576918"/>
                <a:ext cx="524435" cy="1480332"/>
                <a:chOff x="3792071" y="3576918"/>
                <a:chExt cx="524435" cy="1480332"/>
              </a:xfrm>
            </p:grpSpPr>
            <p:cxnSp>
              <p:nvCxnSpPr>
                <p:cNvPr id="5153" name="Google Shape;5153;p463"/>
                <p:cNvCxnSpPr/>
                <p:nvPr/>
              </p:nvCxnSpPr>
              <p:spPr>
                <a:xfrm>
                  <a:off x="4316506" y="3576918"/>
                  <a:ext cx="0" cy="1480332"/>
                </a:xfrm>
                <a:prstGeom prst="straightConnector1">
                  <a:avLst/>
                </a:prstGeom>
                <a:noFill/>
                <a:ln cap="flat" cmpd="sng" w="38100">
                  <a:solidFill>
                    <a:srgbClr val="7F7F7F"/>
                  </a:solidFill>
                  <a:prstDash val="solid"/>
                  <a:round/>
                  <a:headEnd len="sm" w="sm" type="none"/>
                  <a:tailEnd len="med" w="med" type="triangle"/>
                </a:ln>
              </p:spPr>
            </p:cxnSp>
            <p:cxnSp>
              <p:nvCxnSpPr>
                <p:cNvPr id="5154" name="Google Shape;5154;p463"/>
                <p:cNvCxnSpPr/>
                <p:nvPr/>
              </p:nvCxnSpPr>
              <p:spPr>
                <a:xfrm rot="10800000">
                  <a:off x="3792071" y="3576918"/>
                  <a:ext cx="0" cy="1480332"/>
                </a:xfrm>
                <a:prstGeom prst="straightConnector1">
                  <a:avLst/>
                </a:prstGeom>
                <a:noFill/>
                <a:ln cap="flat" cmpd="sng" w="38100">
                  <a:solidFill>
                    <a:srgbClr val="7F7F7F"/>
                  </a:solidFill>
                  <a:prstDash val="solid"/>
                  <a:round/>
                  <a:headEnd len="sm" w="sm" type="none"/>
                  <a:tailEnd len="med" w="med" type="triangle"/>
                </a:ln>
              </p:spPr>
            </p:cxnSp>
          </p:grpSp>
          <p:sp>
            <p:nvSpPr>
              <p:cNvPr id="5155" name="Google Shape;5155;p463"/>
              <p:cNvSpPr txBox="1"/>
              <p:nvPr/>
            </p:nvSpPr>
            <p:spPr>
              <a:xfrm>
                <a:off x="3143624" y="4192435"/>
                <a:ext cx="686726"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3</a:t>
                </a:r>
                <a:endParaRPr b="0" i="0" sz="1100" u="none" cap="none" strike="noStrike">
                  <a:solidFill>
                    <a:srgbClr val="3F3F3F"/>
                  </a:solidFill>
                  <a:latin typeface="Arial"/>
                  <a:ea typeface="Arial"/>
                  <a:cs typeface="Arial"/>
                  <a:sym typeface="Arial"/>
                </a:endParaRPr>
              </a:p>
            </p:txBody>
          </p:sp>
        </p:grpSp>
        <p:grpSp>
          <p:nvGrpSpPr>
            <p:cNvPr id="5156" name="Google Shape;5156;p463"/>
            <p:cNvGrpSpPr/>
            <p:nvPr/>
          </p:nvGrpSpPr>
          <p:grpSpPr>
            <a:xfrm>
              <a:off x="2672654" y="5185947"/>
              <a:ext cx="2315393" cy="1102659"/>
              <a:chOff x="1832967" y="5203003"/>
              <a:chExt cx="2315393" cy="1102659"/>
            </a:xfrm>
          </p:grpSpPr>
          <p:sp>
            <p:nvSpPr>
              <p:cNvPr id="5157" name="Google Shape;5157;p463"/>
              <p:cNvSpPr/>
              <p:nvPr/>
            </p:nvSpPr>
            <p:spPr>
              <a:xfrm>
                <a:off x="2036531" y="5203003"/>
                <a:ext cx="1908265" cy="1102659"/>
              </a:xfrm>
              <a:prstGeom prst="roundRect">
                <a:avLst>
                  <a:gd fmla="val 16667" name="adj"/>
                </a:avLst>
              </a:prstGeom>
              <a:solidFill>
                <a:srgbClr val="EBF2FA"/>
              </a:solidFill>
              <a:ln cap="flat" cmpd="sng" w="38100">
                <a:solidFill>
                  <a:srgbClr val="A5C5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8" name="Google Shape;5158;p463"/>
              <p:cNvSpPr txBox="1"/>
              <p:nvPr/>
            </p:nvSpPr>
            <p:spPr>
              <a:xfrm>
                <a:off x="1832967" y="5445445"/>
                <a:ext cx="2315393" cy="617777"/>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Tokenization</a:t>
                </a:r>
                <a:endParaRPr/>
              </a:p>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server</a:t>
                </a:r>
                <a:endParaRPr b="0" i="0" sz="2000" u="none" cap="none" strike="noStrike">
                  <a:solidFill>
                    <a:srgbClr val="3F3F3F"/>
                  </a:solidFill>
                  <a:latin typeface="Arial"/>
                  <a:ea typeface="Arial"/>
                  <a:cs typeface="Arial"/>
                  <a:sym typeface="Arial"/>
                </a:endParaRPr>
              </a:p>
            </p:txBody>
          </p:sp>
        </p:grpSp>
        <p:grpSp>
          <p:nvGrpSpPr>
            <p:cNvPr id="5159" name="Google Shape;5159;p463"/>
            <p:cNvGrpSpPr/>
            <p:nvPr/>
          </p:nvGrpSpPr>
          <p:grpSpPr>
            <a:xfrm>
              <a:off x="6485862" y="5185947"/>
              <a:ext cx="2315393" cy="1102659"/>
              <a:chOff x="1832967" y="5203003"/>
              <a:chExt cx="2315393" cy="1102659"/>
            </a:xfrm>
          </p:grpSpPr>
          <p:sp>
            <p:nvSpPr>
              <p:cNvPr id="5160" name="Google Shape;5160;p463"/>
              <p:cNvSpPr/>
              <p:nvPr/>
            </p:nvSpPr>
            <p:spPr>
              <a:xfrm>
                <a:off x="2036531" y="5203003"/>
                <a:ext cx="1908265" cy="1102659"/>
              </a:xfrm>
              <a:prstGeom prst="roundRect">
                <a:avLst>
                  <a:gd fmla="val 16667" name="adj"/>
                </a:avLst>
              </a:prstGeom>
              <a:solidFill>
                <a:srgbClr val="EBF2FA"/>
              </a:solidFill>
              <a:ln cap="flat" cmpd="sng" w="38100">
                <a:solidFill>
                  <a:srgbClr val="A5C5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61" name="Google Shape;5161;p463"/>
              <p:cNvSpPr txBox="1"/>
              <p:nvPr/>
            </p:nvSpPr>
            <p:spPr>
              <a:xfrm>
                <a:off x="1832967" y="5445445"/>
                <a:ext cx="2315393" cy="617777"/>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Authorized</a:t>
                </a:r>
                <a:endParaRPr/>
              </a:p>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application</a:t>
                </a:r>
                <a:endParaRPr b="0" i="0" sz="2000" u="none" cap="none" strike="noStrike">
                  <a:solidFill>
                    <a:srgbClr val="3F3F3F"/>
                  </a:solidFill>
                  <a:latin typeface="Arial"/>
                  <a:ea typeface="Arial"/>
                  <a:cs typeface="Arial"/>
                  <a:sym typeface="Arial"/>
                </a:endParaRPr>
              </a:p>
            </p:txBody>
          </p:sp>
        </p:grpSp>
        <p:grpSp>
          <p:nvGrpSpPr>
            <p:cNvPr id="5162" name="Google Shape;5162;p463"/>
            <p:cNvGrpSpPr/>
            <p:nvPr/>
          </p:nvGrpSpPr>
          <p:grpSpPr>
            <a:xfrm>
              <a:off x="5031520" y="5547607"/>
              <a:ext cx="1480332" cy="876311"/>
              <a:chOff x="5031520" y="5547607"/>
              <a:chExt cx="1480332" cy="876311"/>
            </a:xfrm>
          </p:grpSpPr>
          <p:grpSp>
            <p:nvGrpSpPr>
              <p:cNvPr id="5163" name="Google Shape;5163;p463"/>
              <p:cNvGrpSpPr/>
              <p:nvPr/>
            </p:nvGrpSpPr>
            <p:grpSpPr>
              <a:xfrm rot="5400000">
                <a:off x="5509468" y="5069658"/>
                <a:ext cx="524435" cy="1480332"/>
                <a:chOff x="3792071" y="3576918"/>
                <a:chExt cx="524435" cy="1480332"/>
              </a:xfrm>
            </p:grpSpPr>
            <p:cxnSp>
              <p:nvCxnSpPr>
                <p:cNvPr id="5164" name="Google Shape;5164;p463"/>
                <p:cNvCxnSpPr/>
                <p:nvPr/>
              </p:nvCxnSpPr>
              <p:spPr>
                <a:xfrm>
                  <a:off x="4316506" y="3576918"/>
                  <a:ext cx="0" cy="1480332"/>
                </a:xfrm>
                <a:prstGeom prst="straightConnector1">
                  <a:avLst/>
                </a:prstGeom>
                <a:noFill/>
                <a:ln cap="flat" cmpd="sng" w="38100">
                  <a:solidFill>
                    <a:srgbClr val="7F7F7F"/>
                  </a:solidFill>
                  <a:prstDash val="solid"/>
                  <a:round/>
                  <a:headEnd len="sm" w="sm" type="none"/>
                  <a:tailEnd len="med" w="med" type="triangle"/>
                </a:ln>
              </p:spPr>
            </p:cxnSp>
            <p:cxnSp>
              <p:nvCxnSpPr>
                <p:cNvPr id="5165" name="Google Shape;5165;p463"/>
                <p:cNvCxnSpPr/>
                <p:nvPr/>
              </p:nvCxnSpPr>
              <p:spPr>
                <a:xfrm rot="10800000">
                  <a:off x="3792071" y="3576918"/>
                  <a:ext cx="0" cy="1480332"/>
                </a:xfrm>
                <a:prstGeom prst="straightConnector1">
                  <a:avLst/>
                </a:prstGeom>
                <a:noFill/>
                <a:ln cap="flat" cmpd="sng" w="38100">
                  <a:solidFill>
                    <a:srgbClr val="7F7F7F"/>
                  </a:solidFill>
                  <a:prstDash val="solid"/>
                  <a:round/>
                  <a:headEnd len="sm" w="sm" type="none"/>
                  <a:tailEnd len="med" w="med" type="triangle"/>
                </a:ln>
              </p:spPr>
            </p:cxnSp>
          </p:grpSp>
          <p:sp>
            <p:nvSpPr>
              <p:cNvPr id="5166" name="Google Shape;5166;p463"/>
              <p:cNvSpPr txBox="1"/>
              <p:nvPr/>
            </p:nvSpPr>
            <p:spPr>
              <a:xfrm>
                <a:off x="5487779" y="6174619"/>
                <a:ext cx="561472"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6</a:t>
                </a:r>
                <a:endParaRPr b="0" i="0" sz="1100" u="none" cap="none" strike="noStrike">
                  <a:solidFill>
                    <a:srgbClr val="3F3F3F"/>
                  </a:solidFill>
                  <a:latin typeface="Arial"/>
                  <a:ea typeface="Arial"/>
                  <a:cs typeface="Arial"/>
                  <a:sym typeface="Arial"/>
                </a:endParaRPr>
              </a:p>
            </p:txBody>
          </p:sp>
        </p:grpSp>
        <p:grpSp>
          <p:nvGrpSpPr>
            <p:cNvPr id="5167" name="Google Shape;5167;p463"/>
            <p:cNvGrpSpPr/>
            <p:nvPr/>
          </p:nvGrpSpPr>
          <p:grpSpPr>
            <a:xfrm>
              <a:off x="3068135" y="6354397"/>
              <a:ext cx="1115925" cy="1480332"/>
              <a:chOff x="3143624" y="3576918"/>
              <a:chExt cx="1115925" cy="1480332"/>
            </a:xfrm>
          </p:grpSpPr>
          <p:grpSp>
            <p:nvGrpSpPr>
              <p:cNvPr id="5168" name="Google Shape;5168;p463"/>
              <p:cNvGrpSpPr/>
              <p:nvPr/>
            </p:nvGrpSpPr>
            <p:grpSpPr>
              <a:xfrm>
                <a:off x="3735114" y="3576918"/>
                <a:ext cx="524435" cy="1480332"/>
                <a:chOff x="3792071" y="3576918"/>
                <a:chExt cx="524435" cy="1480332"/>
              </a:xfrm>
            </p:grpSpPr>
            <p:cxnSp>
              <p:nvCxnSpPr>
                <p:cNvPr id="5169" name="Google Shape;5169;p463"/>
                <p:cNvCxnSpPr/>
                <p:nvPr/>
              </p:nvCxnSpPr>
              <p:spPr>
                <a:xfrm>
                  <a:off x="4316506" y="3576918"/>
                  <a:ext cx="0" cy="1480332"/>
                </a:xfrm>
                <a:prstGeom prst="straightConnector1">
                  <a:avLst/>
                </a:prstGeom>
                <a:noFill/>
                <a:ln cap="flat" cmpd="sng" w="38100">
                  <a:solidFill>
                    <a:srgbClr val="7F7F7F"/>
                  </a:solidFill>
                  <a:prstDash val="solid"/>
                  <a:round/>
                  <a:headEnd len="sm" w="sm" type="none"/>
                  <a:tailEnd len="med" w="med" type="triangle"/>
                </a:ln>
              </p:spPr>
            </p:cxnSp>
            <p:cxnSp>
              <p:nvCxnSpPr>
                <p:cNvPr id="5170" name="Google Shape;5170;p463"/>
                <p:cNvCxnSpPr/>
                <p:nvPr/>
              </p:nvCxnSpPr>
              <p:spPr>
                <a:xfrm rot="10800000">
                  <a:off x="3792071" y="3576918"/>
                  <a:ext cx="0" cy="1480332"/>
                </a:xfrm>
                <a:prstGeom prst="straightConnector1">
                  <a:avLst/>
                </a:prstGeom>
                <a:noFill/>
                <a:ln cap="flat" cmpd="sng" w="38100">
                  <a:solidFill>
                    <a:srgbClr val="7F7F7F"/>
                  </a:solidFill>
                  <a:prstDash val="solid"/>
                  <a:round/>
                  <a:headEnd len="sm" w="sm" type="none"/>
                  <a:tailEnd len="med" w="med" type="triangle"/>
                </a:ln>
              </p:spPr>
            </p:cxnSp>
          </p:grpSp>
          <p:sp>
            <p:nvSpPr>
              <p:cNvPr id="5171" name="Google Shape;5171;p463"/>
              <p:cNvSpPr txBox="1"/>
              <p:nvPr/>
            </p:nvSpPr>
            <p:spPr>
              <a:xfrm>
                <a:off x="3143624" y="4165614"/>
                <a:ext cx="672592"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2</a:t>
                </a:r>
                <a:endParaRPr b="0" i="0" sz="1100" u="none" cap="none" strike="noStrike">
                  <a:solidFill>
                    <a:srgbClr val="3F3F3F"/>
                  </a:solidFill>
                  <a:latin typeface="Arial"/>
                  <a:ea typeface="Arial"/>
                  <a:cs typeface="Arial"/>
                  <a:sym typeface="Arial"/>
                </a:endParaRPr>
              </a:p>
            </p:txBody>
          </p:sp>
        </p:grpSp>
        <p:grpSp>
          <p:nvGrpSpPr>
            <p:cNvPr id="5172" name="Google Shape;5172;p463"/>
            <p:cNvGrpSpPr/>
            <p:nvPr/>
          </p:nvGrpSpPr>
          <p:grpSpPr>
            <a:xfrm>
              <a:off x="2724690" y="7900520"/>
              <a:ext cx="2315393" cy="1102659"/>
              <a:chOff x="1832967" y="5203003"/>
              <a:chExt cx="2315393" cy="1102659"/>
            </a:xfrm>
          </p:grpSpPr>
          <p:sp>
            <p:nvSpPr>
              <p:cNvPr id="5173" name="Google Shape;5173;p463"/>
              <p:cNvSpPr/>
              <p:nvPr/>
            </p:nvSpPr>
            <p:spPr>
              <a:xfrm>
                <a:off x="2036531" y="5203003"/>
                <a:ext cx="1908265" cy="1102659"/>
              </a:xfrm>
              <a:prstGeom prst="roundRect">
                <a:avLst>
                  <a:gd fmla="val 16667" name="adj"/>
                </a:avLst>
              </a:prstGeom>
              <a:solidFill>
                <a:srgbClr val="EBF2FA"/>
              </a:solidFill>
              <a:ln cap="flat" cmpd="sng" w="38100">
                <a:solidFill>
                  <a:srgbClr val="A5C5E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4" name="Google Shape;5174;p463"/>
              <p:cNvSpPr txBox="1"/>
              <p:nvPr/>
            </p:nvSpPr>
            <p:spPr>
              <a:xfrm>
                <a:off x="1832967" y="5445442"/>
                <a:ext cx="2315393" cy="617777"/>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Application</a:t>
                </a:r>
                <a:endParaRPr/>
              </a:p>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Server</a:t>
                </a:r>
                <a:endParaRPr b="0" i="0" sz="2000" u="none" cap="none" strike="noStrike">
                  <a:solidFill>
                    <a:srgbClr val="3F3F3F"/>
                  </a:solidFill>
                  <a:latin typeface="Arial"/>
                  <a:ea typeface="Arial"/>
                  <a:cs typeface="Arial"/>
                  <a:sym typeface="Arial"/>
                </a:endParaRPr>
              </a:p>
            </p:txBody>
          </p:sp>
        </p:grpSp>
        <p:sp>
          <p:nvSpPr>
            <p:cNvPr id="5175" name="Google Shape;5175;p463"/>
            <p:cNvSpPr txBox="1"/>
            <p:nvPr/>
          </p:nvSpPr>
          <p:spPr>
            <a:xfrm>
              <a:off x="4047205" y="6934800"/>
              <a:ext cx="672592"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4</a:t>
              </a:r>
              <a:endParaRPr b="0" i="0" sz="1100" u="none" cap="none" strike="noStrike">
                <a:solidFill>
                  <a:srgbClr val="3F3F3F"/>
                </a:solidFill>
                <a:latin typeface="Arial"/>
                <a:ea typeface="Arial"/>
                <a:cs typeface="Arial"/>
                <a:sym typeface="Arial"/>
              </a:endParaRPr>
            </a:p>
          </p:txBody>
        </p:sp>
        <p:grpSp>
          <p:nvGrpSpPr>
            <p:cNvPr id="5176" name="Google Shape;5176;p463"/>
            <p:cNvGrpSpPr/>
            <p:nvPr/>
          </p:nvGrpSpPr>
          <p:grpSpPr>
            <a:xfrm>
              <a:off x="5056249" y="8126867"/>
              <a:ext cx="1480332" cy="876312"/>
              <a:chOff x="5031520" y="5547607"/>
              <a:chExt cx="1480332" cy="876311"/>
            </a:xfrm>
          </p:grpSpPr>
          <p:grpSp>
            <p:nvGrpSpPr>
              <p:cNvPr id="5177" name="Google Shape;5177;p463"/>
              <p:cNvGrpSpPr/>
              <p:nvPr/>
            </p:nvGrpSpPr>
            <p:grpSpPr>
              <a:xfrm rot="5400000">
                <a:off x="5509468" y="5069658"/>
                <a:ext cx="524435" cy="1480332"/>
                <a:chOff x="3792071" y="3576918"/>
                <a:chExt cx="524435" cy="1480332"/>
              </a:xfrm>
            </p:grpSpPr>
            <p:cxnSp>
              <p:nvCxnSpPr>
                <p:cNvPr id="5178" name="Google Shape;5178;p463"/>
                <p:cNvCxnSpPr/>
                <p:nvPr/>
              </p:nvCxnSpPr>
              <p:spPr>
                <a:xfrm>
                  <a:off x="4316506" y="3576918"/>
                  <a:ext cx="0" cy="1480332"/>
                </a:xfrm>
                <a:prstGeom prst="straightConnector1">
                  <a:avLst/>
                </a:prstGeom>
                <a:noFill/>
                <a:ln cap="flat" cmpd="sng" w="38100">
                  <a:solidFill>
                    <a:srgbClr val="7F7F7F"/>
                  </a:solidFill>
                  <a:prstDash val="solid"/>
                  <a:round/>
                  <a:headEnd len="sm" w="sm" type="none"/>
                  <a:tailEnd len="med" w="med" type="triangle"/>
                </a:ln>
              </p:spPr>
            </p:cxnSp>
            <p:cxnSp>
              <p:nvCxnSpPr>
                <p:cNvPr id="5179" name="Google Shape;5179;p463"/>
                <p:cNvCxnSpPr/>
                <p:nvPr/>
              </p:nvCxnSpPr>
              <p:spPr>
                <a:xfrm rot="10800000">
                  <a:off x="3792071" y="3576918"/>
                  <a:ext cx="0" cy="1480332"/>
                </a:xfrm>
                <a:prstGeom prst="straightConnector1">
                  <a:avLst/>
                </a:prstGeom>
                <a:noFill/>
                <a:ln cap="flat" cmpd="sng" w="38100">
                  <a:solidFill>
                    <a:srgbClr val="7F7F7F"/>
                  </a:solidFill>
                  <a:prstDash val="solid"/>
                  <a:round/>
                  <a:headEnd len="sm" w="sm" type="none"/>
                  <a:tailEnd len="med" w="med" type="triangle"/>
                </a:ln>
              </p:spPr>
            </p:cxnSp>
          </p:grpSp>
          <p:sp>
            <p:nvSpPr>
              <p:cNvPr id="5180" name="Google Shape;5180;p463"/>
              <p:cNvSpPr txBox="1"/>
              <p:nvPr/>
            </p:nvSpPr>
            <p:spPr>
              <a:xfrm>
                <a:off x="5425152" y="6174619"/>
                <a:ext cx="686726"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5</a:t>
                </a:r>
                <a:endParaRPr b="0" i="0" sz="1100" u="none" cap="none" strike="noStrike">
                  <a:solidFill>
                    <a:srgbClr val="3F3F3F"/>
                  </a:solidFill>
                  <a:latin typeface="Arial"/>
                  <a:ea typeface="Arial"/>
                  <a:cs typeface="Arial"/>
                  <a:sym typeface="Arial"/>
                </a:endParaRPr>
              </a:p>
            </p:txBody>
          </p:sp>
        </p:grpSp>
        <p:sp>
          <p:nvSpPr>
            <p:cNvPr id="5181" name="Google Shape;5181;p463"/>
            <p:cNvSpPr txBox="1"/>
            <p:nvPr/>
          </p:nvSpPr>
          <p:spPr>
            <a:xfrm>
              <a:off x="2391918" y="8294463"/>
              <a:ext cx="561472"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3F3F3F"/>
                  </a:solidFill>
                  <a:latin typeface="Open Sans"/>
                  <a:ea typeface="Open Sans"/>
                  <a:cs typeface="Open Sans"/>
                  <a:sym typeface="Open Sans"/>
                </a:rPr>
                <a:t>1</a:t>
              </a:r>
              <a:endParaRPr b="0" i="0" sz="1100" u="none" cap="none" strike="noStrike">
                <a:solidFill>
                  <a:srgbClr val="3F3F3F"/>
                </a:solidFill>
                <a:latin typeface="Arial"/>
                <a:ea typeface="Arial"/>
                <a:cs typeface="Arial"/>
                <a:sym typeface="Arial"/>
              </a:endParaRPr>
            </a:p>
          </p:txBody>
        </p:sp>
        <p:grpSp>
          <p:nvGrpSpPr>
            <p:cNvPr id="5182" name="Google Shape;5182;p463"/>
            <p:cNvGrpSpPr/>
            <p:nvPr/>
          </p:nvGrpSpPr>
          <p:grpSpPr>
            <a:xfrm>
              <a:off x="6330342" y="7377481"/>
              <a:ext cx="2315393" cy="1650138"/>
              <a:chOff x="3281619" y="3365615"/>
              <a:chExt cx="2315393" cy="1650138"/>
            </a:xfrm>
          </p:grpSpPr>
          <p:sp>
            <p:nvSpPr>
              <p:cNvPr id="5183" name="Google Shape;5183;p463"/>
              <p:cNvSpPr/>
              <p:nvPr/>
            </p:nvSpPr>
            <p:spPr>
              <a:xfrm>
                <a:off x="3818964" y="3365615"/>
                <a:ext cx="1240705" cy="1650138"/>
              </a:xfrm>
              <a:prstGeom prst="can">
                <a:avLst>
                  <a:gd fmla="val 25000" name="adj"/>
                </a:avLst>
              </a:prstGeom>
              <a:solidFill>
                <a:srgbClr val="427AA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84" name="Google Shape;5184;p463"/>
              <p:cNvSpPr txBox="1"/>
              <p:nvPr/>
            </p:nvSpPr>
            <p:spPr>
              <a:xfrm>
                <a:off x="3281619" y="4036239"/>
                <a:ext cx="2315393" cy="30888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Open Sans"/>
                    <a:ea typeface="Open Sans"/>
                    <a:cs typeface="Open Sans"/>
                    <a:sym typeface="Open Sans"/>
                  </a:rPr>
                  <a:t>Database</a:t>
                </a:r>
                <a:endParaRPr b="0" i="0" sz="2000" u="none" cap="none" strike="noStrike">
                  <a:solidFill>
                    <a:schemeClr val="lt1"/>
                  </a:solidFill>
                  <a:latin typeface="Arial"/>
                  <a:ea typeface="Arial"/>
                  <a:cs typeface="Arial"/>
                  <a:sym typeface="Arial"/>
                </a:endParaRPr>
              </a:p>
            </p:txBody>
          </p:sp>
        </p:grpSp>
      </p:grpSp>
      <p:grpSp>
        <p:nvGrpSpPr>
          <p:cNvPr id="5185" name="Google Shape;5185;p463"/>
          <p:cNvGrpSpPr/>
          <p:nvPr/>
        </p:nvGrpSpPr>
        <p:grpSpPr>
          <a:xfrm>
            <a:off x="1676367" y="2123186"/>
            <a:ext cx="6656017" cy="5510708"/>
            <a:chOff x="1082200" y="2542338"/>
            <a:chExt cx="8690214" cy="6373549"/>
          </a:xfrm>
        </p:grpSpPr>
        <p:sp>
          <p:nvSpPr>
            <p:cNvPr id="5186" name="Google Shape;5186;p463"/>
            <p:cNvSpPr/>
            <p:nvPr/>
          </p:nvSpPr>
          <p:spPr>
            <a:xfrm>
              <a:off x="1082200" y="2542338"/>
              <a:ext cx="8690214" cy="6373549"/>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87" name="Google Shape;5187;p463"/>
            <p:cNvGrpSpPr/>
            <p:nvPr/>
          </p:nvGrpSpPr>
          <p:grpSpPr>
            <a:xfrm>
              <a:off x="2520610" y="2561205"/>
              <a:ext cx="5813379" cy="835056"/>
              <a:chOff x="6575506" y="1465533"/>
              <a:chExt cx="4367680" cy="408380"/>
            </a:xfrm>
          </p:grpSpPr>
          <p:sp>
            <p:nvSpPr>
              <p:cNvPr id="5188" name="Google Shape;5188;p463"/>
              <p:cNvSpPr/>
              <p:nvPr/>
            </p:nvSpPr>
            <p:spPr>
              <a:xfrm rot="10800000">
                <a:off x="6575506" y="1465533"/>
                <a:ext cx="4367680" cy="408380"/>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189" name="Google Shape;5189;p463"/>
              <p:cNvSpPr txBox="1"/>
              <p:nvPr/>
            </p:nvSpPr>
            <p:spPr>
              <a:xfrm>
                <a:off x="7123733" y="1556992"/>
                <a:ext cx="3323525" cy="22454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Tokenization</a:t>
                </a:r>
                <a:endParaRPr b="1" i="0" sz="2400" u="none" cap="none" strike="noStrike">
                  <a:solidFill>
                    <a:srgbClr val="000000"/>
                  </a:solidFill>
                  <a:latin typeface="Open Sans"/>
                  <a:ea typeface="Open Sans"/>
                  <a:cs typeface="Open Sans"/>
                  <a:sym typeface="Open Sans"/>
                </a:endParaRPr>
              </a:p>
            </p:txBody>
          </p:sp>
        </p:grpSp>
      </p:grpSp>
      <p:sp>
        <p:nvSpPr>
          <p:cNvPr id="5190" name="Google Shape;5190;p463"/>
          <p:cNvSpPr txBox="1"/>
          <p:nvPr/>
        </p:nvSpPr>
        <p:spPr>
          <a:xfrm>
            <a:off x="1676367" y="2996446"/>
            <a:ext cx="6193469" cy="2076564"/>
          </a:xfrm>
          <a:prstGeom prst="rect">
            <a:avLst/>
          </a:prstGeom>
          <a:noFill/>
          <a:ln>
            <a:noFill/>
          </a:ln>
        </p:spPr>
        <p:txBody>
          <a:bodyPr anchorCtr="0" anchor="t" bIns="142225" lIns="142225" spcFirstLastPara="1" rIns="142225" wrap="square" tIns="142225">
            <a:spAutoFit/>
          </a:bodyPr>
          <a:lstStyle/>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It is the process of substituting a sensitive data element with a nonsensitive equivalent referred to as a token.</a:t>
            </a:r>
            <a:endParaRPr/>
          </a:p>
          <a:p>
            <a:pPr indent="-180975" lvl="1" marL="285750" marR="0" rtl="0" algn="l">
              <a:lnSpc>
                <a:spcPct val="114000"/>
              </a:lnSpc>
              <a:spcBef>
                <a:spcPts val="0"/>
              </a:spcBef>
              <a:spcAft>
                <a:spcPts val="0"/>
              </a:spcAft>
              <a:buClr>
                <a:srgbClr val="000000"/>
              </a:buClr>
              <a:buSzPts val="1650"/>
              <a:buFont typeface="Arial"/>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Tokenization is a technology that:</a:t>
            </a:r>
            <a:endParaRPr b="0" i="0" sz="1400" u="none" cap="none" strike="noStrike">
              <a:solidFill>
                <a:srgbClr val="000000"/>
              </a:solidFill>
              <a:latin typeface="Arial"/>
              <a:ea typeface="Arial"/>
              <a:cs typeface="Arial"/>
              <a:sym typeface="Arial"/>
            </a:endParaRPr>
          </a:p>
        </p:txBody>
      </p:sp>
      <p:sp>
        <p:nvSpPr>
          <p:cNvPr id="5191" name="Google Shape;5191;p463"/>
          <p:cNvSpPr txBox="1"/>
          <p:nvPr/>
        </p:nvSpPr>
        <p:spPr>
          <a:xfrm>
            <a:off x="1982378" y="5003362"/>
            <a:ext cx="6011755" cy="1973972"/>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4000"/>
              </a:lnSpc>
              <a:spcBef>
                <a:spcPts val="0"/>
              </a:spcBef>
              <a:spcAft>
                <a:spcPts val="0"/>
              </a:spcAft>
              <a:buClr>
                <a:srgbClr val="3F3F3F"/>
              </a:buClr>
              <a:buSzPts val="1650"/>
              <a:buFont typeface="Courier New"/>
              <a:buChar char="o"/>
            </a:pPr>
            <a:r>
              <a:rPr b="0" i="0" lang="en-US" sz="2200" u="none" cap="none" strike="noStrike">
                <a:solidFill>
                  <a:srgbClr val="3F3F3F"/>
                </a:solidFill>
                <a:latin typeface="Open Sans"/>
                <a:ea typeface="Open Sans"/>
                <a:cs typeface="Open Sans"/>
                <a:sym typeface="Open Sans"/>
              </a:rPr>
              <a:t>Replaces the original data with nonsensitive placeholders</a:t>
            </a:r>
            <a:endParaRPr/>
          </a:p>
          <a:p>
            <a:pPr indent="-301625" lvl="0" marL="457200" marR="0" rtl="0" algn="l">
              <a:lnSpc>
                <a:spcPct val="114000"/>
              </a:lnSpc>
              <a:spcBef>
                <a:spcPts val="0"/>
              </a:spcBef>
              <a:spcAft>
                <a:spcPts val="0"/>
              </a:spcAft>
              <a:buClr>
                <a:srgbClr val="3F3F3F"/>
              </a:buClr>
              <a:buSzPts val="1050"/>
              <a:buFont typeface="Courier New"/>
              <a:buNone/>
            </a:pPr>
            <a:r>
              <a:t/>
            </a:r>
            <a:endParaRPr b="0" i="0" sz="1400" u="none" cap="none" strike="noStrike">
              <a:solidFill>
                <a:schemeClr val="dk1"/>
              </a:solidFill>
              <a:latin typeface="Arial"/>
              <a:ea typeface="Arial"/>
              <a:cs typeface="Arial"/>
              <a:sym typeface="Arial"/>
            </a:endParaRPr>
          </a:p>
          <a:p>
            <a:pPr indent="-368300" lvl="0" marL="457200" marR="0" rtl="0" algn="l">
              <a:lnSpc>
                <a:spcPct val="114000"/>
              </a:lnSpc>
              <a:spcBef>
                <a:spcPts val="0"/>
              </a:spcBef>
              <a:spcAft>
                <a:spcPts val="0"/>
              </a:spcAft>
              <a:buClr>
                <a:srgbClr val="3F3F3F"/>
              </a:buClr>
              <a:buSzPts val="1650"/>
              <a:buFont typeface="Courier New"/>
              <a:buChar char="o"/>
            </a:pPr>
            <a:r>
              <a:rPr b="0" i="0" lang="en-US" sz="2200" u="none" cap="none" strike="noStrike">
                <a:solidFill>
                  <a:srgbClr val="3F3F3F"/>
                </a:solidFill>
                <a:latin typeface="Open Sans"/>
                <a:ea typeface="Open Sans"/>
                <a:cs typeface="Open Sans"/>
                <a:sym typeface="Open Sans"/>
              </a:rPr>
              <a:t>Safeguards sensitive data in a secure, protected, and regulated environment</a:t>
            </a:r>
            <a:endParaRPr b="0" i="0" sz="1400" u="none" cap="none" strike="noStrike">
              <a:solidFill>
                <a:srgbClr val="000000"/>
              </a:solidFill>
              <a:latin typeface="Calibri"/>
              <a:ea typeface="Calibri"/>
              <a:cs typeface="Calibri"/>
              <a:sym typeface="Calibri"/>
            </a:endParaRPr>
          </a:p>
        </p:txBody>
      </p:sp>
      <p:sp>
        <p:nvSpPr>
          <p:cNvPr id="5192" name="Google Shape;5192;p463"/>
          <p:cNvSpPr/>
          <p:nvPr/>
        </p:nvSpPr>
        <p:spPr>
          <a:xfrm>
            <a:off x="4546600" y="835389"/>
            <a:ext cx="716367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6" name="Shape 5196"/>
        <p:cNvGrpSpPr/>
        <p:nvPr/>
      </p:nvGrpSpPr>
      <p:grpSpPr>
        <a:xfrm>
          <a:off x="0" y="0"/>
          <a:ext cx="0" cy="0"/>
          <a:chOff x="0" y="0"/>
          <a:chExt cx="0" cy="0"/>
        </a:xfrm>
      </p:grpSpPr>
      <p:sp>
        <p:nvSpPr>
          <p:cNvPr id="5197" name="Google Shape;5197;p464"/>
          <p:cNvSpPr txBox="1"/>
          <p:nvPr>
            <p:ph type="title"/>
          </p:nvPr>
        </p:nvSpPr>
        <p:spPr>
          <a:xfrm>
            <a:off x="3077" y="260042"/>
            <a:ext cx="16257900" cy="665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Protecting Privacy: Tokenization</a:t>
            </a:r>
            <a:endParaRPr/>
          </a:p>
        </p:txBody>
      </p:sp>
      <p:sp>
        <p:nvSpPr>
          <p:cNvPr id="5198" name="Google Shape;5198;p464"/>
          <p:cNvSpPr/>
          <p:nvPr/>
        </p:nvSpPr>
        <p:spPr>
          <a:xfrm>
            <a:off x="8792714" y="5597755"/>
            <a:ext cx="141100" cy="250638"/>
          </a:xfrm>
          <a:custGeom>
            <a:rect b="b" l="l" r="r" t="t"/>
            <a:pathLst>
              <a:path extrusionOk="0" h="21600" w="21600">
                <a:moveTo>
                  <a:pt x="21600" y="0"/>
                </a:moveTo>
                <a:lnTo>
                  <a:pt x="0" y="21600"/>
                </a:lnTo>
                <a:lnTo>
                  <a:pt x="21600" y="0"/>
                </a:lnTo>
                <a:close/>
              </a:path>
            </a:pathLst>
          </a:custGeom>
          <a:solidFill>
            <a:srgbClr val="D9D9D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9" name="Google Shape;5199;p464"/>
          <p:cNvSpPr/>
          <p:nvPr/>
        </p:nvSpPr>
        <p:spPr>
          <a:xfrm>
            <a:off x="7597089" y="5846195"/>
            <a:ext cx="285912" cy="1"/>
          </a:xfrm>
          <a:custGeom>
            <a:rect b="b" l="l" r="r" t="t"/>
            <a:pathLst>
              <a:path extrusionOk="0" h="120000" w="21600">
                <a:moveTo>
                  <a:pt x="21600" y="0"/>
                </a:moveTo>
                <a:lnTo>
                  <a:pt x="0" y="0"/>
                </a:lnTo>
                <a:lnTo>
                  <a:pt x="21600" y="0"/>
                </a:lnTo>
                <a:close/>
              </a:path>
            </a:pathLst>
          </a:cu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0" name="Google Shape;5200;p464"/>
          <p:cNvSpPr/>
          <p:nvPr/>
        </p:nvSpPr>
        <p:spPr>
          <a:xfrm>
            <a:off x="6256651" y="4810572"/>
            <a:ext cx="883724" cy="1282886"/>
          </a:xfrm>
          <a:custGeom>
            <a:rect b="b" l="l" r="r" t="t"/>
            <a:pathLst>
              <a:path extrusionOk="0" h="21600" w="21600">
                <a:moveTo>
                  <a:pt x="18151" y="0"/>
                </a:moveTo>
                <a:lnTo>
                  <a:pt x="0" y="21600"/>
                </a:lnTo>
                <a:lnTo>
                  <a:pt x="18151" y="0"/>
                </a:lnTo>
                <a:lnTo>
                  <a:pt x="21600" y="4126"/>
                </a:lnTo>
                <a:lnTo>
                  <a:pt x="18151" y="0"/>
                </a:lnTo>
                <a:close/>
              </a:path>
            </a:pathLst>
          </a:custGeom>
          <a:solidFill>
            <a:srgbClr val="D9D9D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1" name="Google Shape;5201;p464"/>
          <p:cNvSpPr/>
          <p:nvPr/>
        </p:nvSpPr>
        <p:spPr>
          <a:xfrm>
            <a:off x="7452277" y="3776468"/>
            <a:ext cx="144813" cy="246924"/>
          </a:xfrm>
          <a:custGeom>
            <a:rect b="b" l="l" r="r" t="t"/>
            <a:pathLst>
              <a:path extrusionOk="0" h="21600" w="21600">
                <a:moveTo>
                  <a:pt x="21600" y="0"/>
                </a:moveTo>
                <a:lnTo>
                  <a:pt x="0" y="21600"/>
                </a:lnTo>
                <a:lnTo>
                  <a:pt x="21600" y="0"/>
                </a:lnTo>
                <a:close/>
              </a:path>
            </a:pathLst>
          </a:custGeom>
          <a:solidFill>
            <a:srgbClr val="D9D9D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2" name="Google Shape;5202;p464"/>
          <p:cNvSpPr/>
          <p:nvPr/>
        </p:nvSpPr>
        <p:spPr>
          <a:xfrm>
            <a:off x="8506803" y="3774272"/>
            <a:ext cx="285912" cy="1"/>
          </a:xfrm>
          <a:custGeom>
            <a:rect b="b" l="l" r="r" t="t"/>
            <a:pathLst>
              <a:path extrusionOk="0" h="120000" w="21600">
                <a:moveTo>
                  <a:pt x="0" y="0"/>
                </a:moveTo>
                <a:lnTo>
                  <a:pt x="21600" y="0"/>
                </a:lnTo>
                <a:lnTo>
                  <a:pt x="0" y="0"/>
                </a:lnTo>
                <a:close/>
              </a:path>
            </a:pathLst>
          </a:cu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3" name="Google Shape;5203;p464"/>
          <p:cNvSpPr txBox="1"/>
          <p:nvPr/>
        </p:nvSpPr>
        <p:spPr>
          <a:xfrm>
            <a:off x="7274870" y="4580297"/>
            <a:ext cx="2165967"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200"/>
              <a:buFont typeface="Arial"/>
              <a:buNone/>
            </a:pPr>
            <a:r>
              <a:rPr b="1" i="0" lang="en-US" sz="2200" u="none" cap="none" strike="noStrike">
                <a:solidFill>
                  <a:srgbClr val="3F3F3F"/>
                </a:solidFill>
                <a:latin typeface="Open Sans"/>
                <a:ea typeface="Open Sans"/>
                <a:cs typeface="Open Sans"/>
                <a:sym typeface="Open Sans"/>
              </a:rPr>
              <a:t>Key features </a:t>
            </a:r>
            <a:endParaRPr b="0" i="0" sz="2200" u="none" cap="none" strike="noStrike">
              <a:solidFill>
                <a:srgbClr val="3F3F3F"/>
              </a:solidFill>
              <a:latin typeface="Open Sans"/>
              <a:ea typeface="Open Sans"/>
              <a:cs typeface="Open Sans"/>
              <a:sym typeface="Open Sans"/>
            </a:endParaRPr>
          </a:p>
        </p:txBody>
      </p:sp>
      <p:grpSp>
        <p:nvGrpSpPr>
          <p:cNvPr id="5204" name="Google Shape;5204;p464"/>
          <p:cNvGrpSpPr/>
          <p:nvPr/>
        </p:nvGrpSpPr>
        <p:grpSpPr>
          <a:xfrm>
            <a:off x="7490476" y="2170534"/>
            <a:ext cx="2734216" cy="2638178"/>
            <a:chOff x="7093373" y="2338859"/>
            <a:chExt cx="2734216" cy="2638178"/>
          </a:xfrm>
        </p:grpSpPr>
        <p:sp>
          <p:nvSpPr>
            <p:cNvPr id="5205" name="Google Shape;5205;p464"/>
            <p:cNvSpPr/>
            <p:nvPr/>
          </p:nvSpPr>
          <p:spPr>
            <a:xfrm>
              <a:off x="7093373" y="2338859"/>
              <a:ext cx="2734216" cy="2638178"/>
            </a:xfrm>
            <a:custGeom>
              <a:rect b="b" l="l" r="r" t="t"/>
              <a:pathLst>
                <a:path extrusionOk="0" h="21600" w="21364">
                  <a:moveTo>
                    <a:pt x="20741" y="11088"/>
                  </a:moveTo>
                  <a:cubicBezTo>
                    <a:pt x="21566" y="9432"/>
                    <a:pt x="21600" y="7416"/>
                    <a:pt x="20673" y="5688"/>
                  </a:cubicBezTo>
                  <a:cubicBezTo>
                    <a:pt x="18887" y="2484"/>
                    <a:pt x="18887" y="2484"/>
                    <a:pt x="18887" y="2484"/>
                  </a:cubicBezTo>
                  <a:cubicBezTo>
                    <a:pt x="18132" y="1116"/>
                    <a:pt x="16277" y="0"/>
                    <a:pt x="14766" y="0"/>
                  </a:cubicBezTo>
                  <a:cubicBezTo>
                    <a:pt x="0" y="0"/>
                    <a:pt x="0" y="0"/>
                    <a:pt x="0" y="0"/>
                  </a:cubicBezTo>
                  <a:cubicBezTo>
                    <a:pt x="1889" y="0"/>
                    <a:pt x="3571" y="1044"/>
                    <a:pt x="4499" y="2628"/>
                  </a:cubicBezTo>
                  <a:cubicBezTo>
                    <a:pt x="14972" y="21600"/>
                    <a:pt x="14972" y="21600"/>
                    <a:pt x="14972" y="21600"/>
                  </a:cubicBezTo>
                  <a:cubicBezTo>
                    <a:pt x="20741" y="11088"/>
                    <a:pt x="20741" y="11088"/>
                    <a:pt x="20741" y="11088"/>
                  </a:cubicBezTo>
                </a:path>
              </a:pathLst>
            </a:custGeom>
            <a:solidFill>
              <a:srgbClr val="5B9BD5"/>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6" name="Google Shape;5206;p464"/>
            <p:cNvSpPr/>
            <p:nvPr/>
          </p:nvSpPr>
          <p:spPr>
            <a:xfrm>
              <a:off x="8579200" y="2754405"/>
              <a:ext cx="758461" cy="758462"/>
            </a:xfrm>
            <a:prstGeom prst="ellipse">
              <a:avLst/>
            </a:prstGeom>
            <a:solidFill>
              <a:srgbClr val="5B9B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5207" name="Google Shape;5207;p464"/>
          <p:cNvSpPr txBox="1"/>
          <p:nvPr/>
        </p:nvSpPr>
        <p:spPr>
          <a:xfrm>
            <a:off x="10730031" y="2149457"/>
            <a:ext cx="3453109" cy="1226554"/>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An application collects or generates a piece of sensitive data.</a:t>
            </a:r>
            <a:endParaRPr/>
          </a:p>
        </p:txBody>
      </p:sp>
      <p:cxnSp>
        <p:nvCxnSpPr>
          <p:cNvPr id="5208" name="Google Shape;5208;p464"/>
          <p:cNvCxnSpPr/>
          <p:nvPr/>
        </p:nvCxnSpPr>
        <p:spPr>
          <a:xfrm>
            <a:off x="10006478" y="2735376"/>
            <a:ext cx="700657" cy="0"/>
          </a:xfrm>
          <a:prstGeom prst="straightConnector1">
            <a:avLst/>
          </a:prstGeom>
          <a:noFill/>
          <a:ln cap="flat" cmpd="sng" w="38100">
            <a:solidFill>
              <a:srgbClr val="5B9BD5"/>
            </a:solidFill>
            <a:prstDash val="solid"/>
            <a:miter lim="800000"/>
            <a:headEnd len="sm" w="sm" type="none"/>
            <a:tailEnd len="med" w="med" type="oval"/>
          </a:ln>
        </p:spPr>
      </p:cxnSp>
      <p:grpSp>
        <p:nvGrpSpPr>
          <p:cNvPr id="5209" name="Google Shape;5209;p464"/>
          <p:cNvGrpSpPr/>
          <p:nvPr/>
        </p:nvGrpSpPr>
        <p:grpSpPr>
          <a:xfrm>
            <a:off x="8792713" y="2866752"/>
            <a:ext cx="2344803" cy="2981640"/>
            <a:chOff x="8395610" y="3035077"/>
            <a:chExt cx="2344803" cy="2981640"/>
          </a:xfrm>
        </p:grpSpPr>
        <p:sp>
          <p:nvSpPr>
            <p:cNvPr id="5210" name="Google Shape;5210;p464"/>
            <p:cNvSpPr/>
            <p:nvPr/>
          </p:nvSpPr>
          <p:spPr>
            <a:xfrm>
              <a:off x="8848613" y="3694158"/>
              <a:ext cx="883726" cy="1284742"/>
            </a:xfrm>
            <a:custGeom>
              <a:rect b="b" l="l" r="r" t="t"/>
              <a:pathLst>
                <a:path extrusionOk="0" h="21600" w="21600">
                  <a:moveTo>
                    <a:pt x="21600" y="0"/>
                  </a:moveTo>
                  <a:lnTo>
                    <a:pt x="0" y="17449"/>
                  </a:lnTo>
                  <a:lnTo>
                    <a:pt x="3539" y="21600"/>
                  </a:lnTo>
                  <a:lnTo>
                    <a:pt x="21600"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1" name="Google Shape;5211;p464"/>
            <p:cNvSpPr/>
            <p:nvPr/>
          </p:nvSpPr>
          <p:spPr>
            <a:xfrm>
              <a:off x="8395610" y="3035077"/>
              <a:ext cx="2344803" cy="2981640"/>
            </a:xfrm>
            <a:custGeom>
              <a:rect b="b" l="l" r="r" t="t"/>
              <a:pathLst>
                <a:path extrusionOk="0" h="21600" w="21380">
                  <a:moveTo>
                    <a:pt x="13505" y="21600"/>
                  </a:moveTo>
                  <a:cubicBezTo>
                    <a:pt x="15589" y="21536"/>
                    <a:pt x="17553" y="20644"/>
                    <a:pt x="18675" y="19115"/>
                  </a:cubicBezTo>
                  <a:cubicBezTo>
                    <a:pt x="20718" y="16280"/>
                    <a:pt x="20718" y="16280"/>
                    <a:pt x="20718" y="16280"/>
                  </a:cubicBezTo>
                  <a:cubicBezTo>
                    <a:pt x="21600" y="15069"/>
                    <a:pt x="21600" y="13094"/>
                    <a:pt x="20718" y="11883"/>
                  </a:cubicBezTo>
                  <a:cubicBezTo>
                    <a:pt x="12102" y="0"/>
                    <a:pt x="12102" y="0"/>
                    <a:pt x="12102" y="0"/>
                  </a:cubicBezTo>
                  <a:cubicBezTo>
                    <a:pt x="13184" y="1529"/>
                    <a:pt x="13144" y="3313"/>
                    <a:pt x="12183" y="4779"/>
                  </a:cubicBezTo>
                  <a:cubicBezTo>
                    <a:pt x="0" y="21600"/>
                    <a:pt x="0" y="21600"/>
                    <a:pt x="0" y="21600"/>
                  </a:cubicBezTo>
                  <a:cubicBezTo>
                    <a:pt x="13505" y="21600"/>
                    <a:pt x="13505" y="21600"/>
                    <a:pt x="13505" y="21600"/>
                  </a:cubicBezTo>
                </a:path>
              </a:pathLst>
            </a:custGeom>
            <a:solidFill>
              <a:srgbClr val="ED7D3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2" name="Google Shape;5212;p464"/>
            <p:cNvSpPr/>
            <p:nvPr/>
          </p:nvSpPr>
          <p:spPr>
            <a:xfrm>
              <a:off x="9609375" y="4599671"/>
              <a:ext cx="758461" cy="758461"/>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5213" name="Google Shape;5213;p464"/>
          <p:cNvSpPr txBox="1"/>
          <p:nvPr/>
        </p:nvSpPr>
        <p:spPr>
          <a:xfrm>
            <a:off x="12064134" y="4242450"/>
            <a:ext cx="3453109" cy="1612493"/>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The application sends the data to the tokenization server, not storing it locally.</a:t>
            </a:r>
            <a:endParaRPr/>
          </a:p>
        </p:txBody>
      </p:sp>
      <p:cxnSp>
        <p:nvCxnSpPr>
          <p:cNvPr id="5214" name="Google Shape;5214;p464"/>
          <p:cNvCxnSpPr/>
          <p:nvPr/>
        </p:nvCxnSpPr>
        <p:spPr>
          <a:xfrm>
            <a:off x="11137516" y="4803782"/>
            <a:ext cx="700657" cy="0"/>
          </a:xfrm>
          <a:prstGeom prst="straightConnector1">
            <a:avLst/>
          </a:prstGeom>
          <a:noFill/>
          <a:ln cap="flat" cmpd="sng" w="38100">
            <a:solidFill>
              <a:srgbClr val="ED7D31"/>
            </a:solidFill>
            <a:prstDash val="solid"/>
            <a:miter lim="800000"/>
            <a:headEnd len="sm" w="sm" type="none"/>
            <a:tailEnd len="med" w="med" type="oval"/>
          </a:ln>
        </p:spPr>
      </p:cxnSp>
      <p:grpSp>
        <p:nvGrpSpPr>
          <p:cNvPr id="5215" name="Google Shape;5215;p464"/>
          <p:cNvGrpSpPr/>
          <p:nvPr/>
        </p:nvGrpSpPr>
        <p:grpSpPr>
          <a:xfrm>
            <a:off x="7597087" y="5504927"/>
            <a:ext cx="3243418" cy="1943824"/>
            <a:chOff x="7199984" y="5673252"/>
            <a:chExt cx="3243418" cy="1943824"/>
          </a:xfrm>
        </p:grpSpPr>
        <p:grpSp>
          <p:nvGrpSpPr>
            <p:cNvPr id="5216" name="Google Shape;5216;p464"/>
            <p:cNvGrpSpPr/>
            <p:nvPr/>
          </p:nvGrpSpPr>
          <p:grpSpPr>
            <a:xfrm>
              <a:off x="7199984" y="5673252"/>
              <a:ext cx="3243418" cy="1943824"/>
              <a:chOff x="-1" y="0"/>
              <a:chExt cx="2346152" cy="1406080"/>
            </a:xfrm>
          </p:grpSpPr>
          <p:sp>
            <p:nvSpPr>
              <p:cNvPr id="5217" name="Google Shape;5217;p464"/>
              <p:cNvSpPr/>
              <p:nvPr/>
            </p:nvSpPr>
            <p:spPr>
              <a:xfrm>
                <a:off x="0" y="0"/>
                <a:ext cx="2346151" cy="1406080"/>
              </a:xfrm>
              <a:custGeom>
                <a:rect b="b" l="l" r="r" t="t"/>
                <a:pathLst>
                  <a:path extrusionOk="0" h="21600" w="21600">
                    <a:moveTo>
                      <a:pt x="4917" y="18081"/>
                    </a:moveTo>
                    <a:cubicBezTo>
                      <a:pt x="5737" y="20183"/>
                      <a:pt x="7141" y="21600"/>
                      <a:pt x="8780" y="21600"/>
                    </a:cubicBezTo>
                    <a:cubicBezTo>
                      <a:pt x="11766" y="21600"/>
                      <a:pt x="11766" y="21600"/>
                      <a:pt x="11766" y="21600"/>
                    </a:cubicBezTo>
                    <a:cubicBezTo>
                      <a:pt x="13054" y="21600"/>
                      <a:pt x="14634" y="20085"/>
                      <a:pt x="15278" y="18228"/>
                    </a:cubicBezTo>
                    <a:cubicBezTo>
                      <a:pt x="21600" y="0"/>
                      <a:pt x="21600" y="0"/>
                      <a:pt x="21600" y="0"/>
                    </a:cubicBezTo>
                    <a:cubicBezTo>
                      <a:pt x="20780" y="2346"/>
                      <a:pt x="19346" y="3714"/>
                      <a:pt x="17824" y="3812"/>
                    </a:cubicBezTo>
                    <a:cubicBezTo>
                      <a:pt x="0" y="3812"/>
                      <a:pt x="0" y="3812"/>
                      <a:pt x="0" y="3812"/>
                    </a:cubicBezTo>
                    <a:cubicBezTo>
                      <a:pt x="4917" y="18081"/>
                      <a:pt x="4917" y="18081"/>
                      <a:pt x="4917" y="18081"/>
                    </a:cubicBezTo>
                  </a:path>
                </a:pathLst>
              </a:custGeom>
              <a:solidFill>
                <a:srgbClr val="A5A5A5"/>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8" name="Google Shape;5218;p464"/>
              <p:cNvSpPr/>
              <p:nvPr/>
            </p:nvSpPr>
            <p:spPr>
              <a:xfrm>
                <a:off x="-1" y="248447"/>
                <a:ext cx="534500" cy="927987"/>
              </a:xfrm>
              <a:custGeom>
                <a:rect b="b" l="l" r="r" t="t"/>
                <a:pathLst>
                  <a:path extrusionOk="0" h="21600" w="21600">
                    <a:moveTo>
                      <a:pt x="0" y="0"/>
                    </a:moveTo>
                    <a:lnTo>
                      <a:pt x="271" y="219"/>
                    </a:lnTo>
                    <a:lnTo>
                      <a:pt x="21600" y="21600"/>
                    </a:lnTo>
                    <a:lnTo>
                      <a:pt x="8358" y="0"/>
                    </a:lnTo>
                    <a:lnTo>
                      <a:pt x="0"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219" name="Google Shape;5219;p464"/>
            <p:cNvSpPr/>
            <p:nvPr/>
          </p:nvSpPr>
          <p:spPr>
            <a:xfrm>
              <a:off x="8579200" y="6444934"/>
              <a:ext cx="758461" cy="758461"/>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5220" name="Google Shape;5220;p464"/>
          <p:cNvSpPr txBox="1"/>
          <p:nvPr/>
        </p:nvSpPr>
        <p:spPr>
          <a:xfrm>
            <a:off x="11121905" y="6167170"/>
            <a:ext cx="3658187" cy="199843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The tokenization server generates the token and stores both the sensitive data and the token in the token database.</a:t>
            </a:r>
            <a:endParaRPr/>
          </a:p>
        </p:txBody>
      </p:sp>
      <p:cxnSp>
        <p:nvCxnSpPr>
          <p:cNvPr id="5221" name="Google Shape;5221;p464"/>
          <p:cNvCxnSpPr/>
          <p:nvPr/>
        </p:nvCxnSpPr>
        <p:spPr>
          <a:xfrm>
            <a:off x="10039314" y="6752538"/>
            <a:ext cx="700657" cy="0"/>
          </a:xfrm>
          <a:prstGeom prst="straightConnector1">
            <a:avLst/>
          </a:prstGeom>
          <a:noFill/>
          <a:ln cap="flat" cmpd="sng" w="38100">
            <a:solidFill>
              <a:srgbClr val="A5A5A5"/>
            </a:solidFill>
            <a:prstDash val="solid"/>
            <a:miter lim="800000"/>
            <a:headEnd len="sm" w="sm" type="none"/>
            <a:tailEnd len="med" w="med" type="oval"/>
          </a:ln>
        </p:spPr>
      </p:cxnSp>
      <p:grpSp>
        <p:nvGrpSpPr>
          <p:cNvPr id="5222" name="Google Shape;5222;p464"/>
          <p:cNvGrpSpPr/>
          <p:nvPr/>
        </p:nvGrpSpPr>
        <p:grpSpPr>
          <a:xfrm>
            <a:off x="6177839" y="4810572"/>
            <a:ext cx="2737416" cy="2638181"/>
            <a:chOff x="5780736" y="4978897"/>
            <a:chExt cx="2737416" cy="2638181"/>
          </a:xfrm>
        </p:grpSpPr>
        <p:grpSp>
          <p:nvGrpSpPr>
            <p:cNvPr id="5223" name="Google Shape;5223;p464"/>
            <p:cNvGrpSpPr/>
            <p:nvPr/>
          </p:nvGrpSpPr>
          <p:grpSpPr>
            <a:xfrm>
              <a:off x="5780736" y="4978897"/>
              <a:ext cx="2737416" cy="2638181"/>
              <a:chOff x="-1" y="0"/>
              <a:chExt cx="1980130" cy="1908349"/>
            </a:xfrm>
          </p:grpSpPr>
          <p:sp>
            <p:nvSpPr>
              <p:cNvPr id="5224" name="Google Shape;5224;p464"/>
              <p:cNvSpPr/>
              <p:nvPr/>
            </p:nvSpPr>
            <p:spPr>
              <a:xfrm>
                <a:off x="-1" y="0"/>
                <a:ext cx="1980130" cy="1908349"/>
              </a:xfrm>
              <a:custGeom>
                <a:rect b="b" l="l" r="r" t="t"/>
                <a:pathLst>
                  <a:path extrusionOk="0" h="21600" w="21360">
                    <a:moveTo>
                      <a:pt x="617" y="10512"/>
                    </a:moveTo>
                    <a:cubicBezTo>
                      <a:pt x="-206" y="12168"/>
                      <a:pt x="-240" y="14184"/>
                      <a:pt x="720" y="15912"/>
                    </a:cubicBezTo>
                    <a:cubicBezTo>
                      <a:pt x="2469" y="19116"/>
                      <a:pt x="2469" y="19116"/>
                      <a:pt x="2469" y="19116"/>
                    </a:cubicBezTo>
                    <a:cubicBezTo>
                      <a:pt x="3223" y="20484"/>
                      <a:pt x="5074" y="21600"/>
                      <a:pt x="6583" y="21600"/>
                    </a:cubicBezTo>
                    <a:cubicBezTo>
                      <a:pt x="21360" y="21600"/>
                      <a:pt x="21360" y="21600"/>
                      <a:pt x="21360" y="21600"/>
                    </a:cubicBezTo>
                    <a:cubicBezTo>
                      <a:pt x="19440" y="21600"/>
                      <a:pt x="17794" y="20556"/>
                      <a:pt x="16834" y="19008"/>
                    </a:cubicBezTo>
                    <a:cubicBezTo>
                      <a:pt x="6411" y="0"/>
                      <a:pt x="6411" y="0"/>
                      <a:pt x="6411" y="0"/>
                    </a:cubicBezTo>
                    <a:cubicBezTo>
                      <a:pt x="617" y="10512"/>
                      <a:pt x="617" y="10512"/>
                      <a:pt x="617" y="10512"/>
                    </a:cubicBezTo>
                  </a:path>
                </a:pathLst>
              </a:custGeom>
              <a:solidFill>
                <a:srgbClr val="FFC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5" name="Google Shape;5225;p464"/>
              <p:cNvSpPr/>
              <p:nvPr/>
            </p:nvSpPr>
            <p:spPr>
              <a:xfrm>
                <a:off x="57008" y="0"/>
                <a:ext cx="639250" cy="927986"/>
              </a:xfrm>
              <a:custGeom>
                <a:rect b="b" l="l" r="r" t="t"/>
                <a:pathLst>
                  <a:path extrusionOk="0" h="21600" w="21600">
                    <a:moveTo>
                      <a:pt x="18151" y="0"/>
                    </a:moveTo>
                    <a:lnTo>
                      <a:pt x="0" y="21600"/>
                    </a:lnTo>
                    <a:lnTo>
                      <a:pt x="21600" y="4126"/>
                    </a:lnTo>
                    <a:lnTo>
                      <a:pt x="18151"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226" name="Google Shape;5226;p464"/>
            <p:cNvSpPr/>
            <p:nvPr/>
          </p:nvSpPr>
          <p:spPr>
            <a:xfrm>
              <a:off x="6318992" y="6444934"/>
              <a:ext cx="758461" cy="758461"/>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5227" name="Google Shape;5227;p464"/>
          <p:cNvSpPr txBox="1"/>
          <p:nvPr/>
        </p:nvSpPr>
        <p:spPr>
          <a:xfrm>
            <a:off x="2129526" y="6249385"/>
            <a:ext cx="3243417" cy="1226554"/>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The tokenization server returns the token to the application.</a:t>
            </a:r>
            <a:endParaRPr/>
          </a:p>
        </p:txBody>
      </p:sp>
      <p:cxnSp>
        <p:nvCxnSpPr>
          <p:cNvPr id="5228" name="Google Shape;5228;p464"/>
          <p:cNvCxnSpPr/>
          <p:nvPr/>
        </p:nvCxnSpPr>
        <p:spPr>
          <a:xfrm>
            <a:off x="5600580" y="6777316"/>
            <a:ext cx="700657" cy="0"/>
          </a:xfrm>
          <a:prstGeom prst="straightConnector1">
            <a:avLst/>
          </a:prstGeom>
          <a:noFill/>
          <a:ln cap="flat" cmpd="sng" w="38100">
            <a:solidFill>
              <a:srgbClr val="FFC000"/>
            </a:solidFill>
            <a:prstDash val="solid"/>
            <a:miter lim="800000"/>
            <a:headEnd len="med" w="med" type="oval"/>
            <a:tailEnd len="sm" w="sm" type="none"/>
          </a:ln>
        </p:spPr>
      </p:cxnSp>
      <p:grpSp>
        <p:nvGrpSpPr>
          <p:cNvPr id="5229" name="Google Shape;5229;p464"/>
          <p:cNvGrpSpPr/>
          <p:nvPr/>
        </p:nvGrpSpPr>
        <p:grpSpPr>
          <a:xfrm>
            <a:off x="5252290" y="3776466"/>
            <a:ext cx="2344802" cy="2976072"/>
            <a:chOff x="4855187" y="3944791"/>
            <a:chExt cx="2344802" cy="2976072"/>
          </a:xfrm>
        </p:grpSpPr>
        <p:sp>
          <p:nvSpPr>
            <p:cNvPr id="5230" name="Google Shape;5230;p464"/>
            <p:cNvSpPr/>
            <p:nvPr/>
          </p:nvSpPr>
          <p:spPr>
            <a:xfrm>
              <a:off x="4855187" y="3944791"/>
              <a:ext cx="2344802" cy="2976072"/>
            </a:xfrm>
            <a:custGeom>
              <a:rect b="b" l="l" r="r" t="t"/>
              <a:pathLst>
                <a:path extrusionOk="0" h="21600" w="21380">
                  <a:moveTo>
                    <a:pt x="7835" y="0"/>
                  </a:moveTo>
                  <a:cubicBezTo>
                    <a:pt x="5791" y="64"/>
                    <a:pt x="3827" y="925"/>
                    <a:pt x="2705" y="2457"/>
                  </a:cubicBezTo>
                  <a:cubicBezTo>
                    <a:pt x="662" y="5296"/>
                    <a:pt x="662" y="5296"/>
                    <a:pt x="662" y="5296"/>
                  </a:cubicBezTo>
                  <a:cubicBezTo>
                    <a:pt x="-220" y="6509"/>
                    <a:pt x="-220" y="8487"/>
                    <a:pt x="662" y="9699"/>
                  </a:cubicBezTo>
                  <a:cubicBezTo>
                    <a:pt x="9278" y="21600"/>
                    <a:pt x="9278" y="21600"/>
                    <a:pt x="9278" y="21600"/>
                  </a:cubicBezTo>
                  <a:cubicBezTo>
                    <a:pt x="8156" y="20069"/>
                    <a:pt x="8196" y="18282"/>
                    <a:pt x="9157" y="16814"/>
                  </a:cubicBezTo>
                  <a:cubicBezTo>
                    <a:pt x="21380" y="0"/>
                    <a:pt x="21380" y="0"/>
                    <a:pt x="21380" y="0"/>
                  </a:cubicBezTo>
                  <a:cubicBezTo>
                    <a:pt x="7835" y="0"/>
                    <a:pt x="7835" y="0"/>
                    <a:pt x="7835" y="0"/>
                  </a:cubicBezTo>
                </a:path>
              </a:pathLst>
            </a:custGeom>
            <a:solidFill>
              <a:srgbClr val="4472C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1" name="Google Shape;5231;p464"/>
            <p:cNvSpPr/>
            <p:nvPr/>
          </p:nvSpPr>
          <p:spPr>
            <a:xfrm>
              <a:off x="5714738" y="3944791"/>
              <a:ext cx="1485251" cy="246924"/>
            </a:xfrm>
            <a:custGeom>
              <a:rect b="b" l="l" r="r" t="t"/>
              <a:pathLst>
                <a:path extrusionOk="0" h="21600" w="21600">
                  <a:moveTo>
                    <a:pt x="21600" y="0"/>
                  </a:moveTo>
                  <a:lnTo>
                    <a:pt x="0" y="0"/>
                  </a:lnTo>
                  <a:lnTo>
                    <a:pt x="19494" y="21600"/>
                  </a:lnTo>
                  <a:lnTo>
                    <a:pt x="21600"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2" name="Google Shape;5232;p464"/>
            <p:cNvSpPr/>
            <p:nvPr/>
          </p:nvSpPr>
          <p:spPr>
            <a:xfrm>
              <a:off x="5321879" y="4599671"/>
              <a:ext cx="758461" cy="758461"/>
            </a:xfrm>
            <a:prstGeom prst="ellipse">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5233" name="Google Shape;5233;p464"/>
          <p:cNvSpPr txBox="1"/>
          <p:nvPr/>
        </p:nvSpPr>
        <p:spPr>
          <a:xfrm>
            <a:off x="1091359" y="4208285"/>
            <a:ext cx="3176095" cy="1259447"/>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The application stores the token rather than the original data.</a:t>
            </a:r>
            <a:endParaRPr/>
          </a:p>
        </p:txBody>
      </p:sp>
      <p:cxnSp>
        <p:nvCxnSpPr>
          <p:cNvPr id="5234" name="Google Shape;5234;p464"/>
          <p:cNvCxnSpPr/>
          <p:nvPr/>
        </p:nvCxnSpPr>
        <p:spPr>
          <a:xfrm>
            <a:off x="4551633" y="4812295"/>
            <a:ext cx="700657" cy="0"/>
          </a:xfrm>
          <a:prstGeom prst="straightConnector1">
            <a:avLst/>
          </a:prstGeom>
          <a:noFill/>
          <a:ln cap="flat" cmpd="sng" w="38100">
            <a:solidFill>
              <a:srgbClr val="4472C4"/>
            </a:solidFill>
            <a:prstDash val="solid"/>
            <a:miter lim="800000"/>
            <a:headEnd len="med" w="med" type="oval"/>
            <a:tailEnd len="sm" w="sm" type="none"/>
          </a:ln>
        </p:spPr>
      </p:cxnSp>
      <p:grpSp>
        <p:nvGrpSpPr>
          <p:cNvPr id="5235" name="Google Shape;5235;p464"/>
          <p:cNvGrpSpPr/>
          <p:nvPr/>
        </p:nvGrpSpPr>
        <p:grpSpPr>
          <a:xfrm>
            <a:off x="5549302" y="2172397"/>
            <a:ext cx="3243415" cy="1941968"/>
            <a:chOff x="5152199" y="2340722"/>
            <a:chExt cx="3243415" cy="1941968"/>
          </a:xfrm>
        </p:grpSpPr>
        <p:sp>
          <p:nvSpPr>
            <p:cNvPr id="5236" name="Google Shape;5236;p464"/>
            <p:cNvSpPr/>
            <p:nvPr/>
          </p:nvSpPr>
          <p:spPr>
            <a:xfrm>
              <a:off x="5152199" y="2340722"/>
              <a:ext cx="3243415" cy="1941968"/>
            </a:xfrm>
            <a:custGeom>
              <a:rect b="b" l="l" r="r" t="t"/>
              <a:pathLst>
                <a:path extrusionOk="0" h="21600" w="21600">
                  <a:moveTo>
                    <a:pt x="16654" y="3567"/>
                  </a:moveTo>
                  <a:cubicBezTo>
                    <a:pt x="15863" y="1417"/>
                    <a:pt x="14429" y="0"/>
                    <a:pt x="12820" y="0"/>
                  </a:cubicBezTo>
                  <a:cubicBezTo>
                    <a:pt x="9805" y="0"/>
                    <a:pt x="9805" y="0"/>
                    <a:pt x="9805" y="0"/>
                  </a:cubicBezTo>
                  <a:cubicBezTo>
                    <a:pt x="8517" y="0"/>
                    <a:pt x="6937" y="1515"/>
                    <a:pt x="6293" y="3372"/>
                  </a:cubicBezTo>
                  <a:cubicBezTo>
                    <a:pt x="0" y="21600"/>
                    <a:pt x="0" y="21600"/>
                    <a:pt x="0" y="21600"/>
                  </a:cubicBezTo>
                  <a:cubicBezTo>
                    <a:pt x="820" y="19254"/>
                    <a:pt x="2254" y="17935"/>
                    <a:pt x="3746" y="17837"/>
                  </a:cubicBezTo>
                  <a:cubicBezTo>
                    <a:pt x="21600" y="17837"/>
                    <a:pt x="21600" y="17837"/>
                    <a:pt x="21600" y="17837"/>
                  </a:cubicBezTo>
                  <a:cubicBezTo>
                    <a:pt x="16654" y="3567"/>
                    <a:pt x="16654" y="3567"/>
                    <a:pt x="16654" y="3567"/>
                  </a:cubicBezTo>
                </a:path>
              </a:pathLst>
            </a:custGeom>
            <a:solidFill>
              <a:srgbClr val="44546A"/>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7" name="Google Shape;5237;p464"/>
            <p:cNvSpPr/>
            <p:nvPr/>
          </p:nvSpPr>
          <p:spPr>
            <a:xfrm>
              <a:off x="7652987" y="2661908"/>
              <a:ext cx="742627" cy="1282887"/>
            </a:xfrm>
            <a:custGeom>
              <a:rect b="b" l="l" r="r" t="t"/>
              <a:pathLst>
                <a:path extrusionOk="0" h="21600" w="21600">
                  <a:moveTo>
                    <a:pt x="0" y="0"/>
                  </a:moveTo>
                  <a:lnTo>
                    <a:pt x="13284" y="21600"/>
                  </a:lnTo>
                  <a:lnTo>
                    <a:pt x="21600" y="21600"/>
                  </a:lnTo>
                  <a:lnTo>
                    <a:pt x="9828" y="9847"/>
                  </a:lnTo>
                  <a:lnTo>
                    <a:pt x="0" y="0"/>
                  </a:lnTo>
                  <a:close/>
                </a:path>
              </a:pathLst>
            </a:custGeom>
            <a:solidFill>
              <a:srgbClr val="0D0D0D">
                <a:alpha val="9803"/>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8" name="Google Shape;5238;p464"/>
            <p:cNvSpPr/>
            <p:nvPr/>
          </p:nvSpPr>
          <p:spPr>
            <a:xfrm>
              <a:off x="6326912" y="2754406"/>
              <a:ext cx="758461" cy="758462"/>
            </a:xfrm>
            <a:prstGeom prst="ellipse">
              <a:avLst/>
            </a:prstGeom>
            <a:solidFill>
              <a:srgbClr val="4454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44546A"/>
                </a:solidFill>
                <a:latin typeface="Calibri"/>
                <a:ea typeface="Calibri"/>
                <a:cs typeface="Calibri"/>
                <a:sym typeface="Calibri"/>
              </a:endParaRPr>
            </a:p>
          </p:txBody>
        </p:sp>
      </p:grpSp>
      <p:sp>
        <p:nvSpPr>
          <p:cNvPr id="5239" name="Google Shape;5239;p464"/>
          <p:cNvSpPr txBox="1"/>
          <p:nvPr/>
        </p:nvSpPr>
        <p:spPr>
          <a:xfrm>
            <a:off x="1196787" y="2007156"/>
            <a:ext cx="4375424" cy="1612493"/>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When the sensitive data is needed, an authorized application or user can request it.</a:t>
            </a:r>
            <a:endParaRPr/>
          </a:p>
        </p:txBody>
      </p:sp>
      <p:cxnSp>
        <p:nvCxnSpPr>
          <p:cNvPr id="5240" name="Google Shape;5240;p464"/>
          <p:cNvCxnSpPr/>
          <p:nvPr/>
        </p:nvCxnSpPr>
        <p:spPr>
          <a:xfrm>
            <a:off x="5653747" y="2765193"/>
            <a:ext cx="700657" cy="0"/>
          </a:xfrm>
          <a:prstGeom prst="straightConnector1">
            <a:avLst/>
          </a:prstGeom>
          <a:noFill/>
          <a:ln cap="flat" cmpd="sng" w="38100">
            <a:solidFill>
              <a:srgbClr val="44546A"/>
            </a:solidFill>
            <a:prstDash val="solid"/>
            <a:miter lim="800000"/>
            <a:headEnd len="med" w="med" type="oval"/>
            <a:tailEnd len="sm" w="sm" type="none"/>
          </a:ln>
        </p:spPr>
      </p:cxnSp>
      <p:sp>
        <p:nvSpPr>
          <p:cNvPr id="5241" name="Google Shape;5241;p464"/>
          <p:cNvSpPr/>
          <p:nvPr/>
        </p:nvSpPr>
        <p:spPr>
          <a:xfrm>
            <a:off x="10504542" y="2476716"/>
            <a:ext cx="462773" cy="462773"/>
          </a:xfrm>
          <a:prstGeom prst="ellipse">
            <a:avLst/>
          </a:prstGeom>
          <a:solidFill>
            <a:srgbClr val="5B9BD5"/>
          </a:solidFill>
          <a:ln cap="flat" cmpd="sng" w="127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1</a:t>
            </a:r>
            <a:endParaRPr/>
          </a:p>
        </p:txBody>
      </p:sp>
      <p:sp>
        <p:nvSpPr>
          <p:cNvPr id="5242" name="Google Shape;5242;p464"/>
          <p:cNvSpPr/>
          <p:nvPr/>
        </p:nvSpPr>
        <p:spPr>
          <a:xfrm>
            <a:off x="11666891" y="4543523"/>
            <a:ext cx="462773" cy="462773"/>
          </a:xfrm>
          <a:prstGeom prst="ellipse">
            <a:avLst/>
          </a:prstGeom>
          <a:solidFill>
            <a:srgbClr val="ED7D31"/>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2</a:t>
            </a:r>
            <a:endParaRPr/>
          </a:p>
        </p:txBody>
      </p:sp>
      <p:sp>
        <p:nvSpPr>
          <p:cNvPr id="5243" name="Google Shape;5243;p464"/>
          <p:cNvSpPr/>
          <p:nvPr/>
        </p:nvSpPr>
        <p:spPr>
          <a:xfrm>
            <a:off x="10611704" y="6511899"/>
            <a:ext cx="462773" cy="462773"/>
          </a:xfrm>
          <a:prstGeom prst="ellipse">
            <a:avLst/>
          </a:prstGeom>
          <a:solidFill>
            <a:srgbClr val="A5A5A5"/>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3</a:t>
            </a:r>
            <a:endParaRPr/>
          </a:p>
        </p:txBody>
      </p:sp>
      <p:sp>
        <p:nvSpPr>
          <p:cNvPr id="5244" name="Google Shape;5244;p464"/>
          <p:cNvSpPr/>
          <p:nvPr/>
        </p:nvSpPr>
        <p:spPr>
          <a:xfrm>
            <a:off x="5331405" y="6522306"/>
            <a:ext cx="462773" cy="462773"/>
          </a:xfrm>
          <a:prstGeom prst="ellipse">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4</a:t>
            </a:r>
            <a:endParaRPr/>
          </a:p>
        </p:txBody>
      </p:sp>
      <p:sp>
        <p:nvSpPr>
          <p:cNvPr id="5245" name="Google Shape;5245;p464"/>
          <p:cNvSpPr/>
          <p:nvPr/>
        </p:nvSpPr>
        <p:spPr>
          <a:xfrm>
            <a:off x="4277902" y="4573698"/>
            <a:ext cx="462773" cy="462773"/>
          </a:xfrm>
          <a:prstGeom prst="ellipse">
            <a:avLst/>
          </a:prstGeom>
          <a:solidFill>
            <a:srgbClr val="4472C4"/>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5</a:t>
            </a:r>
            <a:endParaRPr/>
          </a:p>
        </p:txBody>
      </p:sp>
      <p:sp>
        <p:nvSpPr>
          <p:cNvPr id="5246" name="Google Shape;5246;p464"/>
          <p:cNvSpPr/>
          <p:nvPr/>
        </p:nvSpPr>
        <p:spPr>
          <a:xfrm>
            <a:off x="5398196" y="2533216"/>
            <a:ext cx="462773" cy="462773"/>
          </a:xfrm>
          <a:prstGeom prst="ellipse">
            <a:avLst/>
          </a:prstGeom>
          <a:solidFill>
            <a:srgbClr val="44546A"/>
          </a:solidFill>
          <a:ln cap="flat" cmpd="sng" w="12700">
            <a:solidFill>
              <a:srgbClr val="4454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Open Sans SemiBold"/>
                <a:ea typeface="Open Sans SemiBold"/>
                <a:cs typeface="Open Sans SemiBold"/>
                <a:sym typeface="Open Sans SemiBold"/>
              </a:rPr>
              <a:t>6</a:t>
            </a:r>
            <a:endParaRPr/>
          </a:p>
        </p:txBody>
      </p:sp>
      <p:sp>
        <p:nvSpPr>
          <p:cNvPr id="5247" name="Google Shape;5247;p464"/>
          <p:cNvSpPr/>
          <p:nvPr/>
        </p:nvSpPr>
        <p:spPr>
          <a:xfrm>
            <a:off x="4546600" y="835416"/>
            <a:ext cx="716367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2" name="Shape 5252"/>
        <p:cNvGrpSpPr/>
        <p:nvPr/>
      </p:nvGrpSpPr>
      <p:grpSpPr>
        <a:xfrm>
          <a:off x="0" y="0"/>
          <a:ext cx="0" cy="0"/>
          <a:chOff x="0" y="0"/>
          <a:chExt cx="0" cy="0"/>
        </a:xfrm>
      </p:grpSpPr>
      <p:sp>
        <p:nvSpPr>
          <p:cNvPr id="5253" name="Google Shape;5253;p46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Encryption</a:t>
            </a:r>
            <a:endParaRPr>
              <a:solidFill>
                <a:srgbClr val="3F3F3F"/>
              </a:solidFill>
              <a:latin typeface="Open Sans"/>
              <a:ea typeface="Open Sans"/>
              <a:cs typeface="Open Sans"/>
              <a:sym typeface="Open Sans"/>
            </a:endParaRPr>
          </a:p>
        </p:txBody>
      </p:sp>
      <p:grpSp>
        <p:nvGrpSpPr>
          <p:cNvPr id="5254" name="Google Shape;5254;p465"/>
          <p:cNvGrpSpPr/>
          <p:nvPr/>
        </p:nvGrpSpPr>
        <p:grpSpPr>
          <a:xfrm>
            <a:off x="2393928" y="2673626"/>
            <a:ext cx="11468145" cy="3796748"/>
            <a:chOff x="1629908" y="2981739"/>
            <a:chExt cx="11468145" cy="3796748"/>
          </a:xfrm>
        </p:grpSpPr>
        <p:sp>
          <p:nvSpPr>
            <p:cNvPr id="5255" name="Google Shape;5255;p465"/>
            <p:cNvSpPr/>
            <p:nvPr/>
          </p:nvSpPr>
          <p:spPr>
            <a:xfrm>
              <a:off x="1629908" y="2981739"/>
              <a:ext cx="7653240" cy="3796748"/>
            </a:xfrm>
            <a:prstGeom prst="roundRect">
              <a:avLst>
                <a:gd fmla="val 7576"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Encryption is a cornerstone of data security, transforming data from plaintext into ciphertext, an unreadable format that can only be deciphered with the appropriate decryption key.</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By implementing encryption, enterprises ensure that even if data is intercepted, it remains indecipherable to unauthorized parties, thereby safeguarding the confidentiality and integrity of sensitive information.</a:t>
              </a:r>
              <a:endParaRPr/>
            </a:p>
          </p:txBody>
        </p:sp>
        <p:pic>
          <p:nvPicPr>
            <p:cNvPr id="5256" name="Google Shape;5256;p465"/>
            <p:cNvPicPr preferRelativeResize="0"/>
            <p:nvPr/>
          </p:nvPicPr>
          <p:blipFill rotWithShape="1">
            <a:blip r:embed="rId3">
              <a:alphaModFix/>
            </a:blip>
            <a:srcRect b="0" l="0" r="0" t="0"/>
            <a:stretch/>
          </p:blipFill>
          <p:spPr>
            <a:xfrm>
              <a:off x="10637962" y="3756005"/>
              <a:ext cx="2460091" cy="2248217"/>
            </a:xfrm>
            <a:prstGeom prst="rect">
              <a:avLst/>
            </a:prstGeom>
            <a:noFill/>
            <a:ln>
              <a:noFill/>
            </a:ln>
          </p:spPr>
        </p:pic>
      </p:grpSp>
      <p:sp>
        <p:nvSpPr>
          <p:cNvPr id="5257" name="Google Shape;5257;p465"/>
          <p:cNvSpPr/>
          <p:nvPr/>
        </p:nvSpPr>
        <p:spPr>
          <a:xfrm>
            <a:off x="6934200" y="816352"/>
            <a:ext cx="239918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1" name="Shape 5261"/>
        <p:cNvGrpSpPr/>
        <p:nvPr/>
      </p:nvGrpSpPr>
      <p:grpSpPr>
        <a:xfrm>
          <a:off x="0" y="0"/>
          <a:ext cx="0" cy="0"/>
          <a:chOff x="0" y="0"/>
          <a:chExt cx="0" cy="0"/>
        </a:xfrm>
      </p:grpSpPr>
      <p:sp>
        <p:nvSpPr>
          <p:cNvPr id="5262" name="Google Shape;5262;p104"/>
          <p:cNvSpPr txBox="1"/>
          <p:nvPr>
            <p:ph type="title"/>
          </p:nvPr>
        </p:nvSpPr>
        <p:spPr>
          <a:xfrm>
            <a:off x="-10160" y="279926"/>
            <a:ext cx="16276200"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Font typeface="Arial"/>
              <a:buNone/>
            </a:pPr>
            <a:r>
              <a:rPr lang="en-US"/>
              <a:t>Digital Rights Management (DRM)</a:t>
            </a:r>
            <a:endParaRPr/>
          </a:p>
        </p:txBody>
      </p:sp>
      <p:sp>
        <p:nvSpPr>
          <p:cNvPr id="5263" name="Google Shape;5263;p104"/>
          <p:cNvSpPr txBox="1"/>
          <p:nvPr/>
        </p:nvSpPr>
        <p:spPr>
          <a:xfrm>
            <a:off x="10000721" y="2581050"/>
            <a:ext cx="4270500" cy="1250110"/>
          </a:xfrm>
          <a:prstGeom prst="rect">
            <a:avLst/>
          </a:prstGeom>
          <a:noFill/>
          <a:ln>
            <a:noFill/>
          </a:ln>
        </p:spPr>
        <p:txBody>
          <a:bodyPr anchorCtr="0" anchor="t" bIns="45700" lIns="91425" spcFirstLastPara="1" rIns="91425" wrap="square" tIns="45700">
            <a:spAutoFit/>
          </a:bodyPr>
          <a:lstStyle/>
          <a:p>
            <a:pPr indent="0" lvl="0" marL="1270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It restricts the copying of digital content purchased by consumers.</a:t>
            </a:r>
            <a:endParaRPr b="0" i="0" sz="2200" u="none" cap="none" strike="noStrike">
              <a:solidFill>
                <a:srgbClr val="000000"/>
              </a:solidFill>
              <a:latin typeface="Open Sans"/>
              <a:ea typeface="Open Sans"/>
              <a:cs typeface="Open Sans"/>
              <a:sym typeface="Open Sans"/>
            </a:endParaRPr>
          </a:p>
        </p:txBody>
      </p:sp>
      <p:sp>
        <p:nvSpPr>
          <p:cNvPr id="5264" name="Google Shape;5264;p104"/>
          <p:cNvSpPr txBox="1"/>
          <p:nvPr/>
        </p:nvSpPr>
        <p:spPr>
          <a:xfrm>
            <a:off x="10966061" y="6315856"/>
            <a:ext cx="4270499" cy="1250110"/>
          </a:xfrm>
          <a:prstGeom prst="rect">
            <a:avLst/>
          </a:prstGeom>
          <a:noFill/>
          <a:ln>
            <a:noFill/>
          </a:ln>
        </p:spPr>
        <p:txBody>
          <a:bodyPr anchorCtr="0" anchor="t" bIns="45700" lIns="91425" spcFirstLastPara="1" rIns="91425" wrap="square" tIns="45700">
            <a:spAutoFit/>
          </a:bodyPr>
          <a:lstStyle/>
          <a:p>
            <a:pPr indent="0" lvl="0" marL="12700" marR="39370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It requires special software or a device to access DRM-protected content.</a:t>
            </a:r>
            <a:endParaRPr b="0" i="0" sz="2200" u="none" cap="none" strike="noStrike">
              <a:solidFill>
                <a:srgbClr val="000000"/>
              </a:solidFill>
              <a:latin typeface="Open Sans"/>
              <a:ea typeface="Open Sans"/>
              <a:cs typeface="Open Sans"/>
              <a:sym typeface="Open Sans"/>
            </a:endParaRPr>
          </a:p>
        </p:txBody>
      </p:sp>
      <p:sp>
        <p:nvSpPr>
          <p:cNvPr id="5265" name="Google Shape;5265;p104"/>
          <p:cNvSpPr/>
          <p:nvPr/>
        </p:nvSpPr>
        <p:spPr>
          <a:xfrm flipH="1">
            <a:off x="8513695" y="5943946"/>
            <a:ext cx="1504461" cy="1504461"/>
          </a:xfrm>
          <a:prstGeom prst="ellipse">
            <a:avLst/>
          </a:prstGeom>
          <a:solidFill>
            <a:srgbClr val="4CD0C3"/>
          </a:solidFill>
          <a:ln cap="flat" cmpd="sng" w="76200">
            <a:solidFill>
              <a:srgbClr val="92E2DA"/>
            </a:solidFill>
            <a:prstDash val="solid"/>
            <a:round/>
            <a:headEnd len="sm" w="sm" type="none"/>
            <a:tailEnd len="sm" w="sm" type="none"/>
          </a:ln>
        </p:spPr>
        <p:txBody>
          <a:bodyPr anchorCtr="0" anchor="t" bIns="81250" lIns="162525" spcFirstLastPara="1" rIns="162525" wrap="square" tIns="81250">
            <a:noAutofit/>
          </a:bodyPr>
          <a:lstStyle/>
          <a:p>
            <a:pPr indent="0" lvl="0" marL="0" marR="0" rtl="0" algn="l">
              <a:lnSpc>
                <a:spcPct val="100000"/>
              </a:lnSpc>
              <a:spcBef>
                <a:spcPts val="0"/>
              </a:spcBef>
              <a:spcAft>
                <a:spcPts val="0"/>
              </a:spcAft>
              <a:buClr>
                <a:srgbClr val="000000"/>
              </a:buClr>
              <a:buSzPts val="3199"/>
              <a:buFont typeface="Arial"/>
              <a:buNone/>
            </a:pPr>
            <a:r>
              <a:t/>
            </a:r>
            <a:endParaRPr b="0" i="0" sz="3199" u="none" cap="none" strike="noStrike">
              <a:solidFill>
                <a:srgbClr val="000000"/>
              </a:solidFill>
              <a:latin typeface="Calibri"/>
              <a:ea typeface="Calibri"/>
              <a:cs typeface="Calibri"/>
              <a:sym typeface="Calibri"/>
            </a:endParaRPr>
          </a:p>
        </p:txBody>
      </p:sp>
      <p:grpSp>
        <p:nvGrpSpPr>
          <p:cNvPr id="5266" name="Google Shape;5266;p104"/>
          <p:cNvGrpSpPr/>
          <p:nvPr/>
        </p:nvGrpSpPr>
        <p:grpSpPr>
          <a:xfrm>
            <a:off x="5986061" y="2808301"/>
            <a:ext cx="886114" cy="883837"/>
            <a:chOff x="4279902" y="3987800"/>
            <a:chExt cx="1769850" cy="1765300"/>
          </a:xfrm>
        </p:grpSpPr>
        <p:sp>
          <p:nvSpPr>
            <p:cNvPr id="5267" name="Google Shape;5267;p104"/>
            <p:cNvSpPr/>
            <p:nvPr/>
          </p:nvSpPr>
          <p:spPr>
            <a:xfrm>
              <a:off x="4279902" y="3987800"/>
              <a:ext cx="1769850" cy="1765300"/>
            </a:xfrm>
            <a:custGeom>
              <a:rect b="b" l="l" r="r" t="t"/>
              <a:pathLst>
                <a:path extrusionOk="0" h="2327" w="2334">
                  <a:moveTo>
                    <a:pt x="2093" y="476"/>
                  </a:moveTo>
                  <a:lnTo>
                    <a:pt x="2093" y="476"/>
                  </a:lnTo>
                  <a:lnTo>
                    <a:pt x="2093" y="493"/>
                  </a:lnTo>
                  <a:lnTo>
                    <a:pt x="2089" y="505"/>
                  </a:lnTo>
                  <a:lnTo>
                    <a:pt x="2082" y="520"/>
                  </a:lnTo>
                  <a:lnTo>
                    <a:pt x="2075" y="533"/>
                  </a:lnTo>
                  <a:lnTo>
                    <a:pt x="2075" y="533"/>
                  </a:lnTo>
                  <a:lnTo>
                    <a:pt x="2021" y="607"/>
                  </a:lnTo>
                  <a:lnTo>
                    <a:pt x="1968" y="680"/>
                  </a:lnTo>
                  <a:lnTo>
                    <a:pt x="1968" y="680"/>
                  </a:lnTo>
                  <a:lnTo>
                    <a:pt x="1961" y="693"/>
                  </a:lnTo>
                  <a:lnTo>
                    <a:pt x="1957" y="704"/>
                  </a:lnTo>
                  <a:lnTo>
                    <a:pt x="1959" y="715"/>
                  </a:lnTo>
                  <a:lnTo>
                    <a:pt x="1964" y="728"/>
                  </a:lnTo>
                  <a:lnTo>
                    <a:pt x="1964" y="728"/>
                  </a:lnTo>
                  <a:lnTo>
                    <a:pt x="1986" y="772"/>
                  </a:lnTo>
                  <a:lnTo>
                    <a:pt x="2007" y="818"/>
                  </a:lnTo>
                  <a:lnTo>
                    <a:pt x="2025" y="866"/>
                  </a:lnTo>
                  <a:lnTo>
                    <a:pt x="2040" y="913"/>
                  </a:lnTo>
                  <a:lnTo>
                    <a:pt x="2040" y="913"/>
                  </a:lnTo>
                  <a:lnTo>
                    <a:pt x="2043" y="926"/>
                  </a:lnTo>
                  <a:lnTo>
                    <a:pt x="2051" y="936"/>
                  </a:lnTo>
                  <a:lnTo>
                    <a:pt x="2062" y="941"/>
                  </a:lnTo>
                  <a:lnTo>
                    <a:pt x="2073" y="943"/>
                  </a:lnTo>
                  <a:lnTo>
                    <a:pt x="2073" y="943"/>
                  </a:lnTo>
                  <a:lnTo>
                    <a:pt x="2161" y="958"/>
                  </a:lnTo>
                  <a:lnTo>
                    <a:pt x="2248" y="974"/>
                  </a:lnTo>
                  <a:lnTo>
                    <a:pt x="2248" y="974"/>
                  </a:lnTo>
                  <a:lnTo>
                    <a:pt x="2270" y="978"/>
                  </a:lnTo>
                  <a:lnTo>
                    <a:pt x="2286" y="985"/>
                  </a:lnTo>
                  <a:lnTo>
                    <a:pt x="2301" y="994"/>
                  </a:lnTo>
                  <a:lnTo>
                    <a:pt x="2314" y="1005"/>
                  </a:lnTo>
                  <a:lnTo>
                    <a:pt x="2323" y="1018"/>
                  </a:lnTo>
                  <a:lnTo>
                    <a:pt x="2328" y="1035"/>
                  </a:lnTo>
                  <a:lnTo>
                    <a:pt x="2332" y="1053"/>
                  </a:lnTo>
                  <a:lnTo>
                    <a:pt x="2334" y="1073"/>
                  </a:lnTo>
                  <a:lnTo>
                    <a:pt x="2334" y="1073"/>
                  </a:lnTo>
                  <a:lnTo>
                    <a:pt x="2334" y="1174"/>
                  </a:lnTo>
                  <a:lnTo>
                    <a:pt x="2332" y="1276"/>
                  </a:lnTo>
                  <a:lnTo>
                    <a:pt x="2332" y="1276"/>
                  </a:lnTo>
                  <a:lnTo>
                    <a:pt x="2330" y="1292"/>
                  </a:lnTo>
                  <a:lnTo>
                    <a:pt x="2327" y="1307"/>
                  </a:lnTo>
                  <a:lnTo>
                    <a:pt x="2321" y="1320"/>
                  </a:lnTo>
                  <a:lnTo>
                    <a:pt x="2312" y="1331"/>
                  </a:lnTo>
                  <a:lnTo>
                    <a:pt x="2303" y="1340"/>
                  </a:lnTo>
                  <a:lnTo>
                    <a:pt x="2290" y="1349"/>
                  </a:lnTo>
                  <a:lnTo>
                    <a:pt x="2275" y="1355"/>
                  </a:lnTo>
                  <a:lnTo>
                    <a:pt x="2259" y="1358"/>
                  </a:lnTo>
                  <a:lnTo>
                    <a:pt x="2259" y="1358"/>
                  </a:lnTo>
                  <a:lnTo>
                    <a:pt x="2165" y="1375"/>
                  </a:lnTo>
                  <a:lnTo>
                    <a:pt x="2071" y="1390"/>
                  </a:lnTo>
                  <a:lnTo>
                    <a:pt x="2071" y="1390"/>
                  </a:lnTo>
                  <a:lnTo>
                    <a:pt x="2060" y="1391"/>
                  </a:lnTo>
                  <a:lnTo>
                    <a:pt x="2051" y="1397"/>
                  </a:lnTo>
                  <a:lnTo>
                    <a:pt x="2043" y="1406"/>
                  </a:lnTo>
                  <a:lnTo>
                    <a:pt x="2040" y="1417"/>
                  </a:lnTo>
                  <a:lnTo>
                    <a:pt x="2040" y="1417"/>
                  </a:lnTo>
                  <a:lnTo>
                    <a:pt x="2023" y="1467"/>
                  </a:lnTo>
                  <a:lnTo>
                    <a:pt x="2005" y="1515"/>
                  </a:lnTo>
                  <a:lnTo>
                    <a:pt x="1985" y="1562"/>
                  </a:lnTo>
                  <a:lnTo>
                    <a:pt x="1959" y="1606"/>
                  </a:lnTo>
                  <a:lnTo>
                    <a:pt x="1959" y="1606"/>
                  </a:lnTo>
                  <a:lnTo>
                    <a:pt x="1955" y="1617"/>
                  </a:lnTo>
                  <a:lnTo>
                    <a:pt x="1953" y="1629"/>
                  </a:lnTo>
                  <a:lnTo>
                    <a:pt x="1955" y="1638"/>
                  </a:lnTo>
                  <a:lnTo>
                    <a:pt x="1963" y="1647"/>
                  </a:lnTo>
                  <a:lnTo>
                    <a:pt x="1963" y="1647"/>
                  </a:lnTo>
                  <a:lnTo>
                    <a:pt x="2069" y="1799"/>
                  </a:lnTo>
                  <a:lnTo>
                    <a:pt x="2069" y="1799"/>
                  </a:lnTo>
                  <a:lnTo>
                    <a:pt x="2078" y="1816"/>
                  </a:lnTo>
                  <a:lnTo>
                    <a:pt x="2086" y="1833"/>
                  </a:lnTo>
                  <a:lnTo>
                    <a:pt x="2089" y="1847"/>
                  </a:lnTo>
                  <a:lnTo>
                    <a:pt x="2089" y="1862"/>
                  </a:lnTo>
                  <a:lnTo>
                    <a:pt x="2086" y="1878"/>
                  </a:lnTo>
                  <a:lnTo>
                    <a:pt x="2080" y="1893"/>
                  </a:lnTo>
                  <a:lnTo>
                    <a:pt x="2071" y="1908"/>
                  </a:lnTo>
                  <a:lnTo>
                    <a:pt x="2058" y="1923"/>
                  </a:lnTo>
                  <a:lnTo>
                    <a:pt x="2058" y="1923"/>
                  </a:lnTo>
                  <a:lnTo>
                    <a:pt x="1918" y="2059"/>
                  </a:lnTo>
                  <a:lnTo>
                    <a:pt x="1918" y="2059"/>
                  </a:lnTo>
                  <a:lnTo>
                    <a:pt x="1905" y="2072"/>
                  </a:lnTo>
                  <a:lnTo>
                    <a:pt x="1891" y="2081"/>
                  </a:lnTo>
                  <a:lnTo>
                    <a:pt x="1876" y="2086"/>
                  </a:lnTo>
                  <a:lnTo>
                    <a:pt x="1861" y="2090"/>
                  </a:lnTo>
                  <a:lnTo>
                    <a:pt x="1847" y="2090"/>
                  </a:lnTo>
                  <a:lnTo>
                    <a:pt x="1832" y="2086"/>
                  </a:lnTo>
                  <a:lnTo>
                    <a:pt x="1815" y="2081"/>
                  </a:lnTo>
                  <a:lnTo>
                    <a:pt x="1799" y="2072"/>
                  </a:lnTo>
                  <a:lnTo>
                    <a:pt x="1799" y="2072"/>
                  </a:lnTo>
                  <a:lnTo>
                    <a:pt x="1723" y="2018"/>
                  </a:lnTo>
                  <a:lnTo>
                    <a:pt x="1650" y="1963"/>
                  </a:lnTo>
                  <a:lnTo>
                    <a:pt x="1650" y="1963"/>
                  </a:lnTo>
                  <a:lnTo>
                    <a:pt x="1637" y="1956"/>
                  </a:lnTo>
                  <a:lnTo>
                    <a:pt x="1626" y="1952"/>
                  </a:lnTo>
                  <a:lnTo>
                    <a:pt x="1615" y="1954"/>
                  </a:lnTo>
                  <a:lnTo>
                    <a:pt x="1602" y="1959"/>
                  </a:lnTo>
                  <a:lnTo>
                    <a:pt x="1602" y="1959"/>
                  </a:lnTo>
                  <a:lnTo>
                    <a:pt x="1558" y="1983"/>
                  </a:lnTo>
                  <a:lnTo>
                    <a:pt x="1514" y="2003"/>
                  </a:lnTo>
                  <a:lnTo>
                    <a:pt x="1468" y="2020"/>
                  </a:lnTo>
                  <a:lnTo>
                    <a:pt x="1422" y="2035"/>
                  </a:lnTo>
                  <a:lnTo>
                    <a:pt x="1422" y="2035"/>
                  </a:lnTo>
                  <a:lnTo>
                    <a:pt x="1405" y="2040"/>
                  </a:lnTo>
                  <a:lnTo>
                    <a:pt x="1400" y="2044"/>
                  </a:lnTo>
                  <a:lnTo>
                    <a:pt x="1396" y="2049"/>
                  </a:lnTo>
                  <a:lnTo>
                    <a:pt x="1392" y="2055"/>
                  </a:lnTo>
                  <a:lnTo>
                    <a:pt x="1389" y="2060"/>
                  </a:lnTo>
                  <a:lnTo>
                    <a:pt x="1385" y="2075"/>
                  </a:lnTo>
                  <a:lnTo>
                    <a:pt x="1385" y="2075"/>
                  </a:lnTo>
                  <a:lnTo>
                    <a:pt x="1372" y="2158"/>
                  </a:lnTo>
                  <a:lnTo>
                    <a:pt x="1357" y="2239"/>
                  </a:lnTo>
                  <a:lnTo>
                    <a:pt x="1357" y="2239"/>
                  </a:lnTo>
                  <a:lnTo>
                    <a:pt x="1354" y="2263"/>
                  </a:lnTo>
                  <a:lnTo>
                    <a:pt x="1346" y="2281"/>
                  </a:lnTo>
                  <a:lnTo>
                    <a:pt x="1337" y="2296"/>
                  </a:lnTo>
                  <a:lnTo>
                    <a:pt x="1326" y="2309"/>
                  </a:lnTo>
                  <a:lnTo>
                    <a:pt x="1313" y="2318"/>
                  </a:lnTo>
                  <a:lnTo>
                    <a:pt x="1297" y="2323"/>
                  </a:lnTo>
                  <a:lnTo>
                    <a:pt x="1278" y="2327"/>
                  </a:lnTo>
                  <a:lnTo>
                    <a:pt x="1255" y="2327"/>
                  </a:lnTo>
                  <a:lnTo>
                    <a:pt x="1255" y="2327"/>
                  </a:lnTo>
                  <a:lnTo>
                    <a:pt x="1065" y="2327"/>
                  </a:lnTo>
                  <a:lnTo>
                    <a:pt x="1065" y="2327"/>
                  </a:lnTo>
                  <a:lnTo>
                    <a:pt x="1045" y="2325"/>
                  </a:lnTo>
                  <a:lnTo>
                    <a:pt x="1026" y="2321"/>
                  </a:lnTo>
                  <a:lnTo>
                    <a:pt x="1012" y="2316"/>
                  </a:lnTo>
                  <a:lnTo>
                    <a:pt x="999" y="2307"/>
                  </a:lnTo>
                  <a:lnTo>
                    <a:pt x="988" y="2296"/>
                  </a:lnTo>
                  <a:lnTo>
                    <a:pt x="981" y="2283"/>
                  </a:lnTo>
                  <a:lnTo>
                    <a:pt x="975" y="2266"/>
                  </a:lnTo>
                  <a:lnTo>
                    <a:pt x="969" y="2246"/>
                  </a:lnTo>
                  <a:lnTo>
                    <a:pt x="969" y="2246"/>
                  </a:lnTo>
                  <a:lnTo>
                    <a:pt x="955" y="2158"/>
                  </a:lnTo>
                  <a:lnTo>
                    <a:pt x="942" y="2072"/>
                  </a:lnTo>
                  <a:lnTo>
                    <a:pt x="942" y="2072"/>
                  </a:lnTo>
                  <a:lnTo>
                    <a:pt x="938" y="2057"/>
                  </a:lnTo>
                  <a:lnTo>
                    <a:pt x="933" y="2046"/>
                  </a:lnTo>
                  <a:lnTo>
                    <a:pt x="927" y="2042"/>
                  </a:lnTo>
                  <a:lnTo>
                    <a:pt x="924" y="2038"/>
                  </a:lnTo>
                  <a:lnTo>
                    <a:pt x="909" y="2033"/>
                  </a:lnTo>
                  <a:lnTo>
                    <a:pt x="909" y="2033"/>
                  </a:lnTo>
                  <a:lnTo>
                    <a:pt x="861" y="2018"/>
                  </a:lnTo>
                  <a:lnTo>
                    <a:pt x="815" y="2000"/>
                  </a:lnTo>
                  <a:lnTo>
                    <a:pt x="771" y="1980"/>
                  </a:lnTo>
                  <a:lnTo>
                    <a:pt x="727" y="1956"/>
                  </a:lnTo>
                  <a:lnTo>
                    <a:pt x="727" y="1956"/>
                  </a:lnTo>
                  <a:lnTo>
                    <a:pt x="716" y="1952"/>
                  </a:lnTo>
                  <a:lnTo>
                    <a:pt x="707" y="1950"/>
                  </a:lnTo>
                  <a:lnTo>
                    <a:pt x="697" y="1954"/>
                  </a:lnTo>
                  <a:lnTo>
                    <a:pt x="688" y="1959"/>
                  </a:lnTo>
                  <a:lnTo>
                    <a:pt x="688" y="1959"/>
                  </a:lnTo>
                  <a:lnTo>
                    <a:pt x="535" y="2068"/>
                  </a:lnTo>
                  <a:lnTo>
                    <a:pt x="535" y="2068"/>
                  </a:lnTo>
                  <a:lnTo>
                    <a:pt x="519" y="2077"/>
                  </a:lnTo>
                  <a:lnTo>
                    <a:pt x="502" y="2084"/>
                  </a:lnTo>
                  <a:lnTo>
                    <a:pt x="486" y="2088"/>
                  </a:lnTo>
                  <a:lnTo>
                    <a:pt x="471" y="2088"/>
                  </a:lnTo>
                  <a:lnTo>
                    <a:pt x="456" y="2086"/>
                  </a:lnTo>
                  <a:lnTo>
                    <a:pt x="442" y="2079"/>
                  </a:lnTo>
                  <a:lnTo>
                    <a:pt x="427" y="2070"/>
                  </a:lnTo>
                  <a:lnTo>
                    <a:pt x="412" y="2057"/>
                  </a:lnTo>
                  <a:lnTo>
                    <a:pt x="412" y="2057"/>
                  </a:lnTo>
                  <a:lnTo>
                    <a:pt x="273" y="1915"/>
                  </a:lnTo>
                  <a:lnTo>
                    <a:pt x="273" y="1915"/>
                  </a:lnTo>
                  <a:lnTo>
                    <a:pt x="262" y="1902"/>
                  </a:lnTo>
                  <a:lnTo>
                    <a:pt x="252" y="1888"/>
                  </a:lnTo>
                  <a:lnTo>
                    <a:pt x="247" y="1875"/>
                  </a:lnTo>
                  <a:lnTo>
                    <a:pt x="243" y="1860"/>
                  </a:lnTo>
                  <a:lnTo>
                    <a:pt x="243" y="1845"/>
                  </a:lnTo>
                  <a:lnTo>
                    <a:pt x="247" y="1831"/>
                  </a:lnTo>
                  <a:lnTo>
                    <a:pt x="254" y="1814"/>
                  </a:lnTo>
                  <a:lnTo>
                    <a:pt x="263" y="1799"/>
                  </a:lnTo>
                  <a:lnTo>
                    <a:pt x="263" y="1799"/>
                  </a:lnTo>
                  <a:lnTo>
                    <a:pt x="374" y="1647"/>
                  </a:lnTo>
                  <a:lnTo>
                    <a:pt x="374" y="1647"/>
                  </a:lnTo>
                  <a:lnTo>
                    <a:pt x="379" y="1638"/>
                  </a:lnTo>
                  <a:lnTo>
                    <a:pt x="381" y="1629"/>
                  </a:lnTo>
                  <a:lnTo>
                    <a:pt x="381" y="1619"/>
                  </a:lnTo>
                  <a:lnTo>
                    <a:pt x="377" y="1608"/>
                  </a:lnTo>
                  <a:lnTo>
                    <a:pt x="377" y="1608"/>
                  </a:lnTo>
                  <a:lnTo>
                    <a:pt x="352" y="1562"/>
                  </a:lnTo>
                  <a:lnTo>
                    <a:pt x="330" y="1515"/>
                  </a:lnTo>
                  <a:lnTo>
                    <a:pt x="311" y="1465"/>
                  </a:lnTo>
                  <a:lnTo>
                    <a:pt x="295" y="1415"/>
                  </a:lnTo>
                  <a:lnTo>
                    <a:pt x="295" y="1415"/>
                  </a:lnTo>
                  <a:lnTo>
                    <a:pt x="291" y="1404"/>
                  </a:lnTo>
                  <a:lnTo>
                    <a:pt x="285" y="1397"/>
                  </a:lnTo>
                  <a:lnTo>
                    <a:pt x="276" y="1391"/>
                  </a:lnTo>
                  <a:lnTo>
                    <a:pt x="265" y="1390"/>
                  </a:lnTo>
                  <a:lnTo>
                    <a:pt x="265" y="1390"/>
                  </a:lnTo>
                  <a:lnTo>
                    <a:pt x="92" y="1358"/>
                  </a:lnTo>
                  <a:lnTo>
                    <a:pt x="92" y="1358"/>
                  </a:lnTo>
                  <a:lnTo>
                    <a:pt x="68" y="1355"/>
                  </a:lnTo>
                  <a:lnTo>
                    <a:pt x="50" y="1347"/>
                  </a:lnTo>
                  <a:lnTo>
                    <a:pt x="33" y="1338"/>
                  </a:lnTo>
                  <a:lnTo>
                    <a:pt x="21" y="1327"/>
                  </a:lnTo>
                  <a:lnTo>
                    <a:pt x="11" y="1314"/>
                  </a:lnTo>
                  <a:lnTo>
                    <a:pt x="6" y="1298"/>
                  </a:lnTo>
                  <a:lnTo>
                    <a:pt x="2" y="1277"/>
                  </a:lnTo>
                  <a:lnTo>
                    <a:pt x="0" y="1255"/>
                  </a:lnTo>
                  <a:lnTo>
                    <a:pt x="0" y="1255"/>
                  </a:lnTo>
                  <a:lnTo>
                    <a:pt x="0" y="1162"/>
                  </a:lnTo>
                  <a:lnTo>
                    <a:pt x="2" y="1068"/>
                  </a:lnTo>
                  <a:lnTo>
                    <a:pt x="2" y="1068"/>
                  </a:lnTo>
                  <a:lnTo>
                    <a:pt x="4" y="1046"/>
                  </a:lnTo>
                  <a:lnTo>
                    <a:pt x="8" y="1029"/>
                  </a:lnTo>
                  <a:lnTo>
                    <a:pt x="13" y="1015"/>
                  </a:lnTo>
                  <a:lnTo>
                    <a:pt x="22" y="1002"/>
                  </a:lnTo>
                  <a:lnTo>
                    <a:pt x="33" y="991"/>
                  </a:lnTo>
                  <a:lnTo>
                    <a:pt x="46" y="983"/>
                  </a:lnTo>
                  <a:lnTo>
                    <a:pt x="63" y="976"/>
                  </a:lnTo>
                  <a:lnTo>
                    <a:pt x="83" y="972"/>
                  </a:lnTo>
                  <a:lnTo>
                    <a:pt x="83" y="972"/>
                  </a:lnTo>
                  <a:lnTo>
                    <a:pt x="171" y="958"/>
                  </a:lnTo>
                  <a:lnTo>
                    <a:pt x="258" y="943"/>
                  </a:lnTo>
                  <a:lnTo>
                    <a:pt x="258" y="943"/>
                  </a:lnTo>
                  <a:lnTo>
                    <a:pt x="273" y="939"/>
                  </a:lnTo>
                  <a:lnTo>
                    <a:pt x="282" y="934"/>
                  </a:lnTo>
                  <a:lnTo>
                    <a:pt x="289" y="925"/>
                  </a:lnTo>
                  <a:lnTo>
                    <a:pt x="295" y="912"/>
                  </a:lnTo>
                  <a:lnTo>
                    <a:pt x="295" y="912"/>
                  </a:lnTo>
                  <a:lnTo>
                    <a:pt x="309" y="864"/>
                  </a:lnTo>
                  <a:lnTo>
                    <a:pt x="328" y="816"/>
                  </a:lnTo>
                  <a:lnTo>
                    <a:pt x="348" y="770"/>
                  </a:lnTo>
                  <a:lnTo>
                    <a:pt x="372" y="724"/>
                  </a:lnTo>
                  <a:lnTo>
                    <a:pt x="372" y="724"/>
                  </a:lnTo>
                  <a:lnTo>
                    <a:pt x="377" y="713"/>
                  </a:lnTo>
                  <a:lnTo>
                    <a:pt x="377" y="704"/>
                  </a:lnTo>
                  <a:lnTo>
                    <a:pt x="376" y="693"/>
                  </a:lnTo>
                  <a:lnTo>
                    <a:pt x="370" y="684"/>
                  </a:lnTo>
                  <a:lnTo>
                    <a:pt x="370" y="684"/>
                  </a:lnTo>
                  <a:lnTo>
                    <a:pt x="263" y="535"/>
                  </a:lnTo>
                  <a:lnTo>
                    <a:pt x="263" y="535"/>
                  </a:lnTo>
                  <a:lnTo>
                    <a:pt x="252" y="516"/>
                  </a:lnTo>
                  <a:lnTo>
                    <a:pt x="245" y="500"/>
                  </a:lnTo>
                  <a:lnTo>
                    <a:pt x="241" y="483"/>
                  </a:lnTo>
                  <a:lnTo>
                    <a:pt x="241" y="467"/>
                  </a:lnTo>
                  <a:lnTo>
                    <a:pt x="243" y="452"/>
                  </a:lnTo>
                  <a:lnTo>
                    <a:pt x="250" y="437"/>
                  </a:lnTo>
                  <a:lnTo>
                    <a:pt x="262" y="421"/>
                  </a:lnTo>
                  <a:lnTo>
                    <a:pt x="276" y="406"/>
                  </a:lnTo>
                  <a:lnTo>
                    <a:pt x="276" y="406"/>
                  </a:lnTo>
                  <a:lnTo>
                    <a:pt x="409" y="274"/>
                  </a:lnTo>
                  <a:lnTo>
                    <a:pt x="409" y="274"/>
                  </a:lnTo>
                  <a:lnTo>
                    <a:pt x="423" y="259"/>
                  </a:lnTo>
                  <a:lnTo>
                    <a:pt x="440" y="250"/>
                  </a:lnTo>
                  <a:lnTo>
                    <a:pt x="455" y="243"/>
                  </a:lnTo>
                  <a:lnTo>
                    <a:pt x="471" y="241"/>
                  </a:lnTo>
                  <a:lnTo>
                    <a:pt x="488" y="241"/>
                  </a:lnTo>
                  <a:lnTo>
                    <a:pt x="504" y="246"/>
                  </a:lnTo>
                  <a:lnTo>
                    <a:pt x="521" y="254"/>
                  </a:lnTo>
                  <a:lnTo>
                    <a:pt x="537" y="265"/>
                  </a:lnTo>
                  <a:lnTo>
                    <a:pt x="537" y="265"/>
                  </a:lnTo>
                  <a:lnTo>
                    <a:pt x="609" y="316"/>
                  </a:lnTo>
                  <a:lnTo>
                    <a:pt x="679" y="369"/>
                  </a:lnTo>
                  <a:lnTo>
                    <a:pt x="679" y="369"/>
                  </a:lnTo>
                  <a:lnTo>
                    <a:pt x="690" y="375"/>
                  </a:lnTo>
                  <a:lnTo>
                    <a:pt x="699" y="379"/>
                  </a:lnTo>
                  <a:lnTo>
                    <a:pt x="710" y="377"/>
                  </a:lnTo>
                  <a:lnTo>
                    <a:pt x="723" y="373"/>
                  </a:lnTo>
                  <a:lnTo>
                    <a:pt x="723" y="373"/>
                  </a:lnTo>
                  <a:lnTo>
                    <a:pt x="767" y="349"/>
                  </a:lnTo>
                  <a:lnTo>
                    <a:pt x="813" y="327"/>
                  </a:lnTo>
                  <a:lnTo>
                    <a:pt x="859" y="309"/>
                  </a:lnTo>
                  <a:lnTo>
                    <a:pt x="907" y="294"/>
                  </a:lnTo>
                  <a:lnTo>
                    <a:pt x="907" y="294"/>
                  </a:lnTo>
                  <a:lnTo>
                    <a:pt x="922" y="289"/>
                  </a:lnTo>
                  <a:lnTo>
                    <a:pt x="927" y="285"/>
                  </a:lnTo>
                  <a:lnTo>
                    <a:pt x="931" y="281"/>
                  </a:lnTo>
                  <a:lnTo>
                    <a:pt x="936" y="270"/>
                  </a:lnTo>
                  <a:lnTo>
                    <a:pt x="940" y="257"/>
                  </a:lnTo>
                  <a:lnTo>
                    <a:pt x="940" y="257"/>
                  </a:lnTo>
                  <a:lnTo>
                    <a:pt x="957" y="167"/>
                  </a:lnTo>
                  <a:lnTo>
                    <a:pt x="971" y="77"/>
                  </a:lnTo>
                  <a:lnTo>
                    <a:pt x="971" y="77"/>
                  </a:lnTo>
                  <a:lnTo>
                    <a:pt x="977" y="59"/>
                  </a:lnTo>
                  <a:lnTo>
                    <a:pt x="982" y="42"/>
                  </a:lnTo>
                  <a:lnTo>
                    <a:pt x="992" y="29"/>
                  </a:lnTo>
                  <a:lnTo>
                    <a:pt x="1001" y="18"/>
                  </a:lnTo>
                  <a:lnTo>
                    <a:pt x="1014" y="11"/>
                  </a:lnTo>
                  <a:lnTo>
                    <a:pt x="1028" y="4"/>
                  </a:lnTo>
                  <a:lnTo>
                    <a:pt x="1045" y="2"/>
                  </a:lnTo>
                  <a:lnTo>
                    <a:pt x="1063" y="0"/>
                  </a:lnTo>
                  <a:lnTo>
                    <a:pt x="1063" y="0"/>
                  </a:lnTo>
                  <a:lnTo>
                    <a:pt x="1269" y="0"/>
                  </a:lnTo>
                  <a:lnTo>
                    <a:pt x="1269" y="0"/>
                  </a:lnTo>
                  <a:lnTo>
                    <a:pt x="1288" y="2"/>
                  </a:lnTo>
                  <a:lnTo>
                    <a:pt x="1302" y="5"/>
                  </a:lnTo>
                  <a:lnTo>
                    <a:pt x="1317" y="11"/>
                  </a:lnTo>
                  <a:lnTo>
                    <a:pt x="1328" y="20"/>
                  </a:lnTo>
                  <a:lnTo>
                    <a:pt x="1339" y="31"/>
                  </a:lnTo>
                  <a:lnTo>
                    <a:pt x="1346" y="44"/>
                  </a:lnTo>
                  <a:lnTo>
                    <a:pt x="1354" y="59"/>
                  </a:lnTo>
                  <a:lnTo>
                    <a:pt x="1357" y="77"/>
                  </a:lnTo>
                  <a:lnTo>
                    <a:pt x="1357" y="77"/>
                  </a:lnTo>
                  <a:lnTo>
                    <a:pt x="1372" y="167"/>
                  </a:lnTo>
                  <a:lnTo>
                    <a:pt x="1387" y="259"/>
                  </a:lnTo>
                  <a:lnTo>
                    <a:pt x="1387" y="259"/>
                  </a:lnTo>
                  <a:lnTo>
                    <a:pt x="1391" y="272"/>
                  </a:lnTo>
                  <a:lnTo>
                    <a:pt x="1396" y="281"/>
                  </a:lnTo>
                  <a:lnTo>
                    <a:pt x="1405" y="287"/>
                  </a:lnTo>
                  <a:lnTo>
                    <a:pt x="1416" y="292"/>
                  </a:lnTo>
                  <a:lnTo>
                    <a:pt x="1416" y="292"/>
                  </a:lnTo>
                  <a:lnTo>
                    <a:pt x="1466" y="307"/>
                  </a:lnTo>
                  <a:lnTo>
                    <a:pt x="1516" y="325"/>
                  </a:lnTo>
                  <a:lnTo>
                    <a:pt x="1563" y="347"/>
                  </a:lnTo>
                  <a:lnTo>
                    <a:pt x="1611" y="371"/>
                  </a:lnTo>
                  <a:lnTo>
                    <a:pt x="1611" y="371"/>
                  </a:lnTo>
                  <a:lnTo>
                    <a:pt x="1622" y="377"/>
                  </a:lnTo>
                  <a:lnTo>
                    <a:pt x="1631" y="379"/>
                  </a:lnTo>
                  <a:lnTo>
                    <a:pt x="1641" y="375"/>
                  </a:lnTo>
                  <a:lnTo>
                    <a:pt x="1652" y="369"/>
                  </a:lnTo>
                  <a:lnTo>
                    <a:pt x="1652" y="369"/>
                  </a:lnTo>
                  <a:lnTo>
                    <a:pt x="1725" y="316"/>
                  </a:lnTo>
                  <a:lnTo>
                    <a:pt x="1801" y="265"/>
                  </a:lnTo>
                  <a:lnTo>
                    <a:pt x="1801" y="265"/>
                  </a:lnTo>
                  <a:lnTo>
                    <a:pt x="1817" y="254"/>
                  </a:lnTo>
                  <a:lnTo>
                    <a:pt x="1836" y="246"/>
                  </a:lnTo>
                  <a:lnTo>
                    <a:pt x="1850" y="243"/>
                  </a:lnTo>
                  <a:lnTo>
                    <a:pt x="1867" y="241"/>
                  </a:lnTo>
                  <a:lnTo>
                    <a:pt x="1882" y="244"/>
                  </a:lnTo>
                  <a:lnTo>
                    <a:pt x="1896" y="252"/>
                  </a:lnTo>
                  <a:lnTo>
                    <a:pt x="1913" y="261"/>
                  </a:lnTo>
                  <a:lnTo>
                    <a:pt x="1928" y="276"/>
                  </a:lnTo>
                  <a:lnTo>
                    <a:pt x="1928" y="276"/>
                  </a:lnTo>
                  <a:lnTo>
                    <a:pt x="2065" y="414"/>
                  </a:lnTo>
                  <a:lnTo>
                    <a:pt x="2065" y="414"/>
                  </a:lnTo>
                  <a:lnTo>
                    <a:pt x="2077" y="426"/>
                  </a:lnTo>
                  <a:lnTo>
                    <a:pt x="2086" y="441"/>
                  </a:lnTo>
                  <a:lnTo>
                    <a:pt x="2091" y="458"/>
                  </a:lnTo>
                  <a:lnTo>
                    <a:pt x="2093" y="467"/>
                  </a:lnTo>
                  <a:lnTo>
                    <a:pt x="2093" y="476"/>
                  </a:lnTo>
                  <a:lnTo>
                    <a:pt x="2093" y="476"/>
                  </a:lnTo>
                  <a:close/>
                  <a:moveTo>
                    <a:pt x="1898" y="1163"/>
                  </a:moveTo>
                  <a:lnTo>
                    <a:pt x="1898" y="1163"/>
                  </a:lnTo>
                  <a:lnTo>
                    <a:pt x="1898" y="1127"/>
                  </a:lnTo>
                  <a:lnTo>
                    <a:pt x="1894" y="1088"/>
                  </a:lnTo>
                  <a:lnTo>
                    <a:pt x="1891" y="1051"/>
                  </a:lnTo>
                  <a:lnTo>
                    <a:pt x="1883" y="1016"/>
                  </a:lnTo>
                  <a:lnTo>
                    <a:pt x="1876" y="980"/>
                  </a:lnTo>
                  <a:lnTo>
                    <a:pt x="1865" y="945"/>
                  </a:lnTo>
                  <a:lnTo>
                    <a:pt x="1854" y="912"/>
                  </a:lnTo>
                  <a:lnTo>
                    <a:pt x="1841" y="879"/>
                  </a:lnTo>
                  <a:lnTo>
                    <a:pt x="1826" y="845"/>
                  </a:lnTo>
                  <a:lnTo>
                    <a:pt x="1810" y="814"/>
                  </a:lnTo>
                  <a:lnTo>
                    <a:pt x="1793" y="783"/>
                  </a:lnTo>
                  <a:lnTo>
                    <a:pt x="1773" y="754"/>
                  </a:lnTo>
                  <a:lnTo>
                    <a:pt x="1753" y="724"/>
                  </a:lnTo>
                  <a:lnTo>
                    <a:pt x="1731" y="697"/>
                  </a:lnTo>
                  <a:lnTo>
                    <a:pt x="1709" y="671"/>
                  </a:lnTo>
                  <a:lnTo>
                    <a:pt x="1683" y="645"/>
                  </a:lnTo>
                  <a:lnTo>
                    <a:pt x="1659" y="619"/>
                  </a:lnTo>
                  <a:lnTo>
                    <a:pt x="1631" y="597"/>
                  </a:lnTo>
                  <a:lnTo>
                    <a:pt x="1604" y="575"/>
                  </a:lnTo>
                  <a:lnTo>
                    <a:pt x="1574" y="555"/>
                  </a:lnTo>
                  <a:lnTo>
                    <a:pt x="1545" y="537"/>
                  </a:lnTo>
                  <a:lnTo>
                    <a:pt x="1514" y="518"/>
                  </a:lnTo>
                  <a:lnTo>
                    <a:pt x="1483" y="502"/>
                  </a:lnTo>
                  <a:lnTo>
                    <a:pt x="1449" y="487"/>
                  </a:lnTo>
                  <a:lnTo>
                    <a:pt x="1416" y="474"/>
                  </a:lnTo>
                  <a:lnTo>
                    <a:pt x="1383" y="463"/>
                  </a:lnTo>
                  <a:lnTo>
                    <a:pt x="1348" y="454"/>
                  </a:lnTo>
                  <a:lnTo>
                    <a:pt x="1312" y="445"/>
                  </a:lnTo>
                  <a:lnTo>
                    <a:pt x="1277" y="439"/>
                  </a:lnTo>
                  <a:lnTo>
                    <a:pt x="1240" y="434"/>
                  </a:lnTo>
                  <a:lnTo>
                    <a:pt x="1201" y="432"/>
                  </a:lnTo>
                  <a:lnTo>
                    <a:pt x="1164" y="430"/>
                  </a:lnTo>
                  <a:lnTo>
                    <a:pt x="1164" y="430"/>
                  </a:lnTo>
                  <a:lnTo>
                    <a:pt x="1126" y="432"/>
                  </a:lnTo>
                  <a:lnTo>
                    <a:pt x="1089" y="434"/>
                  </a:lnTo>
                  <a:lnTo>
                    <a:pt x="1054" y="439"/>
                  </a:lnTo>
                  <a:lnTo>
                    <a:pt x="1017" y="445"/>
                  </a:lnTo>
                  <a:lnTo>
                    <a:pt x="982" y="454"/>
                  </a:lnTo>
                  <a:lnTo>
                    <a:pt x="947" y="463"/>
                  </a:lnTo>
                  <a:lnTo>
                    <a:pt x="914" y="474"/>
                  </a:lnTo>
                  <a:lnTo>
                    <a:pt x="881" y="489"/>
                  </a:lnTo>
                  <a:lnTo>
                    <a:pt x="850" y="504"/>
                  </a:lnTo>
                  <a:lnTo>
                    <a:pt x="817" y="518"/>
                  </a:lnTo>
                  <a:lnTo>
                    <a:pt x="787" y="537"/>
                  </a:lnTo>
                  <a:lnTo>
                    <a:pt x="758" y="555"/>
                  </a:lnTo>
                  <a:lnTo>
                    <a:pt x="729" y="577"/>
                  </a:lnTo>
                  <a:lnTo>
                    <a:pt x="701" y="597"/>
                  </a:lnTo>
                  <a:lnTo>
                    <a:pt x="675" y="621"/>
                  </a:lnTo>
                  <a:lnTo>
                    <a:pt x="650" y="645"/>
                  </a:lnTo>
                  <a:lnTo>
                    <a:pt x="626" y="671"/>
                  </a:lnTo>
                  <a:lnTo>
                    <a:pt x="602" y="697"/>
                  </a:lnTo>
                  <a:lnTo>
                    <a:pt x="580" y="724"/>
                  </a:lnTo>
                  <a:lnTo>
                    <a:pt x="559" y="754"/>
                  </a:lnTo>
                  <a:lnTo>
                    <a:pt x="541" y="783"/>
                  </a:lnTo>
                  <a:lnTo>
                    <a:pt x="523" y="814"/>
                  </a:lnTo>
                  <a:lnTo>
                    <a:pt x="506" y="845"/>
                  </a:lnTo>
                  <a:lnTo>
                    <a:pt x="491" y="877"/>
                  </a:lnTo>
                  <a:lnTo>
                    <a:pt x="478" y="910"/>
                  </a:lnTo>
                  <a:lnTo>
                    <a:pt x="467" y="945"/>
                  </a:lnTo>
                  <a:lnTo>
                    <a:pt x="458" y="978"/>
                  </a:lnTo>
                  <a:lnTo>
                    <a:pt x="449" y="1015"/>
                  </a:lnTo>
                  <a:lnTo>
                    <a:pt x="444" y="1050"/>
                  </a:lnTo>
                  <a:lnTo>
                    <a:pt x="438" y="1086"/>
                  </a:lnTo>
                  <a:lnTo>
                    <a:pt x="434" y="1123"/>
                  </a:lnTo>
                  <a:lnTo>
                    <a:pt x="434" y="1160"/>
                  </a:lnTo>
                  <a:lnTo>
                    <a:pt x="434" y="1160"/>
                  </a:lnTo>
                  <a:lnTo>
                    <a:pt x="434" y="1198"/>
                  </a:lnTo>
                  <a:lnTo>
                    <a:pt x="438" y="1235"/>
                  </a:lnTo>
                  <a:lnTo>
                    <a:pt x="442" y="1272"/>
                  </a:lnTo>
                  <a:lnTo>
                    <a:pt x="449" y="1309"/>
                  </a:lnTo>
                  <a:lnTo>
                    <a:pt x="456" y="1344"/>
                  </a:lnTo>
                  <a:lnTo>
                    <a:pt x="467" y="1379"/>
                  </a:lnTo>
                  <a:lnTo>
                    <a:pt x="478" y="1413"/>
                  </a:lnTo>
                  <a:lnTo>
                    <a:pt x="491" y="1447"/>
                  </a:lnTo>
                  <a:lnTo>
                    <a:pt x="506" y="1478"/>
                  </a:lnTo>
                  <a:lnTo>
                    <a:pt x="523" y="1511"/>
                  </a:lnTo>
                  <a:lnTo>
                    <a:pt x="539" y="1540"/>
                  </a:lnTo>
                  <a:lnTo>
                    <a:pt x="559" y="1572"/>
                  </a:lnTo>
                  <a:lnTo>
                    <a:pt x="580" y="1599"/>
                  </a:lnTo>
                  <a:lnTo>
                    <a:pt x="602" y="1627"/>
                  </a:lnTo>
                  <a:lnTo>
                    <a:pt x="624" y="1654"/>
                  </a:lnTo>
                  <a:lnTo>
                    <a:pt x="648" y="1680"/>
                  </a:lnTo>
                  <a:lnTo>
                    <a:pt x="673" y="1704"/>
                  </a:lnTo>
                  <a:lnTo>
                    <a:pt x="701" y="1726"/>
                  </a:lnTo>
                  <a:lnTo>
                    <a:pt x="729" y="1748"/>
                  </a:lnTo>
                  <a:lnTo>
                    <a:pt x="758" y="1768"/>
                  </a:lnTo>
                  <a:lnTo>
                    <a:pt x="787" y="1788"/>
                  </a:lnTo>
                  <a:lnTo>
                    <a:pt x="817" y="1805"/>
                  </a:lnTo>
                  <a:lnTo>
                    <a:pt x="850" y="1822"/>
                  </a:lnTo>
                  <a:lnTo>
                    <a:pt x="881" y="1836"/>
                  </a:lnTo>
                  <a:lnTo>
                    <a:pt x="916" y="1849"/>
                  </a:lnTo>
                  <a:lnTo>
                    <a:pt x="949" y="1860"/>
                  </a:lnTo>
                  <a:lnTo>
                    <a:pt x="984" y="1871"/>
                  </a:lnTo>
                  <a:lnTo>
                    <a:pt x="1021" y="1878"/>
                  </a:lnTo>
                  <a:lnTo>
                    <a:pt x="1056" y="1886"/>
                  </a:lnTo>
                  <a:lnTo>
                    <a:pt x="1093" y="1890"/>
                  </a:lnTo>
                  <a:lnTo>
                    <a:pt x="1131" y="1893"/>
                  </a:lnTo>
                  <a:lnTo>
                    <a:pt x="1168" y="1893"/>
                  </a:lnTo>
                  <a:lnTo>
                    <a:pt x="1168" y="1893"/>
                  </a:lnTo>
                  <a:lnTo>
                    <a:pt x="1207" y="1893"/>
                  </a:lnTo>
                  <a:lnTo>
                    <a:pt x="1243" y="1890"/>
                  </a:lnTo>
                  <a:lnTo>
                    <a:pt x="1280" y="1886"/>
                  </a:lnTo>
                  <a:lnTo>
                    <a:pt x="1315" y="1878"/>
                  </a:lnTo>
                  <a:lnTo>
                    <a:pt x="1352" y="1871"/>
                  </a:lnTo>
                  <a:lnTo>
                    <a:pt x="1385" y="1860"/>
                  </a:lnTo>
                  <a:lnTo>
                    <a:pt x="1420" y="1849"/>
                  </a:lnTo>
                  <a:lnTo>
                    <a:pt x="1453" y="1836"/>
                  </a:lnTo>
                  <a:lnTo>
                    <a:pt x="1484" y="1822"/>
                  </a:lnTo>
                  <a:lnTo>
                    <a:pt x="1517" y="1805"/>
                  </a:lnTo>
                  <a:lnTo>
                    <a:pt x="1547" y="1788"/>
                  </a:lnTo>
                  <a:lnTo>
                    <a:pt x="1576" y="1768"/>
                  </a:lnTo>
                  <a:lnTo>
                    <a:pt x="1606" y="1748"/>
                  </a:lnTo>
                  <a:lnTo>
                    <a:pt x="1633" y="1728"/>
                  </a:lnTo>
                  <a:lnTo>
                    <a:pt x="1659" y="1704"/>
                  </a:lnTo>
                  <a:lnTo>
                    <a:pt x="1685" y="1680"/>
                  </a:lnTo>
                  <a:lnTo>
                    <a:pt x="1709" y="1654"/>
                  </a:lnTo>
                  <a:lnTo>
                    <a:pt x="1733" y="1629"/>
                  </a:lnTo>
                  <a:lnTo>
                    <a:pt x="1753" y="1601"/>
                  </a:lnTo>
                  <a:lnTo>
                    <a:pt x="1773" y="1572"/>
                  </a:lnTo>
                  <a:lnTo>
                    <a:pt x="1793" y="1542"/>
                  </a:lnTo>
                  <a:lnTo>
                    <a:pt x="1810" y="1513"/>
                  </a:lnTo>
                  <a:lnTo>
                    <a:pt x="1826" y="1480"/>
                  </a:lnTo>
                  <a:lnTo>
                    <a:pt x="1841" y="1448"/>
                  </a:lnTo>
                  <a:lnTo>
                    <a:pt x="1854" y="1415"/>
                  </a:lnTo>
                  <a:lnTo>
                    <a:pt x="1865" y="1380"/>
                  </a:lnTo>
                  <a:lnTo>
                    <a:pt x="1876" y="1347"/>
                  </a:lnTo>
                  <a:lnTo>
                    <a:pt x="1883" y="1311"/>
                  </a:lnTo>
                  <a:lnTo>
                    <a:pt x="1891" y="1276"/>
                  </a:lnTo>
                  <a:lnTo>
                    <a:pt x="1894" y="1239"/>
                  </a:lnTo>
                  <a:lnTo>
                    <a:pt x="1898" y="1202"/>
                  </a:lnTo>
                  <a:lnTo>
                    <a:pt x="1898" y="1163"/>
                  </a:lnTo>
                  <a:lnTo>
                    <a:pt x="1898" y="1163"/>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104"/>
            <p:cNvSpPr/>
            <p:nvPr/>
          </p:nvSpPr>
          <p:spPr>
            <a:xfrm>
              <a:off x="5001315" y="4414045"/>
              <a:ext cx="328612" cy="422274"/>
            </a:xfrm>
            <a:custGeom>
              <a:rect b="b" l="l" r="r" t="t"/>
              <a:pathLst>
                <a:path extrusionOk="0" h="531" w="414">
                  <a:moveTo>
                    <a:pt x="414" y="250"/>
                  </a:moveTo>
                  <a:lnTo>
                    <a:pt x="414" y="250"/>
                  </a:lnTo>
                  <a:lnTo>
                    <a:pt x="414" y="290"/>
                  </a:lnTo>
                  <a:lnTo>
                    <a:pt x="410" y="331"/>
                  </a:lnTo>
                  <a:lnTo>
                    <a:pt x="407" y="351"/>
                  </a:lnTo>
                  <a:lnTo>
                    <a:pt x="401" y="371"/>
                  </a:lnTo>
                  <a:lnTo>
                    <a:pt x="396" y="389"/>
                  </a:lnTo>
                  <a:lnTo>
                    <a:pt x="388" y="410"/>
                  </a:lnTo>
                  <a:lnTo>
                    <a:pt x="388" y="410"/>
                  </a:lnTo>
                  <a:lnTo>
                    <a:pt x="375" y="437"/>
                  </a:lnTo>
                  <a:lnTo>
                    <a:pt x="359" y="461"/>
                  </a:lnTo>
                  <a:lnTo>
                    <a:pt x="340" y="481"/>
                  </a:lnTo>
                  <a:lnTo>
                    <a:pt x="320" y="500"/>
                  </a:lnTo>
                  <a:lnTo>
                    <a:pt x="296" y="513"/>
                  </a:lnTo>
                  <a:lnTo>
                    <a:pt x="271" y="524"/>
                  </a:lnTo>
                  <a:lnTo>
                    <a:pt x="243" y="529"/>
                  </a:lnTo>
                  <a:lnTo>
                    <a:pt x="214" y="531"/>
                  </a:lnTo>
                  <a:lnTo>
                    <a:pt x="214" y="531"/>
                  </a:lnTo>
                  <a:lnTo>
                    <a:pt x="182" y="531"/>
                  </a:lnTo>
                  <a:lnTo>
                    <a:pt x="153" y="525"/>
                  </a:lnTo>
                  <a:lnTo>
                    <a:pt x="138" y="520"/>
                  </a:lnTo>
                  <a:lnTo>
                    <a:pt x="125" y="516"/>
                  </a:lnTo>
                  <a:lnTo>
                    <a:pt x="112" y="509"/>
                  </a:lnTo>
                  <a:lnTo>
                    <a:pt x="101" y="503"/>
                  </a:lnTo>
                  <a:lnTo>
                    <a:pt x="90" y="494"/>
                  </a:lnTo>
                  <a:lnTo>
                    <a:pt x="79" y="485"/>
                  </a:lnTo>
                  <a:lnTo>
                    <a:pt x="70" y="476"/>
                  </a:lnTo>
                  <a:lnTo>
                    <a:pt x="61" y="465"/>
                  </a:lnTo>
                  <a:lnTo>
                    <a:pt x="52" y="454"/>
                  </a:lnTo>
                  <a:lnTo>
                    <a:pt x="44" y="441"/>
                  </a:lnTo>
                  <a:lnTo>
                    <a:pt x="30" y="413"/>
                  </a:lnTo>
                  <a:lnTo>
                    <a:pt x="30" y="413"/>
                  </a:lnTo>
                  <a:lnTo>
                    <a:pt x="19" y="378"/>
                  </a:lnTo>
                  <a:lnTo>
                    <a:pt x="9" y="345"/>
                  </a:lnTo>
                  <a:lnTo>
                    <a:pt x="4" y="312"/>
                  </a:lnTo>
                  <a:lnTo>
                    <a:pt x="0" y="277"/>
                  </a:lnTo>
                  <a:lnTo>
                    <a:pt x="0" y="244"/>
                  </a:lnTo>
                  <a:lnTo>
                    <a:pt x="2" y="209"/>
                  </a:lnTo>
                  <a:lnTo>
                    <a:pt x="8" y="174"/>
                  </a:lnTo>
                  <a:lnTo>
                    <a:pt x="15" y="141"/>
                  </a:lnTo>
                  <a:lnTo>
                    <a:pt x="15" y="141"/>
                  </a:lnTo>
                  <a:lnTo>
                    <a:pt x="21" y="125"/>
                  </a:lnTo>
                  <a:lnTo>
                    <a:pt x="26" y="108"/>
                  </a:lnTo>
                  <a:lnTo>
                    <a:pt x="33" y="93"/>
                  </a:lnTo>
                  <a:lnTo>
                    <a:pt x="41" y="81"/>
                  </a:lnTo>
                  <a:lnTo>
                    <a:pt x="52" y="68"/>
                  </a:lnTo>
                  <a:lnTo>
                    <a:pt x="61" y="57"/>
                  </a:lnTo>
                  <a:lnTo>
                    <a:pt x="72" y="46"/>
                  </a:lnTo>
                  <a:lnTo>
                    <a:pt x="85" y="36"/>
                  </a:lnTo>
                  <a:lnTo>
                    <a:pt x="98" y="27"/>
                  </a:lnTo>
                  <a:lnTo>
                    <a:pt x="112" y="20"/>
                  </a:lnTo>
                  <a:lnTo>
                    <a:pt x="127" y="13"/>
                  </a:lnTo>
                  <a:lnTo>
                    <a:pt x="142" y="9"/>
                  </a:lnTo>
                  <a:lnTo>
                    <a:pt x="158" y="3"/>
                  </a:lnTo>
                  <a:lnTo>
                    <a:pt x="175" y="2"/>
                  </a:lnTo>
                  <a:lnTo>
                    <a:pt x="193" y="0"/>
                  </a:lnTo>
                  <a:lnTo>
                    <a:pt x="210" y="0"/>
                  </a:lnTo>
                  <a:lnTo>
                    <a:pt x="210" y="0"/>
                  </a:lnTo>
                  <a:lnTo>
                    <a:pt x="228" y="0"/>
                  </a:lnTo>
                  <a:lnTo>
                    <a:pt x="247" y="2"/>
                  </a:lnTo>
                  <a:lnTo>
                    <a:pt x="263" y="5"/>
                  </a:lnTo>
                  <a:lnTo>
                    <a:pt x="278" y="9"/>
                  </a:lnTo>
                  <a:lnTo>
                    <a:pt x="295" y="14"/>
                  </a:lnTo>
                  <a:lnTo>
                    <a:pt x="307" y="22"/>
                  </a:lnTo>
                  <a:lnTo>
                    <a:pt x="322" y="29"/>
                  </a:lnTo>
                  <a:lnTo>
                    <a:pt x="335" y="38"/>
                  </a:lnTo>
                  <a:lnTo>
                    <a:pt x="346" y="47"/>
                  </a:lnTo>
                  <a:lnTo>
                    <a:pt x="357" y="59"/>
                  </a:lnTo>
                  <a:lnTo>
                    <a:pt x="368" y="71"/>
                  </a:lnTo>
                  <a:lnTo>
                    <a:pt x="377" y="84"/>
                  </a:lnTo>
                  <a:lnTo>
                    <a:pt x="385" y="97"/>
                  </a:lnTo>
                  <a:lnTo>
                    <a:pt x="392" y="112"/>
                  </a:lnTo>
                  <a:lnTo>
                    <a:pt x="399" y="128"/>
                  </a:lnTo>
                  <a:lnTo>
                    <a:pt x="403" y="145"/>
                  </a:lnTo>
                  <a:lnTo>
                    <a:pt x="403" y="145"/>
                  </a:lnTo>
                  <a:lnTo>
                    <a:pt x="410" y="171"/>
                  </a:lnTo>
                  <a:lnTo>
                    <a:pt x="412" y="196"/>
                  </a:lnTo>
                  <a:lnTo>
                    <a:pt x="414" y="222"/>
                  </a:lnTo>
                  <a:lnTo>
                    <a:pt x="414" y="250"/>
                  </a:lnTo>
                  <a:lnTo>
                    <a:pt x="414" y="250"/>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69" name="Google Shape;5269;p104"/>
          <p:cNvSpPr/>
          <p:nvPr/>
        </p:nvSpPr>
        <p:spPr>
          <a:xfrm flipH="1">
            <a:off x="8278703" y="3101055"/>
            <a:ext cx="1504461" cy="1504461"/>
          </a:xfrm>
          <a:prstGeom prst="ellipse">
            <a:avLst/>
          </a:prstGeom>
          <a:solidFill>
            <a:srgbClr val="F29B26"/>
          </a:solidFill>
          <a:ln cap="flat" cmpd="sng" w="76200">
            <a:solidFill>
              <a:srgbClr val="F9D29D"/>
            </a:solidFill>
            <a:prstDash val="solid"/>
            <a:round/>
            <a:headEnd len="sm" w="sm" type="none"/>
            <a:tailEnd len="sm" w="sm" type="none"/>
          </a:ln>
        </p:spPr>
        <p:txBody>
          <a:bodyPr anchorCtr="0" anchor="t" bIns="81250" lIns="162525" spcFirstLastPara="1" rIns="162525" wrap="square" tIns="81250">
            <a:noAutofit/>
          </a:bodyPr>
          <a:lstStyle/>
          <a:p>
            <a:pPr indent="0" lvl="0" marL="0" marR="0" rtl="0" algn="l">
              <a:lnSpc>
                <a:spcPct val="100000"/>
              </a:lnSpc>
              <a:spcBef>
                <a:spcPts val="0"/>
              </a:spcBef>
              <a:spcAft>
                <a:spcPts val="0"/>
              </a:spcAft>
              <a:buClr>
                <a:srgbClr val="000000"/>
              </a:buClr>
              <a:buSzPts val="3199"/>
              <a:buFont typeface="Arial"/>
              <a:buNone/>
            </a:pPr>
            <a:r>
              <a:t/>
            </a:r>
            <a:endParaRPr b="0" i="0" sz="3199" u="none" cap="none" strike="noStrike">
              <a:solidFill>
                <a:srgbClr val="000000"/>
              </a:solidFill>
              <a:latin typeface="Calibri"/>
              <a:ea typeface="Calibri"/>
              <a:cs typeface="Calibri"/>
              <a:sym typeface="Calibri"/>
            </a:endParaRPr>
          </a:p>
        </p:txBody>
      </p:sp>
      <p:sp>
        <p:nvSpPr>
          <p:cNvPr id="5270" name="Google Shape;5270;p104"/>
          <p:cNvSpPr/>
          <p:nvPr/>
        </p:nvSpPr>
        <p:spPr>
          <a:xfrm flipH="1">
            <a:off x="6276163" y="5052510"/>
            <a:ext cx="1504461" cy="1504461"/>
          </a:xfrm>
          <a:prstGeom prst="ellipse">
            <a:avLst/>
          </a:prstGeom>
          <a:solidFill>
            <a:srgbClr val="9BBB5C"/>
          </a:solidFill>
          <a:ln cap="flat" cmpd="sng" w="76200">
            <a:solidFill>
              <a:srgbClr val="BDD292"/>
            </a:solidFill>
            <a:prstDash val="solid"/>
            <a:round/>
            <a:headEnd len="sm" w="sm" type="none"/>
            <a:tailEnd len="sm" w="sm" type="none"/>
          </a:ln>
        </p:spPr>
        <p:txBody>
          <a:bodyPr anchorCtr="0" anchor="t" bIns="81250" lIns="162525" spcFirstLastPara="1" rIns="162525" wrap="square" tIns="81250">
            <a:noAutofit/>
          </a:bodyPr>
          <a:lstStyle/>
          <a:p>
            <a:pPr indent="0" lvl="0" marL="0" marR="0" rtl="0" algn="l">
              <a:lnSpc>
                <a:spcPct val="100000"/>
              </a:lnSpc>
              <a:spcBef>
                <a:spcPts val="0"/>
              </a:spcBef>
              <a:spcAft>
                <a:spcPts val="0"/>
              </a:spcAft>
              <a:buClr>
                <a:srgbClr val="000000"/>
              </a:buClr>
              <a:buSzPts val="3199"/>
              <a:buFont typeface="Arial"/>
              <a:buNone/>
            </a:pPr>
            <a:r>
              <a:t/>
            </a:r>
            <a:endParaRPr b="0" i="0" sz="3199" u="none" cap="none" strike="noStrike">
              <a:solidFill>
                <a:srgbClr val="000000"/>
              </a:solidFill>
              <a:latin typeface="Calibri"/>
              <a:ea typeface="Calibri"/>
              <a:cs typeface="Calibri"/>
              <a:sym typeface="Calibri"/>
            </a:endParaRPr>
          </a:p>
        </p:txBody>
      </p:sp>
      <p:sp>
        <p:nvSpPr>
          <p:cNvPr id="5271" name="Google Shape;5271;p104"/>
          <p:cNvSpPr txBox="1"/>
          <p:nvPr/>
        </p:nvSpPr>
        <p:spPr>
          <a:xfrm>
            <a:off x="1494992" y="2581050"/>
            <a:ext cx="4096353" cy="1250110"/>
          </a:xfrm>
          <a:prstGeom prst="rect">
            <a:avLst/>
          </a:prstGeom>
          <a:noFill/>
          <a:ln>
            <a:noFill/>
          </a:ln>
        </p:spPr>
        <p:txBody>
          <a:bodyPr anchorCtr="0" anchor="t" bIns="45700" lIns="91425" spcFirstLastPara="1" rIns="91425" wrap="square" tIns="45700">
            <a:spAutoFit/>
          </a:bodyPr>
          <a:lstStyle/>
          <a:p>
            <a:pPr indent="0" lvl="0" marL="12700" marR="508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DRM is a class of technology used for the copyright protection of digital media.</a:t>
            </a:r>
            <a:endParaRPr b="0" i="0" sz="2200" u="none" cap="none" strike="noStrike">
              <a:solidFill>
                <a:srgbClr val="000000"/>
              </a:solidFill>
              <a:latin typeface="Open Sans"/>
              <a:ea typeface="Open Sans"/>
              <a:cs typeface="Open Sans"/>
              <a:sym typeface="Open Sans"/>
            </a:endParaRPr>
          </a:p>
        </p:txBody>
      </p:sp>
      <p:sp>
        <p:nvSpPr>
          <p:cNvPr id="5272" name="Google Shape;5272;p104"/>
          <p:cNvSpPr txBox="1"/>
          <p:nvPr/>
        </p:nvSpPr>
        <p:spPr>
          <a:xfrm>
            <a:off x="1168897" y="6315856"/>
            <a:ext cx="4691575" cy="1250110"/>
          </a:xfrm>
          <a:prstGeom prst="rect">
            <a:avLst/>
          </a:prstGeom>
          <a:noFill/>
          <a:ln>
            <a:noFill/>
          </a:ln>
        </p:spPr>
        <p:txBody>
          <a:bodyPr anchorCtr="0" anchor="t" bIns="45700" lIns="91425" spcFirstLastPara="1" rIns="91425" wrap="square" tIns="45700">
            <a:spAutoFit/>
          </a:bodyPr>
          <a:lstStyle/>
          <a:p>
            <a:pPr indent="0" lvl="0" marL="12700" marR="39370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It uses cryptography to prevent the unauthorized redistribution of digital media.</a:t>
            </a:r>
            <a:endParaRPr b="0" i="0" sz="2200" u="none" cap="none" strike="noStrike">
              <a:solidFill>
                <a:srgbClr val="000000"/>
              </a:solidFill>
              <a:latin typeface="Open Sans"/>
              <a:ea typeface="Open Sans"/>
              <a:cs typeface="Open Sans"/>
              <a:sym typeface="Open Sans"/>
            </a:endParaRPr>
          </a:p>
        </p:txBody>
      </p:sp>
      <p:sp>
        <p:nvSpPr>
          <p:cNvPr id="5273" name="Google Shape;5273;p104"/>
          <p:cNvSpPr/>
          <p:nvPr/>
        </p:nvSpPr>
        <p:spPr>
          <a:xfrm flipH="1">
            <a:off x="5667757" y="2499126"/>
            <a:ext cx="1501905" cy="1504461"/>
          </a:xfrm>
          <a:prstGeom prst="ellipse">
            <a:avLst/>
          </a:prstGeom>
          <a:solidFill>
            <a:srgbClr val="D14358"/>
          </a:solidFill>
          <a:ln cap="flat" cmpd="sng" w="76200">
            <a:solidFill>
              <a:srgbClr val="E38D99"/>
            </a:solidFill>
            <a:prstDash val="solid"/>
            <a:round/>
            <a:headEnd len="sm" w="sm" type="none"/>
            <a:tailEnd len="sm" w="sm" type="none"/>
          </a:ln>
        </p:spPr>
        <p:txBody>
          <a:bodyPr anchorCtr="0" anchor="t" bIns="81250" lIns="162525" spcFirstLastPara="1" rIns="162525" wrap="square" tIns="812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pic>
        <p:nvPicPr>
          <p:cNvPr id="5274" name="Google Shape;5274;p104"/>
          <p:cNvPicPr preferRelativeResize="0"/>
          <p:nvPr/>
        </p:nvPicPr>
        <p:blipFill rotWithShape="1">
          <a:blip r:embed="rId3">
            <a:alphaModFix/>
          </a:blip>
          <a:srcRect b="0" l="0" r="0" t="0"/>
          <a:stretch/>
        </p:blipFill>
        <p:spPr>
          <a:xfrm>
            <a:off x="5591345" y="2609809"/>
            <a:ext cx="5374716" cy="4801413"/>
          </a:xfrm>
          <a:prstGeom prst="rect">
            <a:avLst/>
          </a:prstGeom>
          <a:noFill/>
          <a:ln>
            <a:noFill/>
          </a:ln>
        </p:spPr>
      </p:pic>
      <p:sp>
        <p:nvSpPr>
          <p:cNvPr id="5275" name="Google Shape;5275;p104"/>
          <p:cNvSpPr/>
          <p:nvPr/>
        </p:nvSpPr>
        <p:spPr>
          <a:xfrm>
            <a:off x="4394200" y="866400"/>
            <a:ext cx="7463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0" name="Shape 5280"/>
        <p:cNvGrpSpPr/>
        <p:nvPr/>
      </p:nvGrpSpPr>
      <p:grpSpPr>
        <a:xfrm>
          <a:off x="0" y="0"/>
          <a:ext cx="0" cy="0"/>
          <a:chOff x="0" y="0"/>
          <a:chExt cx="0" cy="0"/>
        </a:xfrm>
      </p:grpSpPr>
      <p:sp>
        <p:nvSpPr>
          <p:cNvPr id="5281" name="Google Shape;5281;p46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a:solidFill>
                  <a:srgbClr val="3F3F3F"/>
                </a:solidFill>
              </a:rPr>
              <a:t>Data Rights Management</a:t>
            </a:r>
            <a:endParaRPr>
              <a:solidFill>
                <a:srgbClr val="3F3F3F"/>
              </a:solidFill>
              <a:latin typeface="Open Sans"/>
              <a:ea typeface="Open Sans"/>
              <a:cs typeface="Open Sans"/>
              <a:sym typeface="Open Sans"/>
            </a:endParaRPr>
          </a:p>
        </p:txBody>
      </p:sp>
      <p:sp>
        <p:nvSpPr>
          <p:cNvPr id="5282" name="Google Shape;5282;p466"/>
          <p:cNvSpPr/>
          <p:nvPr/>
        </p:nvSpPr>
        <p:spPr>
          <a:xfrm>
            <a:off x="1644073" y="1787236"/>
            <a:ext cx="12967854" cy="5569529"/>
          </a:xfrm>
          <a:prstGeom prst="roundRect">
            <a:avLst>
              <a:gd fmla="val 3845"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Digital rights management (DRM): </a:t>
            </a:r>
            <a:r>
              <a:rPr b="0" i="0" lang="en-US" sz="2200" u="none" cap="none" strike="noStrike">
                <a:solidFill>
                  <a:srgbClr val="3F3F3F"/>
                </a:solidFill>
                <a:latin typeface="Open Sans"/>
                <a:ea typeface="Open Sans"/>
                <a:cs typeface="Open Sans"/>
                <a:sym typeface="Open Sans"/>
              </a:rPr>
              <a:t>This applies to the protection of consumer media, including music, publications, videos, and movies.</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DRM is most typically used to protect the intellectual property of a vendor’s digital product that is electronically sold into a wide market, such as music or film.</a:t>
            </a:r>
            <a:endParaRPr/>
          </a:p>
          <a:p>
            <a:pPr indent="-44450" lvl="1" marL="17145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When someone buys a music file online, for example, DRM built into the servers and players allows the licensor to control how the file is used.</a:t>
            </a:r>
            <a:endParaRPr/>
          </a:p>
          <a:p>
            <a:pPr indent="-44450" lvl="1" marL="17145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The licensor may specify electronically that a music file can’t be forwarded to others, copied, or watched for only a certain length of time.</a:t>
            </a:r>
            <a:endParaRPr/>
          </a:p>
          <a:p>
            <a:pPr indent="0" lvl="0"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Information Rights Management (IRM): </a:t>
            </a:r>
            <a:r>
              <a:rPr b="0" i="0" lang="en-US" sz="2200" u="none" cap="none" strike="noStrike">
                <a:solidFill>
                  <a:srgbClr val="3F3F3F"/>
                </a:solidFill>
                <a:latin typeface="Open Sans"/>
                <a:ea typeface="Open Sans"/>
                <a:cs typeface="Open Sans"/>
                <a:sym typeface="Open Sans"/>
              </a:rPr>
              <a:t>This applies to the organizational side to protect information and privacy, whereas DRM applies to the distribution side to protect intellectual property rights and control the extent of distribution.</a:t>
            </a:r>
            <a:endParaRPr/>
          </a:p>
          <a:p>
            <a:pPr indent="-215900" lvl="0" marL="342900" marR="0" rtl="0" algn="l">
              <a:lnSpc>
                <a:spcPct val="114000"/>
              </a:lnSpc>
              <a:spcBef>
                <a:spcPts val="0"/>
              </a:spcBef>
              <a:spcAft>
                <a:spcPts val="0"/>
              </a:spcAft>
              <a:buClr>
                <a:srgbClr val="000000"/>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283" name="Google Shape;5283;p466"/>
          <p:cNvSpPr/>
          <p:nvPr/>
        </p:nvSpPr>
        <p:spPr>
          <a:xfrm>
            <a:off x="5321300" y="816352"/>
            <a:ext cx="56158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8" name="Shape 5288"/>
        <p:cNvGrpSpPr/>
        <p:nvPr/>
      </p:nvGrpSpPr>
      <p:grpSpPr>
        <a:xfrm>
          <a:off x="0" y="0"/>
          <a:ext cx="0" cy="0"/>
          <a:chOff x="0" y="0"/>
          <a:chExt cx="0" cy="0"/>
        </a:xfrm>
      </p:grpSpPr>
      <p:sp>
        <p:nvSpPr>
          <p:cNvPr id="5289" name="Google Shape;5289;p46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a:t>Information Rights Management</a:t>
            </a:r>
            <a:endParaRPr>
              <a:solidFill>
                <a:srgbClr val="3F3F3F"/>
              </a:solidFill>
              <a:latin typeface="Open Sans"/>
              <a:ea typeface="Open Sans"/>
              <a:cs typeface="Open Sans"/>
              <a:sym typeface="Open Sans"/>
            </a:endParaRPr>
          </a:p>
        </p:txBody>
      </p:sp>
      <p:sp>
        <p:nvSpPr>
          <p:cNvPr id="5290" name="Google Shape;5290;p467"/>
          <p:cNvSpPr/>
          <p:nvPr/>
        </p:nvSpPr>
        <p:spPr>
          <a:xfrm>
            <a:off x="1853600" y="2452253"/>
            <a:ext cx="11218164" cy="4842165"/>
          </a:xfrm>
          <a:prstGeom prst="roundRect">
            <a:avLst>
              <a:gd fmla="val 7576"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Sets policies on who can open the document and what actions they can perform, providing granularity for printing, copying, saving, and similar options.</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Contains ACLs and is embedded into the original file, making IRM agnostic to the data's location, unlike other preventive controls that depend on file location.</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Provides protection that travels with the file, ensuring information remains secure in both secured and unsecured networks.</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Protects sensitive organizational content, such as financial documents, emails, web pages, database columns, and other data objects.</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Establishes a baseline for the default Information Protection Policy.</a:t>
            </a:r>
            <a:endParaRPr/>
          </a:p>
        </p:txBody>
      </p:sp>
      <p:sp>
        <p:nvSpPr>
          <p:cNvPr id="5291" name="Google Shape;5291;p467"/>
          <p:cNvSpPr/>
          <p:nvPr/>
        </p:nvSpPr>
        <p:spPr>
          <a:xfrm>
            <a:off x="4508500" y="816352"/>
            <a:ext cx="7247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92" name="Google Shape;5292;p467"/>
          <p:cNvSpPr/>
          <p:nvPr/>
        </p:nvSpPr>
        <p:spPr>
          <a:xfrm>
            <a:off x="1853600" y="2051050"/>
            <a:ext cx="2075871" cy="641273"/>
          </a:xfrm>
          <a:prstGeom prst="roundRect">
            <a:avLst>
              <a:gd fmla="val 16667" name="adj"/>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3F3F3F"/>
              </a:buClr>
              <a:buSzPts val="2400"/>
              <a:buFont typeface="Open Sans"/>
              <a:buNone/>
            </a:pPr>
            <a:r>
              <a:rPr b="1" i="0" lang="en-US" sz="2200" u="none" cap="none" strike="noStrike">
                <a:solidFill>
                  <a:schemeClr val="lt1"/>
                </a:solidFill>
                <a:latin typeface="Open Sans"/>
                <a:ea typeface="Open Sans"/>
                <a:cs typeface="Open Sans"/>
                <a:sym typeface="Open Sans"/>
              </a:rPr>
              <a:t>Features:</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7" name="Shape 5297"/>
        <p:cNvGrpSpPr/>
        <p:nvPr/>
      </p:nvGrpSpPr>
      <p:grpSpPr>
        <a:xfrm>
          <a:off x="0" y="0"/>
          <a:ext cx="0" cy="0"/>
          <a:chOff x="0" y="0"/>
          <a:chExt cx="0" cy="0"/>
        </a:xfrm>
      </p:grpSpPr>
      <p:sp>
        <p:nvSpPr>
          <p:cNvPr id="5298" name="Google Shape;5298;p105"/>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Data Loss Prevention</a:t>
            </a:r>
            <a:endParaRPr/>
          </a:p>
        </p:txBody>
      </p:sp>
      <p:grpSp>
        <p:nvGrpSpPr>
          <p:cNvPr id="5299" name="Google Shape;5299;p105"/>
          <p:cNvGrpSpPr/>
          <p:nvPr/>
        </p:nvGrpSpPr>
        <p:grpSpPr>
          <a:xfrm>
            <a:off x="6861954" y="2149186"/>
            <a:ext cx="2551880" cy="4486281"/>
            <a:chOff x="6487877" y="1885944"/>
            <a:chExt cx="3004551" cy="4486281"/>
          </a:xfrm>
        </p:grpSpPr>
        <p:pic>
          <p:nvPicPr>
            <p:cNvPr id="5300" name="Google Shape;5300;p105"/>
            <p:cNvPicPr preferRelativeResize="0"/>
            <p:nvPr/>
          </p:nvPicPr>
          <p:blipFill rotWithShape="1">
            <a:blip r:embed="rId3">
              <a:alphaModFix/>
            </a:blip>
            <a:srcRect b="0" l="0" r="0" t="0"/>
            <a:stretch/>
          </p:blipFill>
          <p:spPr>
            <a:xfrm>
              <a:off x="6487877" y="1885944"/>
              <a:ext cx="3004551" cy="4486281"/>
            </a:xfrm>
            <a:prstGeom prst="rect">
              <a:avLst/>
            </a:prstGeom>
            <a:noFill/>
            <a:ln>
              <a:noFill/>
            </a:ln>
          </p:spPr>
        </p:pic>
        <p:sp>
          <p:nvSpPr>
            <p:cNvPr id="5301" name="Google Shape;5301;p105"/>
            <p:cNvSpPr/>
            <p:nvPr/>
          </p:nvSpPr>
          <p:spPr>
            <a:xfrm>
              <a:off x="6766416" y="3801765"/>
              <a:ext cx="2519447" cy="787647"/>
            </a:xfrm>
            <a:custGeom>
              <a:rect b="b" l="l" r="r" t="t"/>
              <a:pathLst>
                <a:path extrusionOk="0" h="552450" w="2089150">
                  <a:moveTo>
                    <a:pt x="0" y="0"/>
                  </a:moveTo>
                  <a:lnTo>
                    <a:pt x="285750" y="552450"/>
                  </a:lnTo>
                  <a:lnTo>
                    <a:pt x="1835150" y="552450"/>
                  </a:lnTo>
                  <a:lnTo>
                    <a:pt x="2089150" y="6350"/>
                  </a:lnTo>
                  <a:lnTo>
                    <a:pt x="0" y="0"/>
                  </a:lnTo>
                  <a:close/>
                </a:path>
              </a:pathLst>
            </a:custGeom>
            <a:solidFill>
              <a:srgbClr val="3F3F3F"/>
            </a:solidFill>
            <a:ln cap="rnd" cmpd="sng" w="9525">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 Data loss</a:t>
              </a:r>
              <a:endParaRPr b="0" i="0" sz="2200" u="none" cap="none" strike="noStrike">
                <a:solidFill>
                  <a:srgbClr val="000000"/>
                </a:solidFill>
                <a:latin typeface="Open Sans"/>
                <a:ea typeface="Open Sans"/>
                <a:cs typeface="Open Sans"/>
                <a:sym typeface="Open Sans"/>
              </a:endParaRPr>
            </a:p>
            <a:p>
              <a:pPr indent="0" lvl="1"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 prevention</a:t>
              </a:r>
              <a:endParaRPr b="0" i="0" sz="2200" u="none" cap="none" strike="noStrike">
                <a:solidFill>
                  <a:srgbClr val="000000"/>
                </a:solidFill>
                <a:latin typeface="Open Sans"/>
                <a:ea typeface="Open Sans"/>
                <a:cs typeface="Open Sans"/>
                <a:sym typeface="Open Sans"/>
              </a:endParaRPr>
            </a:p>
          </p:txBody>
        </p:sp>
      </p:grpSp>
      <p:sp>
        <p:nvSpPr>
          <p:cNvPr id="5302" name="Google Shape;5302;p105"/>
          <p:cNvSpPr/>
          <p:nvPr/>
        </p:nvSpPr>
        <p:spPr>
          <a:xfrm>
            <a:off x="1054682" y="2149186"/>
            <a:ext cx="4668559" cy="2334141"/>
          </a:xfrm>
          <a:prstGeom prst="roundRect">
            <a:avLst>
              <a:gd fmla="val 16667" name="adj"/>
            </a:avLst>
          </a:prstGeom>
          <a:solidFill>
            <a:srgbClr val="F0DEB4"/>
          </a:solidFill>
          <a:ln cap="flat" cmpd="sng" w="25400">
            <a:solidFill>
              <a:srgbClr val="F0DEB4"/>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DLP refers to a set of controls and practices put in place to ensure that data is only accessible and exposed to authorized users and systems.</a:t>
            </a:r>
            <a:endParaRPr b="0" i="0" sz="2200" u="none" cap="none" strike="noStrike">
              <a:solidFill>
                <a:srgbClr val="3F3F3F"/>
              </a:solidFill>
              <a:latin typeface="Open Sans"/>
              <a:ea typeface="Open Sans"/>
              <a:cs typeface="Open Sans"/>
              <a:sym typeface="Open Sans"/>
            </a:endParaRPr>
          </a:p>
        </p:txBody>
      </p:sp>
      <p:grpSp>
        <p:nvGrpSpPr>
          <p:cNvPr id="5303" name="Google Shape;5303;p105"/>
          <p:cNvGrpSpPr/>
          <p:nvPr/>
        </p:nvGrpSpPr>
        <p:grpSpPr>
          <a:xfrm flipH="1">
            <a:off x="5525530" y="3405752"/>
            <a:ext cx="1170168" cy="191628"/>
            <a:chOff x="10515600" y="3365655"/>
            <a:chExt cx="1077733" cy="177800"/>
          </a:xfrm>
        </p:grpSpPr>
        <p:cxnSp>
          <p:nvCxnSpPr>
            <p:cNvPr id="5304" name="Google Shape;5304;p105"/>
            <p:cNvCxnSpPr/>
            <p:nvPr/>
          </p:nvCxnSpPr>
          <p:spPr>
            <a:xfrm>
              <a:off x="10515600" y="3441700"/>
              <a:ext cx="1006093" cy="0"/>
            </a:xfrm>
            <a:prstGeom prst="straightConnector1">
              <a:avLst/>
            </a:prstGeom>
            <a:noFill/>
            <a:ln cap="flat" cmpd="sng" w="19050">
              <a:solidFill>
                <a:srgbClr val="3F3F3F"/>
              </a:solidFill>
              <a:prstDash val="solid"/>
              <a:round/>
              <a:headEnd len="sm" w="sm" type="none"/>
              <a:tailEnd len="sm" w="sm" type="none"/>
            </a:ln>
          </p:spPr>
        </p:cxnSp>
        <p:sp>
          <p:nvSpPr>
            <p:cNvPr id="5305" name="Google Shape;5305;p105"/>
            <p:cNvSpPr/>
            <p:nvPr/>
          </p:nvSpPr>
          <p:spPr>
            <a:xfrm>
              <a:off x="11415533" y="3365655"/>
              <a:ext cx="177800" cy="177800"/>
            </a:xfrm>
            <a:prstGeom prst="ellipse">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sp>
        <p:nvSpPr>
          <p:cNvPr id="5306" name="Google Shape;5306;p105"/>
          <p:cNvSpPr/>
          <p:nvPr/>
        </p:nvSpPr>
        <p:spPr>
          <a:xfrm>
            <a:off x="10479797" y="2149186"/>
            <a:ext cx="5144515" cy="2443339"/>
          </a:xfrm>
          <a:prstGeom prst="roundRect">
            <a:avLst>
              <a:gd fmla="val 16667" name="adj"/>
            </a:avLst>
          </a:prstGeom>
          <a:solidFill>
            <a:srgbClr val="F0DEB4"/>
          </a:solidFill>
          <a:ln cap="flat" cmpd="sng" w="25400">
            <a:solidFill>
              <a:srgbClr val="F0DEB4"/>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goals of a DLP strategy are to manage risk, maintain regulatory compliance, and demonstrate due diligence by the application and data owner.</a:t>
            </a:r>
            <a:endParaRPr b="0" i="0" sz="2200" u="none" cap="none" strike="noStrike">
              <a:solidFill>
                <a:srgbClr val="3F3F3F"/>
              </a:solidFill>
              <a:latin typeface="Arial"/>
              <a:ea typeface="Arial"/>
              <a:cs typeface="Arial"/>
              <a:sym typeface="Arial"/>
            </a:endParaRPr>
          </a:p>
        </p:txBody>
      </p:sp>
      <p:grpSp>
        <p:nvGrpSpPr>
          <p:cNvPr id="5307" name="Google Shape;5307;p105"/>
          <p:cNvGrpSpPr/>
          <p:nvPr/>
        </p:nvGrpSpPr>
        <p:grpSpPr>
          <a:xfrm>
            <a:off x="9514483" y="3496722"/>
            <a:ext cx="1144950" cy="177800"/>
            <a:chOff x="10515600" y="3352800"/>
            <a:chExt cx="1103259" cy="177800"/>
          </a:xfrm>
        </p:grpSpPr>
        <p:cxnSp>
          <p:nvCxnSpPr>
            <p:cNvPr id="5308" name="Google Shape;5308;p105"/>
            <p:cNvCxnSpPr/>
            <p:nvPr/>
          </p:nvCxnSpPr>
          <p:spPr>
            <a:xfrm>
              <a:off x="10515600" y="3441700"/>
              <a:ext cx="1006093" cy="0"/>
            </a:xfrm>
            <a:prstGeom prst="straightConnector1">
              <a:avLst/>
            </a:prstGeom>
            <a:noFill/>
            <a:ln cap="flat" cmpd="sng" w="19050">
              <a:solidFill>
                <a:srgbClr val="3F3F3F"/>
              </a:solidFill>
              <a:prstDash val="solid"/>
              <a:round/>
              <a:headEnd len="sm" w="sm" type="none"/>
              <a:tailEnd len="sm" w="sm" type="none"/>
            </a:ln>
          </p:spPr>
        </p:cxnSp>
        <p:sp>
          <p:nvSpPr>
            <p:cNvPr id="5309" name="Google Shape;5309;p105"/>
            <p:cNvSpPr/>
            <p:nvPr/>
          </p:nvSpPr>
          <p:spPr>
            <a:xfrm>
              <a:off x="11441059" y="3352800"/>
              <a:ext cx="177800" cy="177800"/>
            </a:xfrm>
            <a:prstGeom prst="ellipse">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sp>
        <p:nvSpPr>
          <p:cNvPr id="5310" name="Google Shape;5310;p105"/>
          <p:cNvSpPr/>
          <p:nvPr/>
        </p:nvSpPr>
        <p:spPr>
          <a:xfrm>
            <a:off x="2998599" y="5516054"/>
            <a:ext cx="3848100" cy="1847545"/>
          </a:xfrm>
          <a:prstGeom prst="roundRect">
            <a:avLst>
              <a:gd fmla="val 16667" name="adj"/>
            </a:avLst>
          </a:prstGeom>
          <a:solidFill>
            <a:srgbClr val="F0DEB4"/>
          </a:solidFill>
          <a:ln cap="flat" cmpd="sng" w="25400">
            <a:solidFill>
              <a:srgbClr val="F0DEB4"/>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DLP should be integrated as part of the risk management approach.</a:t>
            </a:r>
            <a:endParaRPr b="0" i="0" sz="2200" u="none" cap="none" strike="noStrike">
              <a:solidFill>
                <a:srgbClr val="3F3F3F"/>
              </a:solidFill>
              <a:latin typeface="Arial"/>
              <a:ea typeface="Arial"/>
              <a:cs typeface="Arial"/>
              <a:sym typeface="Arial"/>
            </a:endParaRPr>
          </a:p>
        </p:txBody>
      </p:sp>
      <p:grpSp>
        <p:nvGrpSpPr>
          <p:cNvPr id="5311" name="Google Shape;5311;p105"/>
          <p:cNvGrpSpPr/>
          <p:nvPr/>
        </p:nvGrpSpPr>
        <p:grpSpPr>
          <a:xfrm>
            <a:off x="6310077" y="5294465"/>
            <a:ext cx="1094993" cy="441080"/>
            <a:chOff x="6310077" y="4650223"/>
            <a:chExt cx="1094993" cy="441080"/>
          </a:xfrm>
        </p:grpSpPr>
        <p:cxnSp>
          <p:nvCxnSpPr>
            <p:cNvPr id="5312" name="Google Shape;5312;p105"/>
            <p:cNvCxnSpPr/>
            <p:nvPr/>
          </p:nvCxnSpPr>
          <p:spPr>
            <a:xfrm rot="10800000">
              <a:off x="6398977" y="4656356"/>
              <a:ext cx="1006093" cy="0"/>
            </a:xfrm>
            <a:prstGeom prst="straightConnector1">
              <a:avLst/>
            </a:prstGeom>
            <a:noFill/>
            <a:ln cap="flat" cmpd="sng" w="19050">
              <a:solidFill>
                <a:srgbClr val="3F3F3F"/>
              </a:solidFill>
              <a:prstDash val="solid"/>
              <a:round/>
              <a:headEnd len="sm" w="sm" type="none"/>
              <a:tailEnd len="sm" w="sm" type="none"/>
            </a:ln>
          </p:spPr>
        </p:cxnSp>
        <p:sp>
          <p:nvSpPr>
            <p:cNvPr id="5313" name="Google Shape;5313;p105"/>
            <p:cNvSpPr/>
            <p:nvPr/>
          </p:nvSpPr>
          <p:spPr>
            <a:xfrm flipH="1">
              <a:off x="6310077" y="4913503"/>
              <a:ext cx="177800" cy="177800"/>
            </a:xfrm>
            <a:prstGeom prst="ellipse">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cxnSp>
          <p:nvCxnSpPr>
            <p:cNvPr id="5314" name="Google Shape;5314;p105"/>
            <p:cNvCxnSpPr/>
            <p:nvPr/>
          </p:nvCxnSpPr>
          <p:spPr>
            <a:xfrm>
              <a:off x="6398977" y="4650223"/>
              <a:ext cx="0" cy="392757"/>
            </a:xfrm>
            <a:prstGeom prst="straightConnector1">
              <a:avLst/>
            </a:prstGeom>
            <a:noFill/>
            <a:ln cap="flat" cmpd="sng" w="19050">
              <a:solidFill>
                <a:srgbClr val="3F3F3F"/>
              </a:solidFill>
              <a:prstDash val="solid"/>
              <a:round/>
              <a:headEnd len="sm" w="sm" type="none"/>
              <a:tailEnd len="sm" w="sm" type="none"/>
            </a:ln>
          </p:spPr>
        </p:cxnSp>
      </p:grpSp>
      <p:sp>
        <p:nvSpPr>
          <p:cNvPr id="5315" name="Google Shape;5315;p105"/>
          <p:cNvSpPr/>
          <p:nvPr/>
        </p:nvSpPr>
        <p:spPr>
          <a:xfrm>
            <a:off x="9398574" y="5543763"/>
            <a:ext cx="3848100" cy="1847545"/>
          </a:xfrm>
          <a:prstGeom prst="roundRect">
            <a:avLst>
              <a:gd fmla="val 16667" name="adj"/>
            </a:avLst>
          </a:prstGeom>
          <a:solidFill>
            <a:srgbClr val="F0DEB4"/>
          </a:solidFill>
          <a:ln cap="flat" cmpd="sng" w="25400">
            <a:solidFill>
              <a:srgbClr val="F0DEB4"/>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DLP focuses on external parties.</a:t>
            </a:r>
            <a:endParaRPr b="0" i="0" sz="2200" u="none" cap="none" strike="noStrike">
              <a:solidFill>
                <a:srgbClr val="3F3F3F"/>
              </a:solidFill>
              <a:latin typeface="Arial"/>
              <a:ea typeface="Arial"/>
              <a:cs typeface="Arial"/>
              <a:sym typeface="Arial"/>
            </a:endParaRPr>
          </a:p>
        </p:txBody>
      </p:sp>
      <p:grpSp>
        <p:nvGrpSpPr>
          <p:cNvPr id="5316" name="Google Shape;5316;p105"/>
          <p:cNvGrpSpPr/>
          <p:nvPr/>
        </p:nvGrpSpPr>
        <p:grpSpPr>
          <a:xfrm flipH="1">
            <a:off x="8871189" y="5294465"/>
            <a:ext cx="1094993" cy="441080"/>
            <a:chOff x="6310077" y="4650223"/>
            <a:chExt cx="1094993" cy="441080"/>
          </a:xfrm>
        </p:grpSpPr>
        <p:cxnSp>
          <p:nvCxnSpPr>
            <p:cNvPr id="5317" name="Google Shape;5317;p105"/>
            <p:cNvCxnSpPr/>
            <p:nvPr/>
          </p:nvCxnSpPr>
          <p:spPr>
            <a:xfrm rot="10800000">
              <a:off x="6398977" y="4656356"/>
              <a:ext cx="1006093" cy="0"/>
            </a:xfrm>
            <a:prstGeom prst="straightConnector1">
              <a:avLst/>
            </a:prstGeom>
            <a:noFill/>
            <a:ln cap="flat" cmpd="sng" w="19050">
              <a:solidFill>
                <a:srgbClr val="3F3F3F"/>
              </a:solidFill>
              <a:prstDash val="solid"/>
              <a:round/>
              <a:headEnd len="sm" w="sm" type="none"/>
              <a:tailEnd len="sm" w="sm" type="none"/>
            </a:ln>
          </p:spPr>
        </p:cxnSp>
        <p:sp>
          <p:nvSpPr>
            <p:cNvPr id="5318" name="Google Shape;5318;p105"/>
            <p:cNvSpPr/>
            <p:nvPr/>
          </p:nvSpPr>
          <p:spPr>
            <a:xfrm flipH="1">
              <a:off x="6310077" y="4913503"/>
              <a:ext cx="177800" cy="177800"/>
            </a:xfrm>
            <a:prstGeom prst="ellipse">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cxnSp>
          <p:nvCxnSpPr>
            <p:cNvPr id="5319" name="Google Shape;5319;p105"/>
            <p:cNvCxnSpPr/>
            <p:nvPr/>
          </p:nvCxnSpPr>
          <p:spPr>
            <a:xfrm>
              <a:off x="6394214" y="4650223"/>
              <a:ext cx="0" cy="392757"/>
            </a:xfrm>
            <a:prstGeom prst="straightConnector1">
              <a:avLst/>
            </a:prstGeom>
            <a:noFill/>
            <a:ln cap="flat" cmpd="sng" w="19050">
              <a:solidFill>
                <a:srgbClr val="3F3F3F"/>
              </a:solidFill>
              <a:prstDash val="solid"/>
              <a:round/>
              <a:headEnd len="sm" w="sm" type="none"/>
              <a:tailEnd len="sm" w="sm" type="none"/>
            </a:ln>
          </p:spPr>
        </p:cxnSp>
      </p:grpSp>
      <p:sp>
        <p:nvSpPr>
          <p:cNvPr id="5320" name="Google Shape;5320;p105"/>
          <p:cNvSpPr/>
          <p:nvPr/>
        </p:nvSpPr>
        <p:spPr>
          <a:xfrm>
            <a:off x="5778500" y="895023"/>
            <a:ext cx="47010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4" name="Shape 5324"/>
        <p:cNvGrpSpPr/>
        <p:nvPr/>
      </p:nvGrpSpPr>
      <p:grpSpPr>
        <a:xfrm>
          <a:off x="0" y="0"/>
          <a:ext cx="0" cy="0"/>
          <a:chOff x="0" y="0"/>
          <a:chExt cx="0" cy="0"/>
        </a:xfrm>
      </p:grpSpPr>
      <p:sp>
        <p:nvSpPr>
          <p:cNvPr id="5325" name="Google Shape;5325;p107"/>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DLP Approach</a:t>
            </a:r>
            <a:endParaRPr>
              <a:solidFill>
                <a:srgbClr val="3F3F3F"/>
              </a:solidFill>
            </a:endParaRPr>
          </a:p>
        </p:txBody>
      </p:sp>
      <p:sp>
        <p:nvSpPr>
          <p:cNvPr id="5326" name="Google Shape;5326;p107"/>
          <p:cNvSpPr/>
          <p:nvPr/>
        </p:nvSpPr>
        <p:spPr>
          <a:xfrm>
            <a:off x="7076467" y="2211784"/>
            <a:ext cx="1143001" cy="730956"/>
          </a:xfrm>
          <a:custGeom>
            <a:rect b="b" l="l" r="r" t="t"/>
            <a:pathLst>
              <a:path extrusionOk="0" h="209" w="327">
                <a:moveTo>
                  <a:pt x="91" y="44"/>
                </a:moveTo>
                <a:cubicBezTo>
                  <a:pt x="80" y="58"/>
                  <a:pt x="80" y="58"/>
                  <a:pt x="80" y="58"/>
                </a:cubicBezTo>
                <a:cubicBezTo>
                  <a:pt x="80" y="58"/>
                  <a:pt x="35" y="111"/>
                  <a:pt x="17" y="160"/>
                </a:cubicBezTo>
                <a:cubicBezTo>
                  <a:pt x="0" y="209"/>
                  <a:pt x="327" y="161"/>
                  <a:pt x="327" y="161"/>
                </a:cubicBezTo>
                <a:cubicBezTo>
                  <a:pt x="327" y="161"/>
                  <a:pt x="191" y="0"/>
                  <a:pt x="115" y="31"/>
                </a:cubicBezTo>
                <a:lnTo>
                  <a:pt x="91" y="44"/>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5327" name="Google Shape;5327;p107"/>
          <p:cNvSpPr/>
          <p:nvPr/>
        </p:nvSpPr>
        <p:spPr>
          <a:xfrm>
            <a:off x="5696402" y="5177941"/>
            <a:ext cx="739422" cy="1145822"/>
          </a:xfrm>
          <a:custGeom>
            <a:rect b="b" l="l" r="r" t="t"/>
            <a:pathLst>
              <a:path extrusionOk="0" h="327" w="211">
                <a:moveTo>
                  <a:pt x="49" y="238"/>
                </a:moveTo>
                <a:cubicBezTo>
                  <a:pt x="60" y="247"/>
                  <a:pt x="60" y="247"/>
                  <a:pt x="60" y="247"/>
                </a:cubicBezTo>
                <a:cubicBezTo>
                  <a:pt x="60" y="247"/>
                  <a:pt x="113" y="292"/>
                  <a:pt x="162" y="310"/>
                </a:cubicBezTo>
                <a:cubicBezTo>
                  <a:pt x="211" y="327"/>
                  <a:pt x="163" y="0"/>
                  <a:pt x="163" y="0"/>
                </a:cubicBezTo>
                <a:cubicBezTo>
                  <a:pt x="163" y="0"/>
                  <a:pt x="0" y="134"/>
                  <a:pt x="32" y="210"/>
                </a:cubicBezTo>
                <a:lnTo>
                  <a:pt x="49" y="238"/>
                </a:lnTo>
                <a:close/>
              </a:path>
            </a:pathLst>
          </a:custGeom>
          <a:solidFill>
            <a:srgbClr val="BF9000"/>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5328" name="Google Shape;5328;p107"/>
          <p:cNvSpPr/>
          <p:nvPr/>
        </p:nvSpPr>
        <p:spPr>
          <a:xfrm>
            <a:off x="8671023" y="6961585"/>
            <a:ext cx="1143001" cy="739422"/>
          </a:xfrm>
          <a:custGeom>
            <a:rect b="b" l="l" r="r" t="t"/>
            <a:pathLst>
              <a:path extrusionOk="0" h="211" w="327">
                <a:moveTo>
                  <a:pt x="240" y="161"/>
                </a:moveTo>
                <a:cubicBezTo>
                  <a:pt x="247" y="151"/>
                  <a:pt x="247" y="151"/>
                  <a:pt x="247" y="151"/>
                </a:cubicBezTo>
                <a:cubicBezTo>
                  <a:pt x="247" y="151"/>
                  <a:pt x="292" y="98"/>
                  <a:pt x="310" y="49"/>
                </a:cubicBezTo>
                <a:cubicBezTo>
                  <a:pt x="327" y="0"/>
                  <a:pt x="0" y="48"/>
                  <a:pt x="0" y="48"/>
                </a:cubicBezTo>
                <a:cubicBezTo>
                  <a:pt x="0" y="48"/>
                  <a:pt x="134" y="211"/>
                  <a:pt x="210" y="179"/>
                </a:cubicBezTo>
                <a:lnTo>
                  <a:pt x="240" y="161"/>
                </a:lnTo>
                <a:close/>
              </a:path>
            </a:pathLst>
          </a:custGeom>
          <a:solidFill>
            <a:srgbClr val="7B7B7B"/>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5329" name="Google Shape;5329;p107"/>
          <p:cNvSpPr/>
          <p:nvPr/>
        </p:nvSpPr>
        <p:spPr>
          <a:xfrm>
            <a:off x="10454669" y="3583383"/>
            <a:ext cx="742245" cy="1143001"/>
          </a:xfrm>
          <a:custGeom>
            <a:rect b="b" l="l" r="r" t="t"/>
            <a:pathLst>
              <a:path extrusionOk="0" h="327" w="212">
                <a:moveTo>
                  <a:pt x="159" y="86"/>
                </a:moveTo>
                <a:cubicBezTo>
                  <a:pt x="151" y="80"/>
                  <a:pt x="151" y="80"/>
                  <a:pt x="151" y="80"/>
                </a:cubicBezTo>
                <a:cubicBezTo>
                  <a:pt x="151" y="80"/>
                  <a:pt x="98" y="35"/>
                  <a:pt x="49" y="17"/>
                </a:cubicBezTo>
                <a:cubicBezTo>
                  <a:pt x="0" y="0"/>
                  <a:pt x="48" y="327"/>
                  <a:pt x="48" y="327"/>
                </a:cubicBezTo>
                <a:cubicBezTo>
                  <a:pt x="48" y="327"/>
                  <a:pt x="212" y="190"/>
                  <a:pt x="180" y="114"/>
                </a:cubicBezTo>
                <a:lnTo>
                  <a:pt x="159" y="86"/>
                </a:lnTo>
                <a:close/>
              </a:path>
            </a:pathLst>
          </a:custGeom>
          <a:solidFill>
            <a:srgbClr val="C55A1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5330" name="Google Shape;5330;p107"/>
          <p:cNvSpPr/>
          <p:nvPr/>
        </p:nvSpPr>
        <p:spPr>
          <a:xfrm>
            <a:off x="6201579" y="2708495"/>
            <a:ext cx="4490156" cy="4487333"/>
          </a:xfrm>
          <a:custGeom>
            <a:rect b="b" l="l" r="r" t="t"/>
            <a:pathLst>
              <a:path extrusionOk="0" h="1283" w="1284">
                <a:moveTo>
                  <a:pt x="1247" y="2"/>
                </a:moveTo>
                <a:cubicBezTo>
                  <a:pt x="38" y="0"/>
                  <a:pt x="38" y="0"/>
                  <a:pt x="38" y="0"/>
                </a:cubicBezTo>
                <a:cubicBezTo>
                  <a:pt x="18" y="0"/>
                  <a:pt x="2" y="16"/>
                  <a:pt x="2" y="36"/>
                </a:cubicBezTo>
                <a:cubicBezTo>
                  <a:pt x="0" y="1245"/>
                  <a:pt x="0" y="1245"/>
                  <a:pt x="0" y="1245"/>
                </a:cubicBezTo>
                <a:cubicBezTo>
                  <a:pt x="0" y="1265"/>
                  <a:pt x="16" y="1281"/>
                  <a:pt x="36" y="1281"/>
                </a:cubicBezTo>
                <a:cubicBezTo>
                  <a:pt x="1245" y="1283"/>
                  <a:pt x="1245" y="1283"/>
                  <a:pt x="1245" y="1283"/>
                </a:cubicBezTo>
                <a:cubicBezTo>
                  <a:pt x="1265" y="1283"/>
                  <a:pt x="1281" y="1267"/>
                  <a:pt x="1281" y="1247"/>
                </a:cubicBezTo>
                <a:cubicBezTo>
                  <a:pt x="1283" y="38"/>
                  <a:pt x="1283" y="38"/>
                  <a:pt x="1283" y="38"/>
                </a:cubicBezTo>
                <a:cubicBezTo>
                  <a:pt x="1284" y="18"/>
                  <a:pt x="1267" y="2"/>
                  <a:pt x="1247" y="2"/>
                </a:cubicBezTo>
                <a:close/>
              </a:path>
            </a:pathLst>
          </a:custGeom>
          <a:solidFill>
            <a:srgbClr val="F2F2F2"/>
          </a:solidFill>
          <a:ln>
            <a:noFill/>
          </a:ln>
          <a:effectLst>
            <a:outerShdw blurRad="50800" rotWithShape="0" algn="tl" dir="2700000" dist="38100">
              <a:srgbClr val="000000">
                <a:alpha val="40000"/>
              </a:srgbClr>
            </a:outerShdw>
          </a:effectLst>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5331" name="Google Shape;5331;p107"/>
          <p:cNvSpPr/>
          <p:nvPr/>
        </p:nvSpPr>
        <p:spPr>
          <a:xfrm>
            <a:off x="7355868" y="2268228"/>
            <a:ext cx="3039534" cy="1814690"/>
          </a:xfrm>
          <a:custGeom>
            <a:rect b="b" l="l" r="r" t="t"/>
            <a:pathLst>
              <a:path extrusionOk="0" h="519" w="869">
                <a:moveTo>
                  <a:pt x="802" y="201"/>
                </a:moveTo>
                <a:cubicBezTo>
                  <a:pt x="621" y="19"/>
                  <a:pt x="621" y="19"/>
                  <a:pt x="621" y="19"/>
                </a:cubicBezTo>
                <a:cubicBezTo>
                  <a:pt x="621" y="19"/>
                  <a:pt x="607" y="2"/>
                  <a:pt x="575" y="2"/>
                </a:cubicBezTo>
                <a:cubicBezTo>
                  <a:pt x="544" y="2"/>
                  <a:pt x="57" y="1"/>
                  <a:pt x="57" y="1"/>
                </a:cubicBezTo>
                <a:cubicBezTo>
                  <a:pt x="57" y="1"/>
                  <a:pt x="25" y="0"/>
                  <a:pt x="0" y="42"/>
                </a:cubicBezTo>
                <a:cubicBezTo>
                  <a:pt x="0" y="42"/>
                  <a:pt x="19" y="17"/>
                  <a:pt x="48" y="17"/>
                </a:cubicBezTo>
                <a:cubicBezTo>
                  <a:pt x="77" y="17"/>
                  <a:pt x="109" y="31"/>
                  <a:pt x="132" y="53"/>
                </a:cubicBezTo>
                <a:cubicBezTo>
                  <a:pt x="156" y="76"/>
                  <a:pt x="528" y="450"/>
                  <a:pt x="528" y="450"/>
                </a:cubicBezTo>
                <a:cubicBezTo>
                  <a:pt x="460" y="518"/>
                  <a:pt x="460" y="518"/>
                  <a:pt x="460" y="518"/>
                </a:cubicBezTo>
                <a:cubicBezTo>
                  <a:pt x="869" y="519"/>
                  <a:pt x="869" y="519"/>
                  <a:pt x="869" y="519"/>
                </a:cubicBezTo>
                <a:cubicBezTo>
                  <a:pt x="869" y="134"/>
                  <a:pt x="869" y="134"/>
                  <a:pt x="869" y="134"/>
                </a:cubicBezTo>
                <a:lnTo>
                  <a:pt x="802" y="201"/>
                </a:lnTo>
                <a:close/>
              </a:path>
            </a:pathLst>
          </a:custGeom>
          <a:solidFill>
            <a:schemeClr val="accent1"/>
          </a:solidFill>
          <a:ln>
            <a:noFill/>
          </a:ln>
          <a:effectLst>
            <a:outerShdw blurRad="50800" rotWithShape="0" algn="tl" dir="2700000" dist="38100">
              <a:srgbClr val="000000">
                <a:alpha val="40000"/>
              </a:srgbClr>
            </a:outerShdw>
          </a:effectLst>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5332" name="Google Shape;5332;p107"/>
          <p:cNvSpPr/>
          <p:nvPr/>
        </p:nvSpPr>
        <p:spPr>
          <a:xfrm>
            <a:off x="5761312" y="3002005"/>
            <a:ext cx="1814690" cy="3039534"/>
          </a:xfrm>
          <a:custGeom>
            <a:rect b="b" l="l" r="r" t="t"/>
            <a:pathLst>
              <a:path extrusionOk="0" h="869" w="519">
                <a:moveTo>
                  <a:pt x="134" y="0"/>
                </a:moveTo>
                <a:cubicBezTo>
                  <a:pt x="201" y="67"/>
                  <a:pt x="201" y="67"/>
                  <a:pt x="201" y="67"/>
                </a:cubicBezTo>
                <a:cubicBezTo>
                  <a:pt x="19" y="248"/>
                  <a:pt x="19" y="248"/>
                  <a:pt x="19" y="248"/>
                </a:cubicBezTo>
                <a:cubicBezTo>
                  <a:pt x="19" y="248"/>
                  <a:pt x="2" y="262"/>
                  <a:pt x="2" y="294"/>
                </a:cubicBezTo>
                <a:cubicBezTo>
                  <a:pt x="2" y="325"/>
                  <a:pt x="1" y="812"/>
                  <a:pt x="1" y="812"/>
                </a:cubicBezTo>
                <a:cubicBezTo>
                  <a:pt x="1" y="812"/>
                  <a:pt x="0" y="844"/>
                  <a:pt x="42" y="869"/>
                </a:cubicBezTo>
                <a:cubicBezTo>
                  <a:pt x="42" y="869"/>
                  <a:pt x="17" y="850"/>
                  <a:pt x="17" y="821"/>
                </a:cubicBezTo>
                <a:cubicBezTo>
                  <a:pt x="17" y="792"/>
                  <a:pt x="31" y="760"/>
                  <a:pt x="53" y="737"/>
                </a:cubicBezTo>
                <a:cubicBezTo>
                  <a:pt x="76" y="713"/>
                  <a:pt x="450" y="341"/>
                  <a:pt x="450" y="341"/>
                </a:cubicBezTo>
                <a:cubicBezTo>
                  <a:pt x="518" y="409"/>
                  <a:pt x="518" y="409"/>
                  <a:pt x="518" y="409"/>
                </a:cubicBezTo>
                <a:cubicBezTo>
                  <a:pt x="519" y="0"/>
                  <a:pt x="519" y="0"/>
                  <a:pt x="519" y="0"/>
                </a:cubicBezTo>
                <a:lnTo>
                  <a:pt x="134" y="0"/>
                </a:lnTo>
                <a:close/>
              </a:path>
            </a:pathLst>
          </a:custGeom>
          <a:solidFill>
            <a:schemeClr val="accent4"/>
          </a:solidFill>
          <a:ln>
            <a:noFill/>
          </a:ln>
          <a:effectLst>
            <a:outerShdw blurRad="50800" rotWithShape="0" algn="tl" dir="2700000" dist="38100">
              <a:srgbClr val="000000">
                <a:alpha val="40000"/>
              </a:srgbClr>
            </a:outerShdw>
          </a:effectLst>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5333" name="Google Shape;5333;p107"/>
          <p:cNvSpPr/>
          <p:nvPr/>
        </p:nvSpPr>
        <p:spPr>
          <a:xfrm>
            <a:off x="6495089" y="5821406"/>
            <a:ext cx="3039534" cy="1817511"/>
          </a:xfrm>
          <a:custGeom>
            <a:rect b="b" l="l" r="r" t="t"/>
            <a:pathLst>
              <a:path extrusionOk="0" h="519" w="869">
                <a:moveTo>
                  <a:pt x="0" y="0"/>
                </a:moveTo>
                <a:cubicBezTo>
                  <a:pt x="0" y="385"/>
                  <a:pt x="0" y="385"/>
                  <a:pt x="0" y="385"/>
                </a:cubicBezTo>
                <a:cubicBezTo>
                  <a:pt x="67" y="318"/>
                  <a:pt x="67" y="318"/>
                  <a:pt x="67" y="318"/>
                </a:cubicBezTo>
                <a:cubicBezTo>
                  <a:pt x="248" y="500"/>
                  <a:pt x="248" y="500"/>
                  <a:pt x="248" y="500"/>
                </a:cubicBezTo>
                <a:cubicBezTo>
                  <a:pt x="248" y="500"/>
                  <a:pt x="262" y="517"/>
                  <a:pt x="294" y="517"/>
                </a:cubicBezTo>
                <a:cubicBezTo>
                  <a:pt x="325" y="517"/>
                  <a:pt x="812" y="518"/>
                  <a:pt x="812" y="518"/>
                </a:cubicBezTo>
                <a:cubicBezTo>
                  <a:pt x="812" y="518"/>
                  <a:pt x="844" y="519"/>
                  <a:pt x="869" y="477"/>
                </a:cubicBezTo>
                <a:cubicBezTo>
                  <a:pt x="869" y="477"/>
                  <a:pt x="850" y="502"/>
                  <a:pt x="821" y="502"/>
                </a:cubicBezTo>
                <a:cubicBezTo>
                  <a:pt x="792" y="502"/>
                  <a:pt x="760" y="488"/>
                  <a:pt x="737" y="466"/>
                </a:cubicBezTo>
                <a:cubicBezTo>
                  <a:pt x="713" y="443"/>
                  <a:pt x="341" y="69"/>
                  <a:pt x="341" y="69"/>
                </a:cubicBezTo>
                <a:cubicBezTo>
                  <a:pt x="409" y="1"/>
                  <a:pt x="409" y="1"/>
                  <a:pt x="409" y="1"/>
                </a:cubicBezTo>
                <a:lnTo>
                  <a:pt x="0" y="0"/>
                </a:lnTo>
                <a:close/>
              </a:path>
            </a:pathLst>
          </a:custGeom>
          <a:solidFill>
            <a:schemeClr val="accent3"/>
          </a:solidFill>
          <a:ln>
            <a:noFill/>
          </a:ln>
          <a:effectLst>
            <a:outerShdw blurRad="50800" rotWithShape="0" algn="l" dist="38100">
              <a:srgbClr val="000000">
                <a:alpha val="40000"/>
              </a:srgbClr>
            </a:outerShdw>
          </a:effectLst>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5334" name="Google Shape;5334;p107"/>
          <p:cNvSpPr/>
          <p:nvPr/>
        </p:nvSpPr>
        <p:spPr>
          <a:xfrm>
            <a:off x="9314491" y="3862784"/>
            <a:ext cx="1814690" cy="3039534"/>
          </a:xfrm>
          <a:custGeom>
            <a:rect b="b" l="l" r="r" t="t"/>
            <a:pathLst>
              <a:path extrusionOk="0" h="869" w="519">
                <a:moveTo>
                  <a:pt x="477" y="0"/>
                </a:moveTo>
                <a:cubicBezTo>
                  <a:pt x="477" y="0"/>
                  <a:pt x="502" y="19"/>
                  <a:pt x="502" y="48"/>
                </a:cubicBezTo>
                <a:cubicBezTo>
                  <a:pt x="502" y="77"/>
                  <a:pt x="488" y="109"/>
                  <a:pt x="466" y="132"/>
                </a:cubicBezTo>
                <a:cubicBezTo>
                  <a:pt x="443" y="156"/>
                  <a:pt x="69" y="528"/>
                  <a:pt x="69" y="528"/>
                </a:cubicBezTo>
                <a:cubicBezTo>
                  <a:pt x="1" y="460"/>
                  <a:pt x="1" y="460"/>
                  <a:pt x="1" y="460"/>
                </a:cubicBezTo>
                <a:cubicBezTo>
                  <a:pt x="0" y="869"/>
                  <a:pt x="0" y="869"/>
                  <a:pt x="0" y="869"/>
                </a:cubicBezTo>
                <a:cubicBezTo>
                  <a:pt x="385" y="869"/>
                  <a:pt x="385" y="869"/>
                  <a:pt x="385" y="869"/>
                </a:cubicBezTo>
                <a:cubicBezTo>
                  <a:pt x="318" y="802"/>
                  <a:pt x="318" y="802"/>
                  <a:pt x="318" y="802"/>
                </a:cubicBezTo>
                <a:cubicBezTo>
                  <a:pt x="500" y="621"/>
                  <a:pt x="500" y="621"/>
                  <a:pt x="500" y="621"/>
                </a:cubicBezTo>
                <a:cubicBezTo>
                  <a:pt x="500" y="621"/>
                  <a:pt x="517" y="607"/>
                  <a:pt x="517" y="575"/>
                </a:cubicBezTo>
                <a:cubicBezTo>
                  <a:pt x="517" y="544"/>
                  <a:pt x="518" y="57"/>
                  <a:pt x="518" y="57"/>
                </a:cubicBezTo>
                <a:cubicBezTo>
                  <a:pt x="518" y="57"/>
                  <a:pt x="519" y="37"/>
                  <a:pt x="498" y="16"/>
                </a:cubicBezTo>
                <a:cubicBezTo>
                  <a:pt x="492" y="11"/>
                  <a:pt x="486" y="5"/>
                  <a:pt x="477" y="0"/>
                </a:cubicBezTo>
              </a:path>
            </a:pathLst>
          </a:custGeom>
          <a:solidFill>
            <a:schemeClr val="accent2"/>
          </a:solidFill>
          <a:ln>
            <a:noFill/>
          </a:ln>
          <a:effectLst>
            <a:outerShdw blurRad="50800" rotWithShape="0" algn="tr" dir="8100000" dist="38100">
              <a:srgbClr val="000000">
                <a:alpha val="40000"/>
              </a:srgbClr>
            </a:outerShdw>
          </a:effectLst>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5335" name="Google Shape;5335;p107"/>
          <p:cNvSpPr txBox="1"/>
          <p:nvPr/>
        </p:nvSpPr>
        <p:spPr>
          <a:xfrm rot="-2580000">
            <a:off x="8868426" y="3007088"/>
            <a:ext cx="1247845" cy="3933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56"/>
              <a:buFont typeface="Arial"/>
              <a:buNone/>
            </a:pPr>
            <a:r>
              <a:rPr b="1" i="0" lang="en-US" sz="1956" u="none" cap="none" strike="noStrike">
                <a:solidFill>
                  <a:srgbClr val="3F3F3F"/>
                </a:solidFill>
                <a:latin typeface="Arial"/>
                <a:ea typeface="Arial"/>
                <a:cs typeface="Arial"/>
                <a:sym typeface="Arial"/>
              </a:rPr>
              <a:t>Step 01</a:t>
            </a:r>
            <a:endParaRPr b="0" i="0" sz="1400" u="none" cap="none" strike="noStrike">
              <a:solidFill>
                <a:srgbClr val="3F3F3F"/>
              </a:solidFill>
              <a:latin typeface="Arial"/>
              <a:ea typeface="Arial"/>
              <a:cs typeface="Arial"/>
              <a:sym typeface="Arial"/>
            </a:endParaRPr>
          </a:p>
        </p:txBody>
      </p:sp>
      <p:sp>
        <p:nvSpPr>
          <p:cNvPr id="5336" name="Google Shape;5336;p107"/>
          <p:cNvSpPr txBox="1"/>
          <p:nvPr/>
        </p:nvSpPr>
        <p:spPr>
          <a:xfrm rot="2820000">
            <a:off x="9524391" y="5825532"/>
            <a:ext cx="1247733" cy="3933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56"/>
              <a:buFont typeface="Arial"/>
              <a:buNone/>
            </a:pPr>
            <a:r>
              <a:rPr b="1" i="0" lang="en-US" sz="1956" u="none" cap="none" strike="noStrike">
                <a:solidFill>
                  <a:srgbClr val="3F3F3F"/>
                </a:solidFill>
                <a:latin typeface="Arial"/>
                <a:ea typeface="Arial"/>
                <a:cs typeface="Arial"/>
                <a:sym typeface="Arial"/>
              </a:rPr>
              <a:t>Step 02</a:t>
            </a:r>
            <a:endParaRPr b="0" i="0" sz="1400" u="none" cap="none" strike="noStrike">
              <a:solidFill>
                <a:srgbClr val="3F3F3F"/>
              </a:solidFill>
              <a:latin typeface="Arial"/>
              <a:ea typeface="Arial"/>
              <a:cs typeface="Arial"/>
              <a:sym typeface="Arial"/>
            </a:endParaRPr>
          </a:p>
        </p:txBody>
      </p:sp>
      <p:sp>
        <p:nvSpPr>
          <p:cNvPr id="5337" name="Google Shape;5337;p107"/>
          <p:cNvSpPr txBox="1"/>
          <p:nvPr/>
        </p:nvSpPr>
        <p:spPr>
          <a:xfrm rot="-2580000">
            <a:off x="6776031" y="6470284"/>
            <a:ext cx="1247845" cy="3933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56"/>
              <a:buFont typeface="Arial"/>
              <a:buNone/>
            </a:pPr>
            <a:r>
              <a:rPr b="1" i="0" lang="en-US" sz="1956" u="none" cap="none" strike="noStrike">
                <a:solidFill>
                  <a:srgbClr val="3F3F3F"/>
                </a:solidFill>
                <a:latin typeface="Arial"/>
                <a:ea typeface="Arial"/>
                <a:cs typeface="Arial"/>
                <a:sym typeface="Arial"/>
              </a:rPr>
              <a:t>Step 03</a:t>
            </a:r>
            <a:endParaRPr b="0" i="0" sz="1400" u="none" cap="none" strike="noStrike">
              <a:solidFill>
                <a:srgbClr val="3F3F3F"/>
              </a:solidFill>
              <a:latin typeface="Arial"/>
              <a:ea typeface="Arial"/>
              <a:cs typeface="Arial"/>
              <a:sym typeface="Arial"/>
            </a:endParaRPr>
          </a:p>
        </p:txBody>
      </p:sp>
      <p:sp>
        <p:nvSpPr>
          <p:cNvPr id="5338" name="Google Shape;5338;p107"/>
          <p:cNvSpPr txBox="1"/>
          <p:nvPr/>
        </p:nvSpPr>
        <p:spPr>
          <a:xfrm rot="2820000">
            <a:off x="6096839" y="3666128"/>
            <a:ext cx="1247845" cy="3933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56"/>
              <a:buFont typeface="Arial"/>
              <a:buNone/>
            </a:pPr>
            <a:r>
              <a:rPr b="1" i="0" lang="en-US" sz="1956" u="none" cap="none" strike="noStrike">
                <a:solidFill>
                  <a:srgbClr val="3F3F3F"/>
                </a:solidFill>
                <a:latin typeface="Arial"/>
                <a:ea typeface="Arial"/>
                <a:cs typeface="Arial"/>
                <a:sym typeface="Arial"/>
              </a:rPr>
              <a:t>Step 04</a:t>
            </a:r>
            <a:endParaRPr b="0" i="0" sz="1400" u="none" cap="none" strike="noStrike">
              <a:solidFill>
                <a:srgbClr val="3F3F3F"/>
              </a:solidFill>
              <a:latin typeface="Arial"/>
              <a:ea typeface="Arial"/>
              <a:cs typeface="Arial"/>
              <a:sym typeface="Arial"/>
            </a:endParaRPr>
          </a:p>
        </p:txBody>
      </p:sp>
      <p:sp>
        <p:nvSpPr>
          <p:cNvPr id="5339" name="Google Shape;5339;p107"/>
          <p:cNvSpPr txBox="1"/>
          <p:nvPr/>
        </p:nvSpPr>
        <p:spPr>
          <a:xfrm>
            <a:off x="10879332" y="2475387"/>
            <a:ext cx="3693918" cy="14157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Data inventory</a:t>
            </a:r>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1" marL="685800" marR="0" rtl="0" algn="ctr">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Identify the data</a:t>
            </a:r>
            <a:endParaRPr/>
          </a:p>
          <a:p>
            <a:pPr indent="-203200" lvl="1" marL="685800" marR="0" rtl="0" algn="ctr">
              <a:lnSpc>
                <a:spcPct val="100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685800" marR="0" rtl="0" algn="ctr">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Classify the data</a:t>
            </a:r>
            <a:endParaRPr b="0" i="0" sz="2200" u="none" cap="none" strike="noStrike">
              <a:solidFill>
                <a:srgbClr val="3F3F3F"/>
              </a:solidFill>
              <a:latin typeface="Open Sans"/>
              <a:ea typeface="Open Sans"/>
              <a:cs typeface="Open Sans"/>
              <a:sym typeface="Open Sans"/>
            </a:endParaRPr>
          </a:p>
        </p:txBody>
      </p:sp>
      <p:sp>
        <p:nvSpPr>
          <p:cNvPr id="5340" name="Google Shape;5340;p107"/>
          <p:cNvSpPr txBox="1"/>
          <p:nvPr/>
        </p:nvSpPr>
        <p:spPr>
          <a:xfrm>
            <a:off x="11565636" y="6330663"/>
            <a:ext cx="3139800" cy="12618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Data flows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0" lvl="1"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Plot the data flow over the life cycle</a:t>
            </a:r>
            <a:endParaRPr b="0" i="0" sz="2200" u="none" cap="none" strike="noStrike">
              <a:solidFill>
                <a:srgbClr val="3F3F3F"/>
              </a:solidFill>
              <a:latin typeface="Open Sans"/>
              <a:ea typeface="Open Sans"/>
              <a:cs typeface="Open Sans"/>
              <a:sym typeface="Open Sans"/>
            </a:endParaRPr>
          </a:p>
        </p:txBody>
      </p:sp>
      <p:sp>
        <p:nvSpPr>
          <p:cNvPr id="5341" name="Google Shape;5341;p107"/>
          <p:cNvSpPr txBox="1"/>
          <p:nvPr/>
        </p:nvSpPr>
        <p:spPr>
          <a:xfrm>
            <a:off x="1468591" y="2211784"/>
            <a:ext cx="4102200" cy="24313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Implementation, testing, and tuning</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Test for false positives and false negatives</a:t>
            </a:r>
            <a:endParaRPr/>
          </a:p>
          <a:p>
            <a:pPr indent="-203200" lvl="1" marL="342900" marR="0" rtl="0" algn="l">
              <a:lnSpc>
                <a:spcPct val="100000"/>
              </a:lnSpc>
              <a:spcBef>
                <a:spcPts val="0"/>
              </a:spcBef>
              <a:spcAft>
                <a:spcPts val="0"/>
              </a:spcAft>
              <a:buClr>
                <a:srgbClr val="3F3F3F"/>
              </a:buClr>
              <a:buSzPts val="2200"/>
              <a:buFont typeface="Open Sans"/>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Prioritize and test misuse cases</a:t>
            </a:r>
            <a:endParaRPr b="0" i="0" sz="2200" u="none" cap="none" strike="noStrike">
              <a:solidFill>
                <a:srgbClr val="3F3F3F"/>
              </a:solidFill>
              <a:latin typeface="Open Sans"/>
              <a:ea typeface="Open Sans"/>
              <a:cs typeface="Open Sans"/>
              <a:sym typeface="Open Sans"/>
            </a:endParaRPr>
          </a:p>
        </p:txBody>
      </p:sp>
      <p:sp>
        <p:nvSpPr>
          <p:cNvPr id="5342" name="Google Shape;5342;p107"/>
          <p:cNvSpPr txBox="1"/>
          <p:nvPr/>
        </p:nvSpPr>
        <p:spPr>
          <a:xfrm>
            <a:off x="1581866" y="6112942"/>
            <a:ext cx="4102200" cy="17542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Data protection strategy</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Perform risk assessment</a:t>
            </a:r>
            <a:endParaRPr/>
          </a:p>
          <a:p>
            <a:pPr indent="-203200" lvl="0" marL="431800" marR="0" rtl="0" algn="l">
              <a:lnSpc>
                <a:spcPct val="100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4318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Determine the DLP solution</a:t>
            </a:r>
            <a:endParaRPr b="0" i="0" sz="2200" u="none" cap="none" strike="noStrike">
              <a:solidFill>
                <a:srgbClr val="3F3F3F"/>
              </a:solidFill>
              <a:latin typeface="Open Sans"/>
              <a:ea typeface="Open Sans"/>
              <a:cs typeface="Open Sans"/>
              <a:sym typeface="Open Sans"/>
            </a:endParaRPr>
          </a:p>
        </p:txBody>
      </p:sp>
      <p:pic>
        <p:nvPicPr>
          <p:cNvPr id="5343" name="Google Shape;5343;p107"/>
          <p:cNvPicPr preferRelativeResize="0"/>
          <p:nvPr/>
        </p:nvPicPr>
        <p:blipFill rotWithShape="1">
          <a:blip r:embed="rId3">
            <a:alphaModFix/>
          </a:blip>
          <a:srcRect b="0" l="0" r="0" t="0"/>
          <a:stretch/>
        </p:blipFill>
        <p:spPr>
          <a:xfrm>
            <a:off x="7782107" y="4203559"/>
            <a:ext cx="1279783" cy="1556100"/>
          </a:xfrm>
          <a:prstGeom prst="rect">
            <a:avLst/>
          </a:prstGeom>
          <a:noFill/>
          <a:ln>
            <a:noFill/>
          </a:ln>
        </p:spPr>
      </p:pic>
      <p:sp>
        <p:nvSpPr>
          <p:cNvPr id="5344" name="Google Shape;5344;p107"/>
          <p:cNvSpPr/>
          <p:nvPr/>
        </p:nvSpPr>
        <p:spPr>
          <a:xfrm>
            <a:off x="6578600" y="895023"/>
            <a:ext cx="31135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69"/>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174" lvl="0" marL="0" rtl="0" algn="ctr">
              <a:lnSpc>
                <a:spcPct val="90000"/>
              </a:lnSpc>
              <a:spcBef>
                <a:spcPts val="0"/>
              </a:spcBef>
              <a:spcAft>
                <a:spcPts val="0"/>
              </a:spcAft>
              <a:buSzPts val="4400"/>
              <a:buNone/>
            </a:pPr>
            <a:r>
              <a:rPr lang="en-US" sz="2816"/>
              <a:t>Categorization </a:t>
            </a:r>
            <a:r>
              <a:rPr lang="en-US"/>
              <a:t>of Cloud: </a:t>
            </a:r>
            <a:r>
              <a:rPr lang="en-US" sz="2816"/>
              <a:t>Service</a:t>
            </a:r>
            <a:r>
              <a:rPr lang="en-US"/>
              <a:t> </a:t>
            </a:r>
            <a:r>
              <a:rPr lang="en-US" sz="2816"/>
              <a:t>Models</a:t>
            </a:r>
            <a:endParaRPr/>
          </a:p>
        </p:txBody>
      </p:sp>
      <p:sp>
        <p:nvSpPr>
          <p:cNvPr id="447" name="Google Shape;447;p269"/>
          <p:cNvSpPr/>
          <p:nvPr/>
        </p:nvSpPr>
        <p:spPr>
          <a:xfrm>
            <a:off x="3365500" y="891545"/>
            <a:ext cx="95409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8" name="Google Shape;448;p269"/>
          <p:cNvSpPr/>
          <p:nvPr/>
        </p:nvSpPr>
        <p:spPr>
          <a:xfrm>
            <a:off x="1553304" y="3087035"/>
            <a:ext cx="13149392" cy="4111433"/>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449" name="Google Shape;449;p269"/>
          <p:cNvSpPr txBox="1"/>
          <p:nvPr/>
        </p:nvSpPr>
        <p:spPr>
          <a:xfrm>
            <a:off x="1740753" y="3372252"/>
            <a:ext cx="6795127" cy="2534949"/>
          </a:xfrm>
          <a:prstGeom prst="rect">
            <a:avLst/>
          </a:prstGeom>
          <a:noFill/>
          <a:ln>
            <a:noFill/>
          </a:ln>
        </p:spPr>
        <p:txBody>
          <a:bodyPr anchorCtr="0" anchor="t" bIns="45700" lIns="91425" spcFirstLastPara="1" rIns="91425" wrap="square" tIns="45700">
            <a:spAutoFit/>
          </a:bodyPr>
          <a:lstStyle/>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Leveraging a vendor's scale, cost benefits, and speed advantages for security functions</a:t>
            </a:r>
            <a:endParaRPr/>
          </a:p>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Managing a complex range of technical specialties to provide appropriate risk reductions in today’s enterprise</a:t>
            </a:r>
            <a:endParaRPr/>
          </a:p>
        </p:txBody>
      </p:sp>
      <p:sp>
        <p:nvSpPr>
          <p:cNvPr id="450" name="Google Shape;450;p269"/>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Security as a Service </a:t>
            </a:r>
            <a:r>
              <a:rPr b="0" i="0" lang="en-US" sz="2200" u="none" cap="none" strike="noStrike">
                <a:solidFill>
                  <a:srgbClr val="3F3F3F"/>
                </a:solidFill>
                <a:latin typeface="Open Sans"/>
                <a:ea typeface="Open Sans"/>
                <a:cs typeface="Open Sans"/>
                <a:sym typeface="Open Sans"/>
              </a:rPr>
              <a:t>involves outsourcing security functions to a vendor, offering advantages in scale, costs, and speed. Key features include:</a:t>
            </a:r>
            <a:endParaRPr b="0" i="0" sz="2200" u="none" cap="none" strike="noStrike">
              <a:solidFill>
                <a:srgbClr val="FFFFFF"/>
              </a:solidFill>
              <a:latin typeface="Open Sans"/>
              <a:ea typeface="Open Sans"/>
              <a:cs typeface="Open Sans"/>
              <a:sym typeface="Open Sans"/>
            </a:endParaRPr>
          </a:p>
        </p:txBody>
      </p:sp>
      <p:sp>
        <p:nvSpPr>
          <p:cNvPr id="451" name="Google Shape;451;p269"/>
          <p:cNvSpPr/>
          <p:nvPr/>
        </p:nvSpPr>
        <p:spPr>
          <a:xfrm>
            <a:off x="7975600" y="4419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52" name="Google Shape;452;p269"/>
          <p:cNvPicPr preferRelativeResize="0"/>
          <p:nvPr/>
        </p:nvPicPr>
        <p:blipFill rotWithShape="1">
          <a:blip r:embed="rId3">
            <a:alphaModFix/>
          </a:blip>
          <a:srcRect b="0" l="0" r="0" t="0"/>
          <a:stretch/>
        </p:blipFill>
        <p:spPr>
          <a:xfrm>
            <a:off x="10102142" y="3383568"/>
            <a:ext cx="3433666" cy="3367427"/>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8" name="Shape 5348"/>
        <p:cNvGrpSpPr/>
        <p:nvPr/>
      </p:nvGrpSpPr>
      <p:grpSpPr>
        <a:xfrm>
          <a:off x="0" y="0"/>
          <a:ext cx="0" cy="0"/>
          <a:chOff x="0" y="0"/>
          <a:chExt cx="0" cy="0"/>
        </a:xfrm>
      </p:grpSpPr>
      <p:sp>
        <p:nvSpPr>
          <p:cNvPr id="5349" name="Google Shape;5349;p468"/>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Data Classification</a:t>
            </a:r>
            <a:endParaRPr b="1" sz="2800">
              <a:solidFill>
                <a:schemeClr val="lt1"/>
              </a:solidFill>
              <a:latin typeface="Open Sans"/>
              <a:ea typeface="Open Sans"/>
              <a:cs typeface="Open Sans"/>
              <a:sym typeface="Open Sans"/>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3" name="Shape 5353"/>
        <p:cNvGrpSpPr/>
        <p:nvPr/>
      </p:nvGrpSpPr>
      <p:grpSpPr>
        <a:xfrm>
          <a:off x="0" y="0"/>
          <a:ext cx="0" cy="0"/>
          <a:chOff x="0" y="0"/>
          <a:chExt cx="0" cy="0"/>
        </a:xfrm>
      </p:grpSpPr>
      <p:sp>
        <p:nvSpPr>
          <p:cNvPr id="5354" name="Google Shape;5354;p43"/>
          <p:cNvSpPr txBox="1"/>
          <p:nvPr>
            <p:ph type="title"/>
          </p:nvPr>
        </p:nvSpPr>
        <p:spPr>
          <a:xfrm>
            <a:off x="-101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What </a:t>
            </a:r>
            <a:r>
              <a:rPr lang="en-US">
                <a:solidFill>
                  <a:srgbClr val="3F3F3F"/>
                </a:solidFill>
              </a:rPr>
              <a:t>Is</a:t>
            </a:r>
            <a:r>
              <a:rPr b="1" lang="en-US" sz="2800">
                <a:solidFill>
                  <a:srgbClr val="3F3F3F"/>
                </a:solidFill>
                <a:latin typeface="Open Sans"/>
                <a:ea typeface="Open Sans"/>
                <a:cs typeface="Open Sans"/>
                <a:sym typeface="Open Sans"/>
              </a:rPr>
              <a:t> Asset</a:t>
            </a:r>
            <a:r>
              <a:rPr lang="en-US">
                <a:solidFill>
                  <a:srgbClr val="3F3F3F"/>
                </a:solidFill>
              </a:rPr>
              <a:t>?</a:t>
            </a:r>
            <a:endParaRPr/>
          </a:p>
        </p:txBody>
      </p:sp>
      <p:sp>
        <p:nvSpPr>
          <p:cNvPr id="5355" name="Google Shape;5355;p43"/>
          <p:cNvSpPr/>
          <p:nvPr/>
        </p:nvSpPr>
        <p:spPr>
          <a:xfrm>
            <a:off x="2825162" y="7086943"/>
            <a:ext cx="10605677" cy="956104"/>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An asset can be tangible or intangible. This includes people, hardware, software, data, information, and reputation.</a:t>
            </a:r>
            <a:endParaRPr b="0" i="0" sz="1400" u="none" cap="none" strike="noStrike">
              <a:solidFill>
                <a:srgbClr val="3F3F3F"/>
              </a:solidFill>
              <a:latin typeface="Arial"/>
              <a:ea typeface="Arial"/>
              <a:cs typeface="Arial"/>
              <a:sym typeface="Arial"/>
            </a:endParaRPr>
          </a:p>
        </p:txBody>
      </p:sp>
      <p:grpSp>
        <p:nvGrpSpPr>
          <p:cNvPr id="5356" name="Google Shape;5356;p43"/>
          <p:cNvGrpSpPr/>
          <p:nvPr/>
        </p:nvGrpSpPr>
        <p:grpSpPr>
          <a:xfrm>
            <a:off x="2407239" y="2764500"/>
            <a:ext cx="11221361" cy="2826430"/>
            <a:chOff x="2407239" y="2764500"/>
            <a:chExt cx="11221361" cy="2826430"/>
          </a:xfrm>
        </p:grpSpPr>
        <p:grpSp>
          <p:nvGrpSpPr>
            <p:cNvPr id="5357" name="Google Shape;5357;p43"/>
            <p:cNvGrpSpPr/>
            <p:nvPr/>
          </p:nvGrpSpPr>
          <p:grpSpPr>
            <a:xfrm>
              <a:off x="2407239" y="3041536"/>
              <a:ext cx="4662043" cy="2272358"/>
              <a:chOff x="1791012" y="2764501"/>
              <a:chExt cx="4662043" cy="2272358"/>
            </a:xfrm>
          </p:grpSpPr>
          <p:sp>
            <p:nvSpPr>
              <p:cNvPr id="5358" name="Google Shape;5358;p43"/>
              <p:cNvSpPr/>
              <p:nvPr/>
            </p:nvSpPr>
            <p:spPr>
              <a:xfrm>
                <a:off x="1791012" y="3282342"/>
                <a:ext cx="4662043" cy="1754517"/>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 asset is any resource that </a:t>
                </a:r>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has value to an organization. </a:t>
                </a:r>
                <a:endParaRPr b="0" i="0" sz="2200" u="none" cap="none" strike="noStrike">
                  <a:solidFill>
                    <a:srgbClr val="FFFFFF"/>
                  </a:solidFill>
                  <a:latin typeface="Open Sans"/>
                  <a:ea typeface="Open Sans"/>
                  <a:cs typeface="Open Sans"/>
                  <a:sym typeface="Open Sans"/>
                </a:endParaRPr>
              </a:p>
            </p:txBody>
          </p:sp>
          <p:grpSp>
            <p:nvGrpSpPr>
              <p:cNvPr id="5359" name="Google Shape;5359;p43"/>
              <p:cNvGrpSpPr/>
              <p:nvPr/>
            </p:nvGrpSpPr>
            <p:grpSpPr>
              <a:xfrm>
                <a:off x="2812488" y="2764501"/>
                <a:ext cx="2501538" cy="731685"/>
                <a:chOff x="3377902" y="1390514"/>
                <a:chExt cx="3071508" cy="2040997"/>
              </a:xfrm>
            </p:grpSpPr>
            <p:sp>
              <p:nvSpPr>
                <p:cNvPr id="5360" name="Google Shape;5360;p43"/>
                <p:cNvSpPr/>
                <p:nvPr/>
              </p:nvSpPr>
              <p:spPr>
                <a:xfrm rot="-5400000">
                  <a:off x="3863939" y="920039"/>
                  <a:ext cx="2040997" cy="2981948"/>
                </a:xfrm>
                <a:prstGeom prst="roundRect">
                  <a:avLst>
                    <a:gd fmla="val 16667" name="adj"/>
                  </a:avLst>
                </a:prstGeom>
                <a:solidFill>
                  <a:srgbClr val="FF8585"/>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5361" name="Google Shape;5361;p43"/>
                <p:cNvSpPr/>
                <p:nvPr/>
              </p:nvSpPr>
              <p:spPr>
                <a:xfrm>
                  <a:off x="3377902" y="1788906"/>
                  <a:ext cx="3071508" cy="1329679"/>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Asset definition </a:t>
                  </a:r>
                  <a:endParaRPr b="1" i="0" sz="2200" u="none" cap="none" strike="noStrike">
                    <a:solidFill>
                      <a:schemeClr val="lt1"/>
                    </a:solidFill>
                    <a:latin typeface="Open Sans"/>
                    <a:ea typeface="Open Sans"/>
                    <a:cs typeface="Open Sans"/>
                    <a:sym typeface="Open Sans"/>
                  </a:endParaRPr>
                </a:p>
              </p:txBody>
            </p:sp>
          </p:grpSp>
        </p:grpSp>
        <p:grpSp>
          <p:nvGrpSpPr>
            <p:cNvPr id="5362" name="Google Shape;5362;p43"/>
            <p:cNvGrpSpPr/>
            <p:nvPr/>
          </p:nvGrpSpPr>
          <p:grpSpPr>
            <a:xfrm>
              <a:off x="9359003" y="2764500"/>
              <a:ext cx="4269597" cy="2826430"/>
              <a:chOff x="9239733" y="2797315"/>
              <a:chExt cx="4269597" cy="2826430"/>
            </a:xfrm>
          </p:grpSpPr>
          <p:sp>
            <p:nvSpPr>
              <p:cNvPr id="5363" name="Google Shape;5363;p43"/>
              <p:cNvSpPr/>
              <p:nvPr/>
            </p:nvSpPr>
            <p:spPr>
              <a:xfrm>
                <a:off x="11267429" y="3652324"/>
                <a:ext cx="1203547" cy="546407"/>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64" name="Google Shape;5364;p43"/>
              <p:cNvSpPr/>
              <p:nvPr/>
            </p:nvSpPr>
            <p:spPr>
              <a:xfrm>
                <a:off x="11267429" y="3652324"/>
                <a:ext cx="1203547" cy="546407"/>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65" name="Google Shape;5365;p43"/>
              <p:cNvSpPr/>
              <p:nvPr/>
            </p:nvSpPr>
            <p:spPr>
              <a:xfrm>
                <a:off x="11741223" y="3260218"/>
                <a:ext cx="257773" cy="540961"/>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66" name="Google Shape;5366;p43"/>
              <p:cNvSpPr/>
              <p:nvPr/>
            </p:nvSpPr>
            <p:spPr>
              <a:xfrm>
                <a:off x="11570584" y="3225727"/>
                <a:ext cx="107103" cy="157932"/>
              </a:xfrm>
              <a:custGeom>
                <a:rect b="b" l="l" r="r" t="t"/>
                <a:pathLst>
                  <a:path extrusionOk="0" h="102" w="70">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67" name="Google Shape;5367;p43"/>
              <p:cNvSpPr/>
              <p:nvPr/>
            </p:nvSpPr>
            <p:spPr>
              <a:xfrm>
                <a:off x="12058901" y="3225727"/>
                <a:ext cx="108918" cy="157932"/>
              </a:xfrm>
              <a:custGeom>
                <a:rect b="b" l="l" r="r" t="t"/>
                <a:pathLst>
                  <a:path extrusionOk="0" h="102" w="70">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68" name="Google Shape;5368;p43"/>
              <p:cNvSpPr/>
              <p:nvPr/>
            </p:nvSpPr>
            <p:spPr>
              <a:xfrm>
                <a:off x="11730331" y="3616018"/>
                <a:ext cx="139778" cy="274111"/>
              </a:xfrm>
              <a:custGeom>
                <a:rect b="b" l="l" r="r" t="t"/>
                <a:pathLst>
                  <a:path extrusionOk="0" h="151" w="77">
                    <a:moveTo>
                      <a:pt x="6" y="0"/>
                    </a:moveTo>
                    <a:lnTo>
                      <a:pt x="0" y="24"/>
                    </a:lnTo>
                    <a:lnTo>
                      <a:pt x="17" y="151"/>
                    </a:lnTo>
                    <a:lnTo>
                      <a:pt x="77" y="89"/>
                    </a:lnTo>
                    <a:lnTo>
                      <a:pt x="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69" name="Google Shape;5369;p43"/>
              <p:cNvSpPr/>
              <p:nvPr/>
            </p:nvSpPr>
            <p:spPr>
              <a:xfrm>
                <a:off x="11730331" y="3616018"/>
                <a:ext cx="139778" cy="274111"/>
              </a:xfrm>
              <a:custGeom>
                <a:rect b="b" l="l" r="r" t="t"/>
                <a:pathLst>
                  <a:path extrusionOk="0" h="151" w="77">
                    <a:moveTo>
                      <a:pt x="6" y="0"/>
                    </a:moveTo>
                    <a:lnTo>
                      <a:pt x="0" y="24"/>
                    </a:lnTo>
                    <a:lnTo>
                      <a:pt x="17" y="151"/>
                    </a:lnTo>
                    <a:lnTo>
                      <a:pt x="77"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0" name="Google Shape;5370;p43"/>
              <p:cNvSpPr/>
              <p:nvPr/>
            </p:nvSpPr>
            <p:spPr>
              <a:xfrm>
                <a:off x="11741223" y="3563374"/>
                <a:ext cx="257773" cy="88950"/>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1" name="Google Shape;5371;p43"/>
              <p:cNvSpPr/>
              <p:nvPr/>
            </p:nvSpPr>
            <p:spPr>
              <a:xfrm>
                <a:off x="11472558" y="2889896"/>
                <a:ext cx="795104" cy="733383"/>
              </a:xfrm>
              <a:custGeom>
                <a:rect b="b" l="l" r="r" t="t"/>
                <a:pathLst>
                  <a:path extrusionOk="0" h="473" w="51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2" name="Google Shape;5372;p43"/>
              <p:cNvSpPr/>
              <p:nvPr/>
            </p:nvSpPr>
            <p:spPr>
              <a:xfrm>
                <a:off x="11521571" y="2844513"/>
                <a:ext cx="651694" cy="499209"/>
              </a:xfrm>
              <a:custGeom>
                <a:rect b="b" l="l" r="r" t="t"/>
                <a:pathLst>
                  <a:path extrusionOk="0" h="322" w="420">
                    <a:moveTo>
                      <a:pt x="407" y="269"/>
                    </a:moveTo>
                    <a:cubicBezTo>
                      <a:pt x="420" y="204"/>
                      <a:pt x="411" y="52"/>
                      <a:pt x="361" y="57"/>
                    </a:cubicBezTo>
                    <a:cubicBezTo>
                      <a:pt x="313" y="9"/>
                      <a:pt x="149" y="0"/>
                      <a:pt x="103" y="52"/>
                    </a:cubicBezTo>
                    <a:cubicBezTo>
                      <a:pt x="0" y="72"/>
                      <a:pt x="48" y="270"/>
                      <a:pt x="48" y="270"/>
                    </a:cubicBezTo>
                    <a:cubicBezTo>
                      <a:pt x="51" y="290"/>
                      <a:pt x="56" y="307"/>
                      <a:pt x="60" y="322"/>
                    </a:cubicBezTo>
                    <a:cubicBezTo>
                      <a:pt x="67" y="322"/>
                      <a:pt x="74" y="321"/>
                      <a:pt x="81" y="321"/>
                    </a:cubicBezTo>
                    <a:cubicBezTo>
                      <a:pt x="74" y="307"/>
                      <a:pt x="67" y="293"/>
                      <a:pt x="65" y="283"/>
                    </a:cubicBezTo>
                    <a:cubicBezTo>
                      <a:pt x="64" y="277"/>
                      <a:pt x="61" y="256"/>
                      <a:pt x="61" y="251"/>
                    </a:cubicBezTo>
                    <a:cubicBezTo>
                      <a:pt x="62" y="215"/>
                      <a:pt x="88" y="111"/>
                      <a:pt x="133" y="103"/>
                    </a:cubicBezTo>
                    <a:cubicBezTo>
                      <a:pt x="150" y="100"/>
                      <a:pt x="193" y="139"/>
                      <a:pt x="222" y="139"/>
                    </a:cubicBezTo>
                    <a:cubicBezTo>
                      <a:pt x="251" y="138"/>
                      <a:pt x="289" y="99"/>
                      <a:pt x="308" y="101"/>
                    </a:cubicBezTo>
                    <a:cubicBezTo>
                      <a:pt x="355" y="108"/>
                      <a:pt x="394" y="203"/>
                      <a:pt x="393" y="249"/>
                    </a:cubicBezTo>
                    <a:cubicBezTo>
                      <a:pt x="393" y="255"/>
                      <a:pt x="386" y="291"/>
                      <a:pt x="375" y="316"/>
                    </a:cubicBezTo>
                    <a:cubicBezTo>
                      <a:pt x="382" y="315"/>
                      <a:pt x="390" y="315"/>
                      <a:pt x="397" y="314"/>
                    </a:cubicBezTo>
                    <a:cubicBezTo>
                      <a:pt x="401" y="301"/>
                      <a:pt x="404" y="286"/>
                      <a:pt x="407" y="269"/>
                    </a:cubicBezTo>
                    <a:close/>
                  </a:path>
                </a:pathLst>
              </a:custGeom>
              <a:solidFill>
                <a:srgbClr val="8060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3" name="Google Shape;5373;p43"/>
              <p:cNvSpPr/>
              <p:nvPr/>
            </p:nvSpPr>
            <p:spPr>
              <a:xfrm>
                <a:off x="11870110" y="3616018"/>
                <a:ext cx="137963" cy="275926"/>
              </a:xfrm>
              <a:custGeom>
                <a:rect b="b" l="l" r="r" t="t"/>
                <a:pathLst>
                  <a:path extrusionOk="0" h="152" w="76">
                    <a:moveTo>
                      <a:pt x="71" y="0"/>
                    </a:moveTo>
                    <a:lnTo>
                      <a:pt x="76" y="24"/>
                    </a:lnTo>
                    <a:lnTo>
                      <a:pt x="59" y="152"/>
                    </a:lnTo>
                    <a:lnTo>
                      <a:pt x="0" y="89"/>
                    </a:lnTo>
                    <a:lnTo>
                      <a:pt x="7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4" name="Google Shape;5374;p43"/>
              <p:cNvSpPr/>
              <p:nvPr/>
            </p:nvSpPr>
            <p:spPr>
              <a:xfrm>
                <a:off x="11870110" y="3616018"/>
                <a:ext cx="137963" cy="275926"/>
              </a:xfrm>
              <a:custGeom>
                <a:rect b="b" l="l" r="r" t="t"/>
                <a:pathLst>
                  <a:path extrusionOk="0" h="152" w="76">
                    <a:moveTo>
                      <a:pt x="71" y="0"/>
                    </a:moveTo>
                    <a:lnTo>
                      <a:pt x="76" y="24"/>
                    </a:lnTo>
                    <a:lnTo>
                      <a:pt x="59" y="152"/>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5" name="Google Shape;5375;p43"/>
              <p:cNvSpPr/>
              <p:nvPr/>
            </p:nvSpPr>
            <p:spPr>
              <a:xfrm>
                <a:off x="11870110" y="3777580"/>
                <a:ext cx="0" cy="0"/>
              </a:xfrm>
              <a:custGeom>
                <a:rect b="b" l="l" r="r" t="t"/>
                <a:pathLst>
                  <a:path extrusionOk="0" h="120000" w="120000">
                    <a:moveTo>
                      <a:pt x="0" y="0"/>
                    </a:moveTo>
                    <a:lnTo>
                      <a:pt x="0" y="0"/>
                    </a:lnTo>
                    <a:lnTo>
                      <a:pt x="0"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6" name="Google Shape;5376;p43"/>
              <p:cNvSpPr/>
              <p:nvPr/>
            </p:nvSpPr>
            <p:spPr>
              <a:xfrm>
                <a:off x="11870110" y="3777580"/>
                <a:ext cx="0" cy="0"/>
              </a:xfrm>
              <a:custGeom>
                <a:rect b="b" l="l" r="r" t="t"/>
                <a:pathLst>
                  <a:path extrusionOk="0" h="120000" w="120000">
                    <a:moveTo>
                      <a:pt x="0" y="0"/>
                    </a:moveTo>
                    <a:lnTo>
                      <a:pt x="0"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7" name="Google Shape;5377;p43"/>
              <p:cNvSpPr/>
              <p:nvPr/>
            </p:nvSpPr>
            <p:spPr>
              <a:xfrm>
                <a:off x="11741223" y="3612387"/>
                <a:ext cx="257773" cy="165193"/>
              </a:xfrm>
              <a:custGeom>
                <a:rect b="b" l="l" r="r" t="t"/>
                <a:pathLst>
                  <a:path extrusionOk="0" h="91" w="142">
                    <a:moveTo>
                      <a:pt x="142" y="0"/>
                    </a:moveTo>
                    <a:lnTo>
                      <a:pt x="71" y="89"/>
                    </a:lnTo>
                    <a:lnTo>
                      <a:pt x="0" y="0"/>
                    </a:lnTo>
                    <a:lnTo>
                      <a:pt x="0" y="2"/>
                    </a:lnTo>
                    <a:lnTo>
                      <a:pt x="71" y="91"/>
                    </a:lnTo>
                    <a:lnTo>
                      <a:pt x="71" y="91"/>
                    </a:lnTo>
                    <a:lnTo>
                      <a:pt x="142" y="2"/>
                    </a:lnTo>
                    <a:lnTo>
                      <a:pt x="142" y="0"/>
                    </a:lnTo>
                    <a:close/>
                  </a:path>
                </a:pathLst>
              </a:custGeom>
              <a:solidFill>
                <a:srgbClr val="E9B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8" name="Google Shape;5378;p43"/>
              <p:cNvSpPr/>
              <p:nvPr/>
            </p:nvSpPr>
            <p:spPr>
              <a:xfrm>
                <a:off x="11741223" y="3612387"/>
                <a:ext cx="257773" cy="165193"/>
              </a:xfrm>
              <a:custGeom>
                <a:rect b="b" l="l" r="r" t="t"/>
                <a:pathLst>
                  <a:path extrusionOk="0" h="91" w="142">
                    <a:moveTo>
                      <a:pt x="142" y="0"/>
                    </a:moveTo>
                    <a:lnTo>
                      <a:pt x="71" y="89"/>
                    </a:lnTo>
                    <a:lnTo>
                      <a:pt x="0" y="0"/>
                    </a:lnTo>
                    <a:lnTo>
                      <a:pt x="0" y="2"/>
                    </a:lnTo>
                    <a:lnTo>
                      <a:pt x="71" y="91"/>
                    </a:lnTo>
                    <a:lnTo>
                      <a:pt x="71" y="91"/>
                    </a:lnTo>
                    <a:lnTo>
                      <a:pt x="142" y="2"/>
                    </a:lnTo>
                    <a:lnTo>
                      <a:pt x="14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79" name="Google Shape;5379;p43"/>
              <p:cNvSpPr/>
              <p:nvPr/>
            </p:nvSpPr>
            <p:spPr>
              <a:xfrm>
                <a:off x="11846511" y="3886498"/>
                <a:ext cx="47198" cy="1815"/>
              </a:xfrm>
              <a:prstGeom prst="rect">
                <a:avLst/>
              </a:prstGeom>
              <a:solidFill>
                <a:srgbClr val="2E2E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0" name="Google Shape;5380;p43"/>
              <p:cNvSpPr/>
              <p:nvPr/>
            </p:nvSpPr>
            <p:spPr>
              <a:xfrm>
                <a:off x="11846511" y="3886498"/>
                <a:ext cx="47198" cy="18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1" name="Google Shape;5381;p43"/>
              <p:cNvSpPr/>
              <p:nvPr/>
            </p:nvSpPr>
            <p:spPr>
              <a:xfrm>
                <a:off x="11717624" y="3410888"/>
                <a:ext cx="304971" cy="45383"/>
              </a:xfrm>
              <a:custGeom>
                <a:rect b="b" l="l" r="r" t="t"/>
                <a:pathLst>
                  <a:path extrusionOk="0" h="29" w="197">
                    <a:moveTo>
                      <a:pt x="105" y="0"/>
                    </a:moveTo>
                    <a:cubicBezTo>
                      <a:pt x="101" y="0"/>
                      <a:pt x="99" y="5"/>
                      <a:pt x="99" y="5"/>
                    </a:cubicBezTo>
                    <a:cubicBezTo>
                      <a:pt x="99" y="5"/>
                      <a:pt x="96" y="0"/>
                      <a:pt x="92" y="0"/>
                    </a:cubicBezTo>
                    <a:cubicBezTo>
                      <a:pt x="78" y="0"/>
                      <a:pt x="17" y="6"/>
                      <a:pt x="0" y="29"/>
                    </a:cubicBezTo>
                    <a:cubicBezTo>
                      <a:pt x="0" y="29"/>
                      <a:pt x="85" y="27"/>
                      <a:pt x="90" y="26"/>
                    </a:cubicBezTo>
                    <a:cubicBezTo>
                      <a:pt x="94" y="24"/>
                      <a:pt x="99" y="15"/>
                      <a:pt x="99" y="15"/>
                    </a:cubicBezTo>
                    <a:cubicBezTo>
                      <a:pt x="99" y="15"/>
                      <a:pt x="103" y="24"/>
                      <a:pt x="107" y="26"/>
                    </a:cubicBezTo>
                    <a:cubicBezTo>
                      <a:pt x="112" y="27"/>
                      <a:pt x="197" y="29"/>
                      <a:pt x="197" y="29"/>
                    </a:cubicBezTo>
                    <a:cubicBezTo>
                      <a:pt x="180" y="6"/>
                      <a:pt x="120" y="0"/>
                      <a:pt x="105" y="0"/>
                    </a:cubicBezTo>
                    <a:close/>
                  </a:path>
                </a:pathLst>
              </a:custGeom>
              <a:solidFill>
                <a:srgbClr val="8060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2" name="Google Shape;5382;p43"/>
              <p:cNvSpPr/>
              <p:nvPr/>
            </p:nvSpPr>
            <p:spPr>
              <a:xfrm>
                <a:off x="10214552" y="3652324"/>
                <a:ext cx="1203547" cy="546407"/>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3" name="Google Shape;5383;p43"/>
              <p:cNvSpPr/>
              <p:nvPr/>
            </p:nvSpPr>
            <p:spPr>
              <a:xfrm>
                <a:off x="10214552" y="3652324"/>
                <a:ext cx="1203547" cy="546407"/>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4" name="Google Shape;5384;p43"/>
              <p:cNvSpPr/>
              <p:nvPr/>
            </p:nvSpPr>
            <p:spPr>
              <a:xfrm>
                <a:off x="10686531" y="3260218"/>
                <a:ext cx="259589" cy="540961"/>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5" name="Google Shape;5385;p43"/>
              <p:cNvSpPr/>
              <p:nvPr/>
            </p:nvSpPr>
            <p:spPr>
              <a:xfrm>
                <a:off x="10515892" y="3225727"/>
                <a:ext cx="108918" cy="157932"/>
              </a:xfrm>
              <a:custGeom>
                <a:rect b="b" l="l" r="r" t="t"/>
                <a:pathLst>
                  <a:path extrusionOk="0" h="102" w="70">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6" name="Google Shape;5386;p43"/>
              <p:cNvSpPr/>
              <p:nvPr/>
            </p:nvSpPr>
            <p:spPr>
              <a:xfrm>
                <a:off x="11006025" y="3225727"/>
                <a:ext cx="108918" cy="157932"/>
              </a:xfrm>
              <a:custGeom>
                <a:rect b="b" l="l" r="r" t="t"/>
                <a:pathLst>
                  <a:path extrusionOk="0" h="102" w="70">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7" name="Google Shape;5387;p43"/>
              <p:cNvSpPr/>
              <p:nvPr/>
            </p:nvSpPr>
            <p:spPr>
              <a:xfrm>
                <a:off x="10686531" y="3563374"/>
                <a:ext cx="259589" cy="88950"/>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7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8" name="Google Shape;5388;p43"/>
              <p:cNvSpPr/>
              <p:nvPr/>
            </p:nvSpPr>
            <p:spPr>
              <a:xfrm>
                <a:off x="10419681" y="2889896"/>
                <a:ext cx="793288" cy="733383"/>
              </a:xfrm>
              <a:custGeom>
                <a:rect b="b" l="l" r="r" t="t"/>
                <a:pathLst>
                  <a:path extrusionOk="0" h="473" w="51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89" name="Google Shape;5389;p43"/>
              <p:cNvSpPr/>
              <p:nvPr/>
            </p:nvSpPr>
            <p:spPr>
              <a:xfrm>
                <a:off x="10512262" y="2797315"/>
                <a:ext cx="626280" cy="562745"/>
              </a:xfrm>
              <a:custGeom>
                <a:rect b="b" l="l" r="r" t="t"/>
                <a:pathLst>
                  <a:path extrusionOk="0" h="363" w="404">
                    <a:moveTo>
                      <a:pt x="312" y="68"/>
                    </a:moveTo>
                    <a:cubicBezTo>
                      <a:pt x="225" y="0"/>
                      <a:pt x="91" y="40"/>
                      <a:pt x="51" y="97"/>
                    </a:cubicBezTo>
                    <a:cubicBezTo>
                      <a:pt x="0" y="168"/>
                      <a:pt x="18" y="276"/>
                      <a:pt x="30" y="357"/>
                    </a:cubicBezTo>
                    <a:cubicBezTo>
                      <a:pt x="30" y="357"/>
                      <a:pt x="30" y="357"/>
                      <a:pt x="30" y="357"/>
                    </a:cubicBezTo>
                    <a:cubicBezTo>
                      <a:pt x="30" y="358"/>
                      <a:pt x="30" y="359"/>
                      <a:pt x="31" y="360"/>
                    </a:cubicBezTo>
                    <a:cubicBezTo>
                      <a:pt x="31" y="360"/>
                      <a:pt x="32" y="362"/>
                      <a:pt x="33" y="363"/>
                    </a:cubicBezTo>
                    <a:cubicBezTo>
                      <a:pt x="33" y="363"/>
                      <a:pt x="36" y="363"/>
                      <a:pt x="37" y="362"/>
                    </a:cubicBezTo>
                    <a:cubicBezTo>
                      <a:pt x="38" y="362"/>
                      <a:pt x="38" y="361"/>
                      <a:pt x="38" y="361"/>
                    </a:cubicBezTo>
                    <a:cubicBezTo>
                      <a:pt x="38" y="354"/>
                      <a:pt x="38" y="340"/>
                      <a:pt x="38" y="339"/>
                    </a:cubicBezTo>
                    <a:cubicBezTo>
                      <a:pt x="37" y="328"/>
                      <a:pt x="34" y="318"/>
                      <a:pt x="33" y="307"/>
                    </a:cubicBezTo>
                    <a:cubicBezTo>
                      <a:pt x="41" y="255"/>
                      <a:pt x="65" y="245"/>
                      <a:pt x="77" y="183"/>
                    </a:cubicBezTo>
                    <a:cubicBezTo>
                      <a:pt x="80" y="179"/>
                      <a:pt x="83" y="175"/>
                      <a:pt x="86" y="171"/>
                    </a:cubicBezTo>
                    <a:cubicBezTo>
                      <a:pt x="89" y="167"/>
                      <a:pt x="93" y="162"/>
                      <a:pt x="97" y="158"/>
                    </a:cubicBezTo>
                    <a:cubicBezTo>
                      <a:pt x="99" y="157"/>
                      <a:pt x="101" y="156"/>
                      <a:pt x="103" y="154"/>
                    </a:cubicBezTo>
                    <a:cubicBezTo>
                      <a:pt x="150" y="137"/>
                      <a:pt x="198" y="158"/>
                      <a:pt x="242" y="175"/>
                    </a:cubicBezTo>
                    <a:cubicBezTo>
                      <a:pt x="259" y="182"/>
                      <a:pt x="261" y="152"/>
                      <a:pt x="280" y="151"/>
                    </a:cubicBezTo>
                    <a:cubicBezTo>
                      <a:pt x="288" y="150"/>
                      <a:pt x="304" y="177"/>
                      <a:pt x="311" y="176"/>
                    </a:cubicBezTo>
                    <a:cubicBezTo>
                      <a:pt x="377" y="169"/>
                      <a:pt x="349" y="269"/>
                      <a:pt x="360" y="315"/>
                    </a:cubicBezTo>
                    <a:cubicBezTo>
                      <a:pt x="358" y="323"/>
                      <a:pt x="357" y="331"/>
                      <a:pt x="356" y="339"/>
                    </a:cubicBezTo>
                    <a:cubicBezTo>
                      <a:pt x="356" y="340"/>
                      <a:pt x="356" y="354"/>
                      <a:pt x="356" y="361"/>
                    </a:cubicBezTo>
                    <a:cubicBezTo>
                      <a:pt x="356" y="361"/>
                      <a:pt x="356" y="362"/>
                      <a:pt x="357" y="362"/>
                    </a:cubicBezTo>
                    <a:cubicBezTo>
                      <a:pt x="358" y="363"/>
                      <a:pt x="361" y="363"/>
                      <a:pt x="361" y="363"/>
                    </a:cubicBezTo>
                    <a:cubicBezTo>
                      <a:pt x="362" y="362"/>
                      <a:pt x="363" y="360"/>
                      <a:pt x="363" y="360"/>
                    </a:cubicBezTo>
                    <a:cubicBezTo>
                      <a:pt x="364" y="356"/>
                      <a:pt x="364" y="354"/>
                      <a:pt x="364" y="351"/>
                    </a:cubicBezTo>
                    <a:cubicBezTo>
                      <a:pt x="365" y="347"/>
                      <a:pt x="365" y="342"/>
                      <a:pt x="366" y="338"/>
                    </a:cubicBezTo>
                    <a:cubicBezTo>
                      <a:pt x="379" y="288"/>
                      <a:pt x="404" y="89"/>
                      <a:pt x="312" y="68"/>
                    </a:cubicBezTo>
                    <a:close/>
                    <a:moveTo>
                      <a:pt x="180" y="135"/>
                    </a:moveTo>
                    <a:cubicBezTo>
                      <a:pt x="179" y="135"/>
                      <a:pt x="177" y="134"/>
                      <a:pt x="176" y="134"/>
                    </a:cubicBezTo>
                    <a:cubicBezTo>
                      <a:pt x="178" y="134"/>
                      <a:pt x="180" y="135"/>
                      <a:pt x="182" y="135"/>
                    </a:cubicBezTo>
                    <a:cubicBezTo>
                      <a:pt x="182" y="135"/>
                      <a:pt x="181" y="135"/>
                      <a:pt x="180" y="135"/>
                    </a:cubicBez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0" name="Google Shape;5390;p43"/>
              <p:cNvSpPr/>
              <p:nvPr/>
            </p:nvSpPr>
            <p:spPr>
              <a:xfrm>
                <a:off x="10791819" y="3886498"/>
                <a:ext cx="49013" cy="1815"/>
              </a:xfrm>
              <a:prstGeom prst="rect">
                <a:avLst/>
              </a:prstGeom>
              <a:solidFill>
                <a:srgbClr val="B5323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1" name="Google Shape;5391;p43"/>
              <p:cNvSpPr/>
              <p:nvPr/>
            </p:nvSpPr>
            <p:spPr>
              <a:xfrm>
                <a:off x="10791819" y="3886498"/>
                <a:ext cx="49013" cy="18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2" name="Google Shape;5392;p43"/>
              <p:cNvSpPr/>
              <p:nvPr/>
            </p:nvSpPr>
            <p:spPr>
              <a:xfrm>
                <a:off x="10392452" y="2859035"/>
                <a:ext cx="588159" cy="348539"/>
              </a:xfrm>
              <a:custGeom>
                <a:rect b="b" l="l" r="r" t="t"/>
                <a:pathLst>
                  <a:path extrusionOk="0" h="225" w="380">
                    <a:moveTo>
                      <a:pt x="323" y="52"/>
                    </a:moveTo>
                    <a:cubicBezTo>
                      <a:pt x="323" y="52"/>
                      <a:pt x="248" y="0"/>
                      <a:pt x="182" y="28"/>
                    </a:cubicBezTo>
                    <a:cubicBezTo>
                      <a:pt x="115" y="56"/>
                      <a:pt x="56" y="66"/>
                      <a:pt x="42" y="48"/>
                    </a:cubicBezTo>
                    <a:cubicBezTo>
                      <a:pt x="42" y="48"/>
                      <a:pt x="0" y="134"/>
                      <a:pt x="78" y="180"/>
                    </a:cubicBezTo>
                    <a:cubicBezTo>
                      <a:pt x="155" y="225"/>
                      <a:pt x="243" y="189"/>
                      <a:pt x="268" y="161"/>
                    </a:cubicBezTo>
                    <a:cubicBezTo>
                      <a:pt x="294" y="133"/>
                      <a:pt x="335" y="88"/>
                      <a:pt x="358" y="97"/>
                    </a:cubicBezTo>
                    <a:cubicBezTo>
                      <a:pt x="380" y="106"/>
                      <a:pt x="323" y="52"/>
                      <a:pt x="323" y="52"/>
                    </a:cubicBez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3" name="Google Shape;5393;p43"/>
              <p:cNvSpPr/>
              <p:nvPr/>
            </p:nvSpPr>
            <p:spPr>
              <a:xfrm>
                <a:off x="9626393" y="4186023"/>
                <a:ext cx="1203547" cy="544592"/>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4" name="Google Shape;5394;p43"/>
              <p:cNvSpPr/>
              <p:nvPr/>
            </p:nvSpPr>
            <p:spPr>
              <a:xfrm>
                <a:off x="9626393" y="4186023"/>
                <a:ext cx="1203547" cy="544592"/>
              </a:xfrm>
              <a:custGeom>
                <a:rect b="b" l="l" r="r" t="t"/>
                <a:pathLst>
                  <a:path extrusionOk="0" h="352" w="777">
                    <a:moveTo>
                      <a:pt x="311" y="0"/>
                    </a:moveTo>
                    <a:cubicBezTo>
                      <a:pt x="139" y="75"/>
                      <a:pt x="88"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5" name="Google Shape;5395;p43"/>
              <p:cNvSpPr/>
              <p:nvPr/>
            </p:nvSpPr>
            <p:spPr>
              <a:xfrm>
                <a:off x="10098372" y="3793917"/>
                <a:ext cx="257773" cy="540961"/>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6" name="Google Shape;5396;p43"/>
              <p:cNvSpPr/>
              <p:nvPr/>
            </p:nvSpPr>
            <p:spPr>
              <a:xfrm>
                <a:off x="9927734" y="3759427"/>
                <a:ext cx="108918" cy="157932"/>
              </a:xfrm>
              <a:custGeom>
                <a:rect b="b" l="l" r="r" t="t"/>
                <a:pathLst>
                  <a:path extrusionOk="0" h="102" w="70">
                    <a:moveTo>
                      <a:pt x="20" y="5"/>
                    </a:moveTo>
                    <a:cubicBezTo>
                      <a:pt x="34" y="0"/>
                      <a:pt x="53" y="17"/>
                      <a:pt x="61" y="42"/>
                    </a:cubicBezTo>
                    <a:cubicBezTo>
                      <a:pt x="70" y="67"/>
                      <a:pt x="65" y="92"/>
                      <a:pt x="50" y="97"/>
                    </a:cubicBezTo>
                    <a:cubicBezTo>
                      <a:pt x="35" y="102"/>
                      <a:pt x="17" y="85"/>
                      <a:pt x="8" y="60"/>
                    </a:cubicBezTo>
                    <a:cubicBezTo>
                      <a:pt x="0" y="34"/>
                      <a:pt x="5" y="10"/>
                      <a:pt x="20" y="5"/>
                    </a:cubicBezTo>
                    <a:close/>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7" name="Google Shape;5397;p43"/>
              <p:cNvSpPr/>
              <p:nvPr/>
            </p:nvSpPr>
            <p:spPr>
              <a:xfrm>
                <a:off x="10417866" y="3759427"/>
                <a:ext cx="107103" cy="157932"/>
              </a:xfrm>
              <a:custGeom>
                <a:rect b="b" l="l" r="r" t="t"/>
                <a:pathLst>
                  <a:path extrusionOk="0" h="102" w="70">
                    <a:moveTo>
                      <a:pt x="51" y="5"/>
                    </a:moveTo>
                    <a:cubicBezTo>
                      <a:pt x="36" y="0"/>
                      <a:pt x="17" y="17"/>
                      <a:pt x="9" y="42"/>
                    </a:cubicBezTo>
                    <a:cubicBezTo>
                      <a:pt x="0" y="67"/>
                      <a:pt x="6" y="92"/>
                      <a:pt x="20" y="97"/>
                    </a:cubicBezTo>
                    <a:cubicBezTo>
                      <a:pt x="35" y="102"/>
                      <a:pt x="54" y="85"/>
                      <a:pt x="62" y="60"/>
                    </a:cubicBezTo>
                    <a:cubicBezTo>
                      <a:pt x="70" y="34"/>
                      <a:pt x="65" y="10"/>
                      <a:pt x="51" y="5"/>
                    </a:cubicBezTo>
                    <a:close/>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8" name="Google Shape;5398;p43"/>
              <p:cNvSpPr/>
              <p:nvPr/>
            </p:nvSpPr>
            <p:spPr>
              <a:xfrm>
                <a:off x="10049359" y="4311279"/>
                <a:ext cx="339462" cy="419335"/>
              </a:xfrm>
              <a:custGeom>
                <a:rect b="b" l="l" r="r" t="t"/>
                <a:pathLst>
                  <a:path extrusionOk="0" h="271" w="220">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399" name="Google Shape;5399;p43"/>
              <p:cNvSpPr/>
              <p:nvPr/>
            </p:nvSpPr>
            <p:spPr>
              <a:xfrm>
                <a:off x="9929549" y="4189654"/>
                <a:ext cx="225098" cy="540961"/>
              </a:xfrm>
              <a:custGeom>
                <a:rect b="b" l="l" r="r" t="t"/>
                <a:pathLst>
                  <a:path extrusionOk="0" h="298" w="124">
                    <a:moveTo>
                      <a:pt x="93" y="0"/>
                    </a:moveTo>
                    <a:lnTo>
                      <a:pt x="93" y="32"/>
                    </a:lnTo>
                    <a:lnTo>
                      <a:pt x="124" y="298"/>
                    </a:lnTo>
                    <a:lnTo>
                      <a:pt x="71" y="298"/>
                    </a:lnTo>
                    <a:lnTo>
                      <a:pt x="13" y="180"/>
                    </a:lnTo>
                    <a:lnTo>
                      <a:pt x="68" y="142"/>
                    </a:lnTo>
                    <a:lnTo>
                      <a:pt x="0" y="111"/>
                    </a:lnTo>
                    <a:lnTo>
                      <a:pt x="63" y="13"/>
                    </a:lnTo>
                    <a:lnTo>
                      <a:pt x="93" y="0"/>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0" name="Google Shape;5400;p43"/>
              <p:cNvSpPr/>
              <p:nvPr/>
            </p:nvSpPr>
            <p:spPr>
              <a:xfrm>
                <a:off x="10299871" y="4189654"/>
                <a:ext cx="225098" cy="540961"/>
              </a:xfrm>
              <a:custGeom>
                <a:rect b="b" l="l" r="r" t="t"/>
                <a:pathLst>
                  <a:path extrusionOk="0" h="298" w="124">
                    <a:moveTo>
                      <a:pt x="31" y="0"/>
                    </a:moveTo>
                    <a:lnTo>
                      <a:pt x="31" y="32"/>
                    </a:lnTo>
                    <a:lnTo>
                      <a:pt x="0" y="298"/>
                    </a:lnTo>
                    <a:lnTo>
                      <a:pt x="54" y="298"/>
                    </a:lnTo>
                    <a:lnTo>
                      <a:pt x="112" y="180"/>
                    </a:lnTo>
                    <a:lnTo>
                      <a:pt x="56" y="142"/>
                    </a:lnTo>
                    <a:lnTo>
                      <a:pt x="124" y="111"/>
                    </a:lnTo>
                    <a:lnTo>
                      <a:pt x="68" y="17"/>
                    </a:lnTo>
                    <a:lnTo>
                      <a:pt x="31" y="0"/>
                    </a:lnTo>
                    <a:close/>
                  </a:path>
                </a:pathLst>
              </a:custGeom>
              <a:solidFill>
                <a:srgbClr val="1B1B1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1" name="Google Shape;5401;p43"/>
              <p:cNvSpPr/>
              <p:nvPr/>
            </p:nvSpPr>
            <p:spPr>
              <a:xfrm>
                <a:off x="10172800" y="4311279"/>
                <a:ext cx="108918" cy="108918"/>
              </a:xfrm>
              <a:custGeom>
                <a:rect b="b" l="l" r="r" t="t"/>
                <a:pathLst>
                  <a:path extrusionOk="0" h="70" w="71">
                    <a:moveTo>
                      <a:pt x="0" y="39"/>
                    </a:moveTo>
                    <a:cubicBezTo>
                      <a:pt x="20" y="70"/>
                      <a:pt x="20" y="70"/>
                      <a:pt x="20" y="70"/>
                    </a:cubicBezTo>
                    <a:cubicBezTo>
                      <a:pt x="30" y="70"/>
                      <a:pt x="41" y="70"/>
                      <a:pt x="51" y="70"/>
                    </a:cubicBezTo>
                    <a:cubicBezTo>
                      <a:pt x="71" y="39"/>
                      <a:pt x="71" y="39"/>
                      <a:pt x="71" y="39"/>
                    </a:cubicBezTo>
                    <a:cubicBezTo>
                      <a:pt x="36" y="0"/>
                      <a:pt x="36" y="0"/>
                      <a:pt x="36" y="0"/>
                    </a:cubicBezTo>
                    <a:cubicBezTo>
                      <a:pt x="0" y="39"/>
                      <a:pt x="0" y="39"/>
                      <a:pt x="0" y="39"/>
                    </a:cubicBezTo>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2" name="Google Shape;5402;p43"/>
              <p:cNvSpPr/>
              <p:nvPr/>
            </p:nvSpPr>
            <p:spPr>
              <a:xfrm>
                <a:off x="10158277" y="4420198"/>
                <a:ext cx="137963" cy="310417"/>
              </a:xfrm>
              <a:custGeom>
                <a:rect b="b" l="l" r="r" t="t"/>
                <a:pathLst>
                  <a:path extrusionOk="0" h="171" w="76">
                    <a:moveTo>
                      <a:pt x="25" y="0"/>
                    </a:moveTo>
                    <a:lnTo>
                      <a:pt x="0" y="171"/>
                    </a:lnTo>
                    <a:lnTo>
                      <a:pt x="76" y="171"/>
                    </a:lnTo>
                    <a:lnTo>
                      <a:pt x="51" y="0"/>
                    </a:lnTo>
                    <a:lnTo>
                      <a:pt x="25" y="0"/>
                    </a:lnTo>
                    <a:close/>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3" name="Google Shape;5403;p43"/>
              <p:cNvSpPr/>
              <p:nvPr/>
            </p:nvSpPr>
            <p:spPr>
              <a:xfrm>
                <a:off x="10158277" y="4420198"/>
                <a:ext cx="137963" cy="310417"/>
              </a:xfrm>
              <a:custGeom>
                <a:rect b="b" l="l" r="r" t="t"/>
                <a:pathLst>
                  <a:path extrusionOk="0" h="171" w="76">
                    <a:moveTo>
                      <a:pt x="25" y="0"/>
                    </a:moveTo>
                    <a:lnTo>
                      <a:pt x="0" y="171"/>
                    </a:lnTo>
                    <a:lnTo>
                      <a:pt x="76" y="171"/>
                    </a:lnTo>
                    <a:lnTo>
                      <a:pt x="51" y="0"/>
                    </a:lnTo>
                    <a:lnTo>
                      <a:pt x="2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4" name="Google Shape;5404;p43"/>
              <p:cNvSpPr/>
              <p:nvPr/>
            </p:nvSpPr>
            <p:spPr>
              <a:xfrm>
                <a:off x="10087480" y="4149717"/>
                <a:ext cx="141594" cy="274111"/>
              </a:xfrm>
              <a:custGeom>
                <a:rect b="b" l="l" r="r" t="t"/>
                <a:pathLst>
                  <a:path extrusionOk="0" h="151" w="78">
                    <a:moveTo>
                      <a:pt x="6" y="0"/>
                    </a:moveTo>
                    <a:lnTo>
                      <a:pt x="0" y="24"/>
                    </a:lnTo>
                    <a:lnTo>
                      <a:pt x="17" y="151"/>
                    </a:lnTo>
                    <a:lnTo>
                      <a:pt x="78" y="89"/>
                    </a:lnTo>
                    <a:lnTo>
                      <a:pt x="6"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5" name="Google Shape;5405;p43"/>
              <p:cNvSpPr/>
              <p:nvPr/>
            </p:nvSpPr>
            <p:spPr>
              <a:xfrm>
                <a:off x="10087480" y="4149717"/>
                <a:ext cx="141594" cy="274111"/>
              </a:xfrm>
              <a:custGeom>
                <a:rect b="b" l="l" r="r" t="t"/>
                <a:pathLst>
                  <a:path extrusionOk="0" h="151" w="78">
                    <a:moveTo>
                      <a:pt x="6" y="0"/>
                    </a:moveTo>
                    <a:lnTo>
                      <a:pt x="0" y="24"/>
                    </a:lnTo>
                    <a:lnTo>
                      <a:pt x="17" y="151"/>
                    </a:lnTo>
                    <a:lnTo>
                      <a:pt x="78"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6" name="Google Shape;5406;p43"/>
              <p:cNvSpPr/>
              <p:nvPr/>
            </p:nvSpPr>
            <p:spPr>
              <a:xfrm>
                <a:off x="10098372" y="4095258"/>
                <a:ext cx="257773" cy="90765"/>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0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7" name="Google Shape;5407;p43"/>
              <p:cNvSpPr/>
              <p:nvPr/>
            </p:nvSpPr>
            <p:spPr>
              <a:xfrm>
                <a:off x="9829707" y="3423595"/>
                <a:ext cx="795104" cy="733383"/>
              </a:xfrm>
              <a:custGeom>
                <a:rect b="b" l="l" r="r" t="t"/>
                <a:pathLst>
                  <a:path extrusionOk="0" h="473" w="513">
                    <a:moveTo>
                      <a:pt x="257" y="0"/>
                    </a:moveTo>
                    <a:cubicBezTo>
                      <a:pt x="0" y="0"/>
                      <a:pt x="98"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6C8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8" name="Google Shape;5408;p43"/>
              <p:cNvSpPr/>
              <p:nvPr/>
            </p:nvSpPr>
            <p:spPr>
              <a:xfrm>
                <a:off x="10229074" y="4149717"/>
                <a:ext cx="136148" cy="274111"/>
              </a:xfrm>
              <a:custGeom>
                <a:rect b="b" l="l" r="r" t="t"/>
                <a:pathLst>
                  <a:path extrusionOk="0" h="151" w="75">
                    <a:moveTo>
                      <a:pt x="70" y="0"/>
                    </a:moveTo>
                    <a:lnTo>
                      <a:pt x="75" y="24"/>
                    </a:lnTo>
                    <a:lnTo>
                      <a:pt x="58" y="151"/>
                    </a:lnTo>
                    <a:lnTo>
                      <a:pt x="0" y="89"/>
                    </a:lnTo>
                    <a:lnTo>
                      <a:pt x="70"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09" name="Google Shape;5409;p43"/>
              <p:cNvSpPr/>
              <p:nvPr/>
            </p:nvSpPr>
            <p:spPr>
              <a:xfrm>
                <a:off x="10229074" y="4149717"/>
                <a:ext cx="136148" cy="274111"/>
              </a:xfrm>
              <a:custGeom>
                <a:rect b="b" l="l" r="r" t="t"/>
                <a:pathLst>
                  <a:path extrusionOk="0" h="151" w="75">
                    <a:moveTo>
                      <a:pt x="70" y="0"/>
                    </a:moveTo>
                    <a:lnTo>
                      <a:pt x="75" y="24"/>
                    </a:lnTo>
                    <a:lnTo>
                      <a:pt x="58" y="151"/>
                    </a:lnTo>
                    <a:lnTo>
                      <a:pt x="0" y="89"/>
                    </a:lnTo>
                    <a:lnTo>
                      <a:pt x="7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0" name="Google Shape;5410;p43"/>
              <p:cNvSpPr/>
              <p:nvPr/>
            </p:nvSpPr>
            <p:spPr>
              <a:xfrm>
                <a:off x="10098372" y="4146087"/>
                <a:ext cx="257773" cy="165193"/>
              </a:xfrm>
              <a:custGeom>
                <a:rect b="b" l="l" r="r" t="t"/>
                <a:pathLst>
                  <a:path extrusionOk="0" h="91" w="142">
                    <a:moveTo>
                      <a:pt x="142" y="0"/>
                    </a:moveTo>
                    <a:lnTo>
                      <a:pt x="72" y="88"/>
                    </a:lnTo>
                    <a:lnTo>
                      <a:pt x="0" y="0"/>
                    </a:lnTo>
                    <a:lnTo>
                      <a:pt x="0" y="2"/>
                    </a:lnTo>
                    <a:lnTo>
                      <a:pt x="72" y="91"/>
                    </a:lnTo>
                    <a:lnTo>
                      <a:pt x="142" y="2"/>
                    </a:lnTo>
                    <a:lnTo>
                      <a:pt x="142" y="0"/>
                    </a:lnTo>
                    <a:close/>
                  </a:path>
                </a:pathLst>
              </a:custGeom>
              <a:solidFill>
                <a:srgbClr val="E9BE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1" name="Google Shape;5411;p43"/>
              <p:cNvSpPr/>
              <p:nvPr/>
            </p:nvSpPr>
            <p:spPr>
              <a:xfrm>
                <a:off x="10098372" y="4146087"/>
                <a:ext cx="257773" cy="165193"/>
              </a:xfrm>
              <a:custGeom>
                <a:rect b="b" l="l" r="r" t="t"/>
                <a:pathLst>
                  <a:path extrusionOk="0" h="91" w="142">
                    <a:moveTo>
                      <a:pt x="142" y="0"/>
                    </a:moveTo>
                    <a:lnTo>
                      <a:pt x="72" y="88"/>
                    </a:lnTo>
                    <a:lnTo>
                      <a:pt x="0" y="0"/>
                    </a:lnTo>
                    <a:lnTo>
                      <a:pt x="0" y="2"/>
                    </a:lnTo>
                    <a:lnTo>
                      <a:pt x="72" y="91"/>
                    </a:lnTo>
                    <a:lnTo>
                      <a:pt x="142" y="2"/>
                    </a:lnTo>
                    <a:lnTo>
                      <a:pt x="14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2" name="Google Shape;5412;p43"/>
              <p:cNvSpPr/>
              <p:nvPr/>
            </p:nvSpPr>
            <p:spPr>
              <a:xfrm>
                <a:off x="10203660" y="4420198"/>
                <a:ext cx="47198" cy="1815"/>
              </a:xfrm>
              <a:custGeom>
                <a:rect b="b" l="l" r="r" t="t"/>
                <a:pathLst>
                  <a:path extrusionOk="0" h="1" w="26">
                    <a:moveTo>
                      <a:pt x="0" y="0"/>
                    </a:moveTo>
                    <a:lnTo>
                      <a:pt x="0" y="1"/>
                    </a:lnTo>
                    <a:lnTo>
                      <a:pt x="0" y="1"/>
                    </a:lnTo>
                    <a:lnTo>
                      <a:pt x="0" y="0"/>
                    </a:lnTo>
                    <a:close/>
                    <a:moveTo>
                      <a:pt x="26" y="0"/>
                    </a:moveTo>
                    <a:lnTo>
                      <a:pt x="26" y="0"/>
                    </a:lnTo>
                    <a:lnTo>
                      <a:pt x="26" y="1"/>
                    </a:lnTo>
                    <a:lnTo>
                      <a:pt x="26" y="1"/>
                    </a:lnTo>
                    <a:lnTo>
                      <a:pt x="26" y="0"/>
                    </a:lnTo>
                    <a:close/>
                  </a:path>
                </a:pathLst>
              </a:custGeom>
              <a:solidFill>
                <a:srgbClr val="2F2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3" name="Google Shape;5413;p43"/>
              <p:cNvSpPr/>
              <p:nvPr/>
            </p:nvSpPr>
            <p:spPr>
              <a:xfrm>
                <a:off x="10203660" y="4420198"/>
                <a:ext cx="47198" cy="1815"/>
              </a:xfrm>
              <a:custGeom>
                <a:rect b="b" l="l" r="r" t="t"/>
                <a:pathLst>
                  <a:path extrusionOk="0" h="1" w="26">
                    <a:moveTo>
                      <a:pt x="0" y="0"/>
                    </a:moveTo>
                    <a:lnTo>
                      <a:pt x="0" y="1"/>
                    </a:lnTo>
                    <a:lnTo>
                      <a:pt x="0" y="1"/>
                    </a:lnTo>
                    <a:lnTo>
                      <a:pt x="0" y="0"/>
                    </a:lnTo>
                    <a:moveTo>
                      <a:pt x="26" y="0"/>
                    </a:moveTo>
                    <a:lnTo>
                      <a:pt x="26" y="0"/>
                    </a:lnTo>
                    <a:lnTo>
                      <a:pt x="26" y="1"/>
                    </a:lnTo>
                    <a:lnTo>
                      <a:pt x="26" y="1"/>
                    </a:lnTo>
                    <a:lnTo>
                      <a:pt x="2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4" name="Google Shape;5414;p43"/>
              <p:cNvSpPr/>
              <p:nvPr/>
            </p:nvSpPr>
            <p:spPr>
              <a:xfrm>
                <a:off x="10203660" y="4420198"/>
                <a:ext cx="47198" cy="1815"/>
              </a:xfrm>
              <a:prstGeom prst="rect">
                <a:avLst/>
              </a:prstGeom>
              <a:solidFill>
                <a:srgbClr val="22737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5" name="Google Shape;5415;p43"/>
              <p:cNvSpPr/>
              <p:nvPr/>
            </p:nvSpPr>
            <p:spPr>
              <a:xfrm>
                <a:off x="10203660" y="4420198"/>
                <a:ext cx="47198" cy="18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6" name="Google Shape;5416;p43"/>
              <p:cNvSpPr/>
              <p:nvPr/>
            </p:nvSpPr>
            <p:spPr>
              <a:xfrm>
                <a:off x="9962224" y="3819332"/>
                <a:ext cx="530069" cy="337647"/>
              </a:xfrm>
              <a:custGeom>
                <a:rect b="b" l="l" r="r" t="t"/>
                <a:pathLst>
                  <a:path extrusionOk="0" h="217" w="342">
                    <a:moveTo>
                      <a:pt x="338" y="4"/>
                    </a:moveTo>
                    <a:cubicBezTo>
                      <a:pt x="337" y="9"/>
                      <a:pt x="336" y="13"/>
                      <a:pt x="336" y="13"/>
                    </a:cubicBezTo>
                    <a:cubicBezTo>
                      <a:pt x="336" y="13"/>
                      <a:pt x="313" y="91"/>
                      <a:pt x="293" y="115"/>
                    </a:cubicBezTo>
                    <a:cubicBezTo>
                      <a:pt x="255" y="162"/>
                      <a:pt x="205" y="191"/>
                      <a:pt x="172" y="192"/>
                    </a:cubicBezTo>
                    <a:cubicBezTo>
                      <a:pt x="138" y="192"/>
                      <a:pt x="89" y="165"/>
                      <a:pt x="51" y="119"/>
                    </a:cubicBezTo>
                    <a:cubicBezTo>
                      <a:pt x="36" y="101"/>
                      <a:pt x="8" y="20"/>
                      <a:pt x="7" y="13"/>
                    </a:cubicBezTo>
                    <a:cubicBezTo>
                      <a:pt x="7" y="9"/>
                      <a:pt x="6" y="4"/>
                      <a:pt x="5" y="0"/>
                    </a:cubicBezTo>
                    <a:cubicBezTo>
                      <a:pt x="0" y="0"/>
                      <a:pt x="0" y="35"/>
                      <a:pt x="0" y="35"/>
                    </a:cubicBezTo>
                    <a:cubicBezTo>
                      <a:pt x="7" y="76"/>
                      <a:pt x="13" y="102"/>
                      <a:pt x="29" y="125"/>
                    </a:cubicBezTo>
                    <a:cubicBezTo>
                      <a:pt x="54" y="160"/>
                      <a:pt x="126" y="217"/>
                      <a:pt x="170" y="217"/>
                    </a:cubicBezTo>
                    <a:cubicBezTo>
                      <a:pt x="214" y="217"/>
                      <a:pt x="285" y="160"/>
                      <a:pt x="311" y="125"/>
                    </a:cubicBezTo>
                    <a:cubicBezTo>
                      <a:pt x="327" y="102"/>
                      <a:pt x="331" y="72"/>
                      <a:pt x="340" y="30"/>
                    </a:cubicBezTo>
                    <a:cubicBezTo>
                      <a:pt x="340" y="30"/>
                      <a:pt x="342" y="4"/>
                      <a:pt x="338" y="4"/>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7" name="Google Shape;5417;p43"/>
              <p:cNvSpPr/>
              <p:nvPr/>
            </p:nvSpPr>
            <p:spPr>
              <a:xfrm>
                <a:off x="10096557" y="3933696"/>
                <a:ext cx="266850" cy="161562"/>
              </a:xfrm>
              <a:custGeom>
                <a:rect b="b" l="l" r="r" t="t"/>
                <a:pathLst>
                  <a:path extrusionOk="0" h="105" w="172">
                    <a:moveTo>
                      <a:pt x="163" y="36"/>
                    </a:moveTo>
                    <a:cubicBezTo>
                      <a:pt x="157" y="23"/>
                      <a:pt x="109" y="6"/>
                      <a:pt x="101" y="3"/>
                    </a:cubicBezTo>
                    <a:cubicBezTo>
                      <a:pt x="92" y="0"/>
                      <a:pt x="86" y="11"/>
                      <a:pt x="86" y="11"/>
                    </a:cubicBezTo>
                    <a:cubicBezTo>
                      <a:pt x="86" y="11"/>
                      <a:pt x="80" y="0"/>
                      <a:pt x="71" y="3"/>
                    </a:cubicBezTo>
                    <a:cubicBezTo>
                      <a:pt x="63" y="6"/>
                      <a:pt x="15" y="23"/>
                      <a:pt x="9" y="36"/>
                    </a:cubicBezTo>
                    <a:cubicBezTo>
                      <a:pt x="3" y="48"/>
                      <a:pt x="0" y="57"/>
                      <a:pt x="0" y="65"/>
                    </a:cubicBezTo>
                    <a:cubicBezTo>
                      <a:pt x="0" y="74"/>
                      <a:pt x="0" y="104"/>
                      <a:pt x="0" y="104"/>
                    </a:cubicBezTo>
                    <a:cubicBezTo>
                      <a:pt x="0" y="104"/>
                      <a:pt x="9" y="105"/>
                      <a:pt x="14" y="101"/>
                    </a:cubicBezTo>
                    <a:cubicBezTo>
                      <a:pt x="19" y="98"/>
                      <a:pt x="24" y="87"/>
                      <a:pt x="24" y="74"/>
                    </a:cubicBezTo>
                    <a:cubicBezTo>
                      <a:pt x="24" y="61"/>
                      <a:pt x="34" y="50"/>
                      <a:pt x="45" y="48"/>
                    </a:cubicBezTo>
                    <a:cubicBezTo>
                      <a:pt x="58" y="46"/>
                      <a:pt x="86" y="41"/>
                      <a:pt x="86" y="33"/>
                    </a:cubicBezTo>
                    <a:cubicBezTo>
                      <a:pt x="86" y="41"/>
                      <a:pt x="117" y="46"/>
                      <a:pt x="127" y="48"/>
                    </a:cubicBezTo>
                    <a:cubicBezTo>
                      <a:pt x="139" y="50"/>
                      <a:pt x="148" y="61"/>
                      <a:pt x="148" y="74"/>
                    </a:cubicBezTo>
                    <a:cubicBezTo>
                      <a:pt x="148" y="87"/>
                      <a:pt x="154" y="98"/>
                      <a:pt x="159" y="101"/>
                    </a:cubicBezTo>
                    <a:cubicBezTo>
                      <a:pt x="164" y="105"/>
                      <a:pt x="172" y="104"/>
                      <a:pt x="172" y="104"/>
                    </a:cubicBezTo>
                    <a:cubicBezTo>
                      <a:pt x="172" y="104"/>
                      <a:pt x="172" y="74"/>
                      <a:pt x="172" y="65"/>
                    </a:cubicBezTo>
                    <a:cubicBezTo>
                      <a:pt x="172" y="57"/>
                      <a:pt x="169" y="48"/>
                      <a:pt x="163" y="36"/>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8" name="Google Shape;5418;p43"/>
              <p:cNvSpPr/>
              <p:nvPr/>
            </p:nvSpPr>
            <p:spPr>
              <a:xfrm>
                <a:off x="9989454" y="3732197"/>
                <a:ext cx="488317" cy="177900"/>
              </a:xfrm>
              <a:custGeom>
                <a:rect b="b" l="l" r="r" t="t"/>
                <a:pathLst>
                  <a:path extrusionOk="0" h="115" w="3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19" name="Google Shape;5419;p43"/>
              <p:cNvSpPr/>
              <p:nvPr/>
            </p:nvSpPr>
            <p:spPr>
              <a:xfrm>
                <a:off x="9486614" y="3995416"/>
                <a:ext cx="666217" cy="925806"/>
              </a:xfrm>
              <a:custGeom>
                <a:rect b="b" l="l" r="r" t="t"/>
                <a:pathLst>
                  <a:path extrusionOk="0" h="598" w="430">
                    <a:moveTo>
                      <a:pt x="155" y="55"/>
                    </a:moveTo>
                    <a:cubicBezTo>
                      <a:pt x="171" y="26"/>
                      <a:pt x="297" y="0"/>
                      <a:pt x="348" y="103"/>
                    </a:cubicBezTo>
                    <a:cubicBezTo>
                      <a:pt x="400" y="207"/>
                      <a:pt x="374" y="243"/>
                      <a:pt x="402" y="279"/>
                    </a:cubicBezTo>
                    <a:cubicBezTo>
                      <a:pt x="430" y="316"/>
                      <a:pt x="364" y="598"/>
                      <a:pt x="205" y="597"/>
                    </a:cubicBezTo>
                    <a:cubicBezTo>
                      <a:pt x="36" y="596"/>
                      <a:pt x="0" y="326"/>
                      <a:pt x="33" y="272"/>
                    </a:cubicBezTo>
                    <a:cubicBezTo>
                      <a:pt x="67" y="217"/>
                      <a:pt x="37" y="55"/>
                      <a:pt x="155" y="55"/>
                    </a:cubicBezTo>
                  </a:path>
                </a:pathLst>
              </a:custGeom>
              <a:solidFill>
                <a:srgbClr val="BF9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0" name="Google Shape;5420;p43"/>
              <p:cNvSpPr/>
              <p:nvPr/>
            </p:nvSpPr>
            <p:spPr>
              <a:xfrm>
                <a:off x="9239733" y="4825011"/>
                <a:ext cx="1141827" cy="426597"/>
              </a:xfrm>
              <a:custGeom>
                <a:rect b="b" l="l" r="r" t="t"/>
                <a:pathLst>
                  <a:path extrusionOk="0" h="276" w="737">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close/>
                  </a:path>
                </a:pathLst>
              </a:custGeom>
              <a:solidFill>
                <a:srgbClr val="7491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1" name="Google Shape;5421;p43"/>
              <p:cNvSpPr/>
              <p:nvPr/>
            </p:nvSpPr>
            <p:spPr>
              <a:xfrm>
                <a:off x="9695375" y="4825011"/>
                <a:ext cx="230544" cy="426597"/>
              </a:xfrm>
              <a:custGeom>
                <a:rect b="b" l="l" r="r" t="t"/>
                <a:pathLst>
                  <a:path extrusionOk="0" h="276" w="149">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2" name="Google Shape;5422;p43"/>
              <p:cNvSpPr/>
              <p:nvPr/>
            </p:nvSpPr>
            <p:spPr>
              <a:xfrm>
                <a:off x="9697190" y="4440166"/>
                <a:ext cx="226913" cy="551853"/>
              </a:xfrm>
              <a:custGeom>
                <a:rect b="b" l="l" r="r" t="t"/>
                <a:pathLst>
                  <a:path extrusionOk="0" h="356" w="147">
                    <a:moveTo>
                      <a:pt x="0" y="98"/>
                    </a:moveTo>
                    <a:cubicBezTo>
                      <a:pt x="0" y="219"/>
                      <a:pt x="0" y="219"/>
                      <a:pt x="0" y="219"/>
                    </a:cubicBezTo>
                    <a:cubicBezTo>
                      <a:pt x="0" y="278"/>
                      <a:pt x="0" y="278"/>
                      <a:pt x="0" y="278"/>
                    </a:cubicBezTo>
                    <a:cubicBezTo>
                      <a:pt x="37" y="354"/>
                      <a:pt x="103" y="356"/>
                      <a:pt x="147" y="278"/>
                    </a:cubicBezTo>
                    <a:cubicBezTo>
                      <a:pt x="147" y="219"/>
                      <a:pt x="147" y="219"/>
                      <a:pt x="147" y="219"/>
                    </a:cubicBezTo>
                    <a:cubicBezTo>
                      <a:pt x="147" y="98"/>
                      <a:pt x="147" y="98"/>
                      <a:pt x="147" y="98"/>
                    </a:cubicBezTo>
                    <a:cubicBezTo>
                      <a:pt x="147" y="0"/>
                      <a:pt x="0" y="0"/>
                      <a:pt x="0" y="98"/>
                    </a:cubicBezTo>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3" name="Google Shape;5423;p43"/>
              <p:cNvSpPr/>
              <p:nvPr/>
            </p:nvSpPr>
            <p:spPr>
              <a:xfrm>
                <a:off x="10023945" y="4449243"/>
                <a:ext cx="116180" cy="172454"/>
              </a:xfrm>
              <a:custGeom>
                <a:rect b="b" l="l" r="r" t="t"/>
                <a:pathLst>
                  <a:path extrusionOk="0" h="111" w="75">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4" name="Google Shape;5424;p43"/>
              <p:cNvSpPr/>
              <p:nvPr/>
            </p:nvSpPr>
            <p:spPr>
              <a:xfrm>
                <a:off x="9481169" y="4449243"/>
                <a:ext cx="117995" cy="172454"/>
              </a:xfrm>
              <a:custGeom>
                <a:rect b="b" l="l" r="r" t="t"/>
                <a:pathLst>
                  <a:path extrusionOk="0" h="111" w="76">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5" name="Google Shape;5425;p43"/>
              <p:cNvSpPr/>
              <p:nvPr/>
            </p:nvSpPr>
            <p:spPr>
              <a:xfrm>
                <a:off x="9697190" y="4730615"/>
                <a:ext cx="226913" cy="79873"/>
              </a:xfrm>
              <a:custGeom>
                <a:rect b="b" l="l" r="r" t="t"/>
                <a:pathLst>
                  <a:path extrusionOk="0" h="51" w="147">
                    <a:moveTo>
                      <a:pt x="147" y="0"/>
                    </a:moveTo>
                    <a:cubicBezTo>
                      <a:pt x="0" y="0"/>
                      <a:pt x="0" y="0"/>
                      <a:pt x="0" y="0"/>
                    </a:cubicBezTo>
                    <a:cubicBezTo>
                      <a:pt x="0" y="5"/>
                      <a:pt x="0" y="5"/>
                      <a:pt x="0" y="5"/>
                    </a:cubicBezTo>
                    <a:cubicBezTo>
                      <a:pt x="0" y="5"/>
                      <a:pt x="46" y="51"/>
                      <a:pt x="73" y="51"/>
                    </a:cubicBezTo>
                    <a:cubicBezTo>
                      <a:pt x="100" y="51"/>
                      <a:pt x="147" y="4"/>
                      <a:pt x="147" y="4"/>
                    </a:cubicBezTo>
                    <a:cubicBezTo>
                      <a:pt x="147" y="0"/>
                      <a:pt x="147" y="0"/>
                      <a:pt x="147" y="0"/>
                    </a:cubicBezTo>
                  </a:path>
                </a:pathLst>
              </a:custGeom>
              <a:solidFill>
                <a:srgbClr val="C5AF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6" name="Google Shape;5426;p43"/>
              <p:cNvSpPr/>
              <p:nvPr/>
            </p:nvSpPr>
            <p:spPr>
              <a:xfrm>
                <a:off x="9497506" y="4087997"/>
                <a:ext cx="628095" cy="697077"/>
              </a:xfrm>
              <a:custGeom>
                <a:rect b="b" l="l" r="r" t="t"/>
                <a:pathLst>
                  <a:path extrusionOk="0" h="450" w="406">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BC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7" name="Google Shape;5427;p43"/>
              <p:cNvSpPr/>
              <p:nvPr/>
            </p:nvSpPr>
            <p:spPr>
              <a:xfrm>
                <a:off x="9455754" y="4068029"/>
                <a:ext cx="666217" cy="481056"/>
              </a:xfrm>
              <a:custGeom>
                <a:rect b="b" l="l" r="r" t="t"/>
                <a:pathLst>
                  <a:path extrusionOk="0" h="310" w="430">
                    <a:moveTo>
                      <a:pt x="259" y="148"/>
                    </a:moveTo>
                    <a:cubicBezTo>
                      <a:pt x="295" y="223"/>
                      <a:pt x="310" y="246"/>
                      <a:pt x="357" y="226"/>
                    </a:cubicBezTo>
                    <a:cubicBezTo>
                      <a:pt x="405" y="206"/>
                      <a:pt x="396" y="262"/>
                      <a:pt x="387" y="301"/>
                    </a:cubicBezTo>
                    <a:cubicBezTo>
                      <a:pt x="430" y="248"/>
                      <a:pt x="425" y="197"/>
                      <a:pt x="411" y="145"/>
                    </a:cubicBezTo>
                    <a:cubicBezTo>
                      <a:pt x="397" y="88"/>
                      <a:pt x="325" y="2"/>
                      <a:pt x="257" y="4"/>
                    </a:cubicBezTo>
                    <a:cubicBezTo>
                      <a:pt x="220" y="0"/>
                      <a:pt x="164" y="5"/>
                      <a:pt x="104" y="47"/>
                    </a:cubicBezTo>
                    <a:cubicBezTo>
                      <a:pt x="0" y="122"/>
                      <a:pt x="35" y="290"/>
                      <a:pt x="63" y="310"/>
                    </a:cubicBezTo>
                    <a:cubicBezTo>
                      <a:pt x="36" y="155"/>
                      <a:pt x="102" y="186"/>
                      <a:pt x="148" y="105"/>
                    </a:cubicBezTo>
                    <a:cubicBezTo>
                      <a:pt x="163" y="69"/>
                      <a:pt x="221" y="67"/>
                      <a:pt x="259" y="148"/>
                    </a:cubicBezTo>
                    <a:close/>
                  </a:path>
                </a:pathLst>
              </a:custGeom>
              <a:solidFill>
                <a:srgbClr val="BF9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8" name="Google Shape;5428;p43"/>
              <p:cNvSpPr/>
              <p:nvPr/>
            </p:nvSpPr>
            <p:spPr>
              <a:xfrm>
                <a:off x="9526551" y="4834087"/>
                <a:ext cx="226913" cy="417520"/>
              </a:xfrm>
              <a:custGeom>
                <a:rect b="b" l="l" r="r" t="t"/>
                <a:pathLst>
                  <a:path extrusionOk="0" h="230" w="125">
                    <a:moveTo>
                      <a:pt x="125" y="230"/>
                    </a:moveTo>
                    <a:lnTo>
                      <a:pt x="71" y="230"/>
                    </a:lnTo>
                    <a:lnTo>
                      <a:pt x="67" y="230"/>
                    </a:lnTo>
                    <a:lnTo>
                      <a:pt x="13" y="180"/>
                    </a:lnTo>
                    <a:lnTo>
                      <a:pt x="68" y="142"/>
                    </a:lnTo>
                    <a:lnTo>
                      <a:pt x="0" y="111"/>
                    </a:lnTo>
                    <a:lnTo>
                      <a:pt x="45" y="41"/>
                    </a:lnTo>
                    <a:lnTo>
                      <a:pt x="63" y="13"/>
                    </a:lnTo>
                    <a:lnTo>
                      <a:pt x="93" y="0"/>
                    </a:lnTo>
                    <a:lnTo>
                      <a:pt x="93" y="32"/>
                    </a:lnTo>
                    <a:lnTo>
                      <a:pt x="124" y="230"/>
                    </a:lnTo>
                    <a:lnTo>
                      <a:pt x="125" y="23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29" name="Google Shape;5429;p43"/>
              <p:cNvSpPr/>
              <p:nvPr/>
            </p:nvSpPr>
            <p:spPr>
              <a:xfrm>
                <a:off x="9869644" y="4830457"/>
                <a:ext cx="223282" cy="421151"/>
              </a:xfrm>
              <a:custGeom>
                <a:rect b="b" l="l" r="r" t="t"/>
                <a:pathLst>
                  <a:path extrusionOk="0" h="232" w="123">
                    <a:moveTo>
                      <a:pt x="55" y="143"/>
                    </a:moveTo>
                    <a:lnTo>
                      <a:pt x="111" y="179"/>
                    </a:lnTo>
                    <a:lnTo>
                      <a:pt x="56" y="232"/>
                    </a:lnTo>
                    <a:lnTo>
                      <a:pt x="52" y="232"/>
                    </a:lnTo>
                    <a:lnTo>
                      <a:pt x="0" y="232"/>
                    </a:lnTo>
                    <a:lnTo>
                      <a:pt x="0" y="232"/>
                    </a:lnTo>
                    <a:lnTo>
                      <a:pt x="31" y="32"/>
                    </a:lnTo>
                    <a:lnTo>
                      <a:pt x="31" y="0"/>
                    </a:lnTo>
                    <a:lnTo>
                      <a:pt x="68" y="16"/>
                    </a:lnTo>
                    <a:lnTo>
                      <a:pt x="84" y="44"/>
                    </a:lnTo>
                    <a:lnTo>
                      <a:pt x="123" y="110"/>
                    </a:lnTo>
                    <a:lnTo>
                      <a:pt x="55" y="143"/>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0" name="Google Shape;5430;p43"/>
              <p:cNvSpPr/>
              <p:nvPr/>
            </p:nvSpPr>
            <p:spPr>
              <a:xfrm>
                <a:off x="12011704" y="3450825"/>
                <a:ext cx="364876" cy="927621"/>
              </a:xfrm>
              <a:custGeom>
                <a:rect b="b" l="l" r="r" t="t"/>
                <a:pathLst>
                  <a:path extrusionOk="0" h="598" w="236">
                    <a:moveTo>
                      <a:pt x="85" y="54"/>
                    </a:moveTo>
                    <a:cubicBezTo>
                      <a:pt x="94" y="25"/>
                      <a:pt x="163" y="0"/>
                      <a:pt x="191" y="103"/>
                    </a:cubicBezTo>
                    <a:cubicBezTo>
                      <a:pt x="219" y="206"/>
                      <a:pt x="205" y="243"/>
                      <a:pt x="221" y="279"/>
                    </a:cubicBezTo>
                    <a:cubicBezTo>
                      <a:pt x="236" y="316"/>
                      <a:pt x="200" y="598"/>
                      <a:pt x="113" y="597"/>
                    </a:cubicBezTo>
                    <a:cubicBezTo>
                      <a:pt x="20" y="596"/>
                      <a:pt x="0" y="326"/>
                      <a:pt x="18" y="271"/>
                    </a:cubicBezTo>
                    <a:cubicBezTo>
                      <a:pt x="37" y="217"/>
                      <a:pt x="20" y="54"/>
                      <a:pt x="85" y="54"/>
                    </a:cubicBezTo>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1" name="Google Shape;5431;p43"/>
              <p:cNvSpPr/>
              <p:nvPr/>
            </p:nvSpPr>
            <p:spPr>
              <a:xfrm>
                <a:off x="12383841" y="3450825"/>
                <a:ext cx="366692" cy="927621"/>
              </a:xfrm>
              <a:custGeom>
                <a:rect b="b" l="l" r="r" t="t"/>
                <a:pathLst>
                  <a:path extrusionOk="0" h="598" w="237">
                    <a:moveTo>
                      <a:pt x="151" y="54"/>
                    </a:moveTo>
                    <a:cubicBezTo>
                      <a:pt x="142" y="25"/>
                      <a:pt x="73" y="0"/>
                      <a:pt x="45" y="103"/>
                    </a:cubicBezTo>
                    <a:cubicBezTo>
                      <a:pt x="17" y="206"/>
                      <a:pt x="31" y="243"/>
                      <a:pt x="15" y="279"/>
                    </a:cubicBezTo>
                    <a:cubicBezTo>
                      <a:pt x="0" y="316"/>
                      <a:pt x="37" y="598"/>
                      <a:pt x="123" y="597"/>
                    </a:cubicBezTo>
                    <a:cubicBezTo>
                      <a:pt x="216" y="596"/>
                      <a:pt x="237" y="326"/>
                      <a:pt x="218" y="271"/>
                    </a:cubicBezTo>
                    <a:cubicBezTo>
                      <a:pt x="200" y="217"/>
                      <a:pt x="216" y="54"/>
                      <a:pt x="151" y="54"/>
                    </a:cubicBezTo>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2" name="Google Shape;5432;p43"/>
              <p:cNvSpPr/>
              <p:nvPr/>
            </p:nvSpPr>
            <p:spPr>
              <a:xfrm>
                <a:off x="11817466" y="4191469"/>
                <a:ext cx="1141827" cy="428412"/>
              </a:xfrm>
              <a:custGeom>
                <a:rect b="b" l="l" r="r" t="t"/>
                <a:pathLst>
                  <a:path extrusionOk="0" h="276" w="737">
                    <a:moveTo>
                      <a:pt x="438" y="0"/>
                    </a:moveTo>
                    <a:cubicBezTo>
                      <a:pt x="437" y="3"/>
                      <a:pt x="296" y="5"/>
                      <a:pt x="295" y="7"/>
                    </a:cubicBezTo>
                    <a:cubicBezTo>
                      <a:pt x="250" y="70"/>
                      <a:pt x="155" y="82"/>
                      <a:pt x="79" y="99"/>
                    </a:cubicBezTo>
                    <a:cubicBezTo>
                      <a:pt x="3" y="116"/>
                      <a:pt x="0" y="212"/>
                      <a:pt x="0" y="276"/>
                    </a:cubicBezTo>
                    <a:cubicBezTo>
                      <a:pt x="737" y="276"/>
                      <a:pt x="737" y="276"/>
                      <a:pt x="737" y="276"/>
                    </a:cubicBezTo>
                    <a:cubicBezTo>
                      <a:pt x="737" y="212"/>
                      <a:pt x="736" y="116"/>
                      <a:pt x="658" y="99"/>
                    </a:cubicBezTo>
                    <a:cubicBezTo>
                      <a:pt x="581" y="81"/>
                      <a:pt x="480" y="66"/>
                      <a:pt x="438" y="0"/>
                    </a:cubicBezTo>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3" name="Google Shape;5433;p43"/>
              <p:cNvSpPr/>
              <p:nvPr/>
            </p:nvSpPr>
            <p:spPr>
              <a:xfrm>
                <a:off x="12273107" y="4191469"/>
                <a:ext cx="230544" cy="428412"/>
              </a:xfrm>
              <a:custGeom>
                <a:rect b="b" l="l" r="r" t="t"/>
                <a:pathLst>
                  <a:path extrusionOk="0" h="276" w="149">
                    <a:moveTo>
                      <a:pt x="149" y="7"/>
                    </a:moveTo>
                    <a:cubicBezTo>
                      <a:pt x="149" y="41"/>
                      <a:pt x="149" y="41"/>
                      <a:pt x="149" y="41"/>
                    </a:cubicBezTo>
                    <a:cubicBezTo>
                      <a:pt x="113" y="276"/>
                      <a:pt x="113" y="276"/>
                      <a:pt x="113" y="276"/>
                    </a:cubicBezTo>
                    <a:cubicBezTo>
                      <a:pt x="36" y="276"/>
                      <a:pt x="36" y="276"/>
                      <a:pt x="36" y="276"/>
                    </a:cubicBezTo>
                    <a:cubicBezTo>
                      <a:pt x="0" y="44"/>
                      <a:pt x="0" y="44"/>
                      <a:pt x="0" y="44"/>
                    </a:cubicBezTo>
                    <a:cubicBezTo>
                      <a:pt x="0" y="7"/>
                      <a:pt x="0" y="7"/>
                      <a:pt x="0" y="7"/>
                    </a:cubicBezTo>
                    <a:cubicBezTo>
                      <a:pt x="1" y="7"/>
                      <a:pt x="1" y="7"/>
                      <a:pt x="1" y="7"/>
                    </a:cubicBezTo>
                    <a:cubicBezTo>
                      <a:pt x="2" y="5"/>
                      <a:pt x="143" y="3"/>
                      <a:pt x="144" y="0"/>
                    </a:cubicBezTo>
                    <a:cubicBezTo>
                      <a:pt x="146" y="2"/>
                      <a:pt x="147" y="4"/>
                      <a:pt x="149" y="7"/>
                    </a:cubicBezTo>
                    <a:close/>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4" name="Google Shape;5434;p43"/>
              <p:cNvSpPr/>
              <p:nvPr/>
            </p:nvSpPr>
            <p:spPr>
              <a:xfrm>
                <a:off x="12274923" y="3808440"/>
                <a:ext cx="228728" cy="551853"/>
              </a:xfrm>
              <a:custGeom>
                <a:rect b="b" l="l" r="r" t="t"/>
                <a:pathLst>
                  <a:path extrusionOk="0" h="356" w="148">
                    <a:moveTo>
                      <a:pt x="0" y="98"/>
                    </a:moveTo>
                    <a:cubicBezTo>
                      <a:pt x="0" y="219"/>
                      <a:pt x="0" y="219"/>
                      <a:pt x="0" y="219"/>
                    </a:cubicBezTo>
                    <a:cubicBezTo>
                      <a:pt x="0" y="278"/>
                      <a:pt x="0" y="278"/>
                      <a:pt x="0" y="278"/>
                    </a:cubicBezTo>
                    <a:cubicBezTo>
                      <a:pt x="37" y="354"/>
                      <a:pt x="103" y="356"/>
                      <a:pt x="148" y="278"/>
                    </a:cubicBezTo>
                    <a:cubicBezTo>
                      <a:pt x="148" y="219"/>
                      <a:pt x="148" y="219"/>
                      <a:pt x="148" y="219"/>
                    </a:cubicBezTo>
                    <a:cubicBezTo>
                      <a:pt x="148" y="98"/>
                      <a:pt x="148" y="98"/>
                      <a:pt x="148" y="98"/>
                    </a:cubicBezTo>
                    <a:cubicBezTo>
                      <a:pt x="148" y="0"/>
                      <a:pt x="0" y="0"/>
                      <a:pt x="0" y="98"/>
                    </a:cubicBezTo>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5" name="Google Shape;5435;p43"/>
              <p:cNvSpPr/>
              <p:nvPr/>
            </p:nvSpPr>
            <p:spPr>
              <a:xfrm>
                <a:off x="12601678" y="3817516"/>
                <a:ext cx="116180" cy="170639"/>
              </a:xfrm>
              <a:custGeom>
                <a:rect b="b" l="l" r="r" t="t"/>
                <a:pathLst>
                  <a:path extrusionOk="0" h="111" w="75">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6" name="Google Shape;5436;p43"/>
              <p:cNvSpPr/>
              <p:nvPr/>
            </p:nvSpPr>
            <p:spPr>
              <a:xfrm>
                <a:off x="12058901" y="3817516"/>
                <a:ext cx="117995" cy="170639"/>
              </a:xfrm>
              <a:custGeom>
                <a:rect b="b" l="l" r="r" t="t"/>
                <a:pathLst>
                  <a:path extrusionOk="0" h="111" w="76">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7" name="Google Shape;5437;p43"/>
              <p:cNvSpPr/>
              <p:nvPr/>
            </p:nvSpPr>
            <p:spPr>
              <a:xfrm>
                <a:off x="12274923" y="4098889"/>
                <a:ext cx="228728" cy="79873"/>
              </a:xfrm>
              <a:custGeom>
                <a:rect b="b" l="l" r="r" t="t"/>
                <a:pathLst>
                  <a:path extrusionOk="0" h="51" w="148">
                    <a:moveTo>
                      <a:pt x="148" y="0"/>
                    </a:moveTo>
                    <a:cubicBezTo>
                      <a:pt x="0" y="0"/>
                      <a:pt x="0" y="0"/>
                      <a:pt x="0" y="0"/>
                    </a:cubicBezTo>
                    <a:cubicBezTo>
                      <a:pt x="0" y="5"/>
                      <a:pt x="0" y="5"/>
                      <a:pt x="0" y="5"/>
                    </a:cubicBezTo>
                    <a:cubicBezTo>
                      <a:pt x="0" y="5"/>
                      <a:pt x="46" y="51"/>
                      <a:pt x="73" y="51"/>
                    </a:cubicBezTo>
                    <a:cubicBezTo>
                      <a:pt x="100" y="51"/>
                      <a:pt x="148" y="4"/>
                      <a:pt x="148" y="4"/>
                    </a:cubicBezTo>
                    <a:cubicBezTo>
                      <a:pt x="148" y="0"/>
                      <a:pt x="148" y="0"/>
                      <a:pt x="148" y="0"/>
                    </a:cubicBezTo>
                  </a:path>
                </a:pathLst>
              </a:custGeom>
              <a:solidFill>
                <a:srgbClr val="C5B0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8" name="Google Shape;5438;p43"/>
              <p:cNvSpPr/>
              <p:nvPr/>
            </p:nvSpPr>
            <p:spPr>
              <a:xfrm>
                <a:off x="12075239" y="3456271"/>
                <a:ext cx="628095" cy="697077"/>
              </a:xfrm>
              <a:custGeom>
                <a:rect b="b" l="l" r="r" t="t"/>
                <a:pathLst>
                  <a:path extrusionOk="0" h="450" w="406">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6DCB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39" name="Google Shape;5439;p43"/>
              <p:cNvSpPr/>
              <p:nvPr/>
            </p:nvSpPr>
            <p:spPr>
              <a:xfrm>
                <a:off x="12062532" y="3438118"/>
                <a:ext cx="633541" cy="477425"/>
              </a:xfrm>
              <a:custGeom>
                <a:rect b="b" l="l" r="r" t="t"/>
                <a:pathLst>
                  <a:path extrusionOk="0" h="308" w="409">
                    <a:moveTo>
                      <a:pt x="392" y="143"/>
                    </a:moveTo>
                    <a:cubicBezTo>
                      <a:pt x="378" y="86"/>
                      <a:pt x="306" y="0"/>
                      <a:pt x="238" y="2"/>
                    </a:cubicBezTo>
                    <a:cubicBezTo>
                      <a:pt x="228" y="1"/>
                      <a:pt x="217" y="0"/>
                      <a:pt x="204" y="1"/>
                    </a:cubicBezTo>
                    <a:cubicBezTo>
                      <a:pt x="192" y="0"/>
                      <a:pt x="181" y="1"/>
                      <a:pt x="171" y="2"/>
                    </a:cubicBezTo>
                    <a:cubicBezTo>
                      <a:pt x="103" y="0"/>
                      <a:pt x="31" y="86"/>
                      <a:pt x="16" y="143"/>
                    </a:cubicBezTo>
                    <a:cubicBezTo>
                      <a:pt x="5" y="189"/>
                      <a:pt x="0" y="234"/>
                      <a:pt x="28" y="280"/>
                    </a:cubicBezTo>
                    <a:cubicBezTo>
                      <a:pt x="32" y="294"/>
                      <a:pt x="38" y="304"/>
                      <a:pt x="44" y="308"/>
                    </a:cubicBezTo>
                    <a:cubicBezTo>
                      <a:pt x="38" y="273"/>
                      <a:pt x="37" y="247"/>
                      <a:pt x="39" y="227"/>
                    </a:cubicBezTo>
                    <a:cubicBezTo>
                      <a:pt x="44" y="219"/>
                      <a:pt x="54" y="217"/>
                      <a:pt x="71" y="224"/>
                    </a:cubicBezTo>
                    <a:cubicBezTo>
                      <a:pt x="118" y="244"/>
                      <a:pt x="133" y="221"/>
                      <a:pt x="168" y="146"/>
                    </a:cubicBezTo>
                    <a:cubicBezTo>
                      <a:pt x="179" y="123"/>
                      <a:pt x="188" y="96"/>
                      <a:pt x="204" y="96"/>
                    </a:cubicBezTo>
                    <a:cubicBezTo>
                      <a:pt x="221" y="96"/>
                      <a:pt x="230" y="123"/>
                      <a:pt x="240" y="146"/>
                    </a:cubicBezTo>
                    <a:cubicBezTo>
                      <a:pt x="276" y="221"/>
                      <a:pt x="291" y="244"/>
                      <a:pt x="338" y="224"/>
                    </a:cubicBezTo>
                    <a:cubicBezTo>
                      <a:pt x="355" y="217"/>
                      <a:pt x="365" y="219"/>
                      <a:pt x="370" y="227"/>
                    </a:cubicBezTo>
                    <a:cubicBezTo>
                      <a:pt x="372" y="247"/>
                      <a:pt x="371" y="273"/>
                      <a:pt x="365" y="308"/>
                    </a:cubicBezTo>
                    <a:cubicBezTo>
                      <a:pt x="371" y="304"/>
                      <a:pt x="376" y="294"/>
                      <a:pt x="381" y="280"/>
                    </a:cubicBezTo>
                    <a:cubicBezTo>
                      <a:pt x="409" y="234"/>
                      <a:pt x="404" y="189"/>
                      <a:pt x="392" y="143"/>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0" name="Google Shape;5440;p43"/>
              <p:cNvSpPr/>
              <p:nvPr/>
            </p:nvSpPr>
            <p:spPr>
              <a:xfrm>
                <a:off x="12104284" y="4200546"/>
                <a:ext cx="226913" cy="419335"/>
              </a:xfrm>
              <a:custGeom>
                <a:rect b="b" l="l" r="r" t="t"/>
                <a:pathLst>
                  <a:path extrusionOk="0" h="231" w="125">
                    <a:moveTo>
                      <a:pt x="125" y="230"/>
                    </a:moveTo>
                    <a:lnTo>
                      <a:pt x="71" y="230"/>
                    </a:lnTo>
                    <a:lnTo>
                      <a:pt x="68" y="231"/>
                    </a:lnTo>
                    <a:lnTo>
                      <a:pt x="13" y="181"/>
                    </a:lnTo>
                    <a:lnTo>
                      <a:pt x="68" y="143"/>
                    </a:lnTo>
                    <a:lnTo>
                      <a:pt x="0" y="111"/>
                    </a:lnTo>
                    <a:lnTo>
                      <a:pt x="45" y="41"/>
                    </a:lnTo>
                    <a:lnTo>
                      <a:pt x="63" y="14"/>
                    </a:lnTo>
                    <a:lnTo>
                      <a:pt x="93" y="0"/>
                    </a:lnTo>
                    <a:lnTo>
                      <a:pt x="93" y="33"/>
                    </a:lnTo>
                    <a:lnTo>
                      <a:pt x="124" y="231"/>
                    </a:lnTo>
                    <a:lnTo>
                      <a:pt x="125" y="23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1" name="Google Shape;5441;p43"/>
              <p:cNvSpPr/>
              <p:nvPr/>
            </p:nvSpPr>
            <p:spPr>
              <a:xfrm>
                <a:off x="12447377" y="4198731"/>
                <a:ext cx="223282" cy="421151"/>
              </a:xfrm>
              <a:custGeom>
                <a:rect b="b" l="l" r="r" t="t"/>
                <a:pathLst>
                  <a:path extrusionOk="0" h="232" w="123">
                    <a:moveTo>
                      <a:pt x="55" y="142"/>
                    </a:moveTo>
                    <a:lnTo>
                      <a:pt x="112" y="179"/>
                    </a:lnTo>
                    <a:lnTo>
                      <a:pt x="56" y="232"/>
                    </a:lnTo>
                    <a:lnTo>
                      <a:pt x="53" y="231"/>
                    </a:lnTo>
                    <a:lnTo>
                      <a:pt x="0" y="231"/>
                    </a:lnTo>
                    <a:lnTo>
                      <a:pt x="1" y="232"/>
                    </a:lnTo>
                    <a:lnTo>
                      <a:pt x="31" y="31"/>
                    </a:lnTo>
                    <a:lnTo>
                      <a:pt x="31" y="0"/>
                    </a:lnTo>
                    <a:lnTo>
                      <a:pt x="68" y="16"/>
                    </a:lnTo>
                    <a:lnTo>
                      <a:pt x="84" y="43"/>
                    </a:lnTo>
                    <a:lnTo>
                      <a:pt x="123" y="110"/>
                    </a:lnTo>
                    <a:lnTo>
                      <a:pt x="55" y="142"/>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2" name="Google Shape;5442;p43"/>
              <p:cNvSpPr/>
              <p:nvPr/>
            </p:nvSpPr>
            <p:spPr>
              <a:xfrm>
                <a:off x="12305783" y="4707016"/>
                <a:ext cx="1203547" cy="544592"/>
              </a:xfrm>
              <a:custGeom>
                <a:rect b="b" l="l" r="r" t="t"/>
                <a:pathLst>
                  <a:path extrusionOk="0" h="352" w="777">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3" name="Google Shape;5443;p43"/>
              <p:cNvSpPr/>
              <p:nvPr/>
            </p:nvSpPr>
            <p:spPr>
              <a:xfrm>
                <a:off x="12305783" y="4707016"/>
                <a:ext cx="1203547" cy="544592"/>
              </a:xfrm>
              <a:custGeom>
                <a:rect b="b" l="l" r="r" t="t"/>
                <a:pathLst>
                  <a:path extrusionOk="0" h="352" w="777">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7CA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4" name="Google Shape;5444;p43"/>
              <p:cNvSpPr/>
              <p:nvPr/>
            </p:nvSpPr>
            <p:spPr>
              <a:xfrm>
                <a:off x="12777762" y="4314910"/>
                <a:ext cx="259589" cy="540961"/>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DBB1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5" name="Google Shape;5445;p43"/>
              <p:cNvSpPr/>
              <p:nvPr/>
            </p:nvSpPr>
            <p:spPr>
              <a:xfrm>
                <a:off x="12607123" y="4280419"/>
                <a:ext cx="108918" cy="157932"/>
              </a:xfrm>
              <a:custGeom>
                <a:rect b="b" l="l" r="r" t="t"/>
                <a:pathLst>
                  <a:path extrusionOk="0" h="102" w="70">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6" name="Google Shape;5446;p43"/>
              <p:cNvSpPr/>
              <p:nvPr/>
            </p:nvSpPr>
            <p:spPr>
              <a:xfrm>
                <a:off x="13097256" y="4280419"/>
                <a:ext cx="108918" cy="157932"/>
              </a:xfrm>
              <a:custGeom>
                <a:rect b="b" l="l" r="r" t="t"/>
                <a:pathLst>
                  <a:path extrusionOk="0" h="102" w="70">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1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7" name="Google Shape;5447;p43"/>
              <p:cNvSpPr/>
              <p:nvPr/>
            </p:nvSpPr>
            <p:spPr>
              <a:xfrm>
                <a:off x="12850374" y="4832272"/>
                <a:ext cx="112549" cy="108918"/>
              </a:xfrm>
              <a:custGeom>
                <a:rect b="b" l="l" r="r" t="t"/>
                <a:pathLst>
                  <a:path extrusionOk="0" h="70" w="72">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8" name="Google Shape;5448;p43"/>
              <p:cNvSpPr/>
              <p:nvPr/>
            </p:nvSpPr>
            <p:spPr>
              <a:xfrm>
                <a:off x="12839483" y="4941190"/>
                <a:ext cx="137963" cy="310417"/>
              </a:xfrm>
              <a:custGeom>
                <a:rect b="b" l="l" r="r" t="t"/>
                <a:pathLst>
                  <a:path extrusionOk="0" h="171" w="76">
                    <a:moveTo>
                      <a:pt x="24" y="0"/>
                    </a:moveTo>
                    <a:lnTo>
                      <a:pt x="0" y="171"/>
                    </a:lnTo>
                    <a:lnTo>
                      <a:pt x="76" y="171"/>
                    </a:lnTo>
                    <a:lnTo>
                      <a:pt x="51" y="0"/>
                    </a:lnTo>
                    <a:lnTo>
                      <a:pt x="24"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49" name="Google Shape;5449;p43"/>
              <p:cNvSpPr/>
              <p:nvPr/>
            </p:nvSpPr>
            <p:spPr>
              <a:xfrm>
                <a:off x="12839483" y="4941190"/>
                <a:ext cx="137963" cy="310417"/>
              </a:xfrm>
              <a:custGeom>
                <a:rect b="b" l="l" r="r" t="t"/>
                <a:pathLst>
                  <a:path extrusionOk="0" h="171" w="76">
                    <a:moveTo>
                      <a:pt x="24" y="0"/>
                    </a:moveTo>
                    <a:lnTo>
                      <a:pt x="0" y="171"/>
                    </a:lnTo>
                    <a:lnTo>
                      <a:pt x="76" y="171"/>
                    </a:lnTo>
                    <a:lnTo>
                      <a:pt x="51" y="0"/>
                    </a:lnTo>
                    <a:lnTo>
                      <a:pt x="2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0" name="Google Shape;5450;p43"/>
              <p:cNvSpPr/>
              <p:nvPr/>
            </p:nvSpPr>
            <p:spPr>
              <a:xfrm>
                <a:off x="12766870" y="4670710"/>
                <a:ext cx="141594" cy="272296"/>
              </a:xfrm>
              <a:custGeom>
                <a:rect b="b" l="l" r="r" t="t"/>
                <a:pathLst>
                  <a:path extrusionOk="0" h="150" w="78">
                    <a:moveTo>
                      <a:pt x="6" y="0"/>
                    </a:moveTo>
                    <a:lnTo>
                      <a:pt x="0" y="24"/>
                    </a:lnTo>
                    <a:lnTo>
                      <a:pt x="17" y="150"/>
                    </a:lnTo>
                    <a:lnTo>
                      <a:pt x="78" y="89"/>
                    </a:lnTo>
                    <a:lnTo>
                      <a:pt x="6"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1" name="Google Shape;5451;p43"/>
              <p:cNvSpPr/>
              <p:nvPr/>
            </p:nvSpPr>
            <p:spPr>
              <a:xfrm>
                <a:off x="12766870" y="4670710"/>
                <a:ext cx="141594" cy="272296"/>
              </a:xfrm>
              <a:custGeom>
                <a:rect b="b" l="l" r="r" t="t"/>
                <a:pathLst>
                  <a:path extrusionOk="0" h="150" w="78">
                    <a:moveTo>
                      <a:pt x="6" y="0"/>
                    </a:moveTo>
                    <a:lnTo>
                      <a:pt x="0" y="24"/>
                    </a:lnTo>
                    <a:lnTo>
                      <a:pt x="17" y="150"/>
                    </a:lnTo>
                    <a:lnTo>
                      <a:pt x="78"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2" name="Google Shape;5452;p43"/>
              <p:cNvSpPr/>
              <p:nvPr/>
            </p:nvSpPr>
            <p:spPr>
              <a:xfrm>
                <a:off x="12777762" y="4616251"/>
                <a:ext cx="259589" cy="90765"/>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AF8E6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3" name="Google Shape;5453;p43"/>
              <p:cNvSpPr/>
              <p:nvPr/>
            </p:nvSpPr>
            <p:spPr>
              <a:xfrm>
                <a:off x="12510912" y="3944588"/>
                <a:ext cx="795104" cy="733383"/>
              </a:xfrm>
              <a:custGeom>
                <a:rect b="b" l="l" r="r" t="t"/>
                <a:pathLst>
                  <a:path extrusionOk="0" h="473" w="51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DBB1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4" name="Google Shape;5454;p43"/>
              <p:cNvSpPr/>
              <p:nvPr/>
            </p:nvSpPr>
            <p:spPr>
              <a:xfrm>
                <a:off x="12590786" y="3850192"/>
                <a:ext cx="604497" cy="562745"/>
              </a:xfrm>
              <a:custGeom>
                <a:rect b="b" l="l" r="r" t="t"/>
                <a:pathLst>
                  <a:path extrusionOk="0" h="363" w="390">
                    <a:moveTo>
                      <a:pt x="93" y="68"/>
                    </a:moveTo>
                    <a:cubicBezTo>
                      <a:pt x="179" y="0"/>
                      <a:pt x="350" y="10"/>
                      <a:pt x="390" y="66"/>
                    </a:cubicBezTo>
                    <a:cubicBezTo>
                      <a:pt x="374" y="123"/>
                      <a:pt x="386" y="276"/>
                      <a:pt x="374" y="357"/>
                    </a:cubicBezTo>
                    <a:cubicBezTo>
                      <a:pt x="374" y="357"/>
                      <a:pt x="374" y="357"/>
                      <a:pt x="374" y="357"/>
                    </a:cubicBezTo>
                    <a:cubicBezTo>
                      <a:pt x="374" y="358"/>
                      <a:pt x="374" y="359"/>
                      <a:pt x="374" y="360"/>
                    </a:cubicBezTo>
                    <a:cubicBezTo>
                      <a:pt x="373" y="360"/>
                      <a:pt x="372" y="362"/>
                      <a:pt x="372" y="363"/>
                    </a:cubicBezTo>
                    <a:cubicBezTo>
                      <a:pt x="371" y="363"/>
                      <a:pt x="368" y="363"/>
                      <a:pt x="367" y="362"/>
                    </a:cubicBezTo>
                    <a:cubicBezTo>
                      <a:pt x="367" y="362"/>
                      <a:pt x="366" y="361"/>
                      <a:pt x="366" y="361"/>
                    </a:cubicBezTo>
                    <a:cubicBezTo>
                      <a:pt x="366" y="354"/>
                      <a:pt x="366" y="340"/>
                      <a:pt x="366" y="339"/>
                    </a:cubicBezTo>
                    <a:cubicBezTo>
                      <a:pt x="367" y="328"/>
                      <a:pt x="370" y="318"/>
                      <a:pt x="371" y="307"/>
                    </a:cubicBezTo>
                    <a:cubicBezTo>
                      <a:pt x="363" y="255"/>
                      <a:pt x="339" y="245"/>
                      <a:pt x="327" y="183"/>
                    </a:cubicBezTo>
                    <a:cubicBezTo>
                      <a:pt x="324" y="179"/>
                      <a:pt x="321" y="175"/>
                      <a:pt x="318" y="171"/>
                    </a:cubicBezTo>
                    <a:cubicBezTo>
                      <a:pt x="315" y="167"/>
                      <a:pt x="311" y="162"/>
                      <a:pt x="307" y="158"/>
                    </a:cubicBezTo>
                    <a:cubicBezTo>
                      <a:pt x="305" y="157"/>
                      <a:pt x="303" y="156"/>
                      <a:pt x="301" y="154"/>
                    </a:cubicBezTo>
                    <a:cubicBezTo>
                      <a:pt x="254" y="137"/>
                      <a:pt x="256" y="150"/>
                      <a:pt x="212" y="168"/>
                    </a:cubicBezTo>
                    <a:cubicBezTo>
                      <a:pt x="195" y="175"/>
                      <a:pt x="148" y="188"/>
                      <a:pt x="129" y="186"/>
                    </a:cubicBezTo>
                    <a:cubicBezTo>
                      <a:pt x="121" y="186"/>
                      <a:pt x="94" y="183"/>
                      <a:pt x="93" y="176"/>
                    </a:cubicBezTo>
                    <a:cubicBezTo>
                      <a:pt x="58" y="230"/>
                      <a:pt x="55" y="269"/>
                      <a:pt x="45" y="315"/>
                    </a:cubicBezTo>
                    <a:cubicBezTo>
                      <a:pt x="46" y="323"/>
                      <a:pt x="48" y="331"/>
                      <a:pt x="48" y="339"/>
                    </a:cubicBezTo>
                    <a:cubicBezTo>
                      <a:pt x="48" y="340"/>
                      <a:pt x="49" y="354"/>
                      <a:pt x="48" y="361"/>
                    </a:cubicBezTo>
                    <a:cubicBezTo>
                      <a:pt x="48" y="361"/>
                      <a:pt x="48" y="362"/>
                      <a:pt x="48" y="362"/>
                    </a:cubicBezTo>
                    <a:cubicBezTo>
                      <a:pt x="47" y="363"/>
                      <a:pt x="43" y="363"/>
                      <a:pt x="43" y="363"/>
                    </a:cubicBezTo>
                    <a:cubicBezTo>
                      <a:pt x="43" y="362"/>
                      <a:pt x="41" y="360"/>
                      <a:pt x="41" y="360"/>
                    </a:cubicBezTo>
                    <a:cubicBezTo>
                      <a:pt x="40" y="356"/>
                      <a:pt x="40" y="354"/>
                      <a:pt x="40" y="351"/>
                    </a:cubicBezTo>
                    <a:cubicBezTo>
                      <a:pt x="39" y="347"/>
                      <a:pt x="39" y="342"/>
                      <a:pt x="38" y="338"/>
                    </a:cubicBezTo>
                    <a:cubicBezTo>
                      <a:pt x="25" y="288"/>
                      <a:pt x="0" y="89"/>
                      <a:pt x="93" y="68"/>
                    </a:cubicBezTo>
                    <a:close/>
                    <a:moveTo>
                      <a:pt x="224" y="135"/>
                    </a:moveTo>
                    <a:cubicBezTo>
                      <a:pt x="225" y="135"/>
                      <a:pt x="227" y="134"/>
                      <a:pt x="228" y="134"/>
                    </a:cubicBezTo>
                    <a:cubicBezTo>
                      <a:pt x="226" y="134"/>
                      <a:pt x="224" y="135"/>
                      <a:pt x="222" y="135"/>
                    </a:cubicBezTo>
                    <a:cubicBezTo>
                      <a:pt x="222" y="135"/>
                      <a:pt x="223" y="135"/>
                      <a:pt x="224" y="135"/>
                    </a:cubicBez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5" name="Google Shape;5455;p43"/>
              <p:cNvSpPr/>
              <p:nvPr/>
            </p:nvSpPr>
            <p:spPr>
              <a:xfrm>
                <a:off x="12908464" y="4670710"/>
                <a:ext cx="136148" cy="274111"/>
              </a:xfrm>
              <a:custGeom>
                <a:rect b="b" l="l" r="r" t="t"/>
                <a:pathLst>
                  <a:path extrusionOk="0" h="151" w="75">
                    <a:moveTo>
                      <a:pt x="71" y="0"/>
                    </a:moveTo>
                    <a:lnTo>
                      <a:pt x="75" y="24"/>
                    </a:lnTo>
                    <a:lnTo>
                      <a:pt x="59" y="151"/>
                    </a:lnTo>
                    <a:lnTo>
                      <a:pt x="0" y="89"/>
                    </a:lnTo>
                    <a:lnTo>
                      <a:pt x="71"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6" name="Google Shape;5456;p43"/>
              <p:cNvSpPr/>
              <p:nvPr/>
            </p:nvSpPr>
            <p:spPr>
              <a:xfrm>
                <a:off x="12908464" y="4670710"/>
                <a:ext cx="136148" cy="274111"/>
              </a:xfrm>
              <a:custGeom>
                <a:rect b="b" l="l" r="r" t="t"/>
                <a:pathLst>
                  <a:path extrusionOk="0" h="151" w="75">
                    <a:moveTo>
                      <a:pt x="71" y="0"/>
                    </a:moveTo>
                    <a:lnTo>
                      <a:pt x="75" y="24"/>
                    </a:lnTo>
                    <a:lnTo>
                      <a:pt x="59" y="151"/>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7" name="Google Shape;5457;p43"/>
              <p:cNvSpPr/>
              <p:nvPr/>
            </p:nvSpPr>
            <p:spPr>
              <a:xfrm>
                <a:off x="12777762" y="4667079"/>
                <a:ext cx="259589" cy="165193"/>
              </a:xfrm>
              <a:custGeom>
                <a:rect b="b" l="l" r="r" t="t"/>
                <a:pathLst>
                  <a:path extrusionOk="0" h="91" w="143">
                    <a:moveTo>
                      <a:pt x="143" y="0"/>
                    </a:moveTo>
                    <a:lnTo>
                      <a:pt x="72" y="88"/>
                    </a:lnTo>
                    <a:lnTo>
                      <a:pt x="0" y="0"/>
                    </a:lnTo>
                    <a:lnTo>
                      <a:pt x="0" y="2"/>
                    </a:lnTo>
                    <a:lnTo>
                      <a:pt x="72" y="91"/>
                    </a:lnTo>
                    <a:lnTo>
                      <a:pt x="72" y="91"/>
                    </a:lnTo>
                    <a:lnTo>
                      <a:pt x="143" y="2"/>
                    </a:lnTo>
                    <a:lnTo>
                      <a:pt x="143" y="0"/>
                    </a:lnTo>
                    <a:close/>
                  </a:path>
                </a:pathLst>
              </a:custGeom>
              <a:solidFill>
                <a:srgbClr val="D0A8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8" name="Google Shape;5458;p43"/>
              <p:cNvSpPr/>
              <p:nvPr/>
            </p:nvSpPr>
            <p:spPr>
              <a:xfrm>
                <a:off x="12777762" y="4667079"/>
                <a:ext cx="259589" cy="165193"/>
              </a:xfrm>
              <a:custGeom>
                <a:rect b="b" l="l" r="r" t="t"/>
                <a:pathLst>
                  <a:path extrusionOk="0" h="91" w="143">
                    <a:moveTo>
                      <a:pt x="143" y="0"/>
                    </a:moveTo>
                    <a:lnTo>
                      <a:pt x="72" y="88"/>
                    </a:lnTo>
                    <a:lnTo>
                      <a:pt x="0" y="0"/>
                    </a:lnTo>
                    <a:lnTo>
                      <a:pt x="0" y="2"/>
                    </a:lnTo>
                    <a:lnTo>
                      <a:pt x="72" y="91"/>
                    </a:lnTo>
                    <a:lnTo>
                      <a:pt x="72" y="91"/>
                    </a:lnTo>
                    <a:lnTo>
                      <a:pt x="143" y="2"/>
                    </a:lnTo>
                    <a:lnTo>
                      <a:pt x="1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59" name="Google Shape;5459;p43"/>
              <p:cNvSpPr/>
              <p:nvPr/>
            </p:nvSpPr>
            <p:spPr>
              <a:xfrm>
                <a:off x="12883050" y="4941190"/>
                <a:ext cx="49013" cy="1815"/>
              </a:xfrm>
              <a:custGeom>
                <a:rect b="b" l="l" r="r" t="t"/>
                <a:pathLst>
                  <a:path extrusionOk="0" h="1" w="27">
                    <a:moveTo>
                      <a:pt x="0" y="0"/>
                    </a:moveTo>
                    <a:lnTo>
                      <a:pt x="0" y="1"/>
                    </a:lnTo>
                    <a:lnTo>
                      <a:pt x="0" y="1"/>
                    </a:lnTo>
                    <a:lnTo>
                      <a:pt x="0" y="0"/>
                    </a:lnTo>
                    <a:close/>
                    <a:moveTo>
                      <a:pt x="27" y="0"/>
                    </a:moveTo>
                    <a:lnTo>
                      <a:pt x="27" y="0"/>
                    </a:lnTo>
                    <a:lnTo>
                      <a:pt x="27" y="1"/>
                    </a:lnTo>
                    <a:lnTo>
                      <a:pt x="27" y="1"/>
                    </a:lnTo>
                    <a:lnTo>
                      <a:pt x="27" y="0"/>
                    </a:lnTo>
                    <a:close/>
                  </a:path>
                </a:pathLst>
              </a:custGeom>
              <a:solidFill>
                <a:srgbClr val="E5E5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0" name="Google Shape;5460;p43"/>
              <p:cNvSpPr/>
              <p:nvPr/>
            </p:nvSpPr>
            <p:spPr>
              <a:xfrm>
                <a:off x="12883050" y="4941190"/>
                <a:ext cx="49013" cy="1815"/>
              </a:xfrm>
              <a:custGeom>
                <a:rect b="b" l="l" r="r" t="t"/>
                <a:pathLst>
                  <a:path extrusionOk="0" h="1" w="27">
                    <a:moveTo>
                      <a:pt x="0" y="0"/>
                    </a:moveTo>
                    <a:lnTo>
                      <a:pt x="0" y="1"/>
                    </a:lnTo>
                    <a:lnTo>
                      <a:pt x="0" y="1"/>
                    </a:lnTo>
                    <a:lnTo>
                      <a:pt x="0" y="0"/>
                    </a:lnTo>
                    <a:moveTo>
                      <a:pt x="27" y="0"/>
                    </a:moveTo>
                    <a:lnTo>
                      <a:pt x="27" y="0"/>
                    </a:lnTo>
                    <a:lnTo>
                      <a:pt x="27" y="1"/>
                    </a:lnTo>
                    <a:lnTo>
                      <a:pt x="27" y="1"/>
                    </a:lnTo>
                    <a:lnTo>
                      <a:pt x="2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1" name="Google Shape;5461;p43"/>
              <p:cNvSpPr/>
              <p:nvPr/>
            </p:nvSpPr>
            <p:spPr>
              <a:xfrm>
                <a:off x="12883050" y="4941190"/>
                <a:ext cx="49013" cy="1815"/>
              </a:xfrm>
              <a:prstGeom prst="rect">
                <a:avLst/>
              </a:prstGeom>
              <a:solidFill>
                <a:srgbClr val="2F2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2" name="Google Shape;5462;p43"/>
              <p:cNvSpPr/>
              <p:nvPr/>
            </p:nvSpPr>
            <p:spPr>
              <a:xfrm>
                <a:off x="12883050" y="4941190"/>
                <a:ext cx="49013" cy="18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3" name="Google Shape;5463;p43"/>
              <p:cNvSpPr/>
              <p:nvPr/>
            </p:nvSpPr>
            <p:spPr>
              <a:xfrm>
                <a:off x="10731914" y="4211438"/>
                <a:ext cx="1203547" cy="544592"/>
              </a:xfrm>
              <a:custGeom>
                <a:rect b="b" l="l" r="r" t="t"/>
                <a:pathLst>
                  <a:path extrusionOk="0" h="352" w="777">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4" name="Google Shape;5464;p43"/>
              <p:cNvSpPr/>
              <p:nvPr/>
            </p:nvSpPr>
            <p:spPr>
              <a:xfrm>
                <a:off x="10731914" y="4211438"/>
                <a:ext cx="1203547" cy="544592"/>
              </a:xfrm>
              <a:custGeom>
                <a:rect b="b" l="l" r="r" t="t"/>
                <a:pathLst>
                  <a:path extrusionOk="0" h="352" w="777">
                    <a:moveTo>
                      <a:pt x="311"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10" y="133"/>
                    </a:cubicBezTo>
                    <a:cubicBezTo>
                      <a:pt x="689" y="115"/>
                      <a:pt x="640" y="76"/>
                      <a:pt x="468" y="1"/>
                    </a:cubicBezTo>
                    <a:cubicBezTo>
                      <a:pt x="311" y="0"/>
                      <a:pt x="311" y="0"/>
                      <a:pt x="311" y="0"/>
                    </a:cubicBezTo>
                  </a:path>
                </a:pathLst>
              </a:custGeom>
              <a:solidFill>
                <a:srgbClr val="7491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5" name="Google Shape;5465;p43"/>
              <p:cNvSpPr/>
              <p:nvPr/>
            </p:nvSpPr>
            <p:spPr>
              <a:xfrm>
                <a:off x="11203893" y="3817516"/>
                <a:ext cx="259589" cy="542776"/>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6" name="Google Shape;5466;p43"/>
              <p:cNvSpPr/>
              <p:nvPr/>
            </p:nvSpPr>
            <p:spPr>
              <a:xfrm>
                <a:off x="11033254" y="3784841"/>
                <a:ext cx="108918" cy="157932"/>
              </a:xfrm>
              <a:custGeom>
                <a:rect b="b" l="l" r="r" t="t"/>
                <a:pathLst>
                  <a:path extrusionOk="0" h="102" w="70">
                    <a:moveTo>
                      <a:pt x="19" y="5"/>
                    </a:moveTo>
                    <a:cubicBezTo>
                      <a:pt x="34" y="0"/>
                      <a:pt x="53" y="17"/>
                      <a:pt x="61" y="42"/>
                    </a:cubicBezTo>
                    <a:cubicBezTo>
                      <a:pt x="70" y="67"/>
                      <a:pt x="64" y="92"/>
                      <a:pt x="50" y="97"/>
                    </a:cubicBezTo>
                    <a:cubicBezTo>
                      <a:pt x="35" y="102"/>
                      <a:pt x="16" y="85"/>
                      <a:pt x="8" y="60"/>
                    </a:cubicBezTo>
                    <a:cubicBezTo>
                      <a:pt x="0" y="34"/>
                      <a:pt x="5" y="10"/>
                      <a:pt x="19" y="5"/>
                    </a:cubicBezTo>
                    <a:close/>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7" name="Google Shape;5467;p43"/>
              <p:cNvSpPr/>
              <p:nvPr/>
            </p:nvSpPr>
            <p:spPr>
              <a:xfrm>
                <a:off x="11523386" y="3784841"/>
                <a:ext cx="108918" cy="157932"/>
              </a:xfrm>
              <a:custGeom>
                <a:rect b="b" l="l" r="r" t="t"/>
                <a:pathLst>
                  <a:path extrusionOk="0" h="102" w="70">
                    <a:moveTo>
                      <a:pt x="50" y="5"/>
                    </a:moveTo>
                    <a:cubicBezTo>
                      <a:pt x="36" y="0"/>
                      <a:pt x="17" y="17"/>
                      <a:pt x="9" y="42"/>
                    </a:cubicBezTo>
                    <a:cubicBezTo>
                      <a:pt x="0" y="67"/>
                      <a:pt x="5" y="92"/>
                      <a:pt x="20" y="97"/>
                    </a:cubicBezTo>
                    <a:cubicBezTo>
                      <a:pt x="35" y="102"/>
                      <a:pt x="54" y="85"/>
                      <a:pt x="62" y="60"/>
                    </a:cubicBezTo>
                    <a:cubicBezTo>
                      <a:pt x="70" y="34"/>
                      <a:pt x="65" y="10"/>
                      <a:pt x="50" y="5"/>
                    </a:cubicBezTo>
                    <a:close/>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8" name="Google Shape;5468;p43"/>
              <p:cNvSpPr/>
              <p:nvPr/>
            </p:nvSpPr>
            <p:spPr>
              <a:xfrm>
                <a:off x="11276505" y="4336694"/>
                <a:ext cx="112549" cy="107103"/>
              </a:xfrm>
              <a:custGeom>
                <a:rect b="b" l="l" r="r" t="t"/>
                <a:pathLst>
                  <a:path extrusionOk="0" h="70" w="72">
                    <a:moveTo>
                      <a:pt x="0" y="39"/>
                    </a:moveTo>
                    <a:cubicBezTo>
                      <a:pt x="21" y="70"/>
                      <a:pt x="21" y="70"/>
                      <a:pt x="21" y="70"/>
                    </a:cubicBezTo>
                    <a:cubicBezTo>
                      <a:pt x="31" y="70"/>
                      <a:pt x="42" y="70"/>
                      <a:pt x="52" y="70"/>
                    </a:cubicBezTo>
                    <a:cubicBezTo>
                      <a:pt x="72" y="39"/>
                      <a:pt x="72" y="39"/>
                      <a:pt x="72" y="39"/>
                    </a:cubicBezTo>
                    <a:cubicBezTo>
                      <a:pt x="37" y="0"/>
                      <a:pt x="37" y="0"/>
                      <a:pt x="37" y="0"/>
                    </a:cubicBezTo>
                    <a:cubicBezTo>
                      <a:pt x="0" y="39"/>
                      <a:pt x="0" y="39"/>
                      <a:pt x="0" y="39"/>
                    </a:cubicBezTo>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69" name="Google Shape;5469;p43"/>
              <p:cNvSpPr/>
              <p:nvPr/>
            </p:nvSpPr>
            <p:spPr>
              <a:xfrm>
                <a:off x="11265613" y="4443797"/>
                <a:ext cx="136148" cy="312232"/>
              </a:xfrm>
              <a:custGeom>
                <a:rect b="b" l="l" r="r" t="t"/>
                <a:pathLst>
                  <a:path extrusionOk="0" h="172" w="75">
                    <a:moveTo>
                      <a:pt x="24" y="0"/>
                    </a:moveTo>
                    <a:lnTo>
                      <a:pt x="0" y="172"/>
                    </a:lnTo>
                    <a:lnTo>
                      <a:pt x="75" y="172"/>
                    </a:lnTo>
                    <a:lnTo>
                      <a:pt x="51" y="0"/>
                    </a:lnTo>
                    <a:lnTo>
                      <a:pt x="24" y="0"/>
                    </a:lnTo>
                    <a:close/>
                  </a:path>
                </a:pathLst>
              </a:custGeom>
              <a:solidFill>
                <a:srgbClr val="3434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0" name="Google Shape;5470;p43"/>
              <p:cNvSpPr/>
              <p:nvPr/>
            </p:nvSpPr>
            <p:spPr>
              <a:xfrm>
                <a:off x="11265613" y="4443797"/>
                <a:ext cx="136148" cy="312232"/>
              </a:xfrm>
              <a:custGeom>
                <a:rect b="b" l="l" r="r" t="t"/>
                <a:pathLst>
                  <a:path extrusionOk="0" h="172" w="75">
                    <a:moveTo>
                      <a:pt x="24" y="0"/>
                    </a:moveTo>
                    <a:lnTo>
                      <a:pt x="0" y="172"/>
                    </a:lnTo>
                    <a:lnTo>
                      <a:pt x="75" y="172"/>
                    </a:lnTo>
                    <a:lnTo>
                      <a:pt x="51" y="0"/>
                    </a:lnTo>
                    <a:lnTo>
                      <a:pt x="2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1" name="Google Shape;5471;p43"/>
              <p:cNvSpPr/>
              <p:nvPr/>
            </p:nvSpPr>
            <p:spPr>
              <a:xfrm>
                <a:off x="11193001" y="4175132"/>
                <a:ext cx="141594" cy="272296"/>
              </a:xfrm>
              <a:custGeom>
                <a:rect b="b" l="l" r="r" t="t"/>
                <a:pathLst>
                  <a:path extrusionOk="0" h="150" w="78">
                    <a:moveTo>
                      <a:pt x="6" y="0"/>
                    </a:moveTo>
                    <a:lnTo>
                      <a:pt x="0" y="24"/>
                    </a:lnTo>
                    <a:lnTo>
                      <a:pt x="17" y="150"/>
                    </a:lnTo>
                    <a:lnTo>
                      <a:pt x="78" y="89"/>
                    </a:lnTo>
                    <a:lnTo>
                      <a:pt x="6"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2" name="Google Shape;5472;p43"/>
              <p:cNvSpPr/>
              <p:nvPr/>
            </p:nvSpPr>
            <p:spPr>
              <a:xfrm>
                <a:off x="11193001" y="4175132"/>
                <a:ext cx="141594" cy="272296"/>
              </a:xfrm>
              <a:custGeom>
                <a:rect b="b" l="l" r="r" t="t"/>
                <a:pathLst>
                  <a:path extrusionOk="0" h="150" w="78">
                    <a:moveTo>
                      <a:pt x="6" y="0"/>
                    </a:moveTo>
                    <a:lnTo>
                      <a:pt x="0" y="24"/>
                    </a:lnTo>
                    <a:lnTo>
                      <a:pt x="17" y="150"/>
                    </a:lnTo>
                    <a:lnTo>
                      <a:pt x="78"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3" name="Google Shape;5473;p43"/>
              <p:cNvSpPr/>
              <p:nvPr/>
            </p:nvSpPr>
            <p:spPr>
              <a:xfrm>
                <a:off x="11203893" y="4120672"/>
                <a:ext cx="259589" cy="90765"/>
              </a:xfrm>
              <a:custGeom>
                <a:rect b="b" l="l" r="r" t="t"/>
                <a:pathLst>
                  <a:path extrusionOk="0" h="58" w="167">
                    <a:moveTo>
                      <a:pt x="0" y="0"/>
                    </a:moveTo>
                    <a:cubicBezTo>
                      <a:pt x="0" y="6"/>
                      <a:pt x="0" y="6"/>
                      <a:pt x="0" y="6"/>
                    </a:cubicBezTo>
                    <a:cubicBezTo>
                      <a:pt x="0" y="6"/>
                      <a:pt x="43" y="56"/>
                      <a:pt x="83" y="58"/>
                    </a:cubicBezTo>
                    <a:cubicBezTo>
                      <a:pt x="84" y="58"/>
                      <a:pt x="85" y="58"/>
                      <a:pt x="85" y="58"/>
                    </a:cubicBezTo>
                    <a:cubicBezTo>
                      <a:pt x="125" y="58"/>
                      <a:pt x="167" y="9"/>
                      <a:pt x="167" y="9"/>
                    </a:cubicBezTo>
                    <a:cubicBezTo>
                      <a:pt x="167" y="0"/>
                      <a:pt x="167" y="0"/>
                      <a:pt x="167" y="0"/>
                    </a:cubicBezTo>
                    <a:cubicBezTo>
                      <a:pt x="0" y="0"/>
                      <a:pt x="0" y="0"/>
                      <a:pt x="0" y="0"/>
                    </a:cubicBezTo>
                  </a:path>
                </a:pathLst>
              </a:custGeom>
              <a:solidFill>
                <a:srgbClr val="C5AE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4" name="Google Shape;5474;p43"/>
              <p:cNvSpPr/>
              <p:nvPr/>
            </p:nvSpPr>
            <p:spPr>
              <a:xfrm>
                <a:off x="10937043" y="3447194"/>
                <a:ext cx="793288" cy="733383"/>
              </a:xfrm>
              <a:custGeom>
                <a:rect b="b" l="l" r="r" t="t"/>
                <a:pathLst>
                  <a:path extrusionOk="0" h="473" w="513">
                    <a:moveTo>
                      <a:pt x="256" y="0"/>
                    </a:moveTo>
                    <a:cubicBezTo>
                      <a:pt x="0" y="0"/>
                      <a:pt x="98" y="351"/>
                      <a:pt x="115" y="378"/>
                    </a:cubicBezTo>
                    <a:cubicBezTo>
                      <a:pt x="134" y="408"/>
                      <a:pt x="215" y="473"/>
                      <a:pt x="256" y="473"/>
                    </a:cubicBezTo>
                    <a:cubicBezTo>
                      <a:pt x="298" y="473"/>
                      <a:pt x="379" y="408"/>
                      <a:pt x="398" y="378"/>
                    </a:cubicBezTo>
                    <a:cubicBezTo>
                      <a:pt x="415" y="351"/>
                      <a:pt x="513" y="0"/>
                      <a:pt x="256" y="0"/>
                    </a:cubicBezTo>
                    <a:close/>
                  </a:path>
                </a:pathLst>
              </a:custGeom>
              <a:solidFill>
                <a:srgbClr val="F6D9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5" name="Google Shape;5475;p43"/>
              <p:cNvSpPr/>
              <p:nvPr/>
            </p:nvSpPr>
            <p:spPr>
              <a:xfrm>
                <a:off x="11049592" y="3340091"/>
                <a:ext cx="609942" cy="577267"/>
              </a:xfrm>
              <a:custGeom>
                <a:rect b="b" l="l" r="r" t="t"/>
                <a:pathLst>
                  <a:path extrusionOk="0" h="373" w="394">
                    <a:moveTo>
                      <a:pt x="302" y="78"/>
                    </a:moveTo>
                    <a:cubicBezTo>
                      <a:pt x="213" y="0"/>
                      <a:pt x="40" y="100"/>
                      <a:pt x="0" y="156"/>
                    </a:cubicBezTo>
                    <a:cubicBezTo>
                      <a:pt x="16" y="213"/>
                      <a:pt x="8" y="286"/>
                      <a:pt x="20" y="367"/>
                    </a:cubicBezTo>
                    <a:cubicBezTo>
                      <a:pt x="20" y="367"/>
                      <a:pt x="20" y="367"/>
                      <a:pt x="20" y="367"/>
                    </a:cubicBezTo>
                    <a:cubicBezTo>
                      <a:pt x="20" y="368"/>
                      <a:pt x="21" y="369"/>
                      <a:pt x="21" y="370"/>
                    </a:cubicBezTo>
                    <a:cubicBezTo>
                      <a:pt x="21" y="370"/>
                      <a:pt x="22" y="372"/>
                      <a:pt x="23" y="373"/>
                    </a:cubicBezTo>
                    <a:cubicBezTo>
                      <a:pt x="23" y="373"/>
                      <a:pt x="26" y="373"/>
                      <a:pt x="27" y="372"/>
                    </a:cubicBezTo>
                    <a:cubicBezTo>
                      <a:pt x="28" y="372"/>
                      <a:pt x="28" y="371"/>
                      <a:pt x="28" y="371"/>
                    </a:cubicBezTo>
                    <a:cubicBezTo>
                      <a:pt x="28" y="364"/>
                      <a:pt x="28" y="350"/>
                      <a:pt x="28" y="349"/>
                    </a:cubicBezTo>
                    <a:cubicBezTo>
                      <a:pt x="27" y="338"/>
                      <a:pt x="29" y="327"/>
                      <a:pt x="27" y="316"/>
                    </a:cubicBezTo>
                    <a:cubicBezTo>
                      <a:pt x="35" y="265"/>
                      <a:pt x="28" y="263"/>
                      <a:pt x="56" y="212"/>
                    </a:cubicBezTo>
                    <a:cubicBezTo>
                      <a:pt x="59" y="207"/>
                      <a:pt x="74" y="190"/>
                      <a:pt x="76" y="188"/>
                    </a:cubicBezTo>
                    <a:cubicBezTo>
                      <a:pt x="122" y="171"/>
                      <a:pt x="139" y="200"/>
                      <a:pt x="183" y="218"/>
                    </a:cubicBezTo>
                    <a:cubicBezTo>
                      <a:pt x="199" y="225"/>
                      <a:pt x="225" y="225"/>
                      <a:pt x="243" y="225"/>
                    </a:cubicBezTo>
                    <a:cubicBezTo>
                      <a:pt x="272" y="225"/>
                      <a:pt x="300" y="193"/>
                      <a:pt x="301" y="186"/>
                    </a:cubicBezTo>
                    <a:cubicBezTo>
                      <a:pt x="336" y="240"/>
                      <a:pt x="340" y="279"/>
                      <a:pt x="350" y="325"/>
                    </a:cubicBezTo>
                    <a:cubicBezTo>
                      <a:pt x="348" y="333"/>
                      <a:pt x="347" y="341"/>
                      <a:pt x="346" y="349"/>
                    </a:cubicBezTo>
                    <a:cubicBezTo>
                      <a:pt x="346" y="350"/>
                      <a:pt x="346" y="364"/>
                      <a:pt x="346" y="371"/>
                    </a:cubicBezTo>
                    <a:cubicBezTo>
                      <a:pt x="346" y="371"/>
                      <a:pt x="346" y="372"/>
                      <a:pt x="347" y="372"/>
                    </a:cubicBezTo>
                    <a:cubicBezTo>
                      <a:pt x="348" y="373"/>
                      <a:pt x="351" y="373"/>
                      <a:pt x="351" y="373"/>
                    </a:cubicBezTo>
                    <a:cubicBezTo>
                      <a:pt x="352" y="372"/>
                      <a:pt x="353" y="370"/>
                      <a:pt x="353" y="370"/>
                    </a:cubicBezTo>
                    <a:cubicBezTo>
                      <a:pt x="354" y="366"/>
                      <a:pt x="354" y="364"/>
                      <a:pt x="354" y="361"/>
                    </a:cubicBezTo>
                    <a:cubicBezTo>
                      <a:pt x="355" y="357"/>
                      <a:pt x="356" y="352"/>
                      <a:pt x="356" y="348"/>
                    </a:cubicBezTo>
                    <a:cubicBezTo>
                      <a:pt x="369" y="298"/>
                      <a:pt x="394" y="99"/>
                      <a:pt x="302" y="78"/>
                    </a:cubicBezTo>
                    <a:close/>
                    <a:moveTo>
                      <a:pt x="170" y="145"/>
                    </a:moveTo>
                    <a:cubicBezTo>
                      <a:pt x="169" y="145"/>
                      <a:pt x="168" y="144"/>
                      <a:pt x="166" y="144"/>
                    </a:cubicBezTo>
                    <a:cubicBezTo>
                      <a:pt x="168" y="144"/>
                      <a:pt x="170" y="145"/>
                      <a:pt x="173" y="145"/>
                    </a:cubicBezTo>
                    <a:cubicBezTo>
                      <a:pt x="172" y="145"/>
                      <a:pt x="171" y="145"/>
                      <a:pt x="170" y="145"/>
                    </a:cubicBezTo>
                    <a:close/>
                  </a:path>
                </a:pathLst>
              </a:custGeom>
              <a:solidFill>
                <a:srgbClr val="BF9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6" name="Google Shape;5476;p43"/>
              <p:cNvSpPr/>
              <p:nvPr/>
            </p:nvSpPr>
            <p:spPr>
              <a:xfrm>
                <a:off x="9895058" y="3280186"/>
                <a:ext cx="626280" cy="579082"/>
              </a:xfrm>
              <a:custGeom>
                <a:rect b="b" l="l" r="r" t="t"/>
                <a:pathLst>
                  <a:path extrusionOk="0" h="373" w="404">
                    <a:moveTo>
                      <a:pt x="95" y="78"/>
                    </a:moveTo>
                    <a:cubicBezTo>
                      <a:pt x="185" y="0"/>
                      <a:pt x="362" y="99"/>
                      <a:pt x="404" y="156"/>
                    </a:cubicBezTo>
                    <a:cubicBezTo>
                      <a:pt x="387" y="213"/>
                      <a:pt x="395" y="286"/>
                      <a:pt x="383" y="367"/>
                    </a:cubicBezTo>
                    <a:cubicBezTo>
                      <a:pt x="383" y="367"/>
                      <a:pt x="383" y="367"/>
                      <a:pt x="383" y="367"/>
                    </a:cubicBezTo>
                    <a:cubicBezTo>
                      <a:pt x="383" y="368"/>
                      <a:pt x="383" y="368"/>
                      <a:pt x="382" y="369"/>
                    </a:cubicBezTo>
                    <a:cubicBezTo>
                      <a:pt x="382" y="370"/>
                      <a:pt x="381" y="372"/>
                      <a:pt x="380" y="372"/>
                    </a:cubicBezTo>
                    <a:cubicBezTo>
                      <a:pt x="380" y="373"/>
                      <a:pt x="377" y="372"/>
                      <a:pt x="376" y="372"/>
                    </a:cubicBezTo>
                    <a:cubicBezTo>
                      <a:pt x="375" y="372"/>
                      <a:pt x="375" y="371"/>
                      <a:pt x="375" y="371"/>
                    </a:cubicBezTo>
                    <a:cubicBezTo>
                      <a:pt x="375" y="364"/>
                      <a:pt x="375" y="349"/>
                      <a:pt x="375" y="349"/>
                    </a:cubicBezTo>
                    <a:cubicBezTo>
                      <a:pt x="376" y="338"/>
                      <a:pt x="374" y="327"/>
                      <a:pt x="376" y="316"/>
                    </a:cubicBezTo>
                    <a:cubicBezTo>
                      <a:pt x="368" y="265"/>
                      <a:pt x="375" y="263"/>
                      <a:pt x="346" y="211"/>
                    </a:cubicBezTo>
                    <a:cubicBezTo>
                      <a:pt x="343" y="207"/>
                      <a:pt x="328" y="190"/>
                      <a:pt x="326" y="188"/>
                    </a:cubicBezTo>
                    <a:cubicBezTo>
                      <a:pt x="278" y="171"/>
                      <a:pt x="262" y="200"/>
                      <a:pt x="217" y="217"/>
                    </a:cubicBezTo>
                    <a:cubicBezTo>
                      <a:pt x="199" y="224"/>
                      <a:pt x="173" y="225"/>
                      <a:pt x="154" y="225"/>
                    </a:cubicBezTo>
                    <a:cubicBezTo>
                      <a:pt x="125" y="225"/>
                      <a:pt x="96" y="193"/>
                      <a:pt x="95" y="186"/>
                    </a:cubicBezTo>
                    <a:cubicBezTo>
                      <a:pt x="59" y="240"/>
                      <a:pt x="56" y="279"/>
                      <a:pt x="45" y="325"/>
                    </a:cubicBezTo>
                    <a:cubicBezTo>
                      <a:pt x="47" y="333"/>
                      <a:pt x="48" y="341"/>
                      <a:pt x="49" y="349"/>
                    </a:cubicBezTo>
                    <a:cubicBezTo>
                      <a:pt x="49" y="349"/>
                      <a:pt x="50" y="364"/>
                      <a:pt x="49" y="371"/>
                    </a:cubicBezTo>
                    <a:cubicBezTo>
                      <a:pt x="49" y="371"/>
                      <a:pt x="49" y="372"/>
                      <a:pt x="48" y="372"/>
                    </a:cubicBezTo>
                    <a:cubicBezTo>
                      <a:pt x="47" y="372"/>
                      <a:pt x="44" y="373"/>
                      <a:pt x="44" y="372"/>
                    </a:cubicBezTo>
                    <a:cubicBezTo>
                      <a:pt x="43" y="372"/>
                      <a:pt x="42" y="370"/>
                      <a:pt x="42" y="369"/>
                    </a:cubicBezTo>
                    <a:cubicBezTo>
                      <a:pt x="41" y="366"/>
                      <a:pt x="41" y="364"/>
                      <a:pt x="41" y="361"/>
                    </a:cubicBezTo>
                    <a:cubicBezTo>
                      <a:pt x="40" y="356"/>
                      <a:pt x="39" y="352"/>
                      <a:pt x="39" y="348"/>
                    </a:cubicBezTo>
                    <a:cubicBezTo>
                      <a:pt x="25" y="298"/>
                      <a:pt x="0" y="99"/>
                      <a:pt x="95" y="78"/>
                    </a:cubicBezTo>
                    <a:close/>
                    <a:moveTo>
                      <a:pt x="229" y="145"/>
                    </a:moveTo>
                    <a:cubicBezTo>
                      <a:pt x="230" y="144"/>
                      <a:pt x="232" y="144"/>
                      <a:pt x="233" y="143"/>
                    </a:cubicBezTo>
                    <a:cubicBezTo>
                      <a:pt x="231" y="144"/>
                      <a:pt x="229" y="145"/>
                      <a:pt x="227" y="145"/>
                    </a:cubicBezTo>
                    <a:cubicBezTo>
                      <a:pt x="228" y="145"/>
                      <a:pt x="228" y="145"/>
                      <a:pt x="229" y="145"/>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7" name="Google Shape;5477;p43"/>
              <p:cNvSpPr/>
              <p:nvPr/>
            </p:nvSpPr>
            <p:spPr>
              <a:xfrm>
                <a:off x="11334595" y="4175132"/>
                <a:ext cx="136148" cy="274111"/>
              </a:xfrm>
              <a:custGeom>
                <a:rect b="b" l="l" r="r" t="t"/>
                <a:pathLst>
                  <a:path extrusionOk="0" h="151" w="75">
                    <a:moveTo>
                      <a:pt x="71" y="0"/>
                    </a:moveTo>
                    <a:lnTo>
                      <a:pt x="75" y="24"/>
                    </a:lnTo>
                    <a:lnTo>
                      <a:pt x="59" y="151"/>
                    </a:lnTo>
                    <a:lnTo>
                      <a:pt x="0" y="89"/>
                    </a:lnTo>
                    <a:lnTo>
                      <a:pt x="71"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8" name="Google Shape;5478;p43"/>
              <p:cNvSpPr/>
              <p:nvPr/>
            </p:nvSpPr>
            <p:spPr>
              <a:xfrm>
                <a:off x="11334595" y="4175132"/>
                <a:ext cx="136148" cy="274111"/>
              </a:xfrm>
              <a:custGeom>
                <a:rect b="b" l="l" r="r" t="t"/>
                <a:pathLst>
                  <a:path extrusionOk="0" h="151" w="75">
                    <a:moveTo>
                      <a:pt x="71" y="0"/>
                    </a:moveTo>
                    <a:lnTo>
                      <a:pt x="75" y="24"/>
                    </a:lnTo>
                    <a:lnTo>
                      <a:pt x="59" y="151"/>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79" name="Google Shape;5479;p43"/>
              <p:cNvSpPr/>
              <p:nvPr/>
            </p:nvSpPr>
            <p:spPr>
              <a:xfrm>
                <a:off x="11203893" y="4169686"/>
                <a:ext cx="259589" cy="167008"/>
              </a:xfrm>
              <a:custGeom>
                <a:rect b="b" l="l" r="r" t="t"/>
                <a:pathLst>
                  <a:path extrusionOk="0" h="92" w="143">
                    <a:moveTo>
                      <a:pt x="143" y="0"/>
                    </a:moveTo>
                    <a:lnTo>
                      <a:pt x="72" y="89"/>
                    </a:lnTo>
                    <a:lnTo>
                      <a:pt x="0" y="0"/>
                    </a:lnTo>
                    <a:lnTo>
                      <a:pt x="0" y="3"/>
                    </a:lnTo>
                    <a:lnTo>
                      <a:pt x="72" y="92"/>
                    </a:lnTo>
                    <a:lnTo>
                      <a:pt x="143" y="3"/>
                    </a:lnTo>
                    <a:lnTo>
                      <a:pt x="143" y="0"/>
                    </a:lnTo>
                    <a:close/>
                  </a:path>
                </a:pathLst>
              </a:custGeom>
              <a:solidFill>
                <a:srgbClr val="E9CE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0" name="Google Shape;5480;p43"/>
              <p:cNvSpPr/>
              <p:nvPr/>
            </p:nvSpPr>
            <p:spPr>
              <a:xfrm>
                <a:off x="11203893" y="4169686"/>
                <a:ext cx="259589" cy="167008"/>
              </a:xfrm>
              <a:custGeom>
                <a:rect b="b" l="l" r="r" t="t"/>
                <a:pathLst>
                  <a:path extrusionOk="0" h="92" w="143">
                    <a:moveTo>
                      <a:pt x="143" y="0"/>
                    </a:moveTo>
                    <a:lnTo>
                      <a:pt x="72" y="89"/>
                    </a:lnTo>
                    <a:lnTo>
                      <a:pt x="0" y="0"/>
                    </a:lnTo>
                    <a:lnTo>
                      <a:pt x="0" y="3"/>
                    </a:lnTo>
                    <a:lnTo>
                      <a:pt x="72" y="92"/>
                    </a:lnTo>
                    <a:lnTo>
                      <a:pt x="143" y="3"/>
                    </a:lnTo>
                    <a:lnTo>
                      <a:pt x="1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1" name="Google Shape;5481;p43"/>
              <p:cNvSpPr/>
              <p:nvPr/>
            </p:nvSpPr>
            <p:spPr>
              <a:xfrm>
                <a:off x="11309181" y="4443797"/>
                <a:ext cx="49013" cy="1815"/>
              </a:xfrm>
              <a:custGeom>
                <a:rect b="b" l="l" r="r" t="t"/>
                <a:pathLst>
                  <a:path extrusionOk="0" h="1" w="27">
                    <a:moveTo>
                      <a:pt x="0" y="0"/>
                    </a:moveTo>
                    <a:lnTo>
                      <a:pt x="0" y="1"/>
                    </a:lnTo>
                    <a:lnTo>
                      <a:pt x="0" y="1"/>
                    </a:lnTo>
                    <a:lnTo>
                      <a:pt x="0" y="0"/>
                    </a:lnTo>
                    <a:close/>
                    <a:moveTo>
                      <a:pt x="27" y="0"/>
                    </a:moveTo>
                    <a:lnTo>
                      <a:pt x="27" y="0"/>
                    </a:lnTo>
                    <a:lnTo>
                      <a:pt x="27" y="1"/>
                    </a:lnTo>
                    <a:lnTo>
                      <a:pt x="27" y="1"/>
                    </a:lnTo>
                    <a:lnTo>
                      <a:pt x="27" y="0"/>
                    </a:lnTo>
                    <a:close/>
                  </a:path>
                </a:pathLst>
              </a:custGeom>
              <a:solidFill>
                <a:srgbClr val="68829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2" name="Google Shape;5482;p43"/>
              <p:cNvSpPr/>
              <p:nvPr/>
            </p:nvSpPr>
            <p:spPr>
              <a:xfrm>
                <a:off x="11309181" y="4443797"/>
                <a:ext cx="49013" cy="1815"/>
              </a:xfrm>
              <a:custGeom>
                <a:rect b="b" l="l" r="r" t="t"/>
                <a:pathLst>
                  <a:path extrusionOk="0" h="1" w="27">
                    <a:moveTo>
                      <a:pt x="0" y="0"/>
                    </a:moveTo>
                    <a:lnTo>
                      <a:pt x="0" y="1"/>
                    </a:lnTo>
                    <a:lnTo>
                      <a:pt x="0" y="1"/>
                    </a:lnTo>
                    <a:lnTo>
                      <a:pt x="0" y="0"/>
                    </a:lnTo>
                    <a:moveTo>
                      <a:pt x="27" y="0"/>
                    </a:moveTo>
                    <a:lnTo>
                      <a:pt x="27" y="0"/>
                    </a:lnTo>
                    <a:lnTo>
                      <a:pt x="27" y="1"/>
                    </a:lnTo>
                    <a:lnTo>
                      <a:pt x="27" y="1"/>
                    </a:lnTo>
                    <a:lnTo>
                      <a:pt x="2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3" name="Google Shape;5483;p43"/>
              <p:cNvSpPr/>
              <p:nvPr/>
            </p:nvSpPr>
            <p:spPr>
              <a:xfrm>
                <a:off x="11309181" y="4443797"/>
                <a:ext cx="49013" cy="1815"/>
              </a:xfrm>
              <a:prstGeom prst="rect">
                <a:avLst/>
              </a:prstGeom>
              <a:solidFill>
                <a:srgbClr val="2F2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4" name="Google Shape;5484;p43"/>
              <p:cNvSpPr/>
              <p:nvPr/>
            </p:nvSpPr>
            <p:spPr>
              <a:xfrm>
                <a:off x="11309181" y="4443797"/>
                <a:ext cx="49013" cy="18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5" name="Google Shape;5485;p43"/>
              <p:cNvSpPr/>
              <p:nvPr/>
            </p:nvSpPr>
            <p:spPr>
              <a:xfrm>
                <a:off x="11759376" y="4178762"/>
                <a:ext cx="767874" cy="1007494"/>
              </a:xfrm>
              <a:custGeom>
                <a:rect b="b" l="l" r="r" t="t"/>
                <a:pathLst>
                  <a:path extrusionOk="0" h="650" w="496">
                    <a:moveTo>
                      <a:pt x="179" y="59"/>
                    </a:moveTo>
                    <a:cubicBezTo>
                      <a:pt x="197" y="27"/>
                      <a:pt x="342" y="0"/>
                      <a:pt x="401" y="112"/>
                    </a:cubicBezTo>
                    <a:cubicBezTo>
                      <a:pt x="460" y="224"/>
                      <a:pt x="430" y="263"/>
                      <a:pt x="463" y="303"/>
                    </a:cubicBezTo>
                    <a:cubicBezTo>
                      <a:pt x="496" y="343"/>
                      <a:pt x="465" y="434"/>
                      <a:pt x="442" y="442"/>
                    </a:cubicBezTo>
                    <a:cubicBezTo>
                      <a:pt x="420" y="450"/>
                      <a:pt x="429" y="481"/>
                      <a:pt x="440" y="495"/>
                    </a:cubicBezTo>
                    <a:cubicBezTo>
                      <a:pt x="487" y="552"/>
                      <a:pt x="419" y="650"/>
                      <a:pt x="237" y="649"/>
                    </a:cubicBezTo>
                    <a:cubicBezTo>
                      <a:pt x="42" y="647"/>
                      <a:pt x="4" y="534"/>
                      <a:pt x="54" y="499"/>
                    </a:cubicBezTo>
                    <a:cubicBezTo>
                      <a:pt x="70" y="488"/>
                      <a:pt x="76" y="466"/>
                      <a:pt x="58" y="446"/>
                    </a:cubicBezTo>
                    <a:cubicBezTo>
                      <a:pt x="41" y="427"/>
                      <a:pt x="0" y="354"/>
                      <a:pt x="38" y="295"/>
                    </a:cubicBezTo>
                    <a:cubicBezTo>
                      <a:pt x="77" y="235"/>
                      <a:pt x="43" y="59"/>
                      <a:pt x="179" y="59"/>
                    </a:cubicBezTo>
                  </a:path>
                </a:pathLst>
              </a:custGeom>
              <a:solidFill>
                <a:srgbClr val="80604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6" name="Google Shape;5486;p43"/>
              <p:cNvSpPr/>
              <p:nvPr/>
            </p:nvSpPr>
            <p:spPr>
              <a:xfrm>
                <a:off x="11570584" y="4984758"/>
                <a:ext cx="1141827" cy="453826"/>
              </a:xfrm>
              <a:custGeom>
                <a:rect b="b" l="l" r="r" t="t"/>
                <a:pathLst>
                  <a:path extrusionOk="0" h="292" w="737">
                    <a:moveTo>
                      <a:pt x="438" y="0"/>
                    </a:moveTo>
                    <a:cubicBezTo>
                      <a:pt x="437" y="3"/>
                      <a:pt x="296" y="5"/>
                      <a:pt x="295" y="7"/>
                    </a:cubicBezTo>
                    <a:cubicBezTo>
                      <a:pt x="250" y="70"/>
                      <a:pt x="155" y="98"/>
                      <a:pt x="79" y="115"/>
                    </a:cubicBezTo>
                    <a:cubicBezTo>
                      <a:pt x="3" y="132"/>
                      <a:pt x="0" y="228"/>
                      <a:pt x="0" y="292"/>
                    </a:cubicBezTo>
                    <a:cubicBezTo>
                      <a:pt x="737" y="292"/>
                      <a:pt x="737" y="292"/>
                      <a:pt x="737" y="292"/>
                    </a:cubicBezTo>
                    <a:cubicBezTo>
                      <a:pt x="737" y="228"/>
                      <a:pt x="736" y="132"/>
                      <a:pt x="658" y="115"/>
                    </a:cubicBezTo>
                    <a:cubicBezTo>
                      <a:pt x="581" y="97"/>
                      <a:pt x="480" y="66"/>
                      <a:pt x="438" y="0"/>
                    </a:cubicBezTo>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7" name="Google Shape;5487;p43"/>
              <p:cNvSpPr/>
              <p:nvPr/>
            </p:nvSpPr>
            <p:spPr>
              <a:xfrm>
                <a:off x="12026226" y="4625327"/>
                <a:ext cx="230544" cy="551853"/>
              </a:xfrm>
              <a:custGeom>
                <a:rect b="b" l="l" r="r" t="t"/>
                <a:pathLst>
                  <a:path extrusionOk="0" h="356" w="148">
                    <a:moveTo>
                      <a:pt x="0" y="98"/>
                    </a:moveTo>
                    <a:cubicBezTo>
                      <a:pt x="0" y="219"/>
                      <a:pt x="0" y="219"/>
                      <a:pt x="0" y="219"/>
                    </a:cubicBezTo>
                    <a:cubicBezTo>
                      <a:pt x="0" y="278"/>
                      <a:pt x="0" y="278"/>
                      <a:pt x="0" y="278"/>
                    </a:cubicBezTo>
                    <a:cubicBezTo>
                      <a:pt x="37" y="354"/>
                      <a:pt x="103" y="356"/>
                      <a:pt x="148" y="278"/>
                    </a:cubicBezTo>
                    <a:cubicBezTo>
                      <a:pt x="148" y="219"/>
                      <a:pt x="148" y="219"/>
                      <a:pt x="148" y="219"/>
                    </a:cubicBezTo>
                    <a:cubicBezTo>
                      <a:pt x="148" y="98"/>
                      <a:pt x="148" y="98"/>
                      <a:pt x="148" y="98"/>
                    </a:cubicBezTo>
                    <a:cubicBezTo>
                      <a:pt x="148" y="0"/>
                      <a:pt x="0" y="0"/>
                      <a:pt x="0" y="98"/>
                    </a:cubicBezTo>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8" name="Google Shape;5488;p43"/>
              <p:cNvSpPr/>
              <p:nvPr/>
            </p:nvSpPr>
            <p:spPr>
              <a:xfrm>
                <a:off x="12354796" y="4634404"/>
                <a:ext cx="116180" cy="172454"/>
              </a:xfrm>
              <a:custGeom>
                <a:rect b="b" l="l" r="r" t="t"/>
                <a:pathLst>
                  <a:path extrusionOk="0" h="111" w="75">
                    <a:moveTo>
                      <a:pt x="57" y="7"/>
                    </a:moveTo>
                    <a:cubicBezTo>
                      <a:pt x="43" y="0"/>
                      <a:pt x="22" y="17"/>
                      <a:pt x="11" y="43"/>
                    </a:cubicBezTo>
                    <a:cubicBezTo>
                      <a:pt x="0" y="70"/>
                      <a:pt x="3" y="97"/>
                      <a:pt x="18" y="104"/>
                    </a:cubicBezTo>
                    <a:cubicBezTo>
                      <a:pt x="33" y="111"/>
                      <a:pt x="53" y="94"/>
                      <a:pt x="64" y="68"/>
                    </a:cubicBezTo>
                    <a:cubicBezTo>
                      <a:pt x="75" y="41"/>
                      <a:pt x="72" y="14"/>
                      <a:pt x="57" y="7"/>
                    </a:cubicBezTo>
                    <a:close/>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89" name="Google Shape;5489;p43"/>
              <p:cNvSpPr/>
              <p:nvPr/>
            </p:nvSpPr>
            <p:spPr>
              <a:xfrm>
                <a:off x="11812020" y="4634404"/>
                <a:ext cx="117995" cy="172454"/>
              </a:xfrm>
              <a:custGeom>
                <a:rect b="b" l="l" r="r" t="t"/>
                <a:pathLst>
                  <a:path extrusionOk="0" h="111" w="76">
                    <a:moveTo>
                      <a:pt x="18" y="7"/>
                    </a:moveTo>
                    <a:cubicBezTo>
                      <a:pt x="33" y="0"/>
                      <a:pt x="54" y="17"/>
                      <a:pt x="65" y="43"/>
                    </a:cubicBezTo>
                    <a:cubicBezTo>
                      <a:pt x="76" y="70"/>
                      <a:pt x="72" y="97"/>
                      <a:pt x="58" y="104"/>
                    </a:cubicBezTo>
                    <a:cubicBezTo>
                      <a:pt x="43" y="111"/>
                      <a:pt x="22" y="94"/>
                      <a:pt x="11" y="68"/>
                    </a:cubicBezTo>
                    <a:cubicBezTo>
                      <a:pt x="0" y="41"/>
                      <a:pt x="3" y="14"/>
                      <a:pt x="18" y="7"/>
                    </a:cubicBezTo>
                    <a:close/>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0" name="Google Shape;5490;p43"/>
              <p:cNvSpPr/>
              <p:nvPr/>
            </p:nvSpPr>
            <p:spPr>
              <a:xfrm>
                <a:off x="12026226" y="4917591"/>
                <a:ext cx="230544" cy="78058"/>
              </a:xfrm>
              <a:custGeom>
                <a:rect b="b" l="l" r="r" t="t"/>
                <a:pathLst>
                  <a:path extrusionOk="0" h="51" w="148">
                    <a:moveTo>
                      <a:pt x="148" y="0"/>
                    </a:moveTo>
                    <a:cubicBezTo>
                      <a:pt x="0" y="0"/>
                      <a:pt x="0" y="0"/>
                      <a:pt x="0" y="0"/>
                    </a:cubicBezTo>
                    <a:cubicBezTo>
                      <a:pt x="0" y="5"/>
                      <a:pt x="0" y="5"/>
                      <a:pt x="0" y="5"/>
                    </a:cubicBezTo>
                    <a:cubicBezTo>
                      <a:pt x="0" y="5"/>
                      <a:pt x="46" y="51"/>
                      <a:pt x="73" y="51"/>
                    </a:cubicBezTo>
                    <a:cubicBezTo>
                      <a:pt x="100" y="51"/>
                      <a:pt x="148" y="4"/>
                      <a:pt x="148" y="4"/>
                    </a:cubicBezTo>
                    <a:cubicBezTo>
                      <a:pt x="148" y="0"/>
                      <a:pt x="148" y="0"/>
                      <a:pt x="148" y="0"/>
                    </a:cubicBezTo>
                  </a:path>
                </a:pathLst>
              </a:custGeom>
              <a:solidFill>
                <a:srgbClr val="C4AA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1" name="Google Shape;5491;p43"/>
              <p:cNvSpPr/>
              <p:nvPr/>
            </p:nvSpPr>
            <p:spPr>
              <a:xfrm>
                <a:off x="11826542" y="4274973"/>
                <a:ext cx="629911" cy="697077"/>
              </a:xfrm>
              <a:custGeom>
                <a:rect b="b" l="l" r="r" t="t"/>
                <a:pathLst>
                  <a:path extrusionOk="0" h="450" w="406">
                    <a:moveTo>
                      <a:pt x="203" y="450"/>
                    </a:moveTo>
                    <a:cubicBezTo>
                      <a:pt x="157" y="450"/>
                      <a:pt x="60" y="374"/>
                      <a:pt x="30" y="266"/>
                    </a:cubicBezTo>
                    <a:cubicBezTo>
                      <a:pt x="0" y="157"/>
                      <a:pt x="57" y="0"/>
                      <a:pt x="203" y="0"/>
                    </a:cubicBezTo>
                    <a:cubicBezTo>
                      <a:pt x="349" y="0"/>
                      <a:pt x="406" y="157"/>
                      <a:pt x="375" y="266"/>
                    </a:cubicBezTo>
                    <a:cubicBezTo>
                      <a:pt x="346" y="374"/>
                      <a:pt x="249" y="450"/>
                      <a:pt x="203" y="450"/>
                    </a:cubicBezTo>
                    <a:close/>
                  </a:path>
                </a:pathLst>
              </a:custGeom>
              <a:solidFill>
                <a:srgbClr val="F5D5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2" name="Google Shape;5492;p43"/>
              <p:cNvSpPr/>
              <p:nvPr/>
            </p:nvSpPr>
            <p:spPr>
              <a:xfrm>
                <a:off x="11824727" y="4253190"/>
                <a:ext cx="666217" cy="481056"/>
              </a:xfrm>
              <a:custGeom>
                <a:rect b="b" l="l" r="r" t="t"/>
                <a:pathLst>
                  <a:path extrusionOk="0" h="310" w="430">
                    <a:moveTo>
                      <a:pt x="170" y="148"/>
                    </a:moveTo>
                    <a:cubicBezTo>
                      <a:pt x="135" y="223"/>
                      <a:pt x="120" y="246"/>
                      <a:pt x="73" y="226"/>
                    </a:cubicBezTo>
                    <a:cubicBezTo>
                      <a:pt x="25" y="206"/>
                      <a:pt x="34" y="262"/>
                      <a:pt x="43" y="301"/>
                    </a:cubicBezTo>
                    <a:cubicBezTo>
                      <a:pt x="0" y="248"/>
                      <a:pt x="5" y="197"/>
                      <a:pt x="18" y="145"/>
                    </a:cubicBezTo>
                    <a:cubicBezTo>
                      <a:pt x="33" y="88"/>
                      <a:pt x="105" y="2"/>
                      <a:pt x="173" y="4"/>
                    </a:cubicBezTo>
                    <a:cubicBezTo>
                      <a:pt x="210" y="0"/>
                      <a:pt x="266" y="5"/>
                      <a:pt x="326" y="47"/>
                    </a:cubicBezTo>
                    <a:cubicBezTo>
                      <a:pt x="430" y="122"/>
                      <a:pt x="395" y="290"/>
                      <a:pt x="367" y="310"/>
                    </a:cubicBezTo>
                    <a:cubicBezTo>
                      <a:pt x="394" y="155"/>
                      <a:pt x="328" y="186"/>
                      <a:pt x="282" y="105"/>
                    </a:cubicBezTo>
                    <a:cubicBezTo>
                      <a:pt x="267" y="69"/>
                      <a:pt x="209" y="67"/>
                      <a:pt x="170" y="148"/>
                    </a:cubicBezTo>
                    <a:close/>
                  </a:path>
                </a:pathLst>
              </a:custGeom>
              <a:solidFill>
                <a:srgbClr val="8060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3" name="Google Shape;5493;p43"/>
              <p:cNvSpPr/>
              <p:nvPr/>
            </p:nvSpPr>
            <p:spPr>
              <a:xfrm>
                <a:off x="12126068" y="5148135"/>
                <a:ext cx="23599" cy="290449"/>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4" name="Google Shape;5494;p43"/>
              <p:cNvSpPr/>
              <p:nvPr/>
            </p:nvSpPr>
            <p:spPr>
              <a:xfrm>
                <a:off x="11944537" y="4995649"/>
                <a:ext cx="194238" cy="235990"/>
              </a:xfrm>
              <a:custGeom>
                <a:rect b="b" l="l" r="r" t="t"/>
                <a:pathLst>
                  <a:path extrusionOk="0" h="130" w="107">
                    <a:moveTo>
                      <a:pt x="45" y="0"/>
                    </a:moveTo>
                    <a:lnTo>
                      <a:pt x="0" y="41"/>
                    </a:lnTo>
                    <a:lnTo>
                      <a:pt x="57" y="130"/>
                    </a:lnTo>
                    <a:lnTo>
                      <a:pt x="107" y="83"/>
                    </a:lnTo>
                    <a:lnTo>
                      <a:pt x="4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5" name="Google Shape;5495;p43"/>
              <p:cNvSpPr/>
              <p:nvPr/>
            </p:nvSpPr>
            <p:spPr>
              <a:xfrm>
                <a:off x="11944537" y="4995649"/>
                <a:ext cx="194238" cy="235990"/>
              </a:xfrm>
              <a:custGeom>
                <a:rect b="b" l="l" r="r" t="t"/>
                <a:pathLst>
                  <a:path extrusionOk="0" h="130" w="107">
                    <a:moveTo>
                      <a:pt x="45" y="0"/>
                    </a:moveTo>
                    <a:lnTo>
                      <a:pt x="0" y="41"/>
                    </a:lnTo>
                    <a:lnTo>
                      <a:pt x="57" y="130"/>
                    </a:lnTo>
                    <a:lnTo>
                      <a:pt x="107" y="83"/>
                    </a:lnTo>
                    <a:lnTo>
                      <a:pt x="4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6" name="Google Shape;5496;p43"/>
              <p:cNvSpPr/>
              <p:nvPr/>
            </p:nvSpPr>
            <p:spPr>
              <a:xfrm>
                <a:off x="12138775" y="4995649"/>
                <a:ext cx="197868" cy="235990"/>
              </a:xfrm>
              <a:custGeom>
                <a:rect b="b" l="l" r="r" t="t"/>
                <a:pathLst>
                  <a:path extrusionOk="0" h="130" w="109">
                    <a:moveTo>
                      <a:pt x="65" y="0"/>
                    </a:moveTo>
                    <a:lnTo>
                      <a:pt x="109" y="43"/>
                    </a:lnTo>
                    <a:lnTo>
                      <a:pt x="49" y="130"/>
                    </a:lnTo>
                    <a:lnTo>
                      <a:pt x="0" y="83"/>
                    </a:lnTo>
                    <a:lnTo>
                      <a:pt x="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7" name="Google Shape;5497;p43"/>
              <p:cNvSpPr/>
              <p:nvPr/>
            </p:nvSpPr>
            <p:spPr>
              <a:xfrm>
                <a:off x="12138775" y="4995649"/>
                <a:ext cx="197868" cy="235990"/>
              </a:xfrm>
              <a:custGeom>
                <a:rect b="b" l="l" r="r" t="t"/>
                <a:pathLst>
                  <a:path extrusionOk="0" h="130" w="109">
                    <a:moveTo>
                      <a:pt x="65" y="0"/>
                    </a:moveTo>
                    <a:lnTo>
                      <a:pt x="109" y="43"/>
                    </a:lnTo>
                    <a:lnTo>
                      <a:pt x="49" y="130"/>
                    </a:lnTo>
                    <a:lnTo>
                      <a:pt x="0" y="83"/>
                    </a:lnTo>
                    <a:lnTo>
                      <a:pt x="6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8" name="Google Shape;5498;p43"/>
              <p:cNvSpPr/>
              <p:nvPr/>
            </p:nvSpPr>
            <p:spPr>
              <a:xfrm>
                <a:off x="11899155" y="4596282"/>
                <a:ext cx="490132" cy="177900"/>
              </a:xfrm>
              <a:custGeom>
                <a:rect b="b" l="l" r="r" t="t"/>
                <a:pathLst>
                  <a:path extrusionOk="0" h="115" w="316">
                    <a:moveTo>
                      <a:pt x="236" y="114"/>
                    </a:moveTo>
                    <a:cubicBezTo>
                      <a:pt x="237" y="114"/>
                      <a:pt x="239" y="114"/>
                      <a:pt x="240" y="114"/>
                    </a:cubicBezTo>
                    <a:cubicBezTo>
                      <a:pt x="282" y="110"/>
                      <a:pt x="293" y="92"/>
                      <a:pt x="297" y="68"/>
                    </a:cubicBezTo>
                    <a:cubicBezTo>
                      <a:pt x="302" y="42"/>
                      <a:pt x="303" y="33"/>
                      <a:pt x="310" y="30"/>
                    </a:cubicBezTo>
                    <a:cubicBezTo>
                      <a:pt x="314" y="28"/>
                      <a:pt x="316" y="23"/>
                      <a:pt x="316" y="16"/>
                    </a:cubicBezTo>
                    <a:cubicBezTo>
                      <a:pt x="315" y="9"/>
                      <a:pt x="315" y="8"/>
                      <a:pt x="307" y="5"/>
                    </a:cubicBezTo>
                    <a:cubicBezTo>
                      <a:pt x="301" y="3"/>
                      <a:pt x="265" y="0"/>
                      <a:pt x="238" y="2"/>
                    </a:cubicBezTo>
                    <a:cubicBezTo>
                      <a:pt x="238" y="9"/>
                      <a:pt x="238" y="9"/>
                      <a:pt x="238" y="9"/>
                    </a:cubicBezTo>
                    <a:cubicBezTo>
                      <a:pt x="259" y="8"/>
                      <a:pt x="279" y="10"/>
                      <a:pt x="285" y="14"/>
                    </a:cubicBezTo>
                    <a:cubicBezTo>
                      <a:pt x="299" y="23"/>
                      <a:pt x="295" y="65"/>
                      <a:pt x="283" y="86"/>
                    </a:cubicBezTo>
                    <a:cubicBezTo>
                      <a:pt x="276" y="100"/>
                      <a:pt x="255" y="107"/>
                      <a:pt x="236" y="108"/>
                    </a:cubicBezTo>
                    <a:lnTo>
                      <a:pt x="236" y="114"/>
                    </a:lnTo>
                    <a:close/>
                    <a:moveTo>
                      <a:pt x="158" y="15"/>
                    </a:moveTo>
                    <a:cubicBezTo>
                      <a:pt x="148" y="16"/>
                      <a:pt x="110" y="5"/>
                      <a:pt x="84" y="2"/>
                    </a:cubicBezTo>
                    <a:cubicBezTo>
                      <a:pt x="82" y="2"/>
                      <a:pt x="80" y="2"/>
                      <a:pt x="78" y="2"/>
                    </a:cubicBezTo>
                    <a:cubicBezTo>
                      <a:pt x="78" y="9"/>
                      <a:pt x="78" y="9"/>
                      <a:pt x="78" y="9"/>
                    </a:cubicBezTo>
                    <a:cubicBezTo>
                      <a:pt x="99" y="10"/>
                      <a:pt x="122" y="15"/>
                      <a:pt x="130" y="27"/>
                    </a:cubicBezTo>
                    <a:cubicBezTo>
                      <a:pt x="143" y="46"/>
                      <a:pt x="120" y="93"/>
                      <a:pt x="99" y="103"/>
                    </a:cubicBezTo>
                    <a:cubicBezTo>
                      <a:pt x="93" y="106"/>
                      <a:pt x="84" y="108"/>
                      <a:pt x="76" y="108"/>
                    </a:cubicBezTo>
                    <a:cubicBezTo>
                      <a:pt x="76" y="115"/>
                      <a:pt x="76" y="115"/>
                      <a:pt x="76" y="115"/>
                    </a:cubicBezTo>
                    <a:cubicBezTo>
                      <a:pt x="112" y="115"/>
                      <a:pt x="125" y="89"/>
                      <a:pt x="130" y="80"/>
                    </a:cubicBezTo>
                    <a:cubicBezTo>
                      <a:pt x="138" y="63"/>
                      <a:pt x="136" y="41"/>
                      <a:pt x="157" y="41"/>
                    </a:cubicBezTo>
                    <a:cubicBezTo>
                      <a:pt x="178" y="41"/>
                      <a:pt x="175" y="63"/>
                      <a:pt x="183" y="79"/>
                    </a:cubicBezTo>
                    <a:cubicBezTo>
                      <a:pt x="187" y="88"/>
                      <a:pt x="198" y="115"/>
                      <a:pt x="236" y="114"/>
                    </a:cubicBezTo>
                    <a:cubicBezTo>
                      <a:pt x="236" y="108"/>
                      <a:pt x="236" y="108"/>
                      <a:pt x="236" y="108"/>
                    </a:cubicBezTo>
                    <a:cubicBezTo>
                      <a:pt x="227" y="108"/>
                      <a:pt x="218" y="106"/>
                      <a:pt x="211" y="103"/>
                    </a:cubicBezTo>
                    <a:cubicBezTo>
                      <a:pt x="191" y="93"/>
                      <a:pt x="171" y="46"/>
                      <a:pt x="185" y="27"/>
                    </a:cubicBezTo>
                    <a:cubicBezTo>
                      <a:pt x="194" y="15"/>
                      <a:pt x="216" y="10"/>
                      <a:pt x="238" y="9"/>
                    </a:cubicBezTo>
                    <a:cubicBezTo>
                      <a:pt x="238" y="2"/>
                      <a:pt x="238" y="2"/>
                      <a:pt x="238" y="2"/>
                    </a:cubicBezTo>
                    <a:cubicBezTo>
                      <a:pt x="236" y="2"/>
                      <a:pt x="235" y="2"/>
                      <a:pt x="233" y="2"/>
                    </a:cubicBezTo>
                    <a:cubicBezTo>
                      <a:pt x="209" y="4"/>
                      <a:pt x="179" y="15"/>
                      <a:pt x="158" y="15"/>
                    </a:cubicBezTo>
                    <a:close/>
                    <a:moveTo>
                      <a:pt x="78" y="2"/>
                    </a:moveTo>
                    <a:cubicBezTo>
                      <a:pt x="51" y="1"/>
                      <a:pt x="16" y="4"/>
                      <a:pt x="9" y="6"/>
                    </a:cubicBezTo>
                    <a:cubicBezTo>
                      <a:pt x="1" y="9"/>
                      <a:pt x="1" y="10"/>
                      <a:pt x="0" y="17"/>
                    </a:cubicBezTo>
                    <a:cubicBezTo>
                      <a:pt x="0" y="23"/>
                      <a:pt x="0" y="29"/>
                      <a:pt x="5" y="31"/>
                    </a:cubicBezTo>
                    <a:cubicBezTo>
                      <a:pt x="12" y="33"/>
                      <a:pt x="12" y="42"/>
                      <a:pt x="15" y="69"/>
                    </a:cubicBezTo>
                    <a:cubicBezTo>
                      <a:pt x="18" y="92"/>
                      <a:pt x="28" y="111"/>
                      <a:pt x="69" y="114"/>
                    </a:cubicBezTo>
                    <a:cubicBezTo>
                      <a:pt x="72" y="115"/>
                      <a:pt x="74" y="115"/>
                      <a:pt x="76" y="115"/>
                    </a:cubicBezTo>
                    <a:cubicBezTo>
                      <a:pt x="76" y="108"/>
                      <a:pt x="76" y="108"/>
                      <a:pt x="76" y="108"/>
                    </a:cubicBezTo>
                    <a:cubicBezTo>
                      <a:pt x="57" y="108"/>
                      <a:pt x="35" y="101"/>
                      <a:pt x="28" y="86"/>
                    </a:cubicBezTo>
                    <a:cubicBezTo>
                      <a:pt x="18" y="65"/>
                      <a:pt x="17" y="23"/>
                      <a:pt x="31" y="14"/>
                    </a:cubicBezTo>
                    <a:cubicBezTo>
                      <a:pt x="37" y="11"/>
                      <a:pt x="57" y="8"/>
                      <a:pt x="78" y="9"/>
                    </a:cubicBezTo>
                    <a:lnTo>
                      <a:pt x="78" y="2"/>
                    </a:lnTo>
                    <a:close/>
                  </a:path>
                </a:pathLst>
              </a:custGeom>
              <a:solidFill>
                <a:srgbClr val="2680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499" name="Google Shape;5499;p43"/>
              <p:cNvSpPr/>
              <p:nvPr/>
            </p:nvSpPr>
            <p:spPr>
              <a:xfrm>
                <a:off x="12138775" y="5146320"/>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rgbClr val="2479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0" name="Google Shape;5500;p43"/>
              <p:cNvSpPr/>
              <p:nvPr/>
            </p:nvSpPr>
            <p:spPr>
              <a:xfrm>
                <a:off x="12026226" y="4992019"/>
                <a:ext cx="230544" cy="154301"/>
              </a:xfrm>
              <a:custGeom>
                <a:rect b="b" l="l" r="r" t="t"/>
                <a:pathLst>
                  <a:path extrusionOk="0" h="100" w="148">
                    <a:moveTo>
                      <a:pt x="147" y="0"/>
                    </a:moveTo>
                    <a:cubicBezTo>
                      <a:pt x="72" y="97"/>
                      <a:pt x="72" y="97"/>
                      <a:pt x="72" y="97"/>
                    </a:cubicBezTo>
                    <a:cubicBezTo>
                      <a:pt x="0" y="0"/>
                      <a:pt x="0" y="0"/>
                      <a:pt x="0" y="0"/>
                    </a:cubicBezTo>
                    <a:cubicBezTo>
                      <a:pt x="0" y="3"/>
                      <a:pt x="0" y="3"/>
                      <a:pt x="0" y="3"/>
                    </a:cubicBezTo>
                    <a:cubicBezTo>
                      <a:pt x="72" y="100"/>
                      <a:pt x="72" y="100"/>
                      <a:pt x="72" y="100"/>
                    </a:cubicBezTo>
                    <a:cubicBezTo>
                      <a:pt x="72" y="100"/>
                      <a:pt x="72" y="100"/>
                      <a:pt x="72" y="100"/>
                    </a:cubicBezTo>
                    <a:cubicBezTo>
                      <a:pt x="148" y="2"/>
                      <a:pt x="148" y="2"/>
                      <a:pt x="148" y="2"/>
                    </a:cubicBezTo>
                    <a:cubicBezTo>
                      <a:pt x="147" y="0"/>
                      <a:pt x="147" y="0"/>
                      <a:pt x="147" y="0"/>
                    </a:cubicBezTo>
                  </a:path>
                </a:pathLst>
              </a:custGeom>
              <a:solidFill>
                <a:srgbClr val="E9CAB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1" name="Google Shape;5501;p43"/>
              <p:cNvSpPr/>
              <p:nvPr/>
            </p:nvSpPr>
            <p:spPr>
              <a:xfrm>
                <a:off x="10049359" y="4919407"/>
                <a:ext cx="1205362" cy="546407"/>
              </a:xfrm>
              <a:custGeom>
                <a:rect b="b" l="l" r="r" t="t"/>
                <a:pathLst>
                  <a:path extrusionOk="0" h="353" w="777">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2" name="Google Shape;5502;p43"/>
              <p:cNvSpPr/>
              <p:nvPr/>
            </p:nvSpPr>
            <p:spPr>
              <a:xfrm>
                <a:off x="10049359" y="4919407"/>
                <a:ext cx="1205362" cy="546407"/>
              </a:xfrm>
              <a:custGeom>
                <a:rect b="b" l="l" r="r" t="t"/>
                <a:pathLst>
                  <a:path extrusionOk="0" h="353" w="777">
                    <a:moveTo>
                      <a:pt x="311" y="0"/>
                    </a:moveTo>
                    <a:cubicBezTo>
                      <a:pt x="139" y="76"/>
                      <a:pt x="88" y="116"/>
                      <a:pt x="67" y="134"/>
                    </a:cubicBezTo>
                    <a:cubicBezTo>
                      <a:pt x="36" y="162"/>
                      <a:pt x="19" y="265"/>
                      <a:pt x="0" y="353"/>
                    </a:cubicBezTo>
                    <a:cubicBezTo>
                      <a:pt x="389" y="353"/>
                      <a:pt x="389" y="353"/>
                      <a:pt x="389" y="353"/>
                    </a:cubicBezTo>
                    <a:cubicBezTo>
                      <a:pt x="777" y="353"/>
                      <a:pt x="777" y="353"/>
                      <a:pt x="777" y="353"/>
                    </a:cubicBezTo>
                    <a:cubicBezTo>
                      <a:pt x="759" y="265"/>
                      <a:pt x="741" y="162"/>
                      <a:pt x="710" y="134"/>
                    </a:cubicBezTo>
                    <a:cubicBezTo>
                      <a:pt x="690" y="116"/>
                      <a:pt x="640" y="77"/>
                      <a:pt x="468" y="2"/>
                    </a:cubicBezTo>
                    <a:cubicBezTo>
                      <a:pt x="311" y="0"/>
                      <a:pt x="311" y="0"/>
                      <a:pt x="311" y="0"/>
                    </a:cubicBezTo>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3" name="Google Shape;5503;p43"/>
              <p:cNvSpPr/>
              <p:nvPr/>
            </p:nvSpPr>
            <p:spPr>
              <a:xfrm>
                <a:off x="10523154" y="4529116"/>
                <a:ext cx="257773" cy="540961"/>
              </a:xfrm>
              <a:custGeom>
                <a:rect b="b" l="l" r="r" t="t"/>
                <a:pathLst>
                  <a:path extrusionOk="0" h="349" w="167">
                    <a:moveTo>
                      <a:pt x="0" y="102"/>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2"/>
                      <a:pt x="167" y="102"/>
                      <a:pt x="167" y="102"/>
                    </a:cubicBezTo>
                    <a:cubicBezTo>
                      <a:pt x="167" y="0"/>
                      <a:pt x="0" y="0"/>
                      <a:pt x="0" y="102"/>
                    </a:cubicBezTo>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4" name="Google Shape;5504;p43"/>
              <p:cNvSpPr/>
              <p:nvPr/>
            </p:nvSpPr>
            <p:spPr>
              <a:xfrm>
                <a:off x="10352515" y="4494625"/>
                <a:ext cx="108918" cy="157932"/>
              </a:xfrm>
              <a:custGeom>
                <a:rect b="b" l="l" r="r" t="t"/>
                <a:pathLst>
                  <a:path extrusionOk="0" h="102" w="70">
                    <a:moveTo>
                      <a:pt x="20" y="5"/>
                    </a:moveTo>
                    <a:cubicBezTo>
                      <a:pt x="35" y="0"/>
                      <a:pt x="53" y="17"/>
                      <a:pt x="62" y="42"/>
                    </a:cubicBezTo>
                    <a:cubicBezTo>
                      <a:pt x="70" y="67"/>
                      <a:pt x="65" y="92"/>
                      <a:pt x="50" y="97"/>
                    </a:cubicBezTo>
                    <a:cubicBezTo>
                      <a:pt x="35" y="102"/>
                      <a:pt x="17" y="85"/>
                      <a:pt x="8" y="59"/>
                    </a:cubicBezTo>
                    <a:cubicBezTo>
                      <a:pt x="0" y="34"/>
                      <a:pt x="5" y="10"/>
                      <a:pt x="20" y="5"/>
                    </a:cubicBezTo>
                    <a:close/>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5" name="Google Shape;5505;p43"/>
              <p:cNvSpPr/>
              <p:nvPr/>
            </p:nvSpPr>
            <p:spPr>
              <a:xfrm>
                <a:off x="10842647" y="4494625"/>
                <a:ext cx="108918" cy="157932"/>
              </a:xfrm>
              <a:custGeom>
                <a:rect b="b" l="l" r="r" t="t"/>
                <a:pathLst>
                  <a:path extrusionOk="0" h="102" w="70">
                    <a:moveTo>
                      <a:pt x="50" y="5"/>
                    </a:moveTo>
                    <a:cubicBezTo>
                      <a:pt x="35" y="0"/>
                      <a:pt x="16" y="17"/>
                      <a:pt x="8" y="42"/>
                    </a:cubicBezTo>
                    <a:cubicBezTo>
                      <a:pt x="0" y="67"/>
                      <a:pt x="5" y="92"/>
                      <a:pt x="20" y="97"/>
                    </a:cubicBezTo>
                    <a:cubicBezTo>
                      <a:pt x="34" y="102"/>
                      <a:pt x="53" y="85"/>
                      <a:pt x="61" y="59"/>
                    </a:cubicBezTo>
                    <a:cubicBezTo>
                      <a:pt x="70" y="34"/>
                      <a:pt x="65" y="10"/>
                      <a:pt x="50" y="5"/>
                    </a:cubicBezTo>
                    <a:close/>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6" name="Google Shape;5506;p43"/>
              <p:cNvSpPr/>
              <p:nvPr/>
            </p:nvSpPr>
            <p:spPr>
              <a:xfrm>
                <a:off x="10472325" y="5046478"/>
                <a:ext cx="341277" cy="419335"/>
              </a:xfrm>
              <a:custGeom>
                <a:rect b="b" l="l" r="r" t="t"/>
                <a:pathLst>
                  <a:path extrusionOk="0" h="271" w="220">
                    <a:moveTo>
                      <a:pt x="116" y="0"/>
                    </a:moveTo>
                    <a:cubicBezTo>
                      <a:pt x="116" y="0"/>
                      <a:pt x="0" y="28"/>
                      <a:pt x="0" y="35"/>
                    </a:cubicBezTo>
                    <a:cubicBezTo>
                      <a:pt x="0" y="42"/>
                      <a:pt x="44" y="271"/>
                      <a:pt x="44" y="271"/>
                    </a:cubicBezTo>
                    <a:cubicBezTo>
                      <a:pt x="202" y="271"/>
                      <a:pt x="202" y="271"/>
                      <a:pt x="202" y="271"/>
                    </a:cubicBezTo>
                    <a:cubicBezTo>
                      <a:pt x="220" y="36"/>
                      <a:pt x="220" y="36"/>
                      <a:pt x="220" y="36"/>
                    </a:cubicBezTo>
                    <a:cubicBezTo>
                      <a:pt x="116" y="0"/>
                      <a:pt x="116" y="0"/>
                      <a:pt x="116"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7" name="Google Shape;5507;p43"/>
              <p:cNvSpPr/>
              <p:nvPr/>
            </p:nvSpPr>
            <p:spPr>
              <a:xfrm>
                <a:off x="10354330" y="4923037"/>
                <a:ext cx="225098" cy="542776"/>
              </a:xfrm>
              <a:custGeom>
                <a:rect b="b" l="l" r="r" t="t"/>
                <a:pathLst>
                  <a:path extrusionOk="0" h="299" w="124">
                    <a:moveTo>
                      <a:pt x="93" y="0"/>
                    </a:moveTo>
                    <a:lnTo>
                      <a:pt x="93" y="33"/>
                    </a:lnTo>
                    <a:lnTo>
                      <a:pt x="124" y="299"/>
                    </a:lnTo>
                    <a:lnTo>
                      <a:pt x="71" y="299"/>
                    </a:lnTo>
                    <a:lnTo>
                      <a:pt x="12" y="181"/>
                    </a:lnTo>
                    <a:lnTo>
                      <a:pt x="68" y="143"/>
                    </a:lnTo>
                    <a:lnTo>
                      <a:pt x="0" y="111"/>
                    </a:lnTo>
                    <a:lnTo>
                      <a:pt x="63" y="14"/>
                    </a:lnTo>
                    <a:lnTo>
                      <a:pt x="93" y="0"/>
                    </a:lnTo>
                    <a:close/>
                  </a:path>
                </a:pathLst>
              </a:custGeom>
              <a:solidFill>
                <a:srgbClr val="605F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8" name="Google Shape;5508;p43"/>
              <p:cNvSpPr/>
              <p:nvPr/>
            </p:nvSpPr>
            <p:spPr>
              <a:xfrm>
                <a:off x="10724652" y="4923037"/>
                <a:ext cx="225098" cy="542776"/>
              </a:xfrm>
              <a:custGeom>
                <a:rect b="b" l="l" r="r" t="t"/>
                <a:pathLst>
                  <a:path extrusionOk="0" h="299" w="124">
                    <a:moveTo>
                      <a:pt x="31" y="0"/>
                    </a:moveTo>
                    <a:lnTo>
                      <a:pt x="31" y="33"/>
                    </a:lnTo>
                    <a:lnTo>
                      <a:pt x="0" y="299"/>
                    </a:lnTo>
                    <a:lnTo>
                      <a:pt x="53" y="299"/>
                    </a:lnTo>
                    <a:lnTo>
                      <a:pt x="111" y="181"/>
                    </a:lnTo>
                    <a:lnTo>
                      <a:pt x="56" y="143"/>
                    </a:lnTo>
                    <a:lnTo>
                      <a:pt x="124" y="111"/>
                    </a:lnTo>
                    <a:lnTo>
                      <a:pt x="69" y="17"/>
                    </a:lnTo>
                    <a:lnTo>
                      <a:pt x="31" y="0"/>
                    </a:lnTo>
                    <a:close/>
                  </a:path>
                </a:pathLst>
              </a:custGeom>
              <a:solidFill>
                <a:srgbClr val="605F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09" name="Google Shape;5509;p43"/>
              <p:cNvSpPr/>
              <p:nvPr/>
            </p:nvSpPr>
            <p:spPr>
              <a:xfrm>
                <a:off x="10597581" y="5046478"/>
                <a:ext cx="110734" cy="108918"/>
              </a:xfrm>
              <a:custGeom>
                <a:rect b="b" l="l" r="r" t="t"/>
                <a:pathLst>
                  <a:path extrusionOk="0" h="70" w="72">
                    <a:moveTo>
                      <a:pt x="0" y="39"/>
                    </a:moveTo>
                    <a:cubicBezTo>
                      <a:pt x="20" y="70"/>
                      <a:pt x="20" y="70"/>
                      <a:pt x="20" y="70"/>
                    </a:cubicBezTo>
                    <a:cubicBezTo>
                      <a:pt x="30" y="70"/>
                      <a:pt x="41" y="70"/>
                      <a:pt x="51" y="70"/>
                    </a:cubicBezTo>
                    <a:cubicBezTo>
                      <a:pt x="72" y="39"/>
                      <a:pt x="72" y="39"/>
                      <a:pt x="72" y="39"/>
                    </a:cubicBezTo>
                    <a:cubicBezTo>
                      <a:pt x="36" y="0"/>
                      <a:pt x="36" y="0"/>
                      <a:pt x="36" y="0"/>
                    </a:cubicBezTo>
                    <a:cubicBezTo>
                      <a:pt x="0" y="39"/>
                      <a:pt x="0" y="39"/>
                      <a:pt x="0" y="39"/>
                    </a:cubicBezTo>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0" name="Google Shape;5510;p43"/>
              <p:cNvSpPr/>
              <p:nvPr/>
            </p:nvSpPr>
            <p:spPr>
              <a:xfrm>
                <a:off x="10583059" y="5155396"/>
                <a:ext cx="137963" cy="310417"/>
              </a:xfrm>
              <a:custGeom>
                <a:rect b="b" l="l" r="r" t="t"/>
                <a:pathLst>
                  <a:path extrusionOk="0" h="171" w="76">
                    <a:moveTo>
                      <a:pt x="25" y="0"/>
                    </a:moveTo>
                    <a:lnTo>
                      <a:pt x="0" y="171"/>
                    </a:lnTo>
                    <a:lnTo>
                      <a:pt x="76" y="171"/>
                    </a:lnTo>
                    <a:lnTo>
                      <a:pt x="51" y="0"/>
                    </a:lnTo>
                    <a:lnTo>
                      <a:pt x="25" y="0"/>
                    </a:lnTo>
                    <a:close/>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1" name="Google Shape;5511;p43"/>
              <p:cNvSpPr/>
              <p:nvPr/>
            </p:nvSpPr>
            <p:spPr>
              <a:xfrm>
                <a:off x="10583059" y="5155396"/>
                <a:ext cx="137963" cy="310417"/>
              </a:xfrm>
              <a:custGeom>
                <a:rect b="b" l="l" r="r" t="t"/>
                <a:pathLst>
                  <a:path extrusionOk="0" h="171" w="76">
                    <a:moveTo>
                      <a:pt x="25" y="0"/>
                    </a:moveTo>
                    <a:lnTo>
                      <a:pt x="0" y="171"/>
                    </a:lnTo>
                    <a:lnTo>
                      <a:pt x="76" y="171"/>
                    </a:lnTo>
                    <a:lnTo>
                      <a:pt x="51" y="0"/>
                    </a:lnTo>
                    <a:lnTo>
                      <a:pt x="2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2" name="Google Shape;5512;p43"/>
              <p:cNvSpPr/>
              <p:nvPr/>
            </p:nvSpPr>
            <p:spPr>
              <a:xfrm>
                <a:off x="10512262" y="4884916"/>
                <a:ext cx="139778" cy="272296"/>
              </a:xfrm>
              <a:custGeom>
                <a:rect b="b" l="l" r="r" t="t"/>
                <a:pathLst>
                  <a:path extrusionOk="0" h="150" w="77">
                    <a:moveTo>
                      <a:pt x="6" y="0"/>
                    </a:moveTo>
                    <a:lnTo>
                      <a:pt x="0" y="24"/>
                    </a:lnTo>
                    <a:lnTo>
                      <a:pt x="17" y="150"/>
                    </a:lnTo>
                    <a:lnTo>
                      <a:pt x="77" y="89"/>
                    </a:lnTo>
                    <a:lnTo>
                      <a:pt x="6"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3" name="Google Shape;5513;p43"/>
              <p:cNvSpPr/>
              <p:nvPr/>
            </p:nvSpPr>
            <p:spPr>
              <a:xfrm>
                <a:off x="10512262" y="4884916"/>
                <a:ext cx="139778" cy="272296"/>
              </a:xfrm>
              <a:custGeom>
                <a:rect b="b" l="l" r="r" t="t"/>
                <a:pathLst>
                  <a:path extrusionOk="0" h="150" w="77">
                    <a:moveTo>
                      <a:pt x="6" y="0"/>
                    </a:moveTo>
                    <a:lnTo>
                      <a:pt x="0" y="24"/>
                    </a:lnTo>
                    <a:lnTo>
                      <a:pt x="17" y="150"/>
                    </a:lnTo>
                    <a:lnTo>
                      <a:pt x="77" y="89"/>
                    </a:lnTo>
                    <a:lnTo>
                      <a:pt x="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4" name="Google Shape;5514;p43"/>
              <p:cNvSpPr/>
              <p:nvPr/>
            </p:nvSpPr>
            <p:spPr>
              <a:xfrm>
                <a:off x="10523154" y="4830457"/>
                <a:ext cx="257773" cy="90765"/>
              </a:xfrm>
              <a:custGeom>
                <a:rect b="b" l="l" r="r" t="t"/>
                <a:pathLst>
                  <a:path extrusionOk="0" h="58" w="167">
                    <a:moveTo>
                      <a:pt x="0" y="0"/>
                    </a:moveTo>
                    <a:cubicBezTo>
                      <a:pt x="0" y="6"/>
                      <a:pt x="0" y="6"/>
                      <a:pt x="0" y="6"/>
                    </a:cubicBezTo>
                    <a:cubicBezTo>
                      <a:pt x="0" y="6"/>
                      <a:pt x="43" y="56"/>
                      <a:pt x="84" y="58"/>
                    </a:cubicBezTo>
                    <a:cubicBezTo>
                      <a:pt x="84" y="58"/>
                      <a:pt x="85" y="58"/>
                      <a:pt x="86" y="58"/>
                    </a:cubicBezTo>
                    <a:cubicBezTo>
                      <a:pt x="126" y="58"/>
                      <a:pt x="167" y="9"/>
                      <a:pt x="167" y="9"/>
                    </a:cubicBezTo>
                    <a:cubicBezTo>
                      <a:pt x="167" y="0"/>
                      <a:pt x="167" y="0"/>
                      <a:pt x="167" y="0"/>
                    </a:cubicBezTo>
                    <a:cubicBezTo>
                      <a:pt x="0" y="0"/>
                      <a:pt x="0" y="0"/>
                      <a:pt x="0" y="0"/>
                    </a:cubicBezTo>
                  </a:path>
                </a:pathLst>
              </a:custGeom>
              <a:solidFill>
                <a:srgbClr val="CCAF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5" name="Google Shape;5515;p43"/>
              <p:cNvSpPr/>
              <p:nvPr/>
            </p:nvSpPr>
            <p:spPr>
              <a:xfrm>
                <a:off x="10337992" y="4084366"/>
                <a:ext cx="662586" cy="658956"/>
              </a:xfrm>
              <a:custGeom>
                <a:rect b="b" l="l" r="r" t="t"/>
                <a:pathLst>
                  <a:path extrusionOk="0" h="425" w="427">
                    <a:moveTo>
                      <a:pt x="335" y="61"/>
                    </a:moveTo>
                    <a:cubicBezTo>
                      <a:pt x="373" y="67"/>
                      <a:pt x="394" y="93"/>
                      <a:pt x="403" y="129"/>
                    </a:cubicBezTo>
                    <a:cubicBezTo>
                      <a:pt x="427" y="221"/>
                      <a:pt x="377" y="422"/>
                      <a:pt x="207" y="424"/>
                    </a:cubicBezTo>
                    <a:cubicBezTo>
                      <a:pt x="119" y="425"/>
                      <a:pt x="56" y="403"/>
                      <a:pt x="33" y="332"/>
                    </a:cubicBezTo>
                    <a:cubicBezTo>
                      <a:pt x="10" y="261"/>
                      <a:pt x="0" y="146"/>
                      <a:pt x="50" y="82"/>
                    </a:cubicBezTo>
                    <a:cubicBezTo>
                      <a:pt x="113" y="1"/>
                      <a:pt x="246" y="0"/>
                      <a:pt x="335" y="61"/>
                    </a:cubicBezTo>
                    <a:close/>
                  </a:path>
                </a:pathLst>
              </a:custGeom>
              <a:solidFill>
                <a:srgbClr val="755A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6" name="Google Shape;5516;p43"/>
              <p:cNvSpPr/>
              <p:nvPr/>
            </p:nvSpPr>
            <p:spPr>
              <a:xfrm>
                <a:off x="10254488" y="4156979"/>
                <a:ext cx="795104" cy="733383"/>
              </a:xfrm>
              <a:custGeom>
                <a:rect b="b" l="l" r="r" t="t"/>
                <a:pathLst>
                  <a:path extrusionOk="0" h="473" w="513">
                    <a:moveTo>
                      <a:pt x="257" y="0"/>
                    </a:moveTo>
                    <a:cubicBezTo>
                      <a:pt x="0" y="0"/>
                      <a:pt x="99" y="351"/>
                      <a:pt x="115" y="378"/>
                    </a:cubicBezTo>
                    <a:cubicBezTo>
                      <a:pt x="134" y="408"/>
                      <a:pt x="215" y="473"/>
                      <a:pt x="257" y="473"/>
                    </a:cubicBezTo>
                    <a:cubicBezTo>
                      <a:pt x="298" y="473"/>
                      <a:pt x="380" y="408"/>
                      <a:pt x="398" y="378"/>
                    </a:cubicBezTo>
                    <a:cubicBezTo>
                      <a:pt x="415" y="351"/>
                      <a:pt x="513" y="0"/>
                      <a:pt x="257" y="0"/>
                    </a:cubicBezTo>
                    <a:close/>
                  </a:path>
                </a:pathLst>
              </a:custGeom>
              <a:solidFill>
                <a:srgbClr val="FFDBB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7" name="Google Shape;5517;p43"/>
              <p:cNvSpPr/>
              <p:nvPr/>
            </p:nvSpPr>
            <p:spPr>
              <a:xfrm>
                <a:off x="10316209" y="4137010"/>
                <a:ext cx="668032" cy="433858"/>
              </a:xfrm>
              <a:custGeom>
                <a:rect b="b" l="l" r="r" t="t"/>
                <a:pathLst>
                  <a:path extrusionOk="0" h="280" w="431">
                    <a:moveTo>
                      <a:pt x="93" y="123"/>
                    </a:moveTo>
                    <a:cubicBezTo>
                      <a:pt x="138" y="151"/>
                      <a:pt x="174" y="109"/>
                      <a:pt x="215" y="127"/>
                    </a:cubicBezTo>
                    <a:cubicBezTo>
                      <a:pt x="256" y="145"/>
                      <a:pt x="368" y="59"/>
                      <a:pt x="392" y="247"/>
                    </a:cubicBezTo>
                    <a:cubicBezTo>
                      <a:pt x="431" y="111"/>
                      <a:pt x="372" y="14"/>
                      <a:pt x="223" y="7"/>
                    </a:cubicBezTo>
                    <a:cubicBezTo>
                      <a:pt x="64" y="0"/>
                      <a:pt x="0" y="145"/>
                      <a:pt x="44" y="280"/>
                    </a:cubicBezTo>
                    <a:cubicBezTo>
                      <a:pt x="41" y="207"/>
                      <a:pt x="59" y="159"/>
                      <a:pt x="93" y="123"/>
                    </a:cubicBezTo>
                    <a:close/>
                  </a:path>
                </a:pathLst>
              </a:custGeom>
              <a:solidFill>
                <a:srgbClr val="755A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8" name="Google Shape;5518;p43"/>
              <p:cNvSpPr/>
              <p:nvPr/>
            </p:nvSpPr>
            <p:spPr>
              <a:xfrm>
                <a:off x="10454172" y="4293126"/>
                <a:ext cx="252327" cy="61720"/>
              </a:xfrm>
              <a:custGeom>
                <a:rect b="b" l="l" r="r" t="t"/>
                <a:pathLst>
                  <a:path extrusionOk="0" h="40" w="163">
                    <a:moveTo>
                      <a:pt x="0" y="11"/>
                    </a:moveTo>
                    <a:cubicBezTo>
                      <a:pt x="1" y="34"/>
                      <a:pt x="41" y="38"/>
                      <a:pt x="58" y="39"/>
                    </a:cubicBezTo>
                    <a:cubicBezTo>
                      <a:pt x="74" y="40"/>
                      <a:pt x="89" y="38"/>
                      <a:pt x="104" y="33"/>
                    </a:cubicBezTo>
                    <a:cubicBezTo>
                      <a:pt x="123" y="28"/>
                      <a:pt x="147" y="21"/>
                      <a:pt x="162" y="9"/>
                    </a:cubicBezTo>
                    <a:cubicBezTo>
                      <a:pt x="163" y="7"/>
                      <a:pt x="163" y="5"/>
                      <a:pt x="161" y="4"/>
                    </a:cubicBezTo>
                    <a:cubicBezTo>
                      <a:pt x="131" y="0"/>
                      <a:pt x="101" y="24"/>
                      <a:pt x="71" y="26"/>
                    </a:cubicBezTo>
                    <a:cubicBezTo>
                      <a:pt x="49" y="27"/>
                      <a:pt x="20" y="25"/>
                      <a:pt x="3" y="10"/>
                    </a:cubicBezTo>
                    <a:cubicBezTo>
                      <a:pt x="2" y="9"/>
                      <a:pt x="0" y="9"/>
                      <a:pt x="0" y="11"/>
                    </a:cubicBezTo>
                    <a:close/>
                  </a:path>
                </a:pathLst>
              </a:custGeom>
              <a:solidFill>
                <a:srgbClr val="755A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19" name="Google Shape;5519;p43"/>
              <p:cNvSpPr/>
              <p:nvPr/>
            </p:nvSpPr>
            <p:spPr>
              <a:xfrm>
                <a:off x="10410605" y="4487364"/>
                <a:ext cx="488317" cy="179715"/>
              </a:xfrm>
              <a:custGeom>
                <a:rect b="b" l="l" r="r" t="t"/>
                <a:pathLst>
                  <a:path extrusionOk="0" h="115" w="315">
                    <a:moveTo>
                      <a:pt x="235" y="114"/>
                    </a:moveTo>
                    <a:cubicBezTo>
                      <a:pt x="237" y="114"/>
                      <a:pt x="238" y="114"/>
                      <a:pt x="240" y="114"/>
                    </a:cubicBezTo>
                    <a:cubicBezTo>
                      <a:pt x="281" y="110"/>
                      <a:pt x="292" y="91"/>
                      <a:pt x="296" y="68"/>
                    </a:cubicBezTo>
                    <a:cubicBezTo>
                      <a:pt x="301" y="42"/>
                      <a:pt x="302" y="33"/>
                      <a:pt x="308" y="30"/>
                    </a:cubicBezTo>
                    <a:cubicBezTo>
                      <a:pt x="313" y="28"/>
                      <a:pt x="315" y="23"/>
                      <a:pt x="314" y="16"/>
                    </a:cubicBezTo>
                    <a:cubicBezTo>
                      <a:pt x="314" y="9"/>
                      <a:pt x="314" y="8"/>
                      <a:pt x="306" y="6"/>
                    </a:cubicBezTo>
                    <a:cubicBezTo>
                      <a:pt x="299" y="3"/>
                      <a:pt x="264" y="0"/>
                      <a:pt x="237" y="2"/>
                    </a:cubicBezTo>
                    <a:cubicBezTo>
                      <a:pt x="237" y="9"/>
                      <a:pt x="237" y="9"/>
                      <a:pt x="237" y="9"/>
                    </a:cubicBezTo>
                    <a:cubicBezTo>
                      <a:pt x="258" y="8"/>
                      <a:pt x="278" y="10"/>
                      <a:pt x="284" y="14"/>
                    </a:cubicBezTo>
                    <a:cubicBezTo>
                      <a:pt x="298" y="23"/>
                      <a:pt x="294" y="64"/>
                      <a:pt x="282" y="85"/>
                    </a:cubicBezTo>
                    <a:cubicBezTo>
                      <a:pt x="275" y="100"/>
                      <a:pt x="254" y="107"/>
                      <a:pt x="235" y="107"/>
                    </a:cubicBezTo>
                    <a:lnTo>
                      <a:pt x="235" y="114"/>
                    </a:lnTo>
                    <a:close/>
                    <a:moveTo>
                      <a:pt x="157" y="15"/>
                    </a:moveTo>
                    <a:cubicBezTo>
                      <a:pt x="148" y="16"/>
                      <a:pt x="110" y="5"/>
                      <a:pt x="83" y="2"/>
                    </a:cubicBezTo>
                    <a:cubicBezTo>
                      <a:pt x="82" y="2"/>
                      <a:pt x="80" y="2"/>
                      <a:pt x="78" y="2"/>
                    </a:cubicBezTo>
                    <a:cubicBezTo>
                      <a:pt x="77" y="9"/>
                      <a:pt x="77" y="9"/>
                      <a:pt x="77" y="9"/>
                    </a:cubicBezTo>
                    <a:cubicBezTo>
                      <a:pt x="99" y="10"/>
                      <a:pt x="122" y="15"/>
                      <a:pt x="129" y="27"/>
                    </a:cubicBezTo>
                    <a:cubicBezTo>
                      <a:pt x="142" y="46"/>
                      <a:pt x="119" y="92"/>
                      <a:pt x="99" y="103"/>
                    </a:cubicBezTo>
                    <a:cubicBezTo>
                      <a:pt x="93" y="106"/>
                      <a:pt x="84" y="108"/>
                      <a:pt x="76" y="108"/>
                    </a:cubicBezTo>
                    <a:cubicBezTo>
                      <a:pt x="75" y="114"/>
                      <a:pt x="75" y="114"/>
                      <a:pt x="75" y="114"/>
                    </a:cubicBezTo>
                    <a:cubicBezTo>
                      <a:pt x="112" y="114"/>
                      <a:pt x="125" y="88"/>
                      <a:pt x="129" y="80"/>
                    </a:cubicBezTo>
                    <a:cubicBezTo>
                      <a:pt x="138" y="63"/>
                      <a:pt x="136" y="41"/>
                      <a:pt x="157" y="41"/>
                    </a:cubicBezTo>
                    <a:cubicBezTo>
                      <a:pt x="177" y="41"/>
                      <a:pt x="175" y="63"/>
                      <a:pt x="182" y="79"/>
                    </a:cubicBezTo>
                    <a:cubicBezTo>
                      <a:pt x="186" y="88"/>
                      <a:pt x="198" y="115"/>
                      <a:pt x="235" y="114"/>
                    </a:cubicBezTo>
                    <a:cubicBezTo>
                      <a:pt x="235" y="107"/>
                      <a:pt x="235" y="107"/>
                      <a:pt x="235" y="107"/>
                    </a:cubicBezTo>
                    <a:cubicBezTo>
                      <a:pt x="226" y="107"/>
                      <a:pt x="217" y="106"/>
                      <a:pt x="211" y="102"/>
                    </a:cubicBezTo>
                    <a:cubicBezTo>
                      <a:pt x="191" y="92"/>
                      <a:pt x="171" y="46"/>
                      <a:pt x="185" y="26"/>
                    </a:cubicBezTo>
                    <a:cubicBezTo>
                      <a:pt x="193" y="15"/>
                      <a:pt x="215" y="10"/>
                      <a:pt x="237" y="9"/>
                    </a:cubicBezTo>
                    <a:cubicBezTo>
                      <a:pt x="237" y="2"/>
                      <a:pt x="237" y="2"/>
                      <a:pt x="237" y="2"/>
                    </a:cubicBezTo>
                    <a:cubicBezTo>
                      <a:pt x="235" y="2"/>
                      <a:pt x="234" y="2"/>
                      <a:pt x="232" y="2"/>
                    </a:cubicBezTo>
                    <a:cubicBezTo>
                      <a:pt x="208" y="4"/>
                      <a:pt x="179" y="15"/>
                      <a:pt x="157" y="15"/>
                    </a:cubicBezTo>
                    <a:close/>
                    <a:moveTo>
                      <a:pt x="78" y="2"/>
                    </a:moveTo>
                    <a:cubicBezTo>
                      <a:pt x="51" y="1"/>
                      <a:pt x="16" y="4"/>
                      <a:pt x="10" y="6"/>
                    </a:cubicBezTo>
                    <a:cubicBezTo>
                      <a:pt x="1" y="9"/>
                      <a:pt x="1" y="10"/>
                      <a:pt x="0" y="17"/>
                    </a:cubicBezTo>
                    <a:cubicBezTo>
                      <a:pt x="0" y="23"/>
                      <a:pt x="1" y="29"/>
                      <a:pt x="5" y="31"/>
                    </a:cubicBezTo>
                    <a:cubicBezTo>
                      <a:pt x="12" y="33"/>
                      <a:pt x="12" y="42"/>
                      <a:pt x="15" y="68"/>
                    </a:cubicBezTo>
                    <a:cubicBezTo>
                      <a:pt x="19" y="92"/>
                      <a:pt x="28" y="111"/>
                      <a:pt x="69" y="114"/>
                    </a:cubicBezTo>
                    <a:cubicBezTo>
                      <a:pt x="71" y="114"/>
                      <a:pt x="73" y="114"/>
                      <a:pt x="75" y="114"/>
                    </a:cubicBezTo>
                    <a:cubicBezTo>
                      <a:pt x="76" y="108"/>
                      <a:pt x="76" y="108"/>
                      <a:pt x="76" y="108"/>
                    </a:cubicBezTo>
                    <a:cubicBezTo>
                      <a:pt x="57" y="108"/>
                      <a:pt x="35" y="101"/>
                      <a:pt x="28" y="86"/>
                    </a:cubicBezTo>
                    <a:cubicBezTo>
                      <a:pt x="18" y="65"/>
                      <a:pt x="17" y="23"/>
                      <a:pt x="31" y="14"/>
                    </a:cubicBezTo>
                    <a:cubicBezTo>
                      <a:pt x="37" y="11"/>
                      <a:pt x="57" y="8"/>
                      <a:pt x="77" y="9"/>
                    </a:cubicBezTo>
                    <a:lnTo>
                      <a:pt x="78" y="2"/>
                    </a:lnTo>
                    <a:close/>
                  </a:path>
                </a:pathLst>
              </a:custGeom>
              <a:solidFill>
                <a:srgbClr val="C93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0" name="Google Shape;5520;p43"/>
              <p:cNvSpPr/>
              <p:nvPr/>
            </p:nvSpPr>
            <p:spPr>
              <a:xfrm>
                <a:off x="10652040" y="4884916"/>
                <a:ext cx="137963" cy="274111"/>
              </a:xfrm>
              <a:custGeom>
                <a:rect b="b" l="l" r="r" t="t"/>
                <a:pathLst>
                  <a:path extrusionOk="0" h="151" w="76">
                    <a:moveTo>
                      <a:pt x="71" y="0"/>
                    </a:moveTo>
                    <a:lnTo>
                      <a:pt x="76" y="24"/>
                    </a:lnTo>
                    <a:lnTo>
                      <a:pt x="60" y="151"/>
                    </a:lnTo>
                    <a:lnTo>
                      <a:pt x="0" y="89"/>
                    </a:lnTo>
                    <a:lnTo>
                      <a:pt x="71" y="0"/>
                    </a:lnTo>
                    <a:close/>
                  </a:path>
                </a:pathLst>
              </a:custGeom>
              <a:solidFill>
                <a:srgbClr val="EDED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1" name="Google Shape;5521;p43"/>
              <p:cNvSpPr/>
              <p:nvPr/>
            </p:nvSpPr>
            <p:spPr>
              <a:xfrm>
                <a:off x="10652040" y="4884916"/>
                <a:ext cx="137963" cy="274111"/>
              </a:xfrm>
              <a:custGeom>
                <a:rect b="b" l="l" r="r" t="t"/>
                <a:pathLst>
                  <a:path extrusionOk="0" h="151" w="76">
                    <a:moveTo>
                      <a:pt x="71" y="0"/>
                    </a:moveTo>
                    <a:lnTo>
                      <a:pt x="76" y="24"/>
                    </a:lnTo>
                    <a:lnTo>
                      <a:pt x="60" y="151"/>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2" name="Google Shape;5522;p43"/>
              <p:cNvSpPr/>
              <p:nvPr/>
            </p:nvSpPr>
            <p:spPr>
              <a:xfrm>
                <a:off x="10523154" y="4879470"/>
                <a:ext cx="257773" cy="167008"/>
              </a:xfrm>
              <a:custGeom>
                <a:rect b="b" l="l" r="r" t="t"/>
                <a:pathLst>
                  <a:path extrusionOk="0" h="92" w="142">
                    <a:moveTo>
                      <a:pt x="142" y="0"/>
                    </a:moveTo>
                    <a:lnTo>
                      <a:pt x="71" y="89"/>
                    </a:lnTo>
                    <a:lnTo>
                      <a:pt x="0" y="0"/>
                    </a:lnTo>
                    <a:lnTo>
                      <a:pt x="0" y="3"/>
                    </a:lnTo>
                    <a:lnTo>
                      <a:pt x="71" y="92"/>
                    </a:lnTo>
                    <a:lnTo>
                      <a:pt x="142" y="3"/>
                    </a:lnTo>
                    <a:lnTo>
                      <a:pt x="142" y="0"/>
                    </a:lnTo>
                    <a:close/>
                  </a:path>
                </a:pathLst>
              </a:custGeom>
              <a:solidFill>
                <a:srgbClr val="F2D0B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3" name="Google Shape;5523;p43"/>
              <p:cNvSpPr/>
              <p:nvPr/>
            </p:nvSpPr>
            <p:spPr>
              <a:xfrm>
                <a:off x="10523154" y="4879470"/>
                <a:ext cx="257773" cy="167008"/>
              </a:xfrm>
              <a:custGeom>
                <a:rect b="b" l="l" r="r" t="t"/>
                <a:pathLst>
                  <a:path extrusionOk="0" h="92" w="142">
                    <a:moveTo>
                      <a:pt x="142" y="0"/>
                    </a:moveTo>
                    <a:lnTo>
                      <a:pt x="71" y="89"/>
                    </a:lnTo>
                    <a:lnTo>
                      <a:pt x="0" y="0"/>
                    </a:lnTo>
                    <a:lnTo>
                      <a:pt x="0" y="3"/>
                    </a:lnTo>
                    <a:lnTo>
                      <a:pt x="71" y="92"/>
                    </a:lnTo>
                    <a:lnTo>
                      <a:pt x="142" y="3"/>
                    </a:lnTo>
                    <a:lnTo>
                      <a:pt x="14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4" name="Google Shape;5524;p43"/>
              <p:cNvSpPr/>
              <p:nvPr/>
            </p:nvSpPr>
            <p:spPr>
              <a:xfrm>
                <a:off x="10675639" y="5155396"/>
                <a:ext cx="1815" cy="1815"/>
              </a:xfrm>
              <a:prstGeom prst="rect">
                <a:avLst/>
              </a:prstGeom>
              <a:solidFill>
                <a:srgbClr val="E5E5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5" name="Google Shape;5525;p43"/>
              <p:cNvSpPr/>
              <p:nvPr/>
            </p:nvSpPr>
            <p:spPr>
              <a:xfrm>
                <a:off x="10675639" y="5155396"/>
                <a:ext cx="1815" cy="18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6" name="Google Shape;5526;p43"/>
              <p:cNvSpPr/>
              <p:nvPr/>
            </p:nvSpPr>
            <p:spPr>
              <a:xfrm>
                <a:off x="10628441" y="5155396"/>
                <a:ext cx="49013" cy="0"/>
              </a:xfrm>
              <a:custGeom>
                <a:rect b="b" l="l" r="r" t="t"/>
                <a:pathLst>
                  <a:path extrusionOk="0" h="120000" w="27">
                    <a:moveTo>
                      <a:pt x="26" y="0"/>
                    </a:moveTo>
                    <a:lnTo>
                      <a:pt x="0" y="0"/>
                    </a:lnTo>
                    <a:lnTo>
                      <a:pt x="0" y="0"/>
                    </a:lnTo>
                    <a:lnTo>
                      <a:pt x="27" y="0"/>
                    </a:lnTo>
                    <a:lnTo>
                      <a:pt x="26" y="0"/>
                    </a:lnTo>
                    <a:close/>
                  </a:path>
                </a:pathLst>
              </a:custGeom>
              <a:solidFill>
                <a:srgbClr val="B5323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7" name="Google Shape;5527;p43"/>
              <p:cNvSpPr/>
              <p:nvPr/>
            </p:nvSpPr>
            <p:spPr>
              <a:xfrm>
                <a:off x="10628441" y="5155396"/>
                <a:ext cx="49013" cy="0"/>
              </a:xfrm>
              <a:custGeom>
                <a:rect b="b" l="l" r="r" t="t"/>
                <a:pathLst>
                  <a:path extrusionOk="0" h="120000" w="27">
                    <a:moveTo>
                      <a:pt x="26" y="0"/>
                    </a:moveTo>
                    <a:lnTo>
                      <a:pt x="0" y="0"/>
                    </a:lnTo>
                    <a:lnTo>
                      <a:pt x="0" y="0"/>
                    </a:lnTo>
                    <a:lnTo>
                      <a:pt x="27" y="0"/>
                    </a:lnTo>
                    <a:lnTo>
                      <a:pt x="2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8" name="Google Shape;5528;p43"/>
              <p:cNvSpPr/>
              <p:nvPr/>
            </p:nvSpPr>
            <p:spPr>
              <a:xfrm>
                <a:off x="10713761" y="5079153"/>
                <a:ext cx="1203547" cy="544592"/>
              </a:xfrm>
              <a:custGeom>
                <a:rect b="b" l="l" r="r" t="t"/>
                <a:pathLst>
                  <a:path extrusionOk="0" h="352" w="777">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FFDE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29" name="Google Shape;5529;p43"/>
              <p:cNvSpPr/>
              <p:nvPr/>
            </p:nvSpPr>
            <p:spPr>
              <a:xfrm>
                <a:off x="10713761" y="5079153"/>
                <a:ext cx="1203547" cy="544592"/>
              </a:xfrm>
              <a:custGeom>
                <a:rect b="b" l="l" r="r" t="t"/>
                <a:pathLst>
                  <a:path extrusionOk="0" h="352" w="777">
                    <a:moveTo>
                      <a:pt x="310" y="0"/>
                    </a:moveTo>
                    <a:cubicBezTo>
                      <a:pt x="139" y="75"/>
                      <a:pt x="87" y="115"/>
                      <a:pt x="67" y="133"/>
                    </a:cubicBezTo>
                    <a:cubicBezTo>
                      <a:pt x="36" y="161"/>
                      <a:pt x="18" y="264"/>
                      <a:pt x="0" y="352"/>
                    </a:cubicBezTo>
                    <a:cubicBezTo>
                      <a:pt x="388" y="352"/>
                      <a:pt x="388" y="352"/>
                      <a:pt x="388" y="352"/>
                    </a:cubicBezTo>
                    <a:cubicBezTo>
                      <a:pt x="777" y="352"/>
                      <a:pt x="777" y="352"/>
                      <a:pt x="777" y="352"/>
                    </a:cubicBezTo>
                    <a:cubicBezTo>
                      <a:pt x="758" y="264"/>
                      <a:pt x="741" y="161"/>
                      <a:pt x="709" y="133"/>
                    </a:cubicBezTo>
                    <a:cubicBezTo>
                      <a:pt x="689" y="115"/>
                      <a:pt x="639" y="76"/>
                      <a:pt x="468" y="1"/>
                    </a:cubicBezTo>
                    <a:cubicBezTo>
                      <a:pt x="310" y="0"/>
                      <a:pt x="310" y="0"/>
                      <a:pt x="310" y="0"/>
                    </a:cubicBezTo>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0" name="Google Shape;5530;p43"/>
              <p:cNvSpPr/>
              <p:nvPr/>
            </p:nvSpPr>
            <p:spPr>
              <a:xfrm>
                <a:off x="11185740" y="4687048"/>
                <a:ext cx="259589" cy="540961"/>
              </a:xfrm>
              <a:custGeom>
                <a:rect b="b" l="l" r="r" t="t"/>
                <a:pathLst>
                  <a:path extrusionOk="0" h="349" w="167">
                    <a:moveTo>
                      <a:pt x="0" y="103"/>
                    </a:moveTo>
                    <a:cubicBezTo>
                      <a:pt x="0" y="230"/>
                      <a:pt x="0" y="230"/>
                      <a:pt x="0" y="230"/>
                    </a:cubicBezTo>
                    <a:cubicBezTo>
                      <a:pt x="0" y="293"/>
                      <a:pt x="0" y="293"/>
                      <a:pt x="0" y="293"/>
                    </a:cubicBezTo>
                    <a:cubicBezTo>
                      <a:pt x="46" y="347"/>
                      <a:pt x="121" y="349"/>
                      <a:pt x="167" y="293"/>
                    </a:cubicBezTo>
                    <a:cubicBezTo>
                      <a:pt x="167" y="230"/>
                      <a:pt x="167" y="230"/>
                      <a:pt x="167" y="230"/>
                    </a:cubicBezTo>
                    <a:cubicBezTo>
                      <a:pt x="167" y="103"/>
                      <a:pt x="167" y="103"/>
                      <a:pt x="167" y="103"/>
                    </a:cubicBezTo>
                    <a:cubicBezTo>
                      <a:pt x="167" y="0"/>
                      <a:pt x="0" y="0"/>
                      <a:pt x="0" y="103"/>
                    </a:cubicBezTo>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1" name="Google Shape;5531;p43"/>
              <p:cNvSpPr/>
              <p:nvPr/>
            </p:nvSpPr>
            <p:spPr>
              <a:xfrm>
                <a:off x="11013286" y="4652557"/>
                <a:ext cx="108918" cy="157932"/>
              </a:xfrm>
              <a:custGeom>
                <a:rect b="b" l="l" r="r" t="t"/>
                <a:pathLst>
                  <a:path extrusionOk="0" h="102" w="70">
                    <a:moveTo>
                      <a:pt x="20" y="5"/>
                    </a:moveTo>
                    <a:cubicBezTo>
                      <a:pt x="35" y="0"/>
                      <a:pt x="54" y="17"/>
                      <a:pt x="62" y="42"/>
                    </a:cubicBezTo>
                    <a:cubicBezTo>
                      <a:pt x="70" y="68"/>
                      <a:pt x="65" y="92"/>
                      <a:pt x="51" y="97"/>
                    </a:cubicBezTo>
                    <a:cubicBezTo>
                      <a:pt x="36" y="102"/>
                      <a:pt x="17" y="85"/>
                      <a:pt x="9" y="60"/>
                    </a:cubicBezTo>
                    <a:cubicBezTo>
                      <a:pt x="0" y="34"/>
                      <a:pt x="6" y="10"/>
                      <a:pt x="20" y="5"/>
                    </a:cubicBezTo>
                    <a:close/>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2" name="Google Shape;5532;p43"/>
              <p:cNvSpPr/>
              <p:nvPr/>
            </p:nvSpPr>
            <p:spPr>
              <a:xfrm>
                <a:off x="11505233" y="4652557"/>
                <a:ext cx="108918" cy="157932"/>
              </a:xfrm>
              <a:custGeom>
                <a:rect b="b" l="l" r="r" t="t"/>
                <a:pathLst>
                  <a:path extrusionOk="0" h="102" w="70">
                    <a:moveTo>
                      <a:pt x="50" y="5"/>
                    </a:moveTo>
                    <a:cubicBezTo>
                      <a:pt x="36" y="0"/>
                      <a:pt x="17" y="17"/>
                      <a:pt x="9" y="42"/>
                    </a:cubicBezTo>
                    <a:cubicBezTo>
                      <a:pt x="0" y="68"/>
                      <a:pt x="5" y="92"/>
                      <a:pt x="20" y="97"/>
                    </a:cubicBezTo>
                    <a:cubicBezTo>
                      <a:pt x="35" y="102"/>
                      <a:pt x="53" y="85"/>
                      <a:pt x="62" y="60"/>
                    </a:cubicBezTo>
                    <a:cubicBezTo>
                      <a:pt x="70" y="34"/>
                      <a:pt x="65" y="10"/>
                      <a:pt x="50" y="5"/>
                    </a:cubicBezTo>
                    <a:close/>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3" name="Google Shape;5533;p43"/>
              <p:cNvSpPr/>
              <p:nvPr/>
            </p:nvSpPr>
            <p:spPr>
              <a:xfrm>
                <a:off x="11134911" y="5204410"/>
                <a:ext cx="341277" cy="419335"/>
              </a:xfrm>
              <a:custGeom>
                <a:rect b="b" l="l" r="r" t="t"/>
                <a:pathLst>
                  <a:path extrusionOk="0" h="271" w="221">
                    <a:moveTo>
                      <a:pt x="117" y="0"/>
                    </a:moveTo>
                    <a:cubicBezTo>
                      <a:pt x="117" y="0"/>
                      <a:pt x="0" y="28"/>
                      <a:pt x="0" y="35"/>
                    </a:cubicBezTo>
                    <a:cubicBezTo>
                      <a:pt x="0" y="42"/>
                      <a:pt x="45" y="271"/>
                      <a:pt x="45" y="271"/>
                    </a:cubicBezTo>
                    <a:cubicBezTo>
                      <a:pt x="202" y="271"/>
                      <a:pt x="202" y="271"/>
                      <a:pt x="202" y="271"/>
                    </a:cubicBezTo>
                    <a:cubicBezTo>
                      <a:pt x="221" y="36"/>
                      <a:pt x="221" y="36"/>
                      <a:pt x="221" y="36"/>
                    </a:cubicBezTo>
                    <a:cubicBezTo>
                      <a:pt x="117" y="0"/>
                      <a:pt x="117" y="0"/>
                      <a:pt x="117" y="0"/>
                    </a:cubicBezTo>
                  </a:path>
                </a:pathLst>
              </a:custGeom>
              <a:solidFill>
                <a:srgbClr val="9FBA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4" name="Google Shape;5534;p43"/>
              <p:cNvSpPr/>
              <p:nvPr/>
            </p:nvSpPr>
            <p:spPr>
              <a:xfrm>
                <a:off x="11016916" y="5080969"/>
                <a:ext cx="225098" cy="542776"/>
              </a:xfrm>
              <a:custGeom>
                <a:rect b="b" l="l" r="r" t="t"/>
                <a:pathLst>
                  <a:path extrusionOk="0" h="299" w="124">
                    <a:moveTo>
                      <a:pt x="93" y="0"/>
                    </a:moveTo>
                    <a:lnTo>
                      <a:pt x="93" y="33"/>
                    </a:lnTo>
                    <a:lnTo>
                      <a:pt x="124" y="299"/>
                    </a:lnTo>
                    <a:lnTo>
                      <a:pt x="71" y="299"/>
                    </a:lnTo>
                    <a:lnTo>
                      <a:pt x="12" y="181"/>
                    </a:lnTo>
                    <a:lnTo>
                      <a:pt x="68" y="144"/>
                    </a:lnTo>
                    <a:lnTo>
                      <a:pt x="0" y="111"/>
                    </a:lnTo>
                    <a:lnTo>
                      <a:pt x="62" y="14"/>
                    </a:lnTo>
                    <a:lnTo>
                      <a:pt x="93" y="0"/>
                    </a:lnTo>
                    <a:close/>
                  </a:path>
                </a:pathLst>
              </a:custGeom>
              <a:solidFill>
                <a:srgbClr val="1A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5" name="Google Shape;5535;p43"/>
              <p:cNvSpPr/>
              <p:nvPr/>
            </p:nvSpPr>
            <p:spPr>
              <a:xfrm>
                <a:off x="11387239" y="5080969"/>
                <a:ext cx="225098" cy="542776"/>
              </a:xfrm>
              <a:custGeom>
                <a:rect b="b" l="l" r="r" t="t"/>
                <a:pathLst>
                  <a:path extrusionOk="0" h="299" w="124">
                    <a:moveTo>
                      <a:pt x="32" y="0"/>
                    </a:moveTo>
                    <a:lnTo>
                      <a:pt x="32" y="33"/>
                    </a:lnTo>
                    <a:lnTo>
                      <a:pt x="0" y="299"/>
                    </a:lnTo>
                    <a:lnTo>
                      <a:pt x="53" y="299"/>
                    </a:lnTo>
                    <a:lnTo>
                      <a:pt x="112" y="181"/>
                    </a:lnTo>
                    <a:lnTo>
                      <a:pt x="55" y="144"/>
                    </a:lnTo>
                    <a:lnTo>
                      <a:pt x="124" y="111"/>
                    </a:lnTo>
                    <a:lnTo>
                      <a:pt x="68" y="18"/>
                    </a:lnTo>
                    <a:lnTo>
                      <a:pt x="32" y="0"/>
                    </a:lnTo>
                    <a:close/>
                  </a:path>
                </a:pathLst>
              </a:custGeom>
              <a:solidFill>
                <a:srgbClr val="1B1B1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6" name="Google Shape;5536;p43"/>
              <p:cNvSpPr/>
              <p:nvPr/>
            </p:nvSpPr>
            <p:spPr>
              <a:xfrm>
                <a:off x="11258352" y="5204410"/>
                <a:ext cx="112549" cy="108918"/>
              </a:xfrm>
              <a:custGeom>
                <a:rect b="b" l="l" r="r" t="t"/>
                <a:pathLst>
                  <a:path extrusionOk="0" h="70" w="72">
                    <a:moveTo>
                      <a:pt x="0" y="39"/>
                    </a:moveTo>
                    <a:cubicBezTo>
                      <a:pt x="20" y="70"/>
                      <a:pt x="20" y="70"/>
                      <a:pt x="20" y="70"/>
                    </a:cubicBezTo>
                    <a:cubicBezTo>
                      <a:pt x="31" y="70"/>
                      <a:pt x="41" y="70"/>
                      <a:pt x="52" y="70"/>
                    </a:cubicBezTo>
                    <a:cubicBezTo>
                      <a:pt x="72" y="39"/>
                      <a:pt x="72" y="39"/>
                      <a:pt x="72" y="39"/>
                    </a:cubicBezTo>
                    <a:cubicBezTo>
                      <a:pt x="37" y="0"/>
                      <a:pt x="37" y="0"/>
                      <a:pt x="37" y="0"/>
                    </a:cubicBezTo>
                    <a:cubicBezTo>
                      <a:pt x="0" y="39"/>
                      <a:pt x="0" y="39"/>
                      <a:pt x="0" y="39"/>
                    </a:cubicBezTo>
                  </a:path>
                </a:pathLst>
              </a:custGeom>
              <a:solidFill>
                <a:srgbClr val="28A8E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7" name="Google Shape;5537;p43"/>
              <p:cNvSpPr/>
              <p:nvPr/>
            </p:nvSpPr>
            <p:spPr>
              <a:xfrm>
                <a:off x="11245645" y="5313328"/>
                <a:ext cx="137963" cy="310417"/>
              </a:xfrm>
              <a:custGeom>
                <a:rect b="b" l="l" r="r" t="t"/>
                <a:pathLst>
                  <a:path extrusionOk="0" h="171" w="76">
                    <a:moveTo>
                      <a:pt x="24" y="0"/>
                    </a:moveTo>
                    <a:lnTo>
                      <a:pt x="0" y="171"/>
                    </a:lnTo>
                    <a:lnTo>
                      <a:pt x="76" y="171"/>
                    </a:lnTo>
                    <a:lnTo>
                      <a:pt x="51" y="0"/>
                    </a:lnTo>
                    <a:lnTo>
                      <a:pt x="24" y="0"/>
                    </a:lnTo>
                    <a:close/>
                  </a:path>
                </a:pathLst>
              </a:custGeom>
              <a:solidFill>
                <a:srgbClr val="28A8E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8" name="Google Shape;5538;p43"/>
              <p:cNvSpPr/>
              <p:nvPr/>
            </p:nvSpPr>
            <p:spPr>
              <a:xfrm>
                <a:off x="11245645" y="5313328"/>
                <a:ext cx="137963" cy="310417"/>
              </a:xfrm>
              <a:custGeom>
                <a:rect b="b" l="l" r="r" t="t"/>
                <a:pathLst>
                  <a:path extrusionOk="0" h="171" w="76">
                    <a:moveTo>
                      <a:pt x="24" y="0"/>
                    </a:moveTo>
                    <a:lnTo>
                      <a:pt x="0" y="171"/>
                    </a:lnTo>
                    <a:lnTo>
                      <a:pt x="76" y="171"/>
                    </a:lnTo>
                    <a:lnTo>
                      <a:pt x="51" y="0"/>
                    </a:lnTo>
                    <a:lnTo>
                      <a:pt x="2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39" name="Google Shape;5539;p43"/>
              <p:cNvSpPr/>
              <p:nvPr/>
            </p:nvSpPr>
            <p:spPr>
              <a:xfrm>
                <a:off x="11173033" y="5042847"/>
                <a:ext cx="143409" cy="272296"/>
              </a:xfrm>
              <a:custGeom>
                <a:rect b="b" l="l" r="r" t="t"/>
                <a:pathLst>
                  <a:path extrusionOk="0" h="150" w="79">
                    <a:moveTo>
                      <a:pt x="7" y="0"/>
                    </a:moveTo>
                    <a:lnTo>
                      <a:pt x="0" y="24"/>
                    </a:lnTo>
                    <a:lnTo>
                      <a:pt x="18" y="150"/>
                    </a:lnTo>
                    <a:lnTo>
                      <a:pt x="79" y="89"/>
                    </a:lnTo>
                    <a:lnTo>
                      <a:pt x="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0" name="Google Shape;5540;p43"/>
              <p:cNvSpPr/>
              <p:nvPr/>
            </p:nvSpPr>
            <p:spPr>
              <a:xfrm>
                <a:off x="11173033" y="5042847"/>
                <a:ext cx="143409" cy="272296"/>
              </a:xfrm>
              <a:custGeom>
                <a:rect b="b" l="l" r="r" t="t"/>
                <a:pathLst>
                  <a:path extrusionOk="0" h="150" w="79">
                    <a:moveTo>
                      <a:pt x="7" y="0"/>
                    </a:moveTo>
                    <a:lnTo>
                      <a:pt x="0" y="24"/>
                    </a:lnTo>
                    <a:lnTo>
                      <a:pt x="18" y="150"/>
                    </a:lnTo>
                    <a:lnTo>
                      <a:pt x="79" y="89"/>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1" name="Google Shape;5541;p43"/>
              <p:cNvSpPr/>
              <p:nvPr/>
            </p:nvSpPr>
            <p:spPr>
              <a:xfrm>
                <a:off x="11185740" y="4988388"/>
                <a:ext cx="259589" cy="90765"/>
              </a:xfrm>
              <a:custGeom>
                <a:rect b="b" l="l" r="r" t="t"/>
                <a:pathLst>
                  <a:path extrusionOk="0" h="58" w="167">
                    <a:moveTo>
                      <a:pt x="0" y="0"/>
                    </a:moveTo>
                    <a:cubicBezTo>
                      <a:pt x="0" y="6"/>
                      <a:pt x="0" y="6"/>
                      <a:pt x="0" y="6"/>
                    </a:cubicBezTo>
                    <a:cubicBezTo>
                      <a:pt x="0" y="6"/>
                      <a:pt x="42" y="56"/>
                      <a:pt x="83" y="58"/>
                    </a:cubicBezTo>
                    <a:cubicBezTo>
                      <a:pt x="84" y="58"/>
                      <a:pt x="84" y="58"/>
                      <a:pt x="85" y="58"/>
                    </a:cubicBezTo>
                    <a:cubicBezTo>
                      <a:pt x="125" y="58"/>
                      <a:pt x="167" y="9"/>
                      <a:pt x="167" y="9"/>
                    </a:cubicBezTo>
                    <a:cubicBezTo>
                      <a:pt x="167" y="0"/>
                      <a:pt x="167" y="0"/>
                      <a:pt x="167" y="0"/>
                    </a:cubicBezTo>
                    <a:cubicBezTo>
                      <a:pt x="0" y="0"/>
                      <a:pt x="0" y="0"/>
                      <a:pt x="0" y="0"/>
                    </a:cubicBezTo>
                  </a:path>
                </a:pathLst>
              </a:custGeom>
              <a:solidFill>
                <a:srgbClr val="C59E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2" name="Google Shape;5542;p43"/>
              <p:cNvSpPr/>
              <p:nvPr/>
            </p:nvSpPr>
            <p:spPr>
              <a:xfrm>
                <a:off x="10917075" y="4316725"/>
                <a:ext cx="795104" cy="731568"/>
              </a:xfrm>
              <a:custGeom>
                <a:rect b="b" l="l" r="r" t="t"/>
                <a:pathLst>
                  <a:path extrusionOk="0" h="473" w="513">
                    <a:moveTo>
                      <a:pt x="256" y="0"/>
                    </a:moveTo>
                    <a:cubicBezTo>
                      <a:pt x="0" y="0"/>
                      <a:pt x="98" y="351"/>
                      <a:pt x="115" y="378"/>
                    </a:cubicBezTo>
                    <a:cubicBezTo>
                      <a:pt x="133" y="408"/>
                      <a:pt x="215" y="473"/>
                      <a:pt x="256" y="473"/>
                    </a:cubicBezTo>
                    <a:cubicBezTo>
                      <a:pt x="298" y="473"/>
                      <a:pt x="379" y="408"/>
                      <a:pt x="398" y="378"/>
                    </a:cubicBezTo>
                    <a:cubicBezTo>
                      <a:pt x="414" y="351"/>
                      <a:pt x="513" y="0"/>
                      <a:pt x="256" y="0"/>
                    </a:cubicBezTo>
                    <a:close/>
                  </a:path>
                </a:pathLst>
              </a:custGeom>
              <a:solidFill>
                <a:srgbClr val="F6C5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3" name="Google Shape;5543;p43"/>
              <p:cNvSpPr/>
              <p:nvPr/>
            </p:nvSpPr>
            <p:spPr>
              <a:xfrm>
                <a:off x="11011471" y="4222329"/>
                <a:ext cx="624465" cy="562745"/>
              </a:xfrm>
              <a:custGeom>
                <a:rect b="b" l="l" r="r" t="t"/>
                <a:pathLst>
                  <a:path extrusionOk="0" h="363" w="404">
                    <a:moveTo>
                      <a:pt x="311" y="68"/>
                    </a:moveTo>
                    <a:cubicBezTo>
                      <a:pt x="225" y="0"/>
                      <a:pt x="91" y="41"/>
                      <a:pt x="51" y="97"/>
                    </a:cubicBezTo>
                    <a:cubicBezTo>
                      <a:pt x="0" y="168"/>
                      <a:pt x="18" y="276"/>
                      <a:pt x="30" y="357"/>
                    </a:cubicBezTo>
                    <a:cubicBezTo>
                      <a:pt x="30" y="357"/>
                      <a:pt x="30" y="357"/>
                      <a:pt x="30" y="357"/>
                    </a:cubicBezTo>
                    <a:cubicBezTo>
                      <a:pt x="30" y="358"/>
                      <a:pt x="30" y="359"/>
                      <a:pt x="30" y="360"/>
                    </a:cubicBezTo>
                    <a:cubicBezTo>
                      <a:pt x="31" y="360"/>
                      <a:pt x="32" y="362"/>
                      <a:pt x="32" y="363"/>
                    </a:cubicBezTo>
                    <a:cubicBezTo>
                      <a:pt x="33" y="363"/>
                      <a:pt x="36" y="363"/>
                      <a:pt x="37" y="362"/>
                    </a:cubicBezTo>
                    <a:cubicBezTo>
                      <a:pt x="37" y="362"/>
                      <a:pt x="37" y="361"/>
                      <a:pt x="37" y="361"/>
                    </a:cubicBezTo>
                    <a:cubicBezTo>
                      <a:pt x="38" y="354"/>
                      <a:pt x="37" y="340"/>
                      <a:pt x="37" y="340"/>
                    </a:cubicBezTo>
                    <a:cubicBezTo>
                      <a:pt x="37" y="328"/>
                      <a:pt x="34" y="318"/>
                      <a:pt x="32" y="307"/>
                    </a:cubicBezTo>
                    <a:cubicBezTo>
                      <a:pt x="41" y="256"/>
                      <a:pt x="65" y="245"/>
                      <a:pt x="77" y="183"/>
                    </a:cubicBezTo>
                    <a:cubicBezTo>
                      <a:pt x="80" y="179"/>
                      <a:pt x="83" y="175"/>
                      <a:pt x="86" y="171"/>
                    </a:cubicBezTo>
                    <a:cubicBezTo>
                      <a:pt x="89" y="167"/>
                      <a:pt x="93" y="162"/>
                      <a:pt x="97" y="159"/>
                    </a:cubicBezTo>
                    <a:cubicBezTo>
                      <a:pt x="99" y="157"/>
                      <a:pt x="101" y="156"/>
                      <a:pt x="103" y="154"/>
                    </a:cubicBezTo>
                    <a:cubicBezTo>
                      <a:pt x="150" y="137"/>
                      <a:pt x="198" y="158"/>
                      <a:pt x="242" y="176"/>
                    </a:cubicBezTo>
                    <a:cubicBezTo>
                      <a:pt x="259" y="182"/>
                      <a:pt x="278" y="191"/>
                      <a:pt x="296" y="189"/>
                    </a:cubicBezTo>
                    <a:cubicBezTo>
                      <a:pt x="304" y="189"/>
                      <a:pt x="310" y="183"/>
                      <a:pt x="311" y="177"/>
                    </a:cubicBezTo>
                    <a:cubicBezTo>
                      <a:pt x="332" y="240"/>
                      <a:pt x="349" y="269"/>
                      <a:pt x="359" y="315"/>
                    </a:cubicBezTo>
                    <a:cubicBezTo>
                      <a:pt x="358" y="323"/>
                      <a:pt x="356" y="331"/>
                      <a:pt x="356" y="340"/>
                    </a:cubicBezTo>
                    <a:cubicBezTo>
                      <a:pt x="356" y="340"/>
                      <a:pt x="355" y="354"/>
                      <a:pt x="356" y="361"/>
                    </a:cubicBezTo>
                    <a:cubicBezTo>
                      <a:pt x="356" y="361"/>
                      <a:pt x="356" y="362"/>
                      <a:pt x="356" y="362"/>
                    </a:cubicBezTo>
                    <a:cubicBezTo>
                      <a:pt x="357" y="363"/>
                      <a:pt x="360" y="363"/>
                      <a:pt x="361" y="363"/>
                    </a:cubicBezTo>
                    <a:cubicBezTo>
                      <a:pt x="361" y="362"/>
                      <a:pt x="363" y="360"/>
                      <a:pt x="363" y="360"/>
                    </a:cubicBezTo>
                    <a:cubicBezTo>
                      <a:pt x="364" y="357"/>
                      <a:pt x="364" y="354"/>
                      <a:pt x="364" y="351"/>
                    </a:cubicBezTo>
                    <a:cubicBezTo>
                      <a:pt x="364" y="347"/>
                      <a:pt x="365" y="342"/>
                      <a:pt x="366" y="338"/>
                    </a:cubicBezTo>
                    <a:cubicBezTo>
                      <a:pt x="379" y="288"/>
                      <a:pt x="404" y="90"/>
                      <a:pt x="311" y="68"/>
                    </a:cubicBezTo>
                    <a:close/>
                    <a:moveTo>
                      <a:pt x="180" y="135"/>
                    </a:moveTo>
                    <a:cubicBezTo>
                      <a:pt x="179" y="135"/>
                      <a:pt x="177" y="134"/>
                      <a:pt x="176" y="134"/>
                    </a:cubicBezTo>
                    <a:cubicBezTo>
                      <a:pt x="178" y="134"/>
                      <a:pt x="180" y="135"/>
                      <a:pt x="182" y="135"/>
                    </a:cubicBezTo>
                    <a:cubicBezTo>
                      <a:pt x="181" y="135"/>
                      <a:pt x="181" y="135"/>
                      <a:pt x="180" y="135"/>
                    </a:cubicBezTo>
                    <a:close/>
                  </a:path>
                </a:pathLst>
              </a:custGeom>
              <a:solidFill>
                <a:srgbClr val="605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4" name="Google Shape;5544;p43"/>
              <p:cNvSpPr/>
              <p:nvPr/>
            </p:nvSpPr>
            <p:spPr>
              <a:xfrm>
                <a:off x="11316442" y="5042847"/>
                <a:ext cx="136148" cy="274111"/>
              </a:xfrm>
              <a:custGeom>
                <a:rect b="b" l="l" r="r" t="t"/>
                <a:pathLst>
                  <a:path extrusionOk="0" h="151" w="75">
                    <a:moveTo>
                      <a:pt x="71" y="0"/>
                    </a:moveTo>
                    <a:lnTo>
                      <a:pt x="75" y="24"/>
                    </a:lnTo>
                    <a:lnTo>
                      <a:pt x="59" y="151"/>
                    </a:lnTo>
                    <a:lnTo>
                      <a:pt x="0" y="89"/>
                    </a:lnTo>
                    <a:lnTo>
                      <a:pt x="7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5" name="Google Shape;5545;p43"/>
              <p:cNvSpPr/>
              <p:nvPr/>
            </p:nvSpPr>
            <p:spPr>
              <a:xfrm>
                <a:off x="11316442" y="5042847"/>
                <a:ext cx="136148" cy="274111"/>
              </a:xfrm>
              <a:custGeom>
                <a:rect b="b" l="l" r="r" t="t"/>
                <a:pathLst>
                  <a:path extrusionOk="0" h="151" w="75">
                    <a:moveTo>
                      <a:pt x="71" y="0"/>
                    </a:moveTo>
                    <a:lnTo>
                      <a:pt x="75" y="24"/>
                    </a:lnTo>
                    <a:lnTo>
                      <a:pt x="59" y="151"/>
                    </a:lnTo>
                    <a:lnTo>
                      <a:pt x="0" y="89"/>
                    </a:lnTo>
                    <a:lnTo>
                      <a:pt x="7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6" name="Google Shape;5546;p43"/>
              <p:cNvSpPr/>
              <p:nvPr/>
            </p:nvSpPr>
            <p:spPr>
              <a:xfrm>
                <a:off x="11316442" y="5204410"/>
                <a:ext cx="0" cy="0"/>
              </a:xfrm>
              <a:custGeom>
                <a:rect b="b" l="l" r="r" t="t"/>
                <a:pathLst>
                  <a:path extrusionOk="0" h="120000" w="120000">
                    <a:moveTo>
                      <a:pt x="0" y="0"/>
                    </a:moveTo>
                    <a:lnTo>
                      <a:pt x="0" y="0"/>
                    </a:lnTo>
                    <a:lnTo>
                      <a:pt x="0" y="0"/>
                    </a:lnTo>
                    <a:close/>
                  </a:path>
                </a:pathLst>
              </a:custGeom>
              <a:solidFill>
                <a:srgbClr val="30303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7" name="Google Shape;5547;p43"/>
              <p:cNvSpPr/>
              <p:nvPr/>
            </p:nvSpPr>
            <p:spPr>
              <a:xfrm>
                <a:off x="11316442" y="5204410"/>
                <a:ext cx="0" cy="0"/>
              </a:xfrm>
              <a:custGeom>
                <a:rect b="b" l="l" r="r" t="t"/>
                <a:pathLst>
                  <a:path extrusionOk="0" h="120000" w="120000">
                    <a:moveTo>
                      <a:pt x="0" y="0"/>
                    </a:moveTo>
                    <a:lnTo>
                      <a:pt x="0"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8" name="Google Shape;5548;p43"/>
              <p:cNvSpPr/>
              <p:nvPr/>
            </p:nvSpPr>
            <p:spPr>
              <a:xfrm>
                <a:off x="11185740" y="5039217"/>
                <a:ext cx="259589" cy="165193"/>
              </a:xfrm>
              <a:custGeom>
                <a:rect b="b" l="l" r="r" t="t"/>
                <a:pathLst>
                  <a:path extrusionOk="0" h="91" w="143">
                    <a:moveTo>
                      <a:pt x="143" y="0"/>
                    </a:moveTo>
                    <a:lnTo>
                      <a:pt x="72" y="88"/>
                    </a:lnTo>
                    <a:lnTo>
                      <a:pt x="0" y="0"/>
                    </a:lnTo>
                    <a:lnTo>
                      <a:pt x="0" y="2"/>
                    </a:lnTo>
                    <a:lnTo>
                      <a:pt x="72" y="91"/>
                    </a:lnTo>
                    <a:lnTo>
                      <a:pt x="72" y="91"/>
                    </a:lnTo>
                    <a:lnTo>
                      <a:pt x="143" y="2"/>
                    </a:lnTo>
                    <a:lnTo>
                      <a:pt x="143" y="0"/>
                    </a:lnTo>
                    <a:close/>
                  </a:path>
                </a:pathLst>
              </a:custGeom>
              <a:solidFill>
                <a:srgbClr val="E9BB9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49" name="Google Shape;5549;p43"/>
              <p:cNvSpPr/>
              <p:nvPr/>
            </p:nvSpPr>
            <p:spPr>
              <a:xfrm>
                <a:off x="11185740" y="5039217"/>
                <a:ext cx="259589" cy="165193"/>
              </a:xfrm>
              <a:custGeom>
                <a:rect b="b" l="l" r="r" t="t"/>
                <a:pathLst>
                  <a:path extrusionOk="0" h="91" w="143">
                    <a:moveTo>
                      <a:pt x="143" y="0"/>
                    </a:moveTo>
                    <a:lnTo>
                      <a:pt x="72" y="88"/>
                    </a:lnTo>
                    <a:lnTo>
                      <a:pt x="0" y="0"/>
                    </a:lnTo>
                    <a:lnTo>
                      <a:pt x="0" y="2"/>
                    </a:lnTo>
                    <a:lnTo>
                      <a:pt x="72" y="91"/>
                    </a:lnTo>
                    <a:lnTo>
                      <a:pt x="72" y="91"/>
                    </a:lnTo>
                    <a:lnTo>
                      <a:pt x="143" y="2"/>
                    </a:lnTo>
                    <a:lnTo>
                      <a:pt x="1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50" name="Google Shape;5550;p43"/>
              <p:cNvSpPr/>
              <p:nvPr/>
            </p:nvSpPr>
            <p:spPr>
              <a:xfrm>
                <a:off x="11289212" y="5313328"/>
                <a:ext cx="49013" cy="1815"/>
              </a:xfrm>
              <a:custGeom>
                <a:rect b="b" l="l" r="r" t="t"/>
                <a:pathLst>
                  <a:path extrusionOk="0" h="1" w="27">
                    <a:moveTo>
                      <a:pt x="0" y="0"/>
                    </a:moveTo>
                    <a:lnTo>
                      <a:pt x="0" y="1"/>
                    </a:lnTo>
                    <a:lnTo>
                      <a:pt x="0" y="1"/>
                    </a:lnTo>
                    <a:lnTo>
                      <a:pt x="0" y="0"/>
                    </a:lnTo>
                    <a:close/>
                    <a:moveTo>
                      <a:pt x="27" y="0"/>
                    </a:moveTo>
                    <a:lnTo>
                      <a:pt x="27" y="0"/>
                    </a:lnTo>
                    <a:lnTo>
                      <a:pt x="27" y="1"/>
                    </a:lnTo>
                    <a:lnTo>
                      <a:pt x="27" y="1"/>
                    </a:lnTo>
                    <a:lnTo>
                      <a:pt x="27" y="0"/>
                    </a:lnTo>
                    <a:close/>
                  </a:path>
                </a:pathLst>
              </a:custGeom>
              <a:solidFill>
                <a:srgbClr val="8FA7B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51" name="Google Shape;5551;p43"/>
              <p:cNvSpPr/>
              <p:nvPr/>
            </p:nvSpPr>
            <p:spPr>
              <a:xfrm>
                <a:off x="11289212" y="5313328"/>
                <a:ext cx="49013" cy="1815"/>
              </a:xfrm>
              <a:custGeom>
                <a:rect b="b" l="l" r="r" t="t"/>
                <a:pathLst>
                  <a:path extrusionOk="0" h="1" w="27">
                    <a:moveTo>
                      <a:pt x="0" y="0"/>
                    </a:moveTo>
                    <a:lnTo>
                      <a:pt x="0" y="1"/>
                    </a:lnTo>
                    <a:lnTo>
                      <a:pt x="0" y="1"/>
                    </a:lnTo>
                    <a:lnTo>
                      <a:pt x="0" y="0"/>
                    </a:lnTo>
                    <a:moveTo>
                      <a:pt x="27" y="0"/>
                    </a:moveTo>
                    <a:lnTo>
                      <a:pt x="27" y="0"/>
                    </a:lnTo>
                    <a:lnTo>
                      <a:pt x="27" y="1"/>
                    </a:lnTo>
                    <a:lnTo>
                      <a:pt x="27" y="1"/>
                    </a:lnTo>
                    <a:lnTo>
                      <a:pt x="2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52" name="Google Shape;5552;p43"/>
              <p:cNvSpPr/>
              <p:nvPr/>
            </p:nvSpPr>
            <p:spPr>
              <a:xfrm>
                <a:off x="11289212" y="5313328"/>
                <a:ext cx="49013" cy="1815"/>
              </a:xfrm>
              <a:prstGeom prst="rect">
                <a:avLst/>
              </a:prstGeom>
              <a:solidFill>
                <a:srgbClr val="2497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sp>
            <p:nvSpPr>
              <p:cNvPr id="5553" name="Google Shape;5553;p43"/>
              <p:cNvSpPr/>
              <p:nvPr/>
            </p:nvSpPr>
            <p:spPr>
              <a:xfrm>
                <a:off x="11289212" y="5313328"/>
                <a:ext cx="49013" cy="18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57"/>
                  <a:buFont typeface="Arial"/>
                  <a:buNone/>
                </a:pPr>
                <a:r>
                  <a:t/>
                </a:r>
                <a:endParaRPr b="0" i="0" sz="2457" u="none" cap="none" strike="noStrike">
                  <a:solidFill>
                    <a:srgbClr val="000000"/>
                  </a:solidFill>
                  <a:latin typeface="Calibri"/>
                  <a:ea typeface="Calibri"/>
                  <a:cs typeface="Calibri"/>
                  <a:sym typeface="Calibri"/>
                </a:endParaRPr>
              </a:p>
            </p:txBody>
          </p:sp>
        </p:grpSp>
      </p:grpSp>
      <p:sp>
        <p:nvSpPr>
          <p:cNvPr id="5554" name="Google Shape;5554;p43"/>
          <p:cNvSpPr/>
          <p:nvPr/>
        </p:nvSpPr>
        <p:spPr>
          <a:xfrm>
            <a:off x="5994400" y="835389"/>
            <a:ext cx="42783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8" name="Shape 5558"/>
        <p:cNvGrpSpPr/>
        <p:nvPr/>
      </p:nvGrpSpPr>
      <p:grpSpPr>
        <a:xfrm>
          <a:off x="0" y="0"/>
          <a:ext cx="0" cy="0"/>
          <a:chOff x="0" y="0"/>
          <a:chExt cx="0" cy="0"/>
        </a:xfrm>
      </p:grpSpPr>
      <p:sp>
        <p:nvSpPr>
          <p:cNvPr id="5559" name="Google Shape;5559;p143"/>
          <p:cNvSpPr txBox="1"/>
          <p:nvPr>
            <p:ph type="title"/>
          </p:nvPr>
        </p:nvSpPr>
        <p:spPr>
          <a:xfrm>
            <a:off x="-101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Data Classification</a:t>
            </a:r>
            <a:endParaRPr>
              <a:solidFill>
                <a:srgbClr val="3F3F3F"/>
              </a:solidFill>
            </a:endParaRPr>
          </a:p>
        </p:txBody>
      </p:sp>
      <p:sp>
        <p:nvSpPr>
          <p:cNvPr id="5560" name="Google Shape;5560;p143"/>
          <p:cNvSpPr/>
          <p:nvPr/>
        </p:nvSpPr>
        <p:spPr>
          <a:xfrm>
            <a:off x="1870425" y="6135623"/>
            <a:ext cx="12558269" cy="2004192"/>
          </a:xfrm>
          <a:prstGeom prst="roundRect">
            <a:avLst>
              <a:gd fmla="val 16667" name="adj"/>
            </a:avLst>
          </a:prstGeom>
          <a:noFill/>
          <a:ln>
            <a:noFill/>
          </a:ln>
        </p:spPr>
        <p:txBody>
          <a:bodyPr anchorCtr="0" anchor="t" bIns="45700" lIns="91425" spcFirstLastPara="1" rIns="91425" wrap="square" tIns="45700">
            <a:sp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first step in the classification process is to prepare an inventory of assets and to determine the responsible asset owners.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levels of classification dictate a minimum set of security controls that the organization will use to protect the assets.</a:t>
            </a:r>
            <a:endParaRPr b="0" i="0" sz="2400" u="none" cap="none" strike="noStrike">
              <a:solidFill>
                <a:srgbClr val="3F3F3F"/>
              </a:solidFill>
              <a:latin typeface="Arial"/>
              <a:ea typeface="Arial"/>
              <a:cs typeface="Arial"/>
              <a:sym typeface="Arial"/>
            </a:endParaRPr>
          </a:p>
        </p:txBody>
      </p:sp>
      <p:grpSp>
        <p:nvGrpSpPr>
          <p:cNvPr id="5561" name="Google Shape;5561;p143"/>
          <p:cNvGrpSpPr/>
          <p:nvPr/>
        </p:nvGrpSpPr>
        <p:grpSpPr>
          <a:xfrm>
            <a:off x="2148821" y="2780907"/>
            <a:ext cx="11698662" cy="2884203"/>
            <a:chOff x="2148821" y="2780907"/>
            <a:chExt cx="11698662" cy="2884203"/>
          </a:xfrm>
        </p:grpSpPr>
        <p:grpSp>
          <p:nvGrpSpPr>
            <p:cNvPr id="5562" name="Google Shape;5562;p143"/>
            <p:cNvGrpSpPr/>
            <p:nvPr/>
          </p:nvGrpSpPr>
          <p:grpSpPr>
            <a:xfrm>
              <a:off x="2148821" y="2918242"/>
              <a:ext cx="4662043" cy="2609532"/>
              <a:chOff x="1791012" y="2764501"/>
              <a:chExt cx="4662043" cy="2609532"/>
            </a:xfrm>
          </p:grpSpPr>
          <p:sp>
            <p:nvSpPr>
              <p:cNvPr id="5563" name="Google Shape;5563;p143"/>
              <p:cNvSpPr/>
              <p:nvPr/>
            </p:nvSpPr>
            <p:spPr>
              <a:xfrm>
                <a:off x="1791012" y="3282342"/>
                <a:ext cx="4662043" cy="209169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Asset classification means categorizing and grouping assets based on their business value.</a:t>
                </a:r>
                <a:endParaRPr b="0" i="0" sz="2400" u="none" cap="none" strike="noStrike">
                  <a:solidFill>
                    <a:srgbClr val="000000"/>
                  </a:solidFill>
                  <a:latin typeface="Arial"/>
                  <a:ea typeface="Arial"/>
                  <a:cs typeface="Arial"/>
                  <a:sym typeface="Arial"/>
                </a:endParaRPr>
              </a:p>
            </p:txBody>
          </p:sp>
          <p:grpSp>
            <p:nvGrpSpPr>
              <p:cNvPr id="5564" name="Google Shape;5564;p143"/>
              <p:cNvGrpSpPr/>
              <p:nvPr/>
            </p:nvGrpSpPr>
            <p:grpSpPr>
              <a:xfrm>
                <a:off x="2499124" y="2764501"/>
                <a:ext cx="3054634" cy="731685"/>
                <a:chOff x="3321380" y="1390514"/>
                <a:chExt cx="3099690" cy="2040997"/>
              </a:xfrm>
            </p:grpSpPr>
            <p:sp>
              <p:nvSpPr>
                <p:cNvPr id="5565" name="Google Shape;5565;p143"/>
                <p:cNvSpPr/>
                <p:nvPr/>
              </p:nvSpPr>
              <p:spPr>
                <a:xfrm rot="-5400000">
                  <a:off x="3863939" y="920039"/>
                  <a:ext cx="2040997" cy="2981948"/>
                </a:xfrm>
                <a:prstGeom prst="roundRect">
                  <a:avLst>
                    <a:gd fmla="val 16667" name="adj"/>
                  </a:avLst>
                </a:prstGeom>
                <a:solidFill>
                  <a:srgbClr val="FF8585"/>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5566" name="Google Shape;5566;p143"/>
                <p:cNvSpPr/>
                <p:nvPr/>
              </p:nvSpPr>
              <p:spPr>
                <a:xfrm>
                  <a:off x="3321380" y="1750439"/>
                  <a:ext cx="3099690" cy="1329679"/>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Asset classification</a:t>
                  </a:r>
                  <a:endParaRPr/>
                </a:p>
              </p:txBody>
            </p:sp>
          </p:grpSp>
        </p:grpSp>
        <p:pic>
          <p:nvPicPr>
            <p:cNvPr id="5567" name="Google Shape;5567;p143"/>
            <p:cNvPicPr preferRelativeResize="0"/>
            <p:nvPr/>
          </p:nvPicPr>
          <p:blipFill rotWithShape="1">
            <a:blip r:embed="rId3">
              <a:alphaModFix/>
            </a:blip>
            <a:srcRect b="0" l="0" r="0" t="0"/>
            <a:stretch/>
          </p:blipFill>
          <p:spPr>
            <a:xfrm>
              <a:off x="9185440" y="2780907"/>
              <a:ext cx="4662043" cy="2884203"/>
            </a:xfrm>
            <a:prstGeom prst="rect">
              <a:avLst/>
            </a:prstGeom>
            <a:noFill/>
            <a:ln>
              <a:noFill/>
            </a:ln>
          </p:spPr>
        </p:pic>
      </p:grpSp>
      <p:sp>
        <p:nvSpPr>
          <p:cNvPr id="5568" name="Google Shape;5568;p143"/>
          <p:cNvSpPr/>
          <p:nvPr/>
        </p:nvSpPr>
        <p:spPr>
          <a:xfrm>
            <a:off x="5994400" y="835389"/>
            <a:ext cx="42783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2" name="Shape 5572"/>
        <p:cNvGrpSpPr/>
        <p:nvPr/>
      </p:nvGrpSpPr>
      <p:grpSpPr>
        <a:xfrm>
          <a:off x="0" y="0"/>
          <a:ext cx="0" cy="0"/>
          <a:chOff x="0" y="0"/>
          <a:chExt cx="0" cy="0"/>
        </a:xfrm>
      </p:grpSpPr>
      <p:sp>
        <p:nvSpPr>
          <p:cNvPr id="5573" name="Google Shape;5573;p469"/>
          <p:cNvSpPr txBox="1"/>
          <p:nvPr>
            <p:ph type="title"/>
          </p:nvPr>
        </p:nvSpPr>
        <p:spPr>
          <a:xfrm>
            <a:off x="-1017" y="279920"/>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Data Classification: Definition</a:t>
            </a:r>
            <a:endParaRPr>
              <a:solidFill>
                <a:srgbClr val="3F3F3F"/>
              </a:solidFill>
            </a:endParaRPr>
          </a:p>
        </p:txBody>
      </p:sp>
      <p:grpSp>
        <p:nvGrpSpPr>
          <p:cNvPr id="5574" name="Google Shape;5574;p469"/>
          <p:cNvGrpSpPr/>
          <p:nvPr/>
        </p:nvGrpSpPr>
        <p:grpSpPr>
          <a:xfrm>
            <a:off x="2425573" y="3037460"/>
            <a:ext cx="11404854" cy="3069080"/>
            <a:chOff x="2095704" y="2565573"/>
            <a:chExt cx="11404854" cy="3069080"/>
          </a:xfrm>
        </p:grpSpPr>
        <p:grpSp>
          <p:nvGrpSpPr>
            <p:cNvPr id="5575" name="Google Shape;5575;p469"/>
            <p:cNvGrpSpPr/>
            <p:nvPr/>
          </p:nvGrpSpPr>
          <p:grpSpPr>
            <a:xfrm>
              <a:off x="2095704" y="2565573"/>
              <a:ext cx="5892392" cy="3069080"/>
              <a:chOff x="1651408" y="2675966"/>
              <a:chExt cx="5892392" cy="3069080"/>
            </a:xfrm>
          </p:grpSpPr>
          <p:sp>
            <p:nvSpPr>
              <p:cNvPr id="5576" name="Google Shape;5576;p469"/>
              <p:cNvSpPr/>
              <p:nvPr/>
            </p:nvSpPr>
            <p:spPr>
              <a:xfrm>
                <a:off x="1651408" y="2825809"/>
                <a:ext cx="5892392" cy="2919237"/>
              </a:xfrm>
              <a:prstGeom prst="roundRect">
                <a:avLst>
                  <a:gd fmla="val 413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1" marL="0" marR="0" rtl="0" algn="l">
                  <a:lnSpc>
                    <a:spcPct val="9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Data classification can be defined as the process of assigning an appropriate level of classification to a data asset to ensure it receives adequate protection.</a:t>
                </a:r>
                <a:endParaRPr b="0" i="0" sz="2400" u="none" cap="none" strike="noStrike">
                  <a:solidFill>
                    <a:srgbClr val="3F3F3F"/>
                  </a:solidFill>
                  <a:latin typeface="Arial"/>
                  <a:ea typeface="Arial"/>
                  <a:cs typeface="Arial"/>
                  <a:sym typeface="Arial"/>
                </a:endParaRPr>
              </a:p>
            </p:txBody>
          </p:sp>
          <p:sp>
            <p:nvSpPr>
              <p:cNvPr id="5577" name="Google Shape;5577;p469"/>
              <p:cNvSpPr/>
              <p:nvPr/>
            </p:nvSpPr>
            <p:spPr>
              <a:xfrm>
                <a:off x="1651408" y="2675966"/>
                <a:ext cx="5892392" cy="684500"/>
              </a:xfrm>
              <a:prstGeom prst="round2SameRect">
                <a:avLst>
                  <a:gd fmla="val 16667" name="adj1"/>
                  <a:gd fmla="val 0" name="adj2"/>
                </a:avLst>
              </a:prstGeom>
              <a:solidFill>
                <a:srgbClr val="427AA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Data classification</a:t>
                </a:r>
                <a:endParaRPr b="1" i="0" sz="2400" u="none" cap="none" strike="noStrike">
                  <a:solidFill>
                    <a:schemeClr val="lt1"/>
                  </a:solidFill>
                  <a:latin typeface="Open Sans"/>
                  <a:ea typeface="Open Sans"/>
                  <a:cs typeface="Open Sans"/>
                  <a:sym typeface="Open Sans"/>
                </a:endParaRPr>
              </a:p>
            </p:txBody>
          </p:sp>
        </p:grpSp>
        <p:pic>
          <p:nvPicPr>
            <p:cNvPr descr="A picture containing text, electronics&#10;&#10;Description automatically generated" id="5578" name="Google Shape;5578;p469"/>
            <p:cNvPicPr preferRelativeResize="0"/>
            <p:nvPr/>
          </p:nvPicPr>
          <p:blipFill rotWithShape="1">
            <a:blip r:embed="rId3">
              <a:alphaModFix/>
            </a:blip>
            <a:srcRect b="0" l="0" r="0" t="0"/>
            <a:stretch/>
          </p:blipFill>
          <p:spPr>
            <a:xfrm flipH="1">
              <a:off x="9607330" y="2640495"/>
              <a:ext cx="3893228" cy="2919237"/>
            </a:xfrm>
            <a:prstGeom prst="rect">
              <a:avLst/>
            </a:prstGeom>
            <a:noFill/>
            <a:ln>
              <a:noFill/>
            </a:ln>
          </p:spPr>
        </p:pic>
      </p:grpSp>
      <p:sp>
        <p:nvSpPr>
          <p:cNvPr id="5579" name="Google Shape;5579;p469"/>
          <p:cNvSpPr/>
          <p:nvPr/>
        </p:nvSpPr>
        <p:spPr>
          <a:xfrm>
            <a:off x="4838700" y="855267"/>
            <a:ext cx="65961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3" name="Shape 5583"/>
        <p:cNvGrpSpPr/>
        <p:nvPr/>
      </p:nvGrpSpPr>
      <p:grpSpPr>
        <a:xfrm>
          <a:off x="0" y="0"/>
          <a:ext cx="0" cy="0"/>
          <a:chOff x="0" y="0"/>
          <a:chExt cx="0" cy="0"/>
        </a:xfrm>
      </p:grpSpPr>
      <p:sp>
        <p:nvSpPr>
          <p:cNvPr id="5584" name="Google Shape;5584;p144"/>
          <p:cNvSpPr txBox="1"/>
          <p:nvPr>
            <p:ph type="title"/>
          </p:nvPr>
        </p:nvSpPr>
        <p:spPr>
          <a:xfrm>
            <a:off x="-1017" y="279920"/>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Data Classification</a:t>
            </a:r>
            <a:endParaRPr>
              <a:solidFill>
                <a:srgbClr val="3F3F3F"/>
              </a:solidFill>
            </a:endParaRPr>
          </a:p>
        </p:txBody>
      </p:sp>
      <p:grpSp>
        <p:nvGrpSpPr>
          <p:cNvPr id="5585" name="Google Shape;5585;p144"/>
          <p:cNvGrpSpPr/>
          <p:nvPr/>
        </p:nvGrpSpPr>
        <p:grpSpPr>
          <a:xfrm>
            <a:off x="2095704" y="2521324"/>
            <a:ext cx="12064592" cy="4101353"/>
            <a:chOff x="1651408" y="2664247"/>
            <a:chExt cx="12064592" cy="4101353"/>
          </a:xfrm>
        </p:grpSpPr>
        <p:grpSp>
          <p:nvGrpSpPr>
            <p:cNvPr id="5586" name="Google Shape;5586;p144"/>
            <p:cNvGrpSpPr/>
            <p:nvPr/>
          </p:nvGrpSpPr>
          <p:grpSpPr>
            <a:xfrm>
              <a:off x="1651408" y="2664247"/>
              <a:ext cx="5892392" cy="4101353"/>
              <a:chOff x="1651408" y="2675966"/>
              <a:chExt cx="5892392" cy="4101353"/>
            </a:xfrm>
          </p:grpSpPr>
          <p:sp>
            <p:nvSpPr>
              <p:cNvPr id="5587" name="Google Shape;5587;p144"/>
              <p:cNvSpPr/>
              <p:nvPr/>
            </p:nvSpPr>
            <p:spPr>
              <a:xfrm>
                <a:off x="1651408" y="2825809"/>
                <a:ext cx="5892392" cy="3951510"/>
              </a:xfrm>
              <a:prstGeom prst="roundRect">
                <a:avLst>
                  <a:gd fmla="val 413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76200" lvl="1" marL="228600" marR="0" rtl="0" algn="l">
                  <a:lnSpc>
                    <a:spcPct val="90000"/>
                  </a:lnSpc>
                  <a:spcBef>
                    <a:spcPts val="0"/>
                  </a:spcBef>
                  <a:spcAft>
                    <a:spcPts val="0"/>
                  </a:spcAft>
                  <a:buClr>
                    <a:srgbClr val="000000"/>
                  </a:buClr>
                  <a:buSzPts val="2400"/>
                  <a:buFont typeface="Calibri"/>
                  <a:buNone/>
                </a:pPr>
                <a:r>
                  <a:t/>
                </a:r>
                <a:endParaRPr b="0" i="0" sz="2200" u="none" cap="none" strike="noStrike">
                  <a:solidFill>
                    <a:srgbClr val="3F3F3F"/>
                  </a:solidFill>
                  <a:latin typeface="Open Sans"/>
                  <a:ea typeface="Open Sans"/>
                  <a:cs typeface="Open Sans"/>
                  <a:sym typeface="Open Sans"/>
                </a:endParaRPr>
              </a:p>
              <a:p>
                <a:pPr indent="-190500" lvl="1" marL="342900" marR="0" rtl="0" algn="l">
                  <a:lnSpc>
                    <a:spcPct val="90000"/>
                  </a:lnSpc>
                  <a:spcBef>
                    <a:spcPts val="0"/>
                  </a:spcBef>
                  <a:spcAft>
                    <a:spcPts val="0"/>
                  </a:spcAft>
                  <a:buClr>
                    <a:srgbClr val="000000"/>
                  </a:buClr>
                  <a:buSzPts val="24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400"/>
                  <a:buFont typeface="Arial"/>
                  <a:buChar char="•"/>
                </a:pPr>
                <a:r>
                  <a:rPr b="0" i="0" lang="en-US" sz="2200" u="none" cap="none" strike="noStrike">
                    <a:solidFill>
                      <a:srgbClr val="3F3F3F"/>
                    </a:solidFill>
                    <a:latin typeface="Open Sans"/>
                    <a:ea typeface="Open Sans"/>
                    <a:cs typeface="Open Sans"/>
                    <a:sym typeface="Open Sans"/>
                  </a:rPr>
                  <a:t>Attach the classification level throughout the lifecycle of the information</a:t>
                </a:r>
                <a:endParaRPr/>
              </a:p>
              <a:p>
                <a:pPr indent="-190500" lvl="1" marL="342900" marR="0" rtl="0" algn="l">
                  <a:lnSpc>
                    <a:spcPct val="114000"/>
                  </a:lnSpc>
                  <a:spcBef>
                    <a:spcPts val="0"/>
                  </a:spcBef>
                  <a:spcAft>
                    <a:spcPts val="0"/>
                  </a:spcAft>
                  <a:buClr>
                    <a:srgbClr val="000000"/>
                  </a:buClr>
                  <a:buSzPts val="24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400"/>
                  <a:buFont typeface="Arial"/>
                  <a:buChar char="•"/>
                </a:pPr>
                <a:r>
                  <a:rPr b="0" i="0" lang="en-US" sz="2200" u="none" cap="none" strike="noStrike">
                    <a:solidFill>
                      <a:srgbClr val="3F3F3F"/>
                    </a:solidFill>
                    <a:latin typeface="Open Sans"/>
                    <a:ea typeface="Open Sans"/>
                    <a:cs typeface="Open Sans"/>
                    <a:sym typeface="Open Sans"/>
                  </a:rPr>
                  <a:t>Identify the value of the data to the organization</a:t>
                </a:r>
                <a:endParaRPr/>
              </a:p>
              <a:p>
                <a:pPr indent="-190500" lvl="1" marL="342900" marR="0" rtl="0" algn="l">
                  <a:lnSpc>
                    <a:spcPct val="114000"/>
                  </a:lnSpc>
                  <a:spcBef>
                    <a:spcPts val="0"/>
                  </a:spcBef>
                  <a:spcAft>
                    <a:spcPts val="0"/>
                  </a:spcAft>
                  <a:buClr>
                    <a:srgbClr val="000000"/>
                  </a:buClr>
                  <a:buSzPts val="24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400"/>
                  <a:buFont typeface="Arial"/>
                  <a:buChar char="•"/>
                </a:pPr>
                <a:r>
                  <a:rPr b="0" i="0" lang="en-US" sz="2200" u="none" cap="none" strike="noStrike">
                    <a:solidFill>
                      <a:srgbClr val="3F3F3F"/>
                    </a:solidFill>
                    <a:latin typeface="Open Sans"/>
                    <a:ea typeface="Open Sans"/>
                    <a:cs typeface="Open Sans"/>
                    <a:sym typeface="Open Sans"/>
                  </a:rPr>
                  <a:t>Ensure an ongoing process, not a one-time effort</a:t>
                </a:r>
                <a:endParaRPr b="0" i="0" sz="2400" u="none" cap="none" strike="noStrike">
                  <a:solidFill>
                    <a:srgbClr val="3F3F3F"/>
                  </a:solidFill>
                  <a:latin typeface="Arial"/>
                  <a:ea typeface="Arial"/>
                  <a:cs typeface="Arial"/>
                  <a:sym typeface="Arial"/>
                </a:endParaRPr>
              </a:p>
            </p:txBody>
          </p:sp>
          <p:sp>
            <p:nvSpPr>
              <p:cNvPr id="5588" name="Google Shape;5588;p144"/>
              <p:cNvSpPr/>
              <p:nvPr/>
            </p:nvSpPr>
            <p:spPr>
              <a:xfrm>
                <a:off x="1651408" y="2675966"/>
                <a:ext cx="5892392" cy="684500"/>
              </a:xfrm>
              <a:prstGeom prst="round2SameRect">
                <a:avLst>
                  <a:gd fmla="val 16667" name="adj1"/>
                  <a:gd fmla="val 0" name="adj2"/>
                </a:avLst>
              </a:prstGeom>
              <a:solidFill>
                <a:srgbClr val="427AA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Characteristics of data classification</a:t>
                </a:r>
                <a:endParaRPr b="1" i="0" sz="2400" u="none" cap="none" strike="noStrike">
                  <a:solidFill>
                    <a:schemeClr val="lt1"/>
                  </a:solidFill>
                  <a:latin typeface="Arial"/>
                  <a:ea typeface="Arial"/>
                  <a:cs typeface="Arial"/>
                  <a:sym typeface="Arial"/>
                </a:endParaRPr>
              </a:p>
            </p:txBody>
          </p:sp>
        </p:grpSp>
        <p:pic>
          <p:nvPicPr>
            <p:cNvPr id="5589" name="Google Shape;5589;p144"/>
            <p:cNvPicPr preferRelativeResize="0"/>
            <p:nvPr/>
          </p:nvPicPr>
          <p:blipFill rotWithShape="1">
            <a:blip r:embed="rId3">
              <a:alphaModFix/>
            </a:blip>
            <a:srcRect b="0" l="0" r="0" t="0"/>
            <a:stretch/>
          </p:blipFill>
          <p:spPr>
            <a:xfrm flipH="1">
              <a:off x="9525505" y="2795452"/>
              <a:ext cx="4190495" cy="3838943"/>
            </a:xfrm>
            <a:prstGeom prst="rect">
              <a:avLst/>
            </a:prstGeom>
            <a:noFill/>
            <a:ln>
              <a:noFill/>
            </a:ln>
          </p:spPr>
        </p:pic>
      </p:grpSp>
      <p:sp>
        <p:nvSpPr>
          <p:cNvPr id="5590" name="Google Shape;5590;p144"/>
          <p:cNvSpPr/>
          <p:nvPr/>
        </p:nvSpPr>
        <p:spPr>
          <a:xfrm>
            <a:off x="6070600" y="835389"/>
            <a:ext cx="41335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4" name="Shape 5594"/>
        <p:cNvGrpSpPr/>
        <p:nvPr/>
      </p:nvGrpSpPr>
      <p:grpSpPr>
        <a:xfrm>
          <a:off x="0" y="0"/>
          <a:ext cx="0" cy="0"/>
          <a:chOff x="0" y="0"/>
          <a:chExt cx="0" cy="0"/>
        </a:xfrm>
      </p:grpSpPr>
      <p:sp>
        <p:nvSpPr>
          <p:cNvPr id="5595" name="Google Shape;5595;p470"/>
          <p:cNvSpPr txBox="1"/>
          <p:nvPr>
            <p:ph type="title"/>
          </p:nvPr>
        </p:nvSpPr>
        <p:spPr>
          <a:xfrm>
            <a:off x="-10160" y="31454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Need for Data Classification</a:t>
            </a:r>
            <a:endParaRPr/>
          </a:p>
        </p:txBody>
      </p:sp>
      <p:sp>
        <p:nvSpPr>
          <p:cNvPr id="5596" name="Google Shape;5596;p470"/>
          <p:cNvSpPr/>
          <p:nvPr/>
        </p:nvSpPr>
        <p:spPr>
          <a:xfrm>
            <a:off x="7691082" y="4423151"/>
            <a:ext cx="3928263" cy="2528489"/>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grpSp>
        <p:nvGrpSpPr>
          <p:cNvPr id="5597" name="Google Shape;5597;p470"/>
          <p:cNvGrpSpPr/>
          <p:nvPr/>
        </p:nvGrpSpPr>
        <p:grpSpPr>
          <a:xfrm>
            <a:off x="1361283" y="1864904"/>
            <a:ext cx="13533435" cy="5414193"/>
            <a:chOff x="1316755" y="2344759"/>
            <a:chExt cx="13533435" cy="5414193"/>
          </a:xfrm>
        </p:grpSpPr>
        <p:pic>
          <p:nvPicPr>
            <p:cNvPr id="5598" name="Google Shape;5598;p470"/>
            <p:cNvPicPr preferRelativeResize="0"/>
            <p:nvPr/>
          </p:nvPicPr>
          <p:blipFill rotWithShape="1">
            <a:blip r:embed="rId3">
              <a:alphaModFix/>
            </a:blip>
            <a:srcRect b="0" l="0" r="0" t="0"/>
            <a:stretch/>
          </p:blipFill>
          <p:spPr>
            <a:xfrm>
              <a:off x="11116304" y="3814187"/>
              <a:ext cx="3733886" cy="2475336"/>
            </a:xfrm>
            <a:prstGeom prst="rect">
              <a:avLst/>
            </a:prstGeom>
            <a:noFill/>
            <a:ln>
              <a:noFill/>
            </a:ln>
          </p:spPr>
        </p:pic>
        <p:grpSp>
          <p:nvGrpSpPr>
            <p:cNvPr id="5599" name="Google Shape;5599;p470"/>
            <p:cNvGrpSpPr/>
            <p:nvPr/>
          </p:nvGrpSpPr>
          <p:grpSpPr>
            <a:xfrm>
              <a:off x="1316755" y="2344759"/>
              <a:ext cx="8983691" cy="5414193"/>
              <a:chOff x="1316755" y="2344759"/>
              <a:chExt cx="8983691" cy="5414193"/>
            </a:xfrm>
          </p:grpSpPr>
          <p:grpSp>
            <p:nvGrpSpPr>
              <p:cNvPr id="5600" name="Google Shape;5600;p470"/>
              <p:cNvGrpSpPr/>
              <p:nvPr/>
            </p:nvGrpSpPr>
            <p:grpSpPr>
              <a:xfrm>
                <a:off x="1316755" y="2344759"/>
                <a:ext cx="8983691" cy="5414193"/>
                <a:chOff x="1082200" y="2542337"/>
                <a:chExt cx="8983691" cy="5414193"/>
              </a:xfrm>
            </p:grpSpPr>
            <p:sp>
              <p:nvSpPr>
                <p:cNvPr id="5601" name="Google Shape;5601;p470"/>
                <p:cNvSpPr/>
                <p:nvPr/>
              </p:nvSpPr>
              <p:spPr>
                <a:xfrm>
                  <a:off x="1082200" y="2542337"/>
                  <a:ext cx="8983691" cy="5414193"/>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02" name="Google Shape;5602;p470"/>
                <p:cNvGrpSpPr/>
                <p:nvPr/>
              </p:nvGrpSpPr>
              <p:grpSpPr>
                <a:xfrm>
                  <a:off x="3430509" y="2561204"/>
                  <a:ext cx="4520285" cy="599666"/>
                  <a:chOff x="7259121" y="1465534"/>
                  <a:chExt cx="3396158" cy="293264"/>
                </a:xfrm>
              </p:grpSpPr>
              <p:sp>
                <p:nvSpPr>
                  <p:cNvPr id="5603" name="Google Shape;5603;p470"/>
                  <p:cNvSpPr/>
                  <p:nvPr/>
                </p:nvSpPr>
                <p:spPr>
                  <a:xfrm rot="10800000">
                    <a:off x="7259121" y="1465534"/>
                    <a:ext cx="3388200" cy="293264"/>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604" name="Google Shape;5604;p470"/>
                  <p:cNvSpPr txBox="1"/>
                  <p:nvPr/>
                </p:nvSpPr>
                <p:spPr>
                  <a:xfrm>
                    <a:off x="7259121" y="1503375"/>
                    <a:ext cx="3396158" cy="2107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Why do we need classification?</a:t>
                    </a:r>
                    <a:endParaRPr b="1" i="0" sz="2200" u="none" cap="none" strike="noStrike">
                      <a:solidFill>
                        <a:schemeClr val="lt1"/>
                      </a:solidFill>
                      <a:latin typeface="Arial"/>
                      <a:ea typeface="Arial"/>
                      <a:cs typeface="Arial"/>
                      <a:sym typeface="Arial"/>
                    </a:endParaRPr>
                  </a:p>
                </p:txBody>
              </p:sp>
            </p:grpSp>
          </p:grpSp>
          <p:sp>
            <p:nvSpPr>
              <p:cNvPr id="5605" name="Google Shape;5605;p470"/>
              <p:cNvSpPr/>
              <p:nvPr/>
            </p:nvSpPr>
            <p:spPr>
              <a:xfrm>
                <a:off x="1405810" y="3141768"/>
                <a:ext cx="8746718" cy="3671029"/>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Value data for strategic decision-makers</a:t>
                </a:r>
                <a:endParaRPr/>
              </a:p>
              <a:p>
                <a:pPr indent="-238125" lvl="1" marL="342900" marR="0" rtl="0" algn="l">
                  <a:lnSpc>
                    <a:spcPct val="114000"/>
                  </a:lnSpc>
                  <a:spcBef>
                    <a:spcPts val="0"/>
                  </a:spcBef>
                  <a:spcAft>
                    <a:spcPts val="0"/>
                  </a:spcAft>
                  <a:buClr>
                    <a:srgbClr val="000000"/>
                  </a:buClr>
                  <a:buSzPts val="165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Prevent significant problems from data loss</a:t>
                </a:r>
                <a:endParaRPr/>
              </a:p>
              <a:p>
                <a:pPr indent="-238125" lvl="1" marL="342900" marR="0" rtl="0" algn="l">
                  <a:lnSpc>
                    <a:spcPct val="114000"/>
                  </a:lnSpc>
                  <a:spcBef>
                    <a:spcPts val="0"/>
                  </a:spcBef>
                  <a:spcAft>
                    <a:spcPts val="0"/>
                  </a:spcAft>
                  <a:buClr>
                    <a:srgbClr val="000000"/>
                  </a:buClr>
                  <a:buSzPts val="165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Enhance confidentiality, integrity, and availability through information classification</a:t>
                </a:r>
                <a:endParaRPr/>
              </a:p>
              <a:p>
                <a:pPr indent="-238125" lvl="1" marL="342900" marR="0" rtl="0" algn="l">
                  <a:lnSpc>
                    <a:spcPct val="114000"/>
                  </a:lnSpc>
                  <a:spcBef>
                    <a:spcPts val="0"/>
                  </a:spcBef>
                  <a:spcAft>
                    <a:spcPts val="0"/>
                  </a:spcAft>
                  <a:buClr>
                    <a:srgbClr val="000000"/>
                  </a:buClr>
                  <a:buSzPts val="165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Implement controls based on the sensitivity of information</a:t>
                </a:r>
                <a:endParaRPr/>
              </a:p>
              <a:p>
                <a:pPr indent="-238125" lvl="1" marL="342900" marR="0" rtl="0" algn="l">
                  <a:lnSpc>
                    <a:spcPct val="114000"/>
                  </a:lnSpc>
                  <a:spcBef>
                    <a:spcPts val="0"/>
                  </a:spcBef>
                  <a:spcAft>
                    <a:spcPts val="0"/>
                  </a:spcAft>
                  <a:buClr>
                    <a:srgbClr val="000000"/>
                  </a:buClr>
                  <a:buSzPts val="165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Standardize types of information and protection requirements</a:t>
                </a:r>
                <a:endParaRPr/>
              </a:p>
              <a:p>
                <a:pPr indent="-238125" lvl="1" marL="342900" marR="0" rtl="0" algn="l">
                  <a:lnSpc>
                    <a:spcPct val="114000"/>
                  </a:lnSpc>
                  <a:spcBef>
                    <a:spcPts val="0"/>
                  </a:spcBef>
                  <a:spcAft>
                    <a:spcPts val="0"/>
                  </a:spcAft>
                  <a:buClr>
                    <a:srgbClr val="000000"/>
                  </a:buClr>
                  <a:buSzPts val="165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Achieve an efficient cost-to-benefit ratio</a:t>
                </a:r>
                <a:endParaRPr b="0" i="0" sz="1400" u="none" cap="none" strike="noStrike">
                  <a:solidFill>
                    <a:srgbClr val="3F3F3F"/>
                  </a:solidFill>
                  <a:latin typeface="Arial"/>
                  <a:ea typeface="Arial"/>
                  <a:cs typeface="Arial"/>
                  <a:sym typeface="Arial"/>
                </a:endParaRPr>
              </a:p>
            </p:txBody>
          </p:sp>
        </p:grpSp>
      </p:grpSp>
      <p:sp>
        <p:nvSpPr>
          <p:cNvPr id="5606" name="Google Shape;5606;p470"/>
          <p:cNvSpPr/>
          <p:nvPr/>
        </p:nvSpPr>
        <p:spPr>
          <a:xfrm>
            <a:off x="5041900" y="861233"/>
            <a:ext cx="61814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0" name="Shape 5610"/>
        <p:cNvGrpSpPr/>
        <p:nvPr/>
      </p:nvGrpSpPr>
      <p:grpSpPr>
        <a:xfrm>
          <a:off x="0" y="0"/>
          <a:ext cx="0" cy="0"/>
          <a:chOff x="0" y="0"/>
          <a:chExt cx="0" cy="0"/>
        </a:xfrm>
      </p:grpSpPr>
      <p:sp>
        <p:nvSpPr>
          <p:cNvPr id="5611" name="Google Shape;5611;p56"/>
          <p:cNvSpPr txBox="1"/>
          <p:nvPr>
            <p:ph type="title"/>
          </p:nvPr>
        </p:nvSpPr>
        <p:spPr>
          <a:xfrm>
            <a:off x="-10160" y="281563"/>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Information Classification Objectives</a:t>
            </a:r>
            <a:endParaRPr/>
          </a:p>
        </p:txBody>
      </p:sp>
      <p:sp>
        <p:nvSpPr>
          <p:cNvPr id="5612" name="Google Shape;5612;p56"/>
          <p:cNvSpPr txBox="1"/>
          <p:nvPr/>
        </p:nvSpPr>
        <p:spPr>
          <a:xfrm>
            <a:off x="1313484" y="1284013"/>
            <a:ext cx="13670400" cy="953719"/>
          </a:xfrm>
          <a:prstGeom prst="rect">
            <a:avLst/>
          </a:prstGeom>
          <a:noFill/>
          <a:ln>
            <a:noFill/>
          </a:ln>
        </p:spPr>
        <p:txBody>
          <a:bodyPr anchorCtr="0" anchor="t" bIns="45675" lIns="45675" spcFirstLastPara="1" rIns="45675" wrap="square" tIns="45675">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objective of an information classification scheme varies from sector to sector. The following infographic shows the objectives of each sector:</a:t>
            </a:r>
            <a:endParaRPr b="0" i="0" sz="2200" u="none" cap="none" strike="noStrike">
              <a:solidFill>
                <a:srgbClr val="3F3F3F"/>
              </a:solidFill>
              <a:latin typeface="Open Sans"/>
              <a:ea typeface="Open Sans"/>
              <a:cs typeface="Open Sans"/>
              <a:sym typeface="Open Sans"/>
            </a:endParaRPr>
          </a:p>
        </p:txBody>
      </p:sp>
      <p:grpSp>
        <p:nvGrpSpPr>
          <p:cNvPr id="5613" name="Google Shape;5613;p56"/>
          <p:cNvGrpSpPr/>
          <p:nvPr/>
        </p:nvGrpSpPr>
        <p:grpSpPr>
          <a:xfrm>
            <a:off x="2338127" y="2621528"/>
            <a:ext cx="11552870" cy="4721610"/>
            <a:chOff x="2338127" y="2621528"/>
            <a:chExt cx="11552870" cy="4721610"/>
          </a:xfrm>
        </p:grpSpPr>
        <p:grpSp>
          <p:nvGrpSpPr>
            <p:cNvPr id="5614" name="Google Shape;5614;p56"/>
            <p:cNvGrpSpPr/>
            <p:nvPr/>
          </p:nvGrpSpPr>
          <p:grpSpPr>
            <a:xfrm>
              <a:off x="6546255" y="5115072"/>
              <a:ext cx="3136609" cy="1668953"/>
              <a:chOff x="-1" y="-1"/>
              <a:chExt cx="3136608" cy="1668951"/>
            </a:xfrm>
          </p:grpSpPr>
          <p:sp>
            <p:nvSpPr>
              <p:cNvPr id="5615" name="Google Shape;5615;p56"/>
              <p:cNvSpPr/>
              <p:nvPr/>
            </p:nvSpPr>
            <p:spPr>
              <a:xfrm>
                <a:off x="-1" y="-1"/>
                <a:ext cx="3136608" cy="1668951"/>
              </a:xfrm>
              <a:prstGeom prst="roundRect">
                <a:avLst>
                  <a:gd fmla="val 16667" name="adj"/>
                </a:avLst>
              </a:prstGeom>
              <a:solidFill>
                <a:srgbClr val="0792C9"/>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5616" name="Google Shape;5616;p56"/>
              <p:cNvSpPr txBox="1"/>
              <p:nvPr/>
            </p:nvSpPr>
            <p:spPr>
              <a:xfrm>
                <a:off x="87820" y="216277"/>
                <a:ext cx="2961000" cy="624900"/>
              </a:xfrm>
              <a:prstGeom prst="rect">
                <a:avLst/>
              </a:prstGeom>
              <a:solidFill>
                <a:srgbClr val="0792C9"/>
              </a:solidFill>
              <a:ln>
                <a:noFill/>
              </a:ln>
            </p:spPr>
            <p:txBody>
              <a:bodyPr anchorCtr="0" anchor="ctr" bIns="7600" lIns="7600" spcFirstLastPara="1" rIns="7600" wrap="square" tIns="7600">
                <a:sp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Government or military sectors</a:t>
                </a:r>
                <a:endParaRPr b="1" i="0" sz="1400" u="none" cap="none" strike="noStrike">
                  <a:solidFill>
                    <a:srgbClr val="000000"/>
                  </a:solidFill>
                  <a:latin typeface="Arial"/>
                  <a:ea typeface="Arial"/>
                  <a:cs typeface="Arial"/>
                  <a:sym typeface="Arial"/>
                </a:endParaRPr>
              </a:p>
            </p:txBody>
          </p:sp>
        </p:grpSp>
        <p:grpSp>
          <p:nvGrpSpPr>
            <p:cNvPr id="5617" name="Google Shape;5617;p56"/>
            <p:cNvGrpSpPr/>
            <p:nvPr/>
          </p:nvGrpSpPr>
          <p:grpSpPr>
            <a:xfrm>
              <a:off x="10754388" y="5115072"/>
              <a:ext cx="3136609" cy="1668953"/>
              <a:chOff x="-1" y="-1"/>
              <a:chExt cx="3136608" cy="1668951"/>
            </a:xfrm>
          </p:grpSpPr>
          <p:sp>
            <p:nvSpPr>
              <p:cNvPr id="5618" name="Google Shape;5618;p56"/>
              <p:cNvSpPr/>
              <p:nvPr/>
            </p:nvSpPr>
            <p:spPr>
              <a:xfrm>
                <a:off x="-1" y="-1"/>
                <a:ext cx="3136608" cy="1668951"/>
              </a:xfrm>
              <a:prstGeom prst="roundRect">
                <a:avLst>
                  <a:gd fmla="val 16667" name="adj"/>
                </a:avLst>
              </a:prstGeom>
              <a:solidFill>
                <a:srgbClr val="0792C9"/>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5619" name="Google Shape;5619;p56"/>
              <p:cNvSpPr txBox="1"/>
              <p:nvPr/>
            </p:nvSpPr>
            <p:spPr>
              <a:xfrm>
                <a:off x="87820" y="242403"/>
                <a:ext cx="2961000" cy="624900"/>
              </a:xfrm>
              <a:prstGeom prst="rect">
                <a:avLst/>
              </a:prstGeom>
              <a:solidFill>
                <a:srgbClr val="0792C9"/>
              </a:solidFill>
              <a:ln>
                <a:noFill/>
              </a:ln>
            </p:spPr>
            <p:txBody>
              <a:bodyPr anchorCtr="0" anchor="ctr" bIns="7600" lIns="7600" spcFirstLastPara="1" rIns="7600" wrap="square" tIns="7600">
                <a:sp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Commercial or private sectors</a:t>
                </a:r>
                <a:endParaRPr b="1" i="0" sz="1400" u="none" cap="none" strike="noStrike">
                  <a:solidFill>
                    <a:srgbClr val="000000"/>
                  </a:solidFill>
                  <a:latin typeface="Arial"/>
                  <a:ea typeface="Arial"/>
                  <a:cs typeface="Arial"/>
                  <a:sym typeface="Arial"/>
                </a:endParaRPr>
              </a:p>
            </p:txBody>
          </p:sp>
        </p:grpSp>
        <p:grpSp>
          <p:nvGrpSpPr>
            <p:cNvPr id="5620" name="Google Shape;5620;p56"/>
            <p:cNvGrpSpPr/>
            <p:nvPr/>
          </p:nvGrpSpPr>
          <p:grpSpPr>
            <a:xfrm>
              <a:off x="2338127" y="5115072"/>
              <a:ext cx="3136609" cy="1668953"/>
              <a:chOff x="-1" y="-1"/>
              <a:chExt cx="3136608" cy="1668951"/>
            </a:xfrm>
          </p:grpSpPr>
          <p:sp>
            <p:nvSpPr>
              <p:cNvPr id="5621" name="Google Shape;5621;p56"/>
              <p:cNvSpPr/>
              <p:nvPr/>
            </p:nvSpPr>
            <p:spPr>
              <a:xfrm>
                <a:off x="-1" y="-1"/>
                <a:ext cx="3136608" cy="1668951"/>
              </a:xfrm>
              <a:prstGeom prst="roundRect">
                <a:avLst>
                  <a:gd fmla="val 16667" name="adj"/>
                </a:avLst>
              </a:prstGeom>
              <a:solidFill>
                <a:srgbClr val="0792C9"/>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5622" name="Google Shape;5622;p56"/>
              <p:cNvSpPr txBox="1"/>
              <p:nvPr/>
            </p:nvSpPr>
            <p:spPr>
              <a:xfrm>
                <a:off x="87820" y="368628"/>
                <a:ext cx="2960966" cy="320047"/>
              </a:xfrm>
              <a:prstGeom prst="rect">
                <a:avLst/>
              </a:prstGeom>
              <a:solidFill>
                <a:srgbClr val="0792C9"/>
              </a:solidFill>
              <a:ln>
                <a:noFill/>
              </a:ln>
            </p:spPr>
            <p:txBody>
              <a:bodyPr anchorCtr="0" anchor="ctr" bIns="7600" lIns="7600" spcFirstLastPara="1" rIns="7600" wrap="square" tIns="7600">
                <a:sp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General</a:t>
                </a:r>
                <a:endParaRPr b="1" i="0" sz="1400" u="none" cap="none" strike="noStrike">
                  <a:solidFill>
                    <a:srgbClr val="000000"/>
                  </a:solidFill>
                  <a:latin typeface="Arial"/>
                  <a:ea typeface="Arial"/>
                  <a:cs typeface="Arial"/>
                  <a:sym typeface="Arial"/>
                </a:endParaRPr>
              </a:p>
            </p:txBody>
          </p:sp>
        </p:grpSp>
        <p:grpSp>
          <p:nvGrpSpPr>
            <p:cNvPr id="5623" name="Google Shape;5623;p56"/>
            <p:cNvGrpSpPr/>
            <p:nvPr/>
          </p:nvGrpSpPr>
          <p:grpSpPr>
            <a:xfrm>
              <a:off x="6546255" y="2621528"/>
              <a:ext cx="3136609" cy="1234367"/>
              <a:chOff x="65870" y="34263"/>
              <a:chExt cx="3136607" cy="1234365"/>
            </a:xfrm>
          </p:grpSpPr>
          <p:sp>
            <p:nvSpPr>
              <p:cNvPr id="5624" name="Google Shape;5624;p56"/>
              <p:cNvSpPr/>
              <p:nvPr/>
            </p:nvSpPr>
            <p:spPr>
              <a:xfrm>
                <a:off x="65870" y="34263"/>
                <a:ext cx="3136607" cy="1234365"/>
              </a:xfrm>
              <a:prstGeom prst="roundRect">
                <a:avLst>
                  <a:gd fmla="val 16667" name="adj"/>
                </a:avLst>
              </a:prstGeom>
              <a:solidFill>
                <a:srgbClr val="0792C9"/>
              </a:solidFill>
              <a:ln>
                <a:noFill/>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5625" name="Google Shape;5625;p56"/>
              <p:cNvSpPr txBox="1"/>
              <p:nvPr/>
            </p:nvSpPr>
            <p:spPr>
              <a:xfrm>
                <a:off x="132476" y="474494"/>
                <a:ext cx="3003394" cy="353902"/>
              </a:xfrm>
              <a:prstGeom prst="rect">
                <a:avLst/>
              </a:prstGeom>
              <a:solidFill>
                <a:srgbClr val="0792C9"/>
              </a:solidFill>
              <a:ln>
                <a:noFill/>
              </a:ln>
            </p:spPr>
            <p:txBody>
              <a:bodyPr anchorCtr="0" anchor="ctr" bIns="7600" lIns="7600" spcFirstLastPara="1" rIns="7600" wrap="square" tIns="76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Sector</a:t>
                </a:r>
                <a:endParaRPr b="1" i="0" sz="1400" u="none" cap="none" strike="noStrike">
                  <a:solidFill>
                    <a:srgbClr val="000000"/>
                  </a:solidFill>
                  <a:latin typeface="Open Sans"/>
                  <a:ea typeface="Open Sans"/>
                  <a:cs typeface="Open Sans"/>
                  <a:sym typeface="Open Sans"/>
                </a:endParaRPr>
              </a:p>
            </p:txBody>
          </p:sp>
        </p:grpSp>
        <p:grpSp>
          <p:nvGrpSpPr>
            <p:cNvPr id="5626" name="Google Shape;5626;p56"/>
            <p:cNvGrpSpPr/>
            <p:nvPr/>
          </p:nvGrpSpPr>
          <p:grpSpPr>
            <a:xfrm>
              <a:off x="10965886" y="6068157"/>
              <a:ext cx="2822948" cy="1274981"/>
              <a:chOff x="-1" y="-1"/>
              <a:chExt cx="2822947" cy="1274979"/>
            </a:xfrm>
          </p:grpSpPr>
          <p:sp>
            <p:nvSpPr>
              <p:cNvPr id="5627" name="Google Shape;5627;p56"/>
              <p:cNvSpPr/>
              <p:nvPr/>
            </p:nvSpPr>
            <p:spPr>
              <a:xfrm>
                <a:off x="-1" y="-1"/>
                <a:ext cx="2822947" cy="1274979"/>
              </a:xfrm>
              <a:prstGeom prst="roundRect">
                <a:avLst>
                  <a:gd fmla="val 16667" name="adj"/>
                </a:avLst>
              </a:prstGeom>
              <a:solidFill>
                <a:srgbClr val="F9DEC9"/>
              </a:solidFill>
              <a:ln cap="flat" cmpd="sng" w="38100">
                <a:solidFill>
                  <a:schemeClr val="l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628" name="Google Shape;5628;p56"/>
              <p:cNvSpPr txBox="1"/>
              <p:nvPr/>
            </p:nvSpPr>
            <p:spPr>
              <a:xfrm>
                <a:off x="21574" y="246450"/>
                <a:ext cx="2779796" cy="782076"/>
              </a:xfrm>
              <a:prstGeom prst="rect">
                <a:avLst/>
              </a:prstGeom>
              <a:solidFill>
                <a:srgbClr val="F9DEC9"/>
              </a:solidFill>
              <a:ln>
                <a:noFill/>
              </a:ln>
            </p:spPr>
            <p:txBody>
              <a:bodyPr anchorCtr="0" anchor="ctr" bIns="5050" lIns="5050" spcFirstLastPara="1" rIns="5050" wrap="square" tIns="505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To maintain a competitive edge</a:t>
                </a:r>
                <a:endParaRPr b="0" i="0" sz="1400" u="none" cap="none" strike="noStrike">
                  <a:solidFill>
                    <a:srgbClr val="3F3F3F"/>
                  </a:solidFill>
                  <a:latin typeface="Arial"/>
                  <a:ea typeface="Arial"/>
                  <a:cs typeface="Arial"/>
                  <a:sym typeface="Arial"/>
                </a:endParaRPr>
              </a:p>
            </p:txBody>
          </p:sp>
        </p:grpSp>
        <p:grpSp>
          <p:nvGrpSpPr>
            <p:cNvPr id="5629" name="Google Shape;5629;p56"/>
            <p:cNvGrpSpPr/>
            <p:nvPr/>
          </p:nvGrpSpPr>
          <p:grpSpPr>
            <a:xfrm>
              <a:off x="2478200" y="6068157"/>
              <a:ext cx="2822949" cy="1274981"/>
              <a:chOff x="-1" y="-1"/>
              <a:chExt cx="2822947" cy="1274979"/>
            </a:xfrm>
          </p:grpSpPr>
          <p:sp>
            <p:nvSpPr>
              <p:cNvPr id="5630" name="Google Shape;5630;p56"/>
              <p:cNvSpPr/>
              <p:nvPr/>
            </p:nvSpPr>
            <p:spPr>
              <a:xfrm>
                <a:off x="-1" y="-1"/>
                <a:ext cx="2822947" cy="1274979"/>
              </a:xfrm>
              <a:prstGeom prst="roundRect">
                <a:avLst>
                  <a:gd fmla="val 16667" name="adj"/>
                </a:avLst>
              </a:prstGeom>
              <a:solidFill>
                <a:srgbClr val="F9DEC9"/>
              </a:solidFill>
              <a:ln cap="flat" cmpd="sng" w="38100">
                <a:solidFill>
                  <a:schemeClr val="l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631" name="Google Shape;5631;p56"/>
              <p:cNvSpPr txBox="1"/>
              <p:nvPr/>
            </p:nvSpPr>
            <p:spPr>
              <a:xfrm>
                <a:off x="154804" y="57144"/>
                <a:ext cx="2469265" cy="1168014"/>
              </a:xfrm>
              <a:prstGeom prst="rect">
                <a:avLst/>
              </a:prstGeom>
              <a:solidFill>
                <a:srgbClr val="F9DEC9"/>
              </a:solidFill>
              <a:ln>
                <a:noFill/>
              </a:ln>
            </p:spPr>
            <p:txBody>
              <a:bodyPr anchorCtr="0" anchor="ctr" bIns="5050" lIns="5050" spcFirstLastPara="1" rIns="5050" wrap="square" tIns="505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To minimize risks to sensitive information</a:t>
                </a:r>
                <a:endParaRPr b="0" i="0" sz="1400" u="none" cap="none" strike="noStrike">
                  <a:solidFill>
                    <a:srgbClr val="3F3F3F"/>
                  </a:solidFill>
                  <a:latin typeface="Arial"/>
                  <a:ea typeface="Arial"/>
                  <a:cs typeface="Arial"/>
                  <a:sym typeface="Arial"/>
                </a:endParaRPr>
              </a:p>
            </p:txBody>
          </p:sp>
        </p:grpSp>
        <p:grpSp>
          <p:nvGrpSpPr>
            <p:cNvPr id="5632" name="Google Shape;5632;p56"/>
            <p:cNvGrpSpPr/>
            <p:nvPr/>
          </p:nvGrpSpPr>
          <p:grpSpPr>
            <a:xfrm>
              <a:off x="6678432" y="6068157"/>
              <a:ext cx="2822948" cy="1274980"/>
              <a:chOff x="-1" y="-1"/>
              <a:chExt cx="2822947" cy="1274979"/>
            </a:xfrm>
          </p:grpSpPr>
          <p:sp>
            <p:nvSpPr>
              <p:cNvPr id="5633" name="Google Shape;5633;p56"/>
              <p:cNvSpPr/>
              <p:nvPr/>
            </p:nvSpPr>
            <p:spPr>
              <a:xfrm>
                <a:off x="-1" y="-1"/>
                <a:ext cx="2822947" cy="1274979"/>
              </a:xfrm>
              <a:prstGeom prst="roundRect">
                <a:avLst>
                  <a:gd fmla="val 16667" name="adj"/>
                </a:avLst>
              </a:prstGeom>
              <a:solidFill>
                <a:srgbClr val="F9DEC9"/>
              </a:solidFill>
              <a:ln cap="flat" cmpd="sng" w="38100">
                <a:solidFill>
                  <a:schemeClr val="l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634" name="Google Shape;5634;p56"/>
              <p:cNvSpPr txBox="1"/>
              <p:nvPr/>
            </p:nvSpPr>
            <p:spPr>
              <a:xfrm>
                <a:off x="87222" y="78926"/>
                <a:ext cx="2714148" cy="1168015"/>
              </a:xfrm>
              <a:prstGeom prst="rect">
                <a:avLst/>
              </a:prstGeom>
              <a:solidFill>
                <a:srgbClr val="F9DEC9"/>
              </a:solidFill>
              <a:ln>
                <a:noFill/>
              </a:ln>
            </p:spPr>
            <p:txBody>
              <a:bodyPr anchorCtr="0" anchor="ctr" bIns="5050" lIns="5050" spcFirstLastPara="1" rIns="5050" wrap="square" tIns="505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To avoid unauthorized disclosure</a:t>
                </a:r>
                <a:endParaRPr b="0" i="0" sz="1400" u="none" cap="none" strike="noStrike">
                  <a:solidFill>
                    <a:srgbClr val="3F3F3F"/>
                  </a:solidFill>
                  <a:latin typeface="Arial"/>
                  <a:ea typeface="Arial"/>
                  <a:cs typeface="Arial"/>
                  <a:sym typeface="Arial"/>
                </a:endParaRPr>
              </a:p>
            </p:txBody>
          </p:sp>
        </p:grpSp>
        <p:cxnSp>
          <p:nvCxnSpPr>
            <p:cNvPr id="5635" name="Google Shape;5635;p56"/>
            <p:cNvCxnSpPr/>
            <p:nvPr/>
          </p:nvCxnSpPr>
          <p:spPr>
            <a:xfrm>
              <a:off x="3851032" y="4383923"/>
              <a:ext cx="0" cy="735495"/>
            </a:xfrm>
            <a:prstGeom prst="straightConnector1">
              <a:avLst/>
            </a:prstGeom>
            <a:noFill/>
            <a:ln cap="flat" cmpd="sng" w="19050">
              <a:solidFill>
                <a:srgbClr val="7F7F7F"/>
              </a:solidFill>
              <a:prstDash val="solid"/>
              <a:round/>
              <a:headEnd len="sm" w="sm" type="none"/>
              <a:tailEnd len="med" w="med" type="triangle"/>
            </a:ln>
          </p:spPr>
        </p:cxnSp>
        <p:cxnSp>
          <p:nvCxnSpPr>
            <p:cNvPr id="5636" name="Google Shape;5636;p56"/>
            <p:cNvCxnSpPr>
              <a:stCxn id="5624" idx="2"/>
              <a:endCxn id="5615" idx="0"/>
            </p:cNvCxnSpPr>
            <p:nvPr/>
          </p:nvCxnSpPr>
          <p:spPr>
            <a:xfrm>
              <a:off x="8114560" y="3855895"/>
              <a:ext cx="0" cy="1259100"/>
            </a:xfrm>
            <a:prstGeom prst="straightConnector1">
              <a:avLst/>
            </a:prstGeom>
            <a:noFill/>
            <a:ln cap="flat" cmpd="sng" w="19050">
              <a:solidFill>
                <a:srgbClr val="7F7F7F"/>
              </a:solidFill>
              <a:prstDash val="solid"/>
              <a:round/>
              <a:headEnd len="sm" w="sm" type="none"/>
              <a:tailEnd len="med" w="med" type="triangle"/>
            </a:ln>
          </p:spPr>
        </p:cxnSp>
        <p:cxnSp>
          <p:nvCxnSpPr>
            <p:cNvPr id="5637" name="Google Shape;5637;p56"/>
            <p:cNvCxnSpPr>
              <a:endCxn id="5618" idx="0"/>
            </p:cNvCxnSpPr>
            <p:nvPr/>
          </p:nvCxnSpPr>
          <p:spPr>
            <a:xfrm>
              <a:off x="12322693" y="4383972"/>
              <a:ext cx="0" cy="731100"/>
            </a:xfrm>
            <a:prstGeom prst="straightConnector1">
              <a:avLst/>
            </a:prstGeom>
            <a:noFill/>
            <a:ln cap="flat" cmpd="sng" w="19050">
              <a:solidFill>
                <a:srgbClr val="7F7F7F"/>
              </a:solidFill>
              <a:prstDash val="solid"/>
              <a:round/>
              <a:headEnd len="sm" w="sm" type="none"/>
              <a:tailEnd len="med" w="med" type="triangle"/>
            </a:ln>
          </p:spPr>
        </p:cxnSp>
        <p:cxnSp>
          <p:nvCxnSpPr>
            <p:cNvPr id="5638" name="Google Shape;5638;p56"/>
            <p:cNvCxnSpPr/>
            <p:nvPr/>
          </p:nvCxnSpPr>
          <p:spPr>
            <a:xfrm>
              <a:off x="3851032" y="4383923"/>
              <a:ext cx="8471660" cy="0"/>
            </a:xfrm>
            <a:prstGeom prst="straightConnector1">
              <a:avLst/>
            </a:prstGeom>
            <a:noFill/>
            <a:ln cap="flat" cmpd="sng" w="19050">
              <a:solidFill>
                <a:srgbClr val="7F7F7F"/>
              </a:solidFill>
              <a:prstDash val="solid"/>
              <a:round/>
              <a:headEnd len="sm" w="sm" type="none"/>
              <a:tailEnd len="sm" w="sm" type="none"/>
            </a:ln>
          </p:spPr>
        </p:cxnSp>
      </p:grpSp>
      <p:sp>
        <p:nvSpPr>
          <p:cNvPr id="5639" name="Google Shape;5639;p56"/>
          <p:cNvSpPr/>
          <p:nvPr/>
        </p:nvSpPr>
        <p:spPr>
          <a:xfrm>
            <a:off x="4025900" y="848131"/>
            <a:ext cx="8201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3" name="Shape 5643"/>
        <p:cNvGrpSpPr/>
        <p:nvPr/>
      </p:nvGrpSpPr>
      <p:grpSpPr>
        <a:xfrm>
          <a:off x="0" y="0"/>
          <a:ext cx="0" cy="0"/>
          <a:chOff x="0" y="0"/>
          <a:chExt cx="0" cy="0"/>
        </a:xfrm>
      </p:grpSpPr>
      <p:sp>
        <p:nvSpPr>
          <p:cNvPr id="5644" name="Google Shape;5644;p57"/>
          <p:cNvSpPr txBox="1"/>
          <p:nvPr>
            <p:ph type="title"/>
          </p:nvPr>
        </p:nvSpPr>
        <p:spPr>
          <a:xfrm>
            <a:off x="3077" y="319676"/>
            <a:ext cx="16257900" cy="665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Information Classification: Government Sector</a:t>
            </a:r>
            <a:endParaRPr/>
          </a:p>
        </p:txBody>
      </p:sp>
      <p:sp>
        <p:nvSpPr>
          <p:cNvPr id="5645" name="Google Shape;5645;p57"/>
          <p:cNvSpPr txBox="1"/>
          <p:nvPr/>
        </p:nvSpPr>
        <p:spPr>
          <a:xfrm>
            <a:off x="2756588" y="1274168"/>
            <a:ext cx="10742525" cy="956514"/>
          </a:xfrm>
          <a:prstGeom prst="rect">
            <a:avLst/>
          </a:prstGeom>
          <a:noFill/>
          <a:ln>
            <a:noFill/>
          </a:ln>
        </p:spPr>
        <p:txBody>
          <a:bodyPr anchorCtr="0" anchor="t" bIns="91425" lIns="91425" spcFirstLastPara="1" rIns="91425" wrap="square" tIns="9142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following chart shows different classifications in the Government sector and potential damage in case of a data disclosure:</a:t>
            </a:r>
            <a:endParaRPr b="0" i="0" sz="2200" u="none" cap="none" strike="noStrike">
              <a:solidFill>
                <a:srgbClr val="3F3F3F"/>
              </a:solidFill>
              <a:latin typeface="Open Sans"/>
              <a:ea typeface="Open Sans"/>
              <a:cs typeface="Open Sans"/>
              <a:sym typeface="Open Sans"/>
            </a:endParaRPr>
          </a:p>
        </p:txBody>
      </p:sp>
      <p:grpSp>
        <p:nvGrpSpPr>
          <p:cNvPr id="5646" name="Google Shape;5646;p57"/>
          <p:cNvGrpSpPr/>
          <p:nvPr/>
        </p:nvGrpSpPr>
        <p:grpSpPr>
          <a:xfrm>
            <a:off x="864203" y="2465277"/>
            <a:ext cx="14504073" cy="5297415"/>
            <a:chOff x="957987" y="2547338"/>
            <a:chExt cx="14504073" cy="5297415"/>
          </a:xfrm>
        </p:grpSpPr>
        <p:grpSp>
          <p:nvGrpSpPr>
            <p:cNvPr id="5647" name="Google Shape;5647;p57"/>
            <p:cNvGrpSpPr/>
            <p:nvPr/>
          </p:nvGrpSpPr>
          <p:grpSpPr>
            <a:xfrm>
              <a:off x="2701500" y="5758865"/>
              <a:ext cx="11058108" cy="831004"/>
              <a:chOff x="2701499" y="3871450"/>
              <a:chExt cx="11058108" cy="831004"/>
            </a:xfrm>
          </p:grpSpPr>
          <p:cxnSp>
            <p:nvCxnSpPr>
              <p:cNvPr id="5648" name="Google Shape;5648;p57"/>
              <p:cNvCxnSpPr/>
              <p:nvPr/>
            </p:nvCxnSpPr>
            <p:spPr>
              <a:xfrm>
                <a:off x="2701499" y="3871450"/>
                <a:ext cx="0" cy="831004"/>
              </a:xfrm>
              <a:prstGeom prst="straightConnector1">
                <a:avLst/>
              </a:prstGeom>
              <a:noFill/>
              <a:ln cap="flat" cmpd="sng" w="19050">
                <a:solidFill>
                  <a:srgbClr val="7F7F7F"/>
                </a:solidFill>
                <a:prstDash val="solid"/>
                <a:round/>
                <a:headEnd len="sm" w="sm" type="none"/>
                <a:tailEnd len="med" w="med" type="triangle"/>
              </a:ln>
            </p:spPr>
          </p:cxnSp>
          <p:cxnSp>
            <p:nvCxnSpPr>
              <p:cNvPr id="5649" name="Google Shape;5649;p57"/>
              <p:cNvCxnSpPr/>
              <p:nvPr/>
            </p:nvCxnSpPr>
            <p:spPr>
              <a:xfrm>
                <a:off x="6338010" y="3885845"/>
                <a:ext cx="0" cy="804889"/>
              </a:xfrm>
              <a:prstGeom prst="straightConnector1">
                <a:avLst/>
              </a:prstGeom>
              <a:noFill/>
              <a:ln cap="flat" cmpd="sng" w="19050">
                <a:solidFill>
                  <a:srgbClr val="7F7F7F"/>
                </a:solidFill>
                <a:prstDash val="solid"/>
                <a:round/>
                <a:headEnd len="sm" w="sm" type="none"/>
                <a:tailEnd len="med" w="med" type="triangle"/>
              </a:ln>
            </p:spPr>
          </p:cxnSp>
          <p:cxnSp>
            <p:nvCxnSpPr>
              <p:cNvPr id="5650" name="Google Shape;5650;p57"/>
              <p:cNvCxnSpPr/>
              <p:nvPr/>
            </p:nvCxnSpPr>
            <p:spPr>
              <a:xfrm>
                <a:off x="13759607" y="3959257"/>
                <a:ext cx="0" cy="731100"/>
              </a:xfrm>
              <a:prstGeom prst="straightConnector1">
                <a:avLst/>
              </a:prstGeom>
              <a:noFill/>
              <a:ln cap="flat" cmpd="sng" w="19050">
                <a:solidFill>
                  <a:srgbClr val="7F7F7F"/>
                </a:solidFill>
                <a:prstDash val="solid"/>
                <a:round/>
                <a:headEnd len="sm" w="sm" type="none"/>
                <a:tailEnd len="med" w="med" type="triangle"/>
              </a:ln>
            </p:spPr>
          </p:cxnSp>
          <p:cxnSp>
            <p:nvCxnSpPr>
              <p:cNvPr id="5651" name="Google Shape;5651;p57"/>
              <p:cNvCxnSpPr/>
              <p:nvPr/>
            </p:nvCxnSpPr>
            <p:spPr>
              <a:xfrm>
                <a:off x="10213324" y="3900642"/>
                <a:ext cx="0" cy="788925"/>
              </a:xfrm>
              <a:prstGeom prst="straightConnector1">
                <a:avLst/>
              </a:prstGeom>
              <a:noFill/>
              <a:ln cap="flat" cmpd="sng" w="19050">
                <a:solidFill>
                  <a:srgbClr val="7F7F7F"/>
                </a:solidFill>
                <a:prstDash val="solid"/>
                <a:round/>
                <a:headEnd len="sm" w="sm" type="none"/>
                <a:tailEnd len="med" w="med" type="triangle"/>
              </a:ln>
            </p:spPr>
          </p:cxnSp>
        </p:grpSp>
        <p:sp>
          <p:nvSpPr>
            <p:cNvPr id="5652" name="Google Shape;5652;p57"/>
            <p:cNvSpPr/>
            <p:nvPr/>
          </p:nvSpPr>
          <p:spPr>
            <a:xfrm rot="10800000">
              <a:off x="957987" y="5610009"/>
              <a:ext cx="3410833" cy="336090"/>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53" name="Google Shape;5653;p57"/>
            <p:cNvSpPr/>
            <p:nvPr/>
          </p:nvSpPr>
          <p:spPr>
            <a:xfrm>
              <a:off x="1122910" y="4694563"/>
              <a:ext cx="3058785" cy="1251537"/>
            </a:xfrm>
            <a:prstGeom prst="round2SameRect">
              <a:avLst>
                <a:gd fmla="val 16993" name="adj1"/>
                <a:gd fmla="val 0" name="adj2"/>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54" name="Google Shape;5654;p57"/>
            <p:cNvSpPr txBox="1"/>
            <p:nvPr/>
          </p:nvSpPr>
          <p:spPr>
            <a:xfrm>
              <a:off x="1118984" y="5158442"/>
              <a:ext cx="3058785" cy="43084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0" lang="en-US" sz="2200" u="none" cap="none" strike="noStrike">
                  <a:solidFill>
                    <a:schemeClr val="lt1"/>
                  </a:solidFill>
                  <a:latin typeface="Open Sans"/>
                  <a:ea typeface="Open Sans"/>
                  <a:cs typeface="Open Sans"/>
                  <a:sym typeface="Open Sans"/>
                </a:rPr>
                <a:t>Top Secret</a:t>
              </a:r>
              <a:endParaRPr/>
            </a:p>
          </p:txBody>
        </p:sp>
        <p:sp>
          <p:nvSpPr>
            <p:cNvPr id="5655" name="Google Shape;5655;p57"/>
            <p:cNvSpPr/>
            <p:nvPr/>
          </p:nvSpPr>
          <p:spPr>
            <a:xfrm rot="10800000">
              <a:off x="4666676" y="5610009"/>
              <a:ext cx="3410833" cy="336090"/>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56" name="Google Shape;5656;p57"/>
            <p:cNvSpPr/>
            <p:nvPr/>
          </p:nvSpPr>
          <p:spPr>
            <a:xfrm>
              <a:off x="4831599" y="4694563"/>
              <a:ext cx="3058785" cy="1251537"/>
            </a:xfrm>
            <a:prstGeom prst="round2SameRect">
              <a:avLst>
                <a:gd fmla="val 16993" name="adj1"/>
                <a:gd fmla="val 0" name="adj2"/>
              </a:avLst>
            </a:prstGeom>
            <a:solidFill>
              <a:srgbClr val="81A6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57" name="Google Shape;5657;p57"/>
            <p:cNvSpPr txBox="1"/>
            <p:nvPr/>
          </p:nvSpPr>
          <p:spPr>
            <a:xfrm>
              <a:off x="4839870" y="5119092"/>
              <a:ext cx="3058785" cy="39699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lt1"/>
                  </a:solidFill>
                  <a:latin typeface="Open Sans"/>
                  <a:ea typeface="Open Sans"/>
                  <a:cs typeface="Open Sans"/>
                  <a:sym typeface="Open Sans"/>
                </a:rPr>
                <a:t>Secret</a:t>
              </a:r>
              <a:endParaRPr/>
            </a:p>
          </p:txBody>
        </p:sp>
        <p:sp>
          <p:nvSpPr>
            <p:cNvPr id="5658" name="Google Shape;5658;p57"/>
            <p:cNvSpPr/>
            <p:nvPr/>
          </p:nvSpPr>
          <p:spPr>
            <a:xfrm rot="10800000">
              <a:off x="8375365" y="5610009"/>
              <a:ext cx="3410833" cy="336090"/>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59" name="Google Shape;5659;p57"/>
            <p:cNvSpPr/>
            <p:nvPr/>
          </p:nvSpPr>
          <p:spPr>
            <a:xfrm>
              <a:off x="8540288" y="4694563"/>
              <a:ext cx="3058785" cy="1251537"/>
            </a:xfrm>
            <a:prstGeom prst="round2SameRect">
              <a:avLst>
                <a:gd fmla="val 16993" name="adj1"/>
                <a:gd fmla="val 0" name="adj2"/>
              </a:avLst>
            </a:prstGeom>
            <a:solidFill>
              <a:srgbClr val="D08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60" name="Google Shape;5660;p57"/>
            <p:cNvSpPr txBox="1"/>
            <p:nvPr/>
          </p:nvSpPr>
          <p:spPr>
            <a:xfrm>
              <a:off x="8553469" y="5119091"/>
              <a:ext cx="3028499" cy="39699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lt1"/>
                  </a:solidFill>
                  <a:latin typeface="Open Sans"/>
                  <a:ea typeface="Open Sans"/>
                  <a:cs typeface="Open Sans"/>
                  <a:sym typeface="Open Sans"/>
                </a:rPr>
                <a:t>Confidential</a:t>
              </a:r>
              <a:endParaRPr/>
            </a:p>
          </p:txBody>
        </p:sp>
        <p:sp>
          <p:nvSpPr>
            <p:cNvPr id="5661" name="Google Shape;5661;p57"/>
            <p:cNvSpPr/>
            <p:nvPr/>
          </p:nvSpPr>
          <p:spPr>
            <a:xfrm rot="10800000">
              <a:off x="11947534" y="5605013"/>
              <a:ext cx="3410833" cy="336090"/>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62" name="Google Shape;5662;p57"/>
            <p:cNvSpPr/>
            <p:nvPr/>
          </p:nvSpPr>
          <p:spPr>
            <a:xfrm>
              <a:off x="12138583" y="4689567"/>
              <a:ext cx="3058785" cy="1251537"/>
            </a:xfrm>
            <a:prstGeom prst="round2SameRect">
              <a:avLst>
                <a:gd fmla="val 16993" name="adj1"/>
                <a:gd fmla="val 0" name="adj2"/>
              </a:avLst>
            </a:prstGeom>
            <a:solidFill>
              <a:srgbClr val="69BE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63" name="Google Shape;5663;p57"/>
            <p:cNvSpPr txBox="1"/>
            <p:nvPr/>
          </p:nvSpPr>
          <p:spPr>
            <a:xfrm>
              <a:off x="12151764" y="5114095"/>
              <a:ext cx="3028499" cy="39699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lt1"/>
                  </a:solidFill>
                  <a:latin typeface="Open Sans"/>
                  <a:ea typeface="Open Sans"/>
                  <a:cs typeface="Open Sans"/>
                  <a:sym typeface="Open Sans"/>
                </a:rPr>
                <a:t>Unclassified</a:t>
              </a:r>
              <a:endParaRPr/>
            </a:p>
          </p:txBody>
        </p:sp>
        <p:sp>
          <p:nvSpPr>
            <p:cNvPr id="5664" name="Google Shape;5664;p57"/>
            <p:cNvSpPr/>
            <p:nvPr/>
          </p:nvSpPr>
          <p:spPr>
            <a:xfrm rot="10800000">
              <a:off x="1069325" y="7508662"/>
              <a:ext cx="3377062" cy="336090"/>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65" name="Google Shape;5665;p57"/>
            <p:cNvSpPr/>
            <p:nvPr/>
          </p:nvSpPr>
          <p:spPr>
            <a:xfrm>
              <a:off x="1230426" y="6593216"/>
              <a:ext cx="3058785" cy="1251537"/>
            </a:xfrm>
            <a:prstGeom prst="round2SameRect">
              <a:avLst>
                <a:gd fmla="val 16993" name="adj1"/>
                <a:gd fmla="val 0" name="adj2"/>
              </a:avLst>
            </a:prstGeom>
            <a:solidFill>
              <a:srgbClr val="69BE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66" name="Google Shape;5666;p57"/>
            <p:cNvSpPr txBox="1"/>
            <p:nvPr/>
          </p:nvSpPr>
          <p:spPr>
            <a:xfrm>
              <a:off x="1226500" y="6769324"/>
              <a:ext cx="3058785" cy="1006389"/>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chemeClr val="dk1"/>
                </a:buClr>
                <a:buSzPts val="2200"/>
                <a:buFont typeface="Arial"/>
                <a:buNone/>
              </a:pPr>
              <a:r>
                <a:rPr b="0" i="0" lang="en-US" sz="2200" u="none" cap="none" strike="noStrike">
                  <a:solidFill>
                    <a:srgbClr val="3F3F3F"/>
                  </a:solidFill>
                  <a:latin typeface="Open Sans"/>
                  <a:ea typeface="Open Sans"/>
                  <a:cs typeface="Open Sans"/>
                  <a:sym typeface="Open Sans"/>
                </a:rPr>
                <a:t>Disclosure will cause </a:t>
              </a:r>
              <a:r>
                <a:rPr b="1" i="0" lang="en-US" sz="2200" u="none" cap="none" strike="noStrike">
                  <a:solidFill>
                    <a:srgbClr val="3F3F3F"/>
                  </a:solidFill>
                  <a:latin typeface="Open Sans"/>
                  <a:ea typeface="Open Sans"/>
                  <a:cs typeface="Open Sans"/>
                  <a:sym typeface="Open Sans"/>
                </a:rPr>
                <a:t>exceptionally grave damage</a:t>
              </a:r>
              <a:endParaRPr b="0" i="0" sz="2200" u="none" cap="none" strike="noStrike">
                <a:solidFill>
                  <a:srgbClr val="3F3F3F"/>
                </a:solidFill>
                <a:latin typeface="Open Sans"/>
                <a:ea typeface="Open Sans"/>
                <a:cs typeface="Open Sans"/>
                <a:sym typeface="Open Sans"/>
              </a:endParaRPr>
            </a:p>
          </p:txBody>
        </p:sp>
        <p:sp>
          <p:nvSpPr>
            <p:cNvPr id="5667" name="Google Shape;5667;p57"/>
            <p:cNvSpPr/>
            <p:nvPr/>
          </p:nvSpPr>
          <p:spPr>
            <a:xfrm rot="10800000">
              <a:off x="4778014" y="7508662"/>
              <a:ext cx="3377062" cy="336090"/>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68" name="Google Shape;5668;p57"/>
            <p:cNvSpPr/>
            <p:nvPr/>
          </p:nvSpPr>
          <p:spPr>
            <a:xfrm>
              <a:off x="4939115" y="6593216"/>
              <a:ext cx="3058785" cy="1251537"/>
            </a:xfrm>
            <a:prstGeom prst="round2SameRect">
              <a:avLst>
                <a:gd fmla="val 16993" name="adj1"/>
                <a:gd fmla="val 0" name="adj2"/>
              </a:avLst>
            </a:prstGeom>
            <a:solidFill>
              <a:srgbClr val="E0D8B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69" name="Google Shape;5669;p57"/>
            <p:cNvSpPr txBox="1"/>
            <p:nvPr/>
          </p:nvSpPr>
          <p:spPr>
            <a:xfrm>
              <a:off x="4947386" y="6865396"/>
              <a:ext cx="3058785" cy="70169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chemeClr val="dk1"/>
                </a:buClr>
                <a:buSzPts val="2200"/>
                <a:buFont typeface="Arial"/>
                <a:buNone/>
              </a:pPr>
              <a:r>
                <a:rPr b="0" i="0" lang="en-US" sz="2200" u="none" cap="none" strike="noStrike">
                  <a:solidFill>
                    <a:srgbClr val="3F3F3F"/>
                  </a:solidFill>
                  <a:latin typeface="Open Sans"/>
                  <a:ea typeface="Open Sans"/>
                  <a:cs typeface="Open Sans"/>
                  <a:sym typeface="Open Sans"/>
                </a:rPr>
                <a:t>Disclosure will cause </a:t>
              </a:r>
              <a:r>
                <a:rPr b="1" i="0" lang="en-US" sz="2200" u="none" cap="none" strike="noStrike">
                  <a:solidFill>
                    <a:srgbClr val="3F3F3F"/>
                  </a:solidFill>
                  <a:latin typeface="Open Sans"/>
                  <a:ea typeface="Open Sans"/>
                  <a:cs typeface="Open Sans"/>
                  <a:sym typeface="Open Sans"/>
                </a:rPr>
                <a:t>serious damage</a:t>
              </a:r>
              <a:endParaRPr b="0" i="0" sz="2200" u="none" cap="none" strike="noStrike">
                <a:solidFill>
                  <a:srgbClr val="3F3F3F"/>
                </a:solidFill>
                <a:latin typeface="Open Sans"/>
                <a:ea typeface="Open Sans"/>
                <a:cs typeface="Open Sans"/>
                <a:sym typeface="Open Sans"/>
              </a:endParaRPr>
            </a:p>
          </p:txBody>
        </p:sp>
        <p:sp>
          <p:nvSpPr>
            <p:cNvPr id="5670" name="Google Shape;5670;p57"/>
            <p:cNvSpPr/>
            <p:nvPr/>
          </p:nvSpPr>
          <p:spPr>
            <a:xfrm rot="10800000">
              <a:off x="8486703" y="7508662"/>
              <a:ext cx="3377062" cy="336090"/>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71" name="Google Shape;5671;p57"/>
            <p:cNvSpPr/>
            <p:nvPr/>
          </p:nvSpPr>
          <p:spPr>
            <a:xfrm>
              <a:off x="8647804" y="6593216"/>
              <a:ext cx="3058785" cy="1251537"/>
            </a:xfrm>
            <a:prstGeom prst="round2SameRect">
              <a:avLst>
                <a:gd fmla="val 16993" name="adj1"/>
                <a:gd fmla="val 0" name="adj2"/>
              </a:avLst>
            </a:prstGeom>
            <a:solidFill>
              <a:srgbClr val="A2B9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72" name="Google Shape;5672;p57"/>
            <p:cNvSpPr txBox="1"/>
            <p:nvPr/>
          </p:nvSpPr>
          <p:spPr>
            <a:xfrm>
              <a:off x="8660985" y="6865395"/>
              <a:ext cx="3028499" cy="70169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chemeClr val="dk1"/>
                </a:buClr>
                <a:buSzPts val="2200"/>
                <a:buFont typeface="Arial"/>
                <a:buNone/>
              </a:pPr>
              <a:r>
                <a:rPr b="0" i="0" lang="en-US" sz="2200" u="none" cap="none" strike="noStrike">
                  <a:solidFill>
                    <a:srgbClr val="3F3F3F"/>
                  </a:solidFill>
                  <a:latin typeface="Open Sans"/>
                  <a:ea typeface="Open Sans"/>
                  <a:cs typeface="Open Sans"/>
                  <a:sym typeface="Open Sans"/>
                </a:rPr>
                <a:t>Disclosure will cause </a:t>
              </a:r>
              <a:r>
                <a:rPr b="1" i="0" lang="en-US" sz="2200" u="none" cap="none" strike="noStrike">
                  <a:solidFill>
                    <a:srgbClr val="3F3F3F"/>
                  </a:solidFill>
                  <a:latin typeface="Open Sans"/>
                  <a:ea typeface="Open Sans"/>
                  <a:cs typeface="Open Sans"/>
                  <a:sym typeface="Open Sans"/>
                </a:rPr>
                <a:t>damage</a:t>
              </a:r>
              <a:endParaRPr b="0" i="0" sz="2200" u="none" cap="none" strike="noStrike">
                <a:solidFill>
                  <a:srgbClr val="3F3F3F"/>
                </a:solidFill>
                <a:latin typeface="Open Sans"/>
                <a:ea typeface="Open Sans"/>
                <a:cs typeface="Open Sans"/>
                <a:sym typeface="Open Sans"/>
              </a:endParaRPr>
            </a:p>
          </p:txBody>
        </p:sp>
        <p:sp>
          <p:nvSpPr>
            <p:cNvPr id="5673" name="Google Shape;5673;p57"/>
            <p:cNvSpPr/>
            <p:nvPr/>
          </p:nvSpPr>
          <p:spPr>
            <a:xfrm rot="10800000">
              <a:off x="12084998" y="7503666"/>
              <a:ext cx="3377062" cy="336090"/>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74" name="Google Shape;5674;p57"/>
            <p:cNvSpPr/>
            <p:nvPr/>
          </p:nvSpPr>
          <p:spPr>
            <a:xfrm>
              <a:off x="12246099" y="6588220"/>
              <a:ext cx="3058785" cy="1251537"/>
            </a:xfrm>
            <a:prstGeom prst="round2SameRect">
              <a:avLst>
                <a:gd fmla="val 16993" name="adj1"/>
                <a:gd fmla="val 0" name="adj2"/>
              </a:avLst>
            </a:prstGeom>
            <a:solidFill>
              <a:srgbClr val="A9D18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Freely available through Freedom of Information Act</a:t>
              </a:r>
              <a:endParaRPr/>
            </a:p>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(FOIA) </a:t>
              </a:r>
              <a:endParaRPr b="0" i="0" sz="2200" u="none" cap="none" strike="noStrike">
                <a:solidFill>
                  <a:srgbClr val="3F3F3F"/>
                </a:solidFill>
                <a:latin typeface="Open Sans SemiBold"/>
                <a:ea typeface="Open Sans SemiBold"/>
                <a:cs typeface="Open Sans SemiBold"/>
                <a:sym typeface="Open Sans SemiBold"/>
              </a:endParaRPr>
            </a:p>
          </p:txBody>
        </p:sp>
        <p:sp>
          <p:nvSpPr>
            <p:cNvPr id="5675" name="Google Shape;5675;p57"/>
            <p:cNvSpPr/>
            <p:nvPr/>
          </p:nvSpPr>
          <p:spPr>
            <a:xfrm rot="10800000">
              <a:off x="6460760" y="3175658"/>
              <a:ext cx="3410833" cy="336090"/>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76" name="Google Shape;5676;p57"/>
            <p:cNvSpPr/>
            <p:nvPr/>
          </p:nvSpPr>
          <p:spPr>
            <a:xfrm>
              <a:off x="6625683" y="2547338"/>
              <a:ext cx="3058785" cy="964411"/>
            </a:xfrm>
            <a:prstGeom prst="round2SameRect">
              <a:avLst>
                <a:gd fmla="val 16993" name="adj1"/>
                <a:gd fmla="val 0" name="adj2"/>
              </a:avLst>
            </a:prstGeom>
            <a:solidFill>
              <a:srgbClr val="EF64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5677" name="Google Shape;5677;p57"/>
            <p:cNvSpPr txBox="1"/>
            <p:nvPr/>
          </p:nvSpPr>
          <p:spPr>
            <a:xfrm>
              <a:off x="6620891" y="2826757"/>
              <a:ext cx="3058785" cy="39699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chemeClr val="dk1"/>
                </a:buClr>
                <a:buSzPts val="2200"/>
                <a:buFont typeface="Arial"/>
                <a:buNone/>
              </a:pPr>
              <a:r>
                <a:rPr b="1" i="0" lang="en-US" sz="2200" u="none" cap="none" strike="noStrike">
                  <a:solidFill>
                    <a:schemeClr val="lt1"/>
                  </a:solidFill>
                  <a:latin typeface="Open Sans"/>
                  <a:ea typeface="Open Sans"/>
                  <a:cs typeface="Open Sans"/>
                  <a:sym typeface="Open Sans"/>
                </a:rPr>
                <a:t>Classification</a:t>
              </a:r>
              <a:endParaRPr/>
            </a:p>
          </p:txBody>
        </p:sp>
        <p:grpSp>
          <p:nvGrpSpPr>
            <p:cNvPr id="5678" name="Google Shape;5678;p57"/>
            <p:cNvGrpSpPr/>
            <p:nvPr/>
          </p:nvGrpSpPr>
          <p:grpSpPr>
            <a:xfrm>
              <a:off x="2701499" y="3511749"/>
              <a:ext cx="11065482" cy="1202428"/>
              <a:chOff x="2701499" y="3500026"/>
              <a:chExt cx="11065482" cy="1202428"/>
            </a:xfrm>
          </p:grpSpPr>
          <p:cxnSp>
            <p:nvCxnSpPr>
              <p:cNvPr id="5679" name="Google Shape;5679;p57"/>
              <p:cNvCxnSpPr/>
              <p:nvPr/>
            </p:nvCxnSpPr>
            <p:spPr>
              <a:xfrm>
                <a:off x="2701499" y="3871450"/>
                <a:ext cx="0" cy="831004"/>
              </a:xfrm>
              <a:prstGeom prst="straightConnector1">
                <a:avLst/>
              </a:prstGeom>
              <a:noFill/>
              <a:ln cap="flat" cmpd="sng" w="19050">
                <a:solidFill>
                  <a:srgbClr val="7F7F7F"/>
                </a:solidFill>
                <a:prstDash val="solid"/>
                <a:round/>
                <a:headEnd len="sm" w="sm" type="none"/>
                <a:tailEnd len="med" w="med" type="triangle"/>
              </a:ln>
            </p:spPr>
          </p:cxnSp>
          <p:cxnSp>
            <p:nvCxnSpPr>
              <p:cNvPr id="5680" name="Google Shape;5680;p57"/>
              <p:cNvCxnSpPr/>
              <p:nvPr/>
            </p:nvCxnSpPr>
            <p:spPr>
              <a:xfrm>
                <a:off x="6338010" y="3885845"/>
                <a:ext cx="0" cy="804889"/>
              </a:xfrm>
              <a:prstGeom prst="straightConnector1">
                <a:avLst/>
              </a:prstGeom>
              <a:noFill/>
              <a:ln cap="flat" cmpd="sng" w="19050">
                <a:solidFill>
                  <a:srgbClr val="7F7F7F"/>
                </a:solidFill>
                <a:prstDash val="solid"/>
                <a:round/>
                <a:headEnd len="sm" w="sm" type="none"/>
                <a:tailEnd len="med" w="med" type="triangle"/>
              </a:ln>
            </p:spPr>
          </p:cxnSp>
          <p:cxnSp>
            <p:nvCxnSpPr>
              <p:cNvPr id="5681" name="Google Shape;5681;p57"/>
              <p:cNvCxnSpPr/>
              <p:nvPr/>
            </p:nvCxnSpPr>
            <p:spPr>
              <a:xfrm>
                <a:off x="13759607" y="3900642"/>
                <a:ext cx="0" cy="731100"/>
              </a:xfrm>
              <a:prstGeom prst="straightConnector1">
                <a:avLst/>
              </a:prstGeom>
              <a:noFill/>
              <a:ln cap="flat" cmpd="sng" w="19050">
                <a:solidFill>
                  <a:srgbClr val="7F7F7F"/>
                </a:solidFill>
                <a:prstDash val="solid"/>
                <a:round/>
                <a:headEnd len="sm" w="sm" type="none"/>
                <a:tailEnd len="med" w="med" type="triangle"/>
              </a:ln>
            </p:spPr>
          </p:cxnSp>
          <p:cxnSp>
            <p:nvCxnSpPr>
              <p:cNvPr id="5682" name="Google Shape;5682;p57"/>
              <p:cNvCxnSpPr/>
              <p:nvPr/>
            </p:nvCxnSpPr>
            <p:spPr>
              <a:xfrm>
                <a:off x="2708873" y="3893219"/>
                <a:ext cx="11058108" cy="0"/>
              </a:xfrm>
              <a:prstGeom prst="straightConnector1">
                <a:avLst/>
              </a:prstGeom>
              <a:noFill/>
              <a:ln cap="flat" cmpd="sng" w="19050">
                <a:solidFill>
                  <a:srgbClr val="7F7F7F"/>
                </a:solidFill>
                <a:prstDash val="solid"/>
                <a:round/>
                <a:headEnd len="sm" w="sm" type="none"/>
                <a:tailEnd len="sm" w="sm" type="none"/>
              </a:ln>
            </p:spPr>
          </p:cxnSp>
          <p:cxnSp>
            <p:nvCxnSpPr>
              <p:cNvPr id="5683" name="Google Shape;5683;p57"/>
              <p:cNvCxnSpPr/>
              <p:nvPr/>
            </p:nvCxnSpPr>
            <p:spPr>
              <a:xfrm>
                <a:off x="10213324" y="3900642"/>
                <a:ext cx="0" cy="788925"/>
              </a:xfrm>
              <a:prstGeom prst="straightConnector1">
                <a:avLst/>
              </a:prstGeom>
              <a:noFill/>
              <a:ln cap="flat" cmpd="sng" w="19050">
                <a:solidFill>
                  <a:srgbClr val="7F7F7F"/>
                </a:solidFill>
                <a:prstDash val="solid"/>
                <a:round/>
                <a:headEnd len="sm" w="sm" type="none"/>
                <a:tailEnd len="med" w="med" type="triangle"/>
              </a:ln>
            </p:spPr>
          </p:cxnSp>
          <p:cxnSp>
            <p:nvCxnSpPr>
              <p:cNvPr id="5684" name="Google Shape;5684;p57"/>
              <p:cNvCxnSpPr>
                <a:stCxn id="5676" idx="1"/>
              </p:cNvCxnSpPr>
              <p:nvPr/>
            </p:nvCxnSpPr>
            <p:spPr>
              <a:xfrm>
                <a:off x="8155076" y="3500026"/>
                <a:ext cx="1200" cy="399600"/>
              </a:xfrm>
              <a:prstGeom prst="straightConnector1">
                <a:avLst/>
              </a:prstGeom>
              <a:noFill/>
              <a:ln cap="flat" cmpd="sng" w="19050">
                <a:solidFill>
                  <a:srgbClr val="7F7F7F"/>
                </a:solidFill>
                <a:prstDash val="solid"/>
                <a:round/>
                <a:headEnd len="sm" w="sm" type="none"/>
                <a:tailEnd len="med" w="med" type="triangle"/>
              </a:ln>
            </p:spPr>
          </p:cxnSp>
        </p:grpSp>
      </p:grpSp>
      <p:sp>
        <p:nvSpPr>
          <p:cNvPr id="5685" name="Google Shape;5685;p57"/>
          <p:cNvSpPr/>
          <p:nvPr/>
        </p:nvSpPr>
        <p:spPr>
          <a:xfrm>
            <a:off x="2971800" y="895050"/>
            <a:ext cx="1031486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9" name="Shape 5689"/>
        <p:cNvGrpSpPr/>
        <p:nvPr/>
      </p:nvGrpSpPr>
      <p:grpSpPr>
        <a:xfrm>
          <a:off x="0" y="0"/>
          <a:ext cx="0" cy="0"/>
          <a:chOff x="0" y="0"/>
          <a:chExt cx="0" cy="0"/>
        </a:xfrm>
      </p:grpSpPr>
      <p:sp>
        <p:nvSpPr>
          <p:cNvPr id="5690" name="Google Shape;5690;p13"/>
          <p:cNvSpPr txBox="1"/>
          <p:nvPr>
            <p:ph type="title"/>
          </p:nvPr>
        </p:nvSpPr>
        <p:spPr>
          <a:xfrm>
            <a:off x="3077" y="319676"/>
            <a:ext cx="16257900" cy="665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Information Classification: Government Sector</a:t>
            </a:r>
            <a:endParaRPr/>
          </a:p>
        </p:txBody>
      </p:sp>
      <p:sp>
        <p:nvSpPr>
          <p:cNvPr id="5691" name="Google Shape;5691;p13"/>
          <p:cNvSpPr txBox="1"/>
          <p:nvPr/>
        </p:nvSpPr>
        <p:spPr>
          <a:xfrm>
            <a:off x="1773525" y="1271310"/>
            <a:ext cx="12737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following image illustrates the damage caused to Government and non-Government sectors in case of a potential data breach:</a:t>
            </a:r>
            <a:endParaRPr/>
          </a:p>
        </p:txBody>
      </p:sp>
      <p:grpSp>
        <p:nvGrpSpPr>
          <p:cNvPr id="5692" name="Google Shape;5692;p13"/>
          <p:cNvGrpSpPr/>
          <p:nvPr/>
        </p:nvGrpSpPr>
        <p:grpSpPr>
          <a:xfrm>
            <a:off x="731377" y="2752287"/>
            <a:ext cx="13982502" cy="5763857"/>
            <a:chOff x="-705060" y="1444014"/>
            <a:chExt cx="16664797" cy="6869547"/>
          </a:xfrm>
        </p:grpSpPr>
        <p:sp>
          <p:nvSpPr>
            <p:cNvPr id="5693" name="Google Shape;5693;p13"/>
            <p:cNvSpPr txBox="1"/>
            <p:nvPr/>
          </p:nvSpPr>
          <p:spPr>
            <a:xfrm>
              <a:off x="11670907" y="7207770"/>
              <a:ext cx="2978316" cy="917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Public</a:t>
              </a:r>
              <a:endParaRPr/>
            </a:p>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No damage</a:t>
              </a:r>
              <a:endParaRPr/>
            </a:p>
          </p:txBody>
        </p:sp>
        <p:grpSp>
          <p:nvGrpSpPr>
            <p:cNvPr id="5694" name="Google Shape;5694;p13"/>
            <p:cNvGrpSpPr/>
            <p:nvPr/>
          </p:nvGrpSpPr>
          <p:grpSpPr>
            <a:xfrm>
              <a:off x="-705060" y="1444014"/>
              <a:ext cx="16664797" cy="6869547"/>
              <a:chOff x="-705060" y="1444014"/>
              <a:chExt cx="16664797" cy="6869547"/>
            </a:xfrm>
          </p:grpSpPr>
          <p:cxnSp>
            <p:nvCxnSpPr>
              <p:cNvPr id="5695" name="Google Shape;5695;p13"/>
              <p:cNvCxnSpPr/>
              <p:nvPr/>
            </p:nvCxnSpPr>
            <p:spPr>
              <a:xfrm>
                <a:off x="3090486" y="6715968"/>
                <a:ext cx="10075025" cy="0"/>
              </a:xfrm>
              <a:prstGeom prst="straightConnector1">
                <a:avLst/>
              </a:prstGeom>
              <a:noFill/>
              <a:ln cap="flat" cmpd="sng" w="38100">
                <a:solidFill>
                  <a:srgbClr val="7C7C7C"/>
                </a:solidFill>
                <a:prstDash val="dash"/>
                <a:round/>
                <a:headEnd len="sm" w="sm" type="none"/>
                <a:tailEnd len="sm" w="sm" type="none"/>
              </a:ln>
            </p:spPr>
          </p:cxnSp>
          <p:cxnSp>
            <p:nvCxnSpPr>
              <p:cNvPr id="5696" name="Google Shape;5696;p13"/>
              <p:cNvCxnSpPr/>
              <p:nvPr/>
            </p:nvCxnSpPr>
            <p:spPr>
              <a:xfrm>
                <a:off x="3104233" y="5126999"/>
                <a:ext cx="10075025" cy="0"/>
              </a:xfrm>
              <a:prstGeom prst="straightConnector1">
                <a:avLst/>
              </a:prstGeom>
              <a:noFill/>
              <a:ln cap="flat" cmpd="sng" w="38100">
                <a:solidFill>
                  <a:srgbClr val="C55A11"/>
                </a:solidFill>
                <a:prstDash val="dash"/>
                <a:round/>
                <a:headEnd len="sm" w="sm" type="none"/>
                <a:tailEnd len="sm" w="sm" type="none"/>
              </a:ln>
            </p:spPr>
          </p:cxnSp>
          <p:cxnSp>
            <p:nvCxnSpPr>
              <p:cNvPr id="5697" name="Google Shape;5697;p13"/>
              <p:cNvCxnSpPr/>
              <p:nvPr/>
            </p:nvCxnSpPr>
            <p:spPr>
              <a:xfrm>
                <a:off x="3225338" y="3553994"/>
                <a:ext cx="10075025" cy="0"/>
              </a:xfrm>
              <a:prstGeom prst="straightConnector1">
                <a:avLst/>
              </a:prstGeom>
              <a:noFill/>
              <a:ln cap="flat" cmpd="sng" w="38100">
                <a:solidFill>
                  <a:srgbClr val="2E75B6"/>
                </a:solidFill>
                <a:prstDash val="dash"/>
                <a:round/>
                <a:headEnd len="sm" w="sm" type="none"/>
                <a:tailEnd len="sm" w="sm" type="none"/>
              </a:ln>
            </p:spPr>
          </p:cxnSp>
          <p:grpSp>
            <p:nvGrpSpPr>
              <p:cNvPr id="5698" name="Google Shape;5698;p13"/>
              <p:cNvGrpSpPr/>
              <p:nvPr/>
            </p:nvGrpSpPr>
            <p:grpSpPr>
              <a:xfrm>
                <a:off x="7278121" y="2111843"/>
                <a:ext cx="1704427" cy="1475709"/>
                <a:chOff x="7278121" y="1521906"/>
                <a:chExt cx="1704427" cy="1475709"/>
              </a:xfrm>
            </p:grpSpPr>
            <p:grpSp>
              <p:nvGrpSpPr>
                <p:cNvPr id="5699" name="Google Shape;5699;p13"/>
                <p:cNvGrpSpPr/>
                <p:nvPr/>
              </p:nvGrpSpPr>
              <p:grpSpPr>
                <a:xfrm>
                  <a:off x="7278121" y="1521906"/>
                  <a:ext cx="1704427" cy="1475709"/>
                  <a:chOff x="7278121" y="1521906"/>
                  <a:chExt cx="1704427" cy="1475709"/>
                </a:xfrm>
              </p:grpSpPr>
              <p:sp>
                <p:nvSpPr>
                  <p:cNvPr id="5700" name="Google Shape;5700;p13"/>
                  <p:cNvSpPr/>
                  <p:nvPr/>
                </p:nvSpPr>
                <p:spPr>
                  <a:xfrm>
                    <a:off x="7278121" y="1521906"/>
                    <a:ext cx="1699756" cy="1475709"/>
                  </a:xfrm>
                  <a:custGeom>
                    <a:rect b="b" l="l" r="r" t="t"/>
                    <a:pathLst>
                      <a:path extrusionOk="0" h="1395" w="1606">
                        <a:moveTo>
                          <a:pt x="800" y="0"/>
                        </a:moveTo>
                        <a:lnTo>
                          <a:pt x="0" y="1394"/>
                        </a:lnTo>
                        <a:lnTo>
                          <a:pt x="1605" y="1394"/>
                        </a:lnTo>
                        <a:lnTo>
                          <a:pt x="800" y="0"/>
                        </a:lnTo>
                      </a:path>
                    </a:pathLst>
                  </a:custGeom>
                  <a:solidFill>
                    <a:srgbClr val="F163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01" name="Google Shape;5701;p13"/>
                  <p:cNvSpPr/>
                  <p:nvPr/>
                </p:nvSpPr>
                <p:spPr>
                  <a:xfrm>
                    <a:off x="7278121" y="1521906"/>
                    <a:ext cx="1699756" cy="1475709"/>
                  </a:xfrm>
                  <a:custGeom>
                    <a:rect b="b" l="l" r="r" t="t"/>
                    <a:pathLst>
                      <a:path extrusionOk="0" h="1395" w="1606">
                        <a:moveTo>
                          <a:pt x="800" y="0"/>
                        </a:moveTo>
                        <a:lnTo>
                          <a:pt x="0" y="1394"/>
                        </a:lnTo>
                        <a:lnTo>
                          <a:pt x="1605" y="1394"/>
                        </a:lnTo>
                        <a:lnTo>
                          <a:pt x="800" y="0"/>
                        </a:lnTo>
                      </a:path>
                    </a:pathLst>
                  </a:custGeom>
                  <a:solidFill>
                    <a:srgbClr val="D06E4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02" name="Google Shape;5702;p13"/>
                  <p:cNvSpPr/>
                  <p:nvPr/>
                </p:nvSpPr>
                <p:spPr>
                  <a:xfrm>
                    <a:off x="8128002" y="1521906"/>
                    <a:ext cx="854546" cy="1475709"/>
                  </a:xfrm>
                  <a:custGeom>
                    <a:rect b="b" l="l" r="r" t="t"/>
                    <a:pathLst>
                      <a:path extrusionOk="0" h="1395" w="806">
                        <a:moveTo>
                          <a:pt x="0" y="0"/>
                        </a:moveTo>
                        <a:lnTo>
                          <a:pt x="0" y="1394"/>
                        </a:lnTo>
                        <a:lnTo>
                          <a:pt x="805" y="1394"/>
                        </a:lnTo>
                        <a:lnTo>
                          <a:pt x="0" y="0"/>
                        </a:lnTo>
                      </a:path>
                    </a:pathLst>
                  </a:custGeom>
                  <a:solidFill>
                    <a:srgbClr val="F272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03" name="Google Shape;5703;p13"/>
                  <p:cNvSpPr/>
                  <p:nvPr/>
                </p:nvSpPr>
                <p:spPr>
                  <a:xfrm>
                    <a:off x="8128002" y="1521906"/>
                    <a:ext cx="854546" cy="1475709"/>
                  </a:xfrm>
                  <a:custGeom>
                    <a:rect b="b" l="l" r="r" t="t"/>
                    <a:pathLst>
                      <a:path extrusionOk="0" h="1395" w="806">
                        <a:moveTo>
                          <a:pt x="0" y="0"/>
                        </a:moveTo>
                        <a:lnTo>
                          <a:pt x="0" y="1394"/>
                        </a:lnTo>
                        <a:lnTo>
                          <a:pt x="805" y="1394"/>
                        </a:lnTo>
                        <a:lnTo>
                          <a:pt x="0" y="0"/>
                        </a:lnTo>
                      </a:path>
                    </a:pathLst>
                  </a:custGeom>
                  <a:solidFill>
                    <a:srgbClr val="D06E4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grpSp>
            <p:sp>
              <p:nvSpPr>
                <p:cNvPr id="5704" name="Google Shape;5704;p13"/>
                <p:cNvSpPr txBox="1"/>
                <p:nvPr/>
              </p:nvSpPr>
              <p:spPr>
                <a:xfrm>
                  <a:off x="7468054" y="2374475"/>
                  <a:ext cx="1351113" cy="513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Class 3</a:t>
                  </a:r>
                  <a:endParaRPr/>
                </a:p>
              </p:txBody>
            </p:sp>
          </p:grpSp>
          <p:grpSp>
            <p:nvGrpSpPr>
              <p:cNvPr id="5705" name="Google Shape;5705;p13"/>
              <p:cNvGrpSpPr/>
              <p:nvPr/>
            </p:nvGrpSpPr>
            <p:grpSpPr>
              <a:xfrm>
                <a:off x="6362870" y="3793030"/>
                <a:ext cx="3530264" cy="1368302"/>
                <a:chOff x="6362870" y="3203093"/>
                <a:chExt cx="3530264" cy="1368302"/>
              </a:xfrm>
            </p:grpSpPr>
            <p:grpSp>
              <p:nvGrpSpPr>
                <p:cNvPr id="5706" name="Google Shape;5706;p13"/>
                <p:cNvGrpSpPr/>
                <p:nvPr/>
              </p:nvGrpSpPr>
              <p:grpSpPr>
                <a:xfrm>
                  <a:off x="6362870" y="3203093"/>
                  <a:ext cx="3530264" cy="1368302"/>
                  <a:chOff x="6362870" y="3203093"/>
                  <a:chExt cx="3530264" cy="1368302"/>
                </a:xfrm>
              </p:grpSpPr>
              <p:sp>
                <p:nvSpPr>
                  <p:cNvPr id="5707" name="Google Shape;5707;p13"/>
                  <p:cNvSpPr/>
                  <p:nvPr/>
                </p:nvSpPr>
                <p:spPr>
                  <a:xfrm>
                    <a:off x="6362870" y="3203093"/>
                    <a:ext cx="3525593" cy="1368302"/>
                  </a:xfrm>
                  <a:custGeom>
                    <a:rect b="b" l="l" r="r" t="t"/>
                    <a:pathLst>
                      <a:path extrusionOk="0" h="1293" w="3330">
                        <a:moveTo>
                          <a:pt x="0" y="1292"/>
                        </a:moveTo>
                        <a:lnTo>
                          <a:pt x="3329" y="1292"/>
                        </a:lnTo>
                        <a:lnTo>
                          <a:pt x="2583" y="0"/>
                        </a:lnTo>
                        <a:lnTo>
                          <a:pt x="745" y="0"/>
                        </a:lnTo>
                        <a:lnTo>
                          <a:pt x="0" y="1292"/>
                        </a:lnTo>
                      </a:path>
                    </a:pathLst>
                  </a:custGeom>
                  <a:solidFill>
                    <a:srgbClr val="71C4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08" name="Google Shape;5708;p13"/>
                  <p:cNvSpPr/>
                  <p:nvPr/>
                </p:nvSpPr>
                <p:spPr>
                  <a:xfrm>
                    <a:off x="6362870" y="3203093"/>
                    <a:ext cx="3525593" cy="1368302"/>
                  </a:xfrm>
                  <a:custGeom>
                    <a:rect b="b" l="l" r="r" t="t"/>
                    <a:pathLst>
                      <a:path extrusionOk="0" h="1293" w="3330">
                        <a:moveTo>
                          <a:pt x="0" y="1292"/>
                        </a:moveTo>
                        <a:lnTo>
                          <a:pt x="3329" y="1292"/>
                        </a:lnTo>
                        <a:lnTo>
                          <a:pt x="2583" y="0"/>
                        </a:lnTo>
                        <a:lnTo>
                          <a:pt x="745" y="0"/>
                        </a:lnTo>
                        <a:lnTo>
                          <a:pt x="0" y="1292"/>
                        </a:lnTo>
                      </a:path>
                    </a:pathLst>
                  </a:custGeom>
                  <a:solidFill>
                    <a:srgbClr val="6B99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09" name="Google Shape;5709;p13"/>
                  <p:cNvSpPr/>
                  <p:nvPr/>
                </p:nvSpPr>
                <p:spPr>
                  <a:xfrm>
                    <a:off x="8128002" y="3203093"/>
                    <a:ext cx="1765132" cy="1368302"/>
                  </a:xfrm>
                  <a:custGeom>
                    <a:rect b="b" l="l" r="r" t="t"/>
                    <a:pathLst>
                      <a:path extrusionOk="0" h="1293" w="1666">
                        <a:moveTo>
                          <a:pt x="919" y="0"/>
                        </a:moveTo>
                        <a:lnTo>
                          <a:pt x="0" y="0"/>
                        </a:lnTo>
                        <a:lnTo>
                          <a:pt x="0" y="1292"/>
                        </a:lnTo>
                        <a:lnTo>
                          <a:pt x="1665" y="1292"/>
                        </a:lnTo>
                        <a:lnTo>
                          <a:pt x="919" y="0"/>
                        </a:lnTo>
                      </a:path>
                    </a:pathLst>
                  </a:custGeom>
                  <a:solidFill>
                    <a:srgbClr val="94D0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10" name="Google Shape;5710;p13"/>
                  <p:cNvSpPr/>
                  <p:nvPr/>
                </p:nvSpPr>
                <p:spPr>
                  <a:xfrm>
                    <a:off x="8128002" y="3203093"/>
                    <a:ext cx="1765132" cy="1368302"/>
                  </a:xfrm>
                  <a:custGeom>
                    <a:rect b="b" l="l" r="r" t="t"/>
                    <a:pathLst>
                      <a:path extrusionOk="0" h="1293" w="1666">
                        <a:moveTo>
                          <a:pt x="919" y="0"/>
                        </a:moveTo>
                        <a:lnTo>
                          <a:pt x="0" y="0"/>
                        </a:lnTo>
                        <a:lnTo>
                          <a:pt x="0" y="1292"/>
                        </a:lnTo>
                        <a:lnTo>
                          <a:pt x="1665" y="1292"/>
                        </a:lnTo>
                        <a:lnTo>
                          <a:pt x="919" y="0"/>
                        </a:lnTo>
                      </a:path>
                    </a:pathLst>
                  </a:custGeom>
                  <a:solidFill>
                    <a:srgbClr val="6B99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grpSp>
            <p:sp>
              <p:nvSpPr>
                <p:cNvPr id="5711" name="Google Shape;5711;p13"/>
                <p:cNvSpPr txBox="1"/>
                <p:nvPr/>
              </p:nvSpPr>
              <p:spPr>
                <a:xfrm>
                  <a:off x="7599718" y="3687189"/>
                  <a:ext cx="1351113" cy="513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Class 2</a:t>
                  </a:r>
                  <a:endParaRPr/>
                </a:p>
              </p:txBody>
            </p:sp>
          </p:grpSp>
          <p:grpSp>
            <p:nvGrpSpPr>
              <p:cNvPr id="5712" name="Google Shape;5712;p13"/>
              <p:cNvGrpSpPr/>
              <p:nvPr/>
            </p:nvGrpSpPr>
            <p:grpSpPr>
              <a:xfrm>
                <a:off x="5452283" y="5371479"/>
                <a:ext cx="5351434" cy="1368302"/>
                <a:chOff x="5452283" y="4781542"/>
                <a:chExt cx="5351434" cy="1368302"/>
              </a:xfrm>
            </p:grpSpPr>
            <p:grpSp>
              <p:nvGrpSpPr>
                <p:cNvPr id="5713" name="Google Shape;5713;p13"/>
                <p:cNvGrpSpPr/>
                <p:nvPr/>
              </p:nvGrpSpPr>
              <p:grpSpPr>
                <a:xfrm>
                  <a:off x="5452283" y="4781542"/>
                  <a:ext cx="5351434" cy="1368302"/>
                  <a:chOff x="5452283" y="4781542"/>
                  <a:chExt cx="5351434" cy="1368302"/>
                </a:xfrm>
              </p:grpSpPr>
              <p:sp>
                <p:nvSpPr>
                  <p:cNvPr id="5714" name="Google Shape;5714;p13"/>
                  <p:cNvSpPr/>
                  <p:nvPr/>
                </p:nvSpPr>
                <p:spPr>
                  <a:xfrm>
                    <a:off x="5452283" y="4781542"/>
                    <a:ext cx="5346765" cy="1368302"/>
                  </a:xfrm>
                  <a:custGeom>
                    <a:rect b="b" l="l" r="r" t="t"/>
                    <a:pathLst>
                      <a:path extrusionOk="0" h="1293" w="5049">
                        <a:moveTo>
                          <a:pt x="0" y="1292"/>
                        </a:moveTo>
                        <a:lnTo>
                          <a:pt x="5048" y="1292"/>
                        </a:lnTo>
                        <a:lnTo>
                          <a:pt x="4302" y="0"/>
                        </a:lnTo>
                        <a:lnTo>
                          <a:pt x="746" y="0"/>
                        </a:lnTo>
                        <a:lnTo>
                          <a:pt x="0" y="1292"/>
                        </a:lnTo>
                      </a:path>
                    </a:pathLst>
                  </a:custGeom>
                  <a:solidFill>
                    <a:srgbClr val="4759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15" name="Google Shape;5715;p13"/>
                  <p:cNvSpPr/>
                  <p:nvPr/>
                </p:nvSpPr>
                <p:spPr>
                  <a:xfrm>
                    <a:off x="5452283" y="4781542"/>
                    <a:ext cx="5346765" cy="1368302"/>
                  </a:xfrm>
                  <a:custGeom>
                    <a:rect b="b" l="l" r="r" t="t"/>
                    <a:pathLst>
                      <a:path extrusionOk="0" h="1293" w="5049">
                        <a:moveTo>
                          <a:pt x="0" y="1292"/>
                        </a:moveTo>
                        <a:lnTo>
                          <a:pt x="5048" y="1292"/>
                        </a:lnTo>
                        <a:lnTo>
                          <a:pt x="4302" y="0"/>
                        </a:lnTo>
                        <a:lnTo>
                          <a:pt x="746" y="0"/>
                        </a:lnTo>
                        <a:lnTo>
                          <a:pt x="0" y="1292"/>
                        </a:lnTo>
                      </a:path>
                    </a:pathLst>
                  </a:custGeom>
                  <a:solidFill>
                    <a:srgbClr val="25AD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16" name="Google Shape;5716;p13"/>
                  <p:cNvSpPr/>
                  <p:nvPr/>
                </p:nvSpPr>
                <p:spPr>
                  <a:xfrm>
                    <a:off x="8128002" y="4781542"/>
                    <a:ext cx="2675715" cy="1368302"/>
                  </a:xfrm>
                  <a:custGeom>
                    <a:rect b="b" l="l" r="r" t="t"/>
                    <a:pathLst>
                      <a:path extrusionOk="0" h="1293" w="2525">
                        <a:moveTo>
                          <a:pt x="1778" y="0"/>
                        </a:moveTo>
                        <a:lnTo>
                          <a:pt x="0" y="0"/>
                        </a:lnTo>
                        <a:lnTo>
                          <a:pt x="0" y="1292"/>
                        </a:lnTo>
                        <a:lnTo>
                          <a:pt x="2524" y="1292"/>
                        </a:lnTo>
                        <a:lnTo>
                          <a:pt x="1778" y="0"/>
                        </a:lnTo>
                      </a:path>
                    </a:pathLst>
                  </a:custGeom>
                  <a:solidFill>
                    <a:srgbClr val="5670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17" name="Google Shape;5717;p13"/>
                  <p:cNvSpPr/>
                  <p:nvPr/>
                </p:nvSpPr>
                <p:spPr>
                  <a:xfrm>
                    <a:off x="8128002" y="4781542"/>
                    <a:ext cx="2675715" cy="1368302"/>
                  </a:xfrm>
                  <a:custGeom>
                    <a:rect b="b" l="l" r="r" t="t"/>
                    <a:pathLst>
                      <a:path extrusionOk="0" h="1293" w="2525">
                        <a:moveTo>
                          <a:pt x="1778" y="0"/>
                        </a:moveTo>
                        <a:lnTo>
                          <a:pt x="0" y="0"/>
                        </a:lnTo>
                        <a:lnTo>
                          <a:pt x="0" y="1292"/>
                        </a:lnTo>
                        <a:lnTo>
                          <a:pt x="2524" y="1292"/>
                        </a:lnTo>
                        <a:lnTo>
                          <a:pt x="1778" y="0"/>
                        </a:lnTo>
                      </a:path>
                    </a:pathLst>
                  </a:custGeom>
                  <a:solidFill>
                    <a:srgbClr val="25AD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grpSp>
            <p:sp>
              <p:nvSpPr>
                <p:cNvPr id="5718" name="Google Shape;5718;p13"/>
                <p:cNvSpPr txBox="1"/>
                <p:nvPr/>
              </p:nvSpPr>
              <p:spPr>
                <a:xfrm>
                  <a:off x="7599718" y="5265638"/>
                  <a:ext cx="1351113" cy="513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Class 1</a:t>
                  </a:r>
                  <a:endParaRPr/>
                </a:p>
              </p:txBody>
            </p:sp>
          </p:grpSp>
          <p:grpSp>
            <p:nvGrpSpPr>
              <p:cNvPr id="5719" name="Google Shape;5719;p13"/>
              <p:cNvGrpSpPr/>
              <p:nvPr/>
            </p:nvGrpSpPr>
            <p:grpSpPr>
              <a:xfrm>
                <a:off x="4541699" y="6945262"/>
                <a:ext cx="7167932" cy="1368299"/>
                <a:chOff x="4541699" y="6355325"/>
                <a:chExt cx="7167932" cy="1368299"/>
              </a:xfrm>
            </p:grpSpPr>
            <p:grpSp>
              <p:nvGrpSpPr>
                <p:cNvPr id="5720" name="Google Shape;5720;p13"/>
                <p:cNvGrpSpPr/>
                <p:nvPr/>
              </p:nvGrpSpPr>
              <p:grpSpPr>
                <a:xfrm>
                  <a:off x="4541699" y="6355325"/>
                  <a:ext cx="7167932" cy="1368299"/>
                  <a:chOff x="4541699" y="6355325"/>
                  <a:chExt cx="7167932" cy="1368299"/>
                </a:xfrm>
              </p:grpSpPr>
              <p:sp>
                <p:nvSpPr>
                  <p:cNvPr id="5721" name="Google Shape;5721;p13"/>
                  <p:cNvSpPr/>
                  <p:nvPr/>
                </p:nvSpPr>
                <p:spPr>
                  <a:xfrm>
                    <a:off x="4541699" y="6355325"/>
                    <a:ext cx="7167930" cy="1368299"/>
                  </a:xfrm>
                  <a:custGeom>
                    <a:rect b="b" l="l" r="r" t="t"/>
                    <a:pathLst>
                      <a:path extrusionOk="0" h="1293" w="6767">
                        <a:moveTo>
                          <a:pt x="0" y="1292"/>
                        </a:moveTo>
                        <a:lnTo>
                          <a:pt x="6766" y="1292"/>
                        </a:lnTo>
                        <a:lnTo>
                          <a:pt x="6020" y="0"/>
                        </a:lnTo>
                        <a:lnTo>
                          <a:pt x="746" y="0"/>
                        </a:lnTo>
                        <a:lnTo>
                          <a:pt x="0" y="1292"/>
                        </a:lnTo>
                      </a:path>
                    </a:pathLst>
                  </a:custGeom>
                  <a:solidFill>
                    <a:srgbClr val="43C6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22" name="Google Shape;5722;p13"/>
                  <p:cNvSpPr/>
                  <p:nvPr/>
                </p:nvSpPr>
                <p:spPr>
                  <a:xfrm>
                    <a:off x="4541699" y="6355325"/>
                    <a:ext cx="7167930" cy="1368299"/>
                  </a:xfrm>
                  <a:custGeom>
                    <a:rect b="b" l="l" r="r" t="t"/>
                    <a:pathLst>
                      <a:path extrusionOk="0" h="1293" w="6767">
                        <a:moveTo>
                          <a:pt x="0" y="1292"/>
                        </a:moveTo>
                        <a:lnTo>
                          <a:pt x="6766" y="1292"/>
                        </a:lnTo>
                        <a:lnTo>
                          <a:pt x="6020" y="0"/>
                        </a:lnTo>
                        <a:lnTo>
                          <a:pt x="746" y="0"/>
                        </a:lnTo>
                        <a:lnTo>
                          <a:pt x="0" y="1292"/>
                        </a:lnTo>
                      </a:path>
                    </a:pathLst>
                  </a:custGeom>
                  <a:solidFill>
                    <a:srgbClr val="EC96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23" name="Google Shape;5723;p13"/>
                  <p:cNvSpPr/>
                  <p:nvPr/>
                </p:nvSpPr>
                <p:spPr>
                  <a:xfrm>
                    <a:off x="8127999" y="6355325"/>
                    <a:ext cx="3581632" cy="1368299"/>
                  </a:xfrm>
                  <a:custGeom>
                    <a:rect b="b" l="l" r="r" t="t"/>
                    <a:pathLst>
                      <a:path extrusionOk="0" h="1293" w="3384">
                        <a:moveTo>
                          <a:pt x="2637" y="0"/>
                        </a:moveTo>
                        <a:lnTo>
                          <a:pt x="0" y="0"/>
                        </a:lnTo>
                        <a:lnTo>
                          <a:pt x="0" y="1292"/>
                        </a:lnTo>
                        <a:lnTo>
                          <a:pt x="3383" y="1292"/>
                        </a:lnTo>
                        <a:lnTo>
                          <a:pt x="2637" y="0"/>
                        </a:lnTo>
                      </a:path>
                    </a:pathLst>
                  </a:custGeom>
                  <a:solidFill>
                    <a:srgbClr val="73CF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sp>
                <p:nvSpPr>
                  <p:cNvPr id="5724" name="Google Shape;5724;p13"/>
                  <p:cNvSpPr/>
                  <p:nvPr/>
                </p:nvSpPr>
                <p:spPr>
                  <a:xfrm>
                    <a:off x="8127999" y="6355325"/>
                    <a:ext cx="3581632" cy="1368299"/>
                  </a:xfrm>
                  <a:custGeom>
                    <a:rect b="b" l="l" r="r" t="t"/>
                    <a:pathLst>
                      <a:path extrusionOk="0" h="1293" w="3384">
                        <a:moveTo>
                          <a:pt x="2637" y="0"/>
                        </a:moveTo>
                        <a:lnTo>
                          <a:pt x="0" y="0"/>
                        </a:lnTo>
                        <a:lnTo>
                          <a:pt x="0" y="1292"/>
                        </a:lnTo>
                        <a:lnTo>
                          <a:pt x="3383" y="1292"/>
                        </a:lnTo>
                        <a:lnTo>
                          <a:pt x="2637" y="0"/>
                        </a:lnTo>
                      </a:path>
                    </a:pathLst>
                  </a:custGeom>
                  <a:solidFill>
                    <a:srgbClr val="EC96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445469"/>
                      </a:solidFill>
                      <a:latin typeface="Arial"/>
                      <a:ea typeface="Arial"/>
                      <a:cs typeface="Arial"/>
                      <a:sym typeface="Arial"/>
                    </a:endParaRPr>
                  </a:p>
                </p:txBody>
              </p:sp>
            </p:grpSp>
            <p:sp>
              <p:nvSpPr>
                <p:cNvPr id="5725" name="Google Shape;5725;p13"/>
                <p:cNvSpPr txBox="1"/>
                <p:nvPr/>
              </p:nvSpPr>
              <p:spPr>
                <a:xfrm>
                  <a:off x="7599717" y="6884240"/>
                  <a:ext cx="1351114" cy="513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Class 0</a:t>
                  </a:r>
                  <a:endParaRPr/>
                </a:p>
              </p:txBody>
            </p:sp>
          </p:grpSp>
          <p:sp>
            <p:nvSpPr>
              <p:cNvPr id="5726" name="Google Shape;5726;p13"/>
              <p:cNvSpPr txBox="1"/>
              <p:nvPr/>
            </p:nvSpPr>
            <p:spPr>
              <a:xfrm>
                <a:off x="8668161" y="1444014"/>
                <a:ext cx="7291576" cy="9170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Non-government classifications and potential adverse impact from a data breach</a:t>
                </a:r>
                <a:endParaRPr/>
              </a:p>
            </p:txBody>
          </p:sp>
          <p:sp>
            <p:nvSpPr>
              <p:cNvPr id="5727" name="Google Shape;5727;p13"/>
              <p:cNvSpPr txBox="1"/>
              <p:nvPr/>
            </p:nvSpPr>
            <p:spPr>
              <a:xfrm>
                <a:off x="340496" y="1444014"/>
                <a:ext cx="6933757" cy="9170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Government classifications and potential adverse impact from a data breach</a:t>
                </a:r>
                <a:endParaRPr/>
              </a:p>
            </p:txBody>
          </p:sp>
          <p:sp>
            <p:nvSpPr>
              <p:cNvPr id="5728" name="Google Shape;5728;p13"/>
              <p:cNvSpPr txBox="1"/>
              <p:nvPr/>
            </p:nvSpPr>
            <p:spPr>
              <a:xfrm>
                <a:off x="9179893" y="2593960"/>
                <a:ext cx="5589835" cy="917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Confidential/Proprietary</a:t>
                </a:r>
                <a:endParaRPr/>
              </a:p>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Exceptionally grave damage</a:t>
                </a:r>
                <a:endParaRPr/>
              </a:p>
            </p:txBody>
          </p:sp>
          <p:sp>
            <p:nvSpPr>
              <p:cNvPr id="5729" name="Google Shape;5729;p13"/>
              <p:cNvSpPr txBox="1"/>
              <p:nvPr/>
            </p:nvSpPr>
            <p:spPr>
              <a:xfrm>
                <a:off x="1927487" y="2542290"/>
                <a:ext cx="5346765" cy="9170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Top secret</a:t>
                </a:r>
                <a:endParaRPr/>
              </a:p>
              <a:p>
                <a:pPr indent="0" lvl="0" marL="0" marR="0" rtl="0" algn="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Exceptionally grave damage</a:t>
                </a:r>
                <a:endParaRPr/>
              </a:p>
            </p:txBody>
          </p:sp>
          <p:sp>
            <p:nvSpPr>
              <p:cNvPr id="5730" name="Google Shape;5730;p13"/>
              <p:cNvSpPr txBox="1"/>
              <p:nvPr/>
            </p:nvSpPr>
            <p:spPr>
              <a:xfrm>
                <a:off x="9847681" y="3994276"/>
                <a:ext cx="3947655" cy="917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Private</a:t>
                </a:r>
                <a:endParaRPr/>
              </a:p>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Serious damage</a:t>
                </a:r>
                <a:endParaRPr/>
              </a:p>
            </p:txBody>
          </p:sp>
          <p:sp>
            <p:nvSpPr>
              <p:cNvPr id="5731" name="Google Shape;5731;p13"/>
              <p:cNvSpPr txBox="1"/>
              <p:nvPr/>
            </p:nvSpPr>
            <p:spPr>
              <a:xfrm>
                <a:off x="1165953" y="3994276"/>
                <a:ext cx="5346765" cy="9170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Secret</a:t>
                </a:r>
                <a:endParaRPr/>
              </a:p>
              <a:p>
                <a:pPr indent="0" lvl="0" marL="0" marR="0" rtl="0" algn="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Serious damage</a:t>
                </a:r>
                <a:endParaRPr/>
              </a:p>
            </p:txBody>
          </p:sp>
          <p:sp>
            <p:nvSpPr>
              <p:cNvPr id="5732" name="Google Shape;5732;p13"/>
              <p:cNvSpPr txBox="1"/>
              <p:nvPr/>
            </p:nvSpPr>
            <p:spPr>
              <a:xfrm>
                <a:off x="10701392" y="5524093"/>
                <a:ext cx="3399856" cy="9170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Sensitive</a:t>
                </a:r>
                <a:endParaRPr/>
              </a:p>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Damage</a:t>
                </a:r>
                <a:endParaRPr/>
              </a:p>
            </p:txBody>
          </p:sp>
          <p:sp>
            <p:nvSpPr>
              <p:cNvPr id="5733" name="Google Shape;5733;p13"/>
              <p:cNvSpPr txBox="1"/>
              <p:nvPr/>
            </p:nvSpPr>
            <p:spPr>
              <a:xfrm>
                <a:off x="340495" y="5524093"/>
                <a:ext cx="5346765" cy="9170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Confidential</a:t>
                </a:r>
                <a:endParaRPr/>
              </a:p>
              <a:p>
                <a:pPr indent="0" lvl="0" marL="0" marR="0" rtl="0" algn="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Damage</a:t>
                </a:r>
                <a:endParaRPr/>
              </a:p>
            </p:txBody>
          </p:sp>
          <p:sp>
            <p:nvSpPr>
              <p:cNvPr id="5734" name="Google Shape;5734;p13"/>
              <p:cNvSpPr txBox="1"/>
              <p:nvPr/>
            </p:nvSpPr>
            <p:spPr>
              <a:xfrm>
                <a:off x="-705060" y="7207770"/>
                <a:ext cx="5346765" cy="9170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Unclassified</a:t>
                </a:r>
                <a:endParaRPr/>
              </a:p>
              <a:p>
                <a:pPr indent="0" lvl="0" marL="0" marR="0" rtl="0" algn="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No damage</a:t>
                </a:r>
                <a:endParaRPr/>
              </a:p>
            </p:txBody>
          </p:sp>
        </p:grpSp>
      </p:grpSp>
      <p:sp>
        <p:nvSpPr>
          <p:cNvPr id="5735" name="Google Shape;5735;p13"/>
          <p:cNvSpPr/>
          <p:nvPr/>
        </p:nvSpPr>
        <p:spPr>
          <a:xfrm>
            <a:off x="2971800" y="895050"/>
            <a:ext cx="1031486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9" name="Shape 5739"/>
        <p:cNvGrpSpPr/>
        <p:nvPr/>
      </p:nvGrpSpPr>
      <p:grpSpPr>
        <a:xfrm>
          <a:off x="0" y="0"/>
          <a:ext cx="0" cy="0"/>
          <a:chOff x="0" y="0"/>
          <a:chExt cx="0" cy="0"/>
        </a:xfrm>
      </p:grpSpPr>
      <p:sp>
        <p:nvSpPr>
          <p:cNvPr id="5740" name="Google Shape;5740;p14"/>
          <p:cNvSpPr txBox="1"/>
          <p:nvPr>
            <p:ph type="title"/>
          </p:nvPr>
        </p:nvSpPr>
        <p:spPr>
          <a:xfrm>
            <a:off x="-10160" y="320711"/>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Commercial or Private Sector Classification</a:t>
            </a:r>
            <a:endParaRPr/>
          </a:p>
        </p:txBody>
      </p:sp>
      <p:sp>
        <p:nvSpPr>
          <p:cNvPr id="5741" name="Google Shape;5741;p14"/>
          <p:cNvSpPr txBox="1"/>
          <p:nvPr/>
        </p:nvSpPr>
        <p:spPr>
          <a:xfrm>
            <a:off x="1368050" y="1353901"/>
            <a:ext cx="13340660" cy="430845"/>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information classification scheme followed by the commercial or private sector has four levels.</a:t>
            </a:r>
            <a:endParaRPr b="0" i="0" sz="1400" u="none" cap="none" strike="noStrike">
              <a:solidFill>
                <a:srgbClr val="3F3F3F"/>
              </a:solidFill>
              <a:latin typeface="Arial"/>
              <a:ea typeface="Arial"/>
              <a:cs typeface="Arial"/>
              <a:sym typeface="Arial"/>
            </a:endParaRPr>
          </a:p>
        </p:txBody>
      </p:sp>
      <p:sp>
        <p:nvSpPr>
          <p:cNvPr id="5742" name="Google Shape;5742;p14"/>
          <p:cNvSpPr txBox="1"/>
          <p:nvPr/>
        </p:nvSpPr>
        <p:spPr>
          <a:xfrm>
            <a:off x="4741404" y="2958355"/>
            <a:ext cx="6737764"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Commercial or private sector classification:</a:t>
            </a:r>
            <a:endParaRPr b="1" i="0" sz="1400" u="none" cap="none" strike="noStrike">
              <a:solidFill>
                <a:srgbClr val="3F3F3F"/>
              </a:solidFill>
              <a:latin typeface="Open Sans"/>
              <a:ea typeface="Open Sans"/>
              <a:cs typeface="Open Sans"/>
              <a:sym typeface="Open Sans"/>
            </a:endParaRPr>
          </a:p>
        </p:txBody>
      </p:sp>
      <p:sp>
        <p:nvSpPr>
          <p:cNvPr id="5743" name="Google Shape;5743;p14"/>
          <p:cNvSpPr/>
          <p:nvPr/>
        </p:nvSpPr>
        <p:spPr>
          <a:xfrm>
            <a:off x="1804807" y="4640845"/>
            <a:ext cx="3408976"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Sensitive or restricted</a:t>
            </a:r>
            <a:endParaRPr b="0" i="0" sz="2400" u="none" cap="none" strike="noStrike">
              <a:solidFill>
                <a:srgbClr val="3F3F3F"/>
              </a:solidFill>
              <a:latin typeface="Arial"/>
              <a:ea typeface="Arial"/>
              <a:cs typeface="Arial"/>
              <a:sym typeface="Arial"/>
            </a:endParaRPr>
          </a:p>
        </p:txBody>
      </p:sp>
      <p:grpSp>
        <p:nvGrpSpPr>
          <p:cNvPr id="5744" name="Google Shape;5744;p14"/>
          <p:cNvGrpSpPr/>
          <p:nvPr/>
        </p:nvGrpSpPr>
        <p:grpSpPr>
          <a:xfrm>
            <a:off x="5141126" y="3903804"/>
            <a:ext cx="5893570" cy="4058750"/>
            <a:chOff x="5141127" y="3903804"/>
            <a:chExt cx="5893570" cy="4058750"/>
          </a:xfrm>
        </p:grpSpPr>
        <p:sp>
          <p:nvSpPr>
            <p:cNvPr id="5745" name="Google Shape;5745;p14"/>
            <p:cNvSpPr/>
            <p:nvPr/>
          </p:nvSpPr>
          <p:spPr>
            <a:xfrm rot="2700000">
              <a:off x="6657230" y="4498194"/>
              <a:ext cx="2869969" cy="2869970"/>
            </a:xfrm>
            <a:prstGeom prst="roundRect">
              <a:avLst>
                <a:gd fmla="val 8797" name="adj"/>
              </a:avLst>
            </a:prstGeom>
            <a:solidFill>
              <a:schemeClr val="lt1"/>
            </a:solidFill>
            <a:ln cap="flat" cmpd="sng" w="28575">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746" name="Google Shape;5746;p14"/>
            <p:cNvGrpSpPr/>
            <p:nvPr/>
          </p:nvGrpSpPr>
          <p:grpSpPr>
            <a:xfrm>
              <a:off x="5141126" y="4431335"/>
              <a:ext cx="5893570" cy="3000841"/>
              <a:chOff x="5141127" y="4431335"/>
              <a:chExt cx="5893570" cy="3000841"/>
            </a:xfrm>
          </p:grpSpPr>
          <p:grpSp>
            <p:nvGrpSpPr>
              <p:cNvPr id="5747" name="Google Shape;5747;p14"/>
              <p:cNvGrpSpPr/>
              <p:nvPr/>
            </p:nvGrpSpPr>
            <p:grpSpPr>
              <a:xfrm rot="5400000">
                <a:off x="6587491" y="2984970"/>
                <a:ext cx="3000841" cy="5893570"/>
                <a:chOff x="6966804" y="3528337"/>
                <a:chExt cx="2376585" cy="4667549"/>
              </a:xfrm>
            </p:grpSpPr>
            <p:grpSp>
              <p:nvGrpSpPr>
                <p:cNvPr id="5748" name="Google Shape;5748;p14"/>
                <p:cNvGrpSpPr/>
                <p:nvPr/>
              </p:nvGrpSpPr>
              <p:grpSpPr>
                <a:xfrm>
                  <a:off x="6966804" y="3528337"/>
                  <a:ext cx="395288" cy="1878013"/>
                  <a:chOff x="7507697" y="2758563"/>
                  <a:chExt cx="395288" cy="1878013"/>
                </a:xfrm>
              </p:grpSpPr>
              <p:sp>
                <p:nvSpPr>
                  <p:cNvPr id="5749" name="Google Shape;5749;p14"/>
                  <p:cNvSpPr/>
                  <p:nvPr/>
                </p:nvSpPr>
                <p:spPr>
                  <a:xfrm flipH="1">
                    <a:off x="7507697" y="2826826"/>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EF646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14"/>
                  <p:cNvSpPr/>
                  <p:nvPr/>
                </p:nvSpPr>
                <p:spPr>
                  <a:xfrm flipH="1">
                    <a:off x="7766460" y="2758563"/>
                    <a:ext cx="136525" cy="136525"/>
                  </a:xfrm>
                  <a:prstGeom prst="ellipse">
                    <a:avLst/>
                  </a:prstGeom>
                  <a:solidFill>
                    <a:srgbClr val="EF6461"/>
                  </a:solidFill>
                  <a:ln cap="flat" cmpd="sng" w="9525">
                    <a:solidFill>
                      <a:srgbClr val="8C21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51" name="Google Shape;5751;p14"/>
                <p:cNvGrpSpPr/>
                <p:nvPr/>
              </p:nvGrpSpPr>
              <p:grpSpPr>
                <a:xfrm>
                  <a:off x="8947331" y="3546905"/>
                  <a:ext cx="395285" cy="1924436"/>
                  <a:chOff x="8670798" y="2777131"/>
                  <a:chExt cx="395285" cy="1924436"/>
                </a:xfrm>
              </p:grpSpPr>
              <p:sp>
                <p:nvSpPr>
                  <p:cNvPr id="5752" name="Google Shape;5752;p14"/>
                  <p:cNvSpPr/>
                  <p:nvPr/>
                </p:nvSpPr>
                <p:spPr>
                  <a:xfrm>
                    <a:off x="8739058" y="2891817"/>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E4B3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14"/>
                  <p:cNvSpPr/>
                  <p:nvPr/>
                </p:nvSpPr>
                <p:spPr>
                  <a:xfrm>
                    <a:off x="8670798" y="2777131"/>
                    <a:ext cx="136525" cy="136525"/>
                  </a:xfrm>
                  <a:prstGeom prst="ellipse">
                    <a:avLst/>
                  </a:prstGeom>
                  <a:solidFill>
                    <a:srgbClr val="E4B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54" name="Google Shape;5754;p14"/>
                <p:cNvGrpSpPr/>
                <p:nvPr/>
              </p:nvGrpSpPr>
              <p:grpSpPr>
                <a:xfrm>
                  <a:off x="6982114" y="6339714"/>
                  <a:ext cx="404741" cy="1856172"/>
                  <a:chOff x="7075102" y="6082920"/>
                  <a:chExt cx="404741" cy="1856172"/>
                </a:xfrm>
              </p:grpSpPr>
              <p:sp>
                <p:nvSpPr>
                  <p:cNvPr id="5755" name="Google Shape;5755;p14"/>
                  <p:cNvSpPr/>
                  <p:nvPr/>
                </p:nvSpPr>
                <p:spPr>
                  <a:xfrm rot="10800000">
                    <a:off x="7075102" y="6082920"/>
                    <a:ext cx="327025" cy="1809750"/>
                  </a:xfrm>
                  <a:custGeom>
                    <a:rect b="b" l="l" r="r" t="t"/>
                    <a:pathLst>
                      <a:path extrusionOk="0" h="1140" w="206">
                        <a:moveTo>
                          <a:pt x="206" y="1140"/>
                        </a:moveTo>
                        <a:lnTo>
                          <a:pt x="206" y="975"/>
                        </a:lnTo>
                        <a:lnTo>
                          <a:pt x="0" y="769"/>
                        </a:lnTo>
                        <a:lnTo>
                          <a:pt x="0" y="0"/>
                        </a:lnTo>
                      </a:path>
                    </a:pathLst>
                  </a:custGeom>
                  <a:noFill/>
                  <a:ln cap="rnd" cmpd="sng" w="571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14"/>
                  <p:cNvSpPr/>
                  <p:nvPr/>
                </p:nvSpPr>
                <p:spPr>
                  <a:xfrm rot="10800000">
                    <a:off x="7343318" y="7802567"/>
                    <a:ext cx="136525" cy="136525"/>
                  </a:xfrm>
                  <a:prstGeom prst="ellipse">
                    <a:avLst/>
                  </a:prstGeom>
                  <a:solidFill>
                    <a:schemeClr val="accent6"/>
                  </a:solidFill>
                  <a:ln cap="flat" cmpd="sng" w="9525">
                    <a:solidFill>
                      <a:srgbClr val="0C75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57" name="Google Shape;5757;p14"/>
                <p:cNvGrpSpPr/>
                <p:nvPr/>
              </p:nvGrpSpPr>
              <p:grpSpPr>
                <a:xfrm>
                  <a:off x="8938817" y="6280736"/>
                  <a:ext cx="404572" cy="1868728"/>
                  <a:chOff x="9031805" y="5993742"/>
                  <a:chExt cx="404572" cy="1868728"/>
                </a:xfrm>
              </p:grpSpPr>
              <p:sp>
                <p:nvSpPr>
                  <p:cNvPr id="5758" name="Google Shape;5758;p14"/>
                  <p:cNvSpPr/>
                  <p:nvPr/>
                </p:nvSpPr>
                <p:spPr>
                  <a:xfrm flipH="1" rot="10800000">
                    <a:off x="9109352" y="5993742"/>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0075C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14"/>
                  <p:cNvSpPr/>
                  <p:nvPr/>
                </p:nvSpPr>
                <p:spPr>
                  <a:xfrm flipH="1" rot="10800000">
                    <a:off x="9031805" y="7725945"/>
                    <a:ext cx="136525" cy="136525"/>
                  </a:xfrm>
                  <a:prstGeom prst="ellipse">
                    <a:avLst/>
                  </a:prstGeom>
                  <a:solidFill>
                    <a:srgbClr val="0075C4"/>
                  </a:solidFill>
                  <a:ln cap="flat" cmpd="sng" w="9525">
                    <a:solidFill>
                      <a:srgbClr val="0C82A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5760" name="Google Shape;5760;p14"/>
              <p:cNvPicPr preferRelativeResize="0"/>
              <p:nvPr/>
            </p:nvPicPr>
            <p:blipFill rotWithShape="1">
              <a:blip r:embed="rId3">
                <a:alphaModFix/>
              </a:blip>
              <a:srcRect b="0" l="0" r="0" t="0"/>
              <a:stretch/>
            </p:blipFill>
            <p:spPr>
              <a:xfrm>
                <a:off x="6814612" y="5192005"/>
                <a:ext cx="2443181" cy="1380643"/>
              </a:xfrm>
              <a:prstGeom prst="rect">
                <a:avLst/>
              </a:prstGeom>
              <a:noFill/>
              <a:ln>
                <a:noFill/>
              </a:ln>
            </p:spPr>
          </p:pic>
        </p:grpSp>
      </p:grpSp>
      <p:grpSp>
        <p:nvGrpSpPr>
          <p:cNvPr id="5761" name="Google Shape;5761;p14"/>
          <p:cNvGrpSpPr/>
          <p:nvPr/>
        </p:nvGrpSpPr>
        <p:grpSpPr>
          <a:xfrm>
            <a:off x="1804807" y="3903804"/>
            <a:ext cx="10457531" cy="4058750"/>
            <a:chOff x="1804807" y="3903804"/>
            <a:chExt cx="10457531" cy="4058750"/>
          </a:xfrm>
        </p:grpSpPr>
        <p:sp>
          <p:nvSpPr>
            <p:cNvPr id="5762" name="Google Shape;5762;p14"/>
            <p:cNvSpPr/>
            <p:nvPr/>
          </p:nvSpPr>
          <p:spPr>
            <a:xfrm>
              <a:off x="10953861" y="6807108"/>
              <a:ext cx="1308477"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Private</a:t>
              </a:r>
              <a:endParaRPr b="0" i="0" sz="2400" u="none" cap="none" strike="noStrike">
                <a:solidFill>
                  <a:srgbClr val="3F3F3F"/>
                </a:solidFill>
                <a:latin typeface="Arial"/>
                <a:ea typeface="Arial"/>
                <a:cs typeface="Arial"/>
                <a:sym typeface="Arial"/>
              </a:endParaRPr>
            </a:p>
          </p:txBody>
        </p:sp>
        <p:sp>
          <p:nvSpPr>
            <p:cNvPr id="5763" name="Google Shape;5763;p14"/>
            <p:cNvSpPr/>
            <p:nvPr/>
          </p:nvSpPr>
          <p:spPr>
            <a:xfrm>
              <a:off x="11013025" y="4626739"/>
              <a:ext cx="1125730"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Public</a:t>
              </a:r>
              <a:endParaRPr b="0" i="0" sz="2400" u="none" cap="none" strike="noStrike">
                <a:solidFill>
                  <a:srgbClr val="3F3F3F"/>
                </a:solidFill>
                <a:latin typeface="Arial"/>
                <a:ea typeface="Arial"/>
                <a:cs typeface="Arial"/>
                <a:sym typeface="Arial"/>
              </a:endParaRPr>
            </a:p>
          </p:txBody>
        </p:sp>
        <p:sp>
          <p:nvSpPr>
            <p:cNvPr id="5764" name="Google Shape;5764;p14"/>
            <p:cNvSpPr/>
            <p:nvPr/>
          </p:nvSpPr>
          <p:spPr>
            <a:xfrm>
              <a:off x="3190024" y="6793074"/>
              <a:ext cx="2084251"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Confidential</a:t>
              </a:r>
              <a:endParaRPr b="0" i="0" sz="2400" u="none" cap="none" strike="noStrike">
                <a:solidFill>
                  <a:srgbClr val="3F3F3F"/>
                </a:solidFill>
                <a:latin typeface="Arial"/>
                <a:ea typeface="Arial"/>
                <a:cs typeface="Arial"/>
                <a:sym typeface="Arial"/>
              </a:endParaRPr>
            </a:p>
          </p:txBody>
        </p:sp>
        <p:sp>
          <p:nvSpPr>
            <p:cNvPr id="5765" name="Google Shape;5765;p14"/>
            <p:cNvSpPr/>
            <p:nvPr/>
          </p:nvSpPr>
          <p:spPr>
            <a:xfrm>
              <a:off x="1804807" y="4640845"/>
              <a:ext cx="3408976"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Sensitive or restricted</a:t>
              </a:r>
              <a:endParaRPr b="0" i="0" sz="2400" u="none" cap="none" strike="noStrike">
                <a:solidFill>
                  <a:srgbClr val="3F3F3F"/>
                </a:solidFill>
                <a:latin typeface="Arial"/>
                <a:ea typeface="Arial"/>
                <a:cs typeface="Arial"/>
                <a:sym typeface="Arial"/>
              </a:endParaRPr>
            </a:p>
          </p:txBody>
        </p:sp>
        <p:grpSp>
          <p:nvGrpSpPr>
            <p:cNvPr id="5766" name="Google Shape;5766;p14"/>
            <p:cNvGrpSpPr/>
            <p:nvPr/>
          </p:nvGrpSpPr>
          <p:grpSpPr>
            <a:xfrm>
              <a:off x="5141126" y="3903804"/>
              <a:ext cx="5893570" cy="4058750"/>
              <a:chOff x="5141127" y="3903804"/>
              <a:chExt cx="5893570" cy="4058750"/>
            </a:xfrm>
          </p:grpSpPr>
          <p:sp>
            <p:nvSpPr>
              <p:cNvPr id="5767" name="Google Shape;5767;p14"/>
              <p:cNvSpPr/>
              <p:nvPr/>
            </p:nvSpPr>
            <p:spPr>
              <a:xfrm rot="2700000">
                <a:off x="6657230" y="4498194"/>
                <a:ext cx="2869969" cy="2869970"/>
              </a:xfrm>
              <a:prstGeom prst="roundRect">
                <a:avLst>
                  <a:gd fmla="val 8797" name="adj"/>
                </a:avLst>
              </a:prstGeom>
              <a:solidFill>
                <a:schemeClr val="lt1"/>
              </a:solidFill>
              <a:ln cap="flat" cmpd="sng" w="28575">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768" name="Google Shape;5768;p14"/>
              <p:cNvGrpSpPr/>
              <p:nvPr/>
            </p:nvGrpSpPr>
            <p:grpSpPr>
              <a:xfrm>
                <a:off x="5141126" y="4431407"/>
                <a:ext cx="5893570" cy="3000841"/>
                <a:chOff x="5141127" y="4431406"/>
                <a:chExt cx="5893570" cy="3000841"/>
              </a:xfrm>
            </p:grpSpPr>
            <p:grpSp>
              <p:nvGrpSpPr>
                <p:cNvPr id="5769" name="Google Shape;5769;p14"/>
                <p:cNvGrpSpPr/>
                <p:nvPr/>
              </p:nvGrpSpPr>
              <p:grpSpPr>
                <a:xfrm rot="5400000">
                  <a:off x="6587491" y="2985042"/>
                  <a:ext cx="3000841" cy="5893570"/>
                  <a:chOff x="6966804" y="3528337"/>
                  <a:chExt cx="2376585" cy="4667549"/>
                </a:xfrm>
              </p:grpSpPr>
              <p:grpSp>
                <p:nvGrpSpPr>
                  <p:cNvPr id="5770" name="Google Shape;5770;p14"/>
                  <p:cNvGrpSpPr/>
                  <p:nvPr/>
                </p:nvGrpSpPr>
                <p:grpSpPr>
                  <a:xfrm>
                    <a:off x="6966804" y="3528337"/>
                    <a:ext cx="395288" cy="1878013"/>
                    <a:chOff x="7507697" y="2758563"/>
                    <a:chExt cx="395288" cy="1878013"/>
                  </a:xfrm>
                </p:grpSpPr>
                <p:sp>
                  <p:nvSpPr>
                    <p:cNvPr id="5771" name="Google Shape;5771;p14"/>
                    <p:cNvSpPr/>
                    <p:nvPr/>
                  </p:nvSpPr>
                  <p:spPr>
                    <a:xfrm flipH="1">
                      <a:off x="7507697" y="2826826"/>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EF646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14"/>
                    <p:cNvSpPr/>
                    <p:nvPr/>
                  </p:nvSpPr>
                  <p:spPr>
                    <a:xfrm flipH="1">
                      <a:off x="7766460" y="2758563"/>
                      <a:ext cx="136525" cy="136525"/>
                    </a:xfrm>
                    <a:prstGeom prst="ellipse">
                      <a:avLst/>
                    </a:prstGeom>
                    <a:solidFill>
                      <a:srgbClr val="EF6461"/>
                    </a:solidFill>
                    <a:ln cap="flat" cmpd="sng" w="9525">
                      <a:solidFill>
                        <a:srgbClr val="8C21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3" name="Google Shape;5773;p14"/>
                  <p:cNvGrpSpPr/>
                  <p:nvPr/>
                </p:nvGrpSpPr>
                <p:grpSpPr>
                  <a:xfrm>
                    <a:off x="8947331" y="3546905"/>
                    <a:ext cx="395285" cy="1924436"/>
                    <a:chOff x="8670798" y="2777131"/>
                    <a:chExt cx="395285" cy="1924436"/>
                  </a:xfrm>
                </p:grpSpPr>
                <p:sp>
                  <p:nvSpPr>
                    <p:cNvPr id="5774" name="Google Shape;5774;p14"/>
                    <p:cNvSpPr/>
                    <p:nvPr/>
                  </p:nvSpPr>
                  <p:spPr>
                    <a:xfrm>
                      <a:off x="8739058" y="2891817"/>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E4B3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14"/>
                    <p:cNvSpPr/>
                    <p:nvPr/>
                  </p:nvSpPr>
                  <p:spPr>
                    <a:xfrm>
                      <a:off x="8670798" y="2777131"/>
                      <a:ext cx="136525" cy="136525"/>
                    </a:xfrm>
                    <a:prstGeom prst="ellipse">
                      <a:avLst/>
                    </a:prstGeom>
                    <a:solidFill>
                      <a:srgbClr val="E4B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6" name="Google Shape;5776;p14"/>
                  <p:cNvGrpSpPr/>
                  <p:nvPr/>
                </p:nvGrpSpPr>
                <p:grpSpPr>
                  <a:xfrm>
                    <a:off x="6982114" y="6339714"/>
                    <a:ext cx="404741" cy="1856172"/>
                    <a:chOff x="7075102" y="6082920"/>
                    <a:chExt cx="404741" cy="1856172"/>
                  </a:xfrm>
                </p:grpSpPr>
                <p:sp>
                  <p:nvSpPr>
                    <p:cNvPr id="5777" name="Google Shape;5777;p14"/>
                    <p:cNvSpPr/>
                    <p:nvPr/>
                  </p:nvSpPr>
                  <p:spPr>
                    <a:xfrm rot="10800000">
                      <a:off x="7075102" y="6082920"/>
                      <a:ext cx="327025" cy="1809750"/>
                    </a:xfrm>
                    <a:custGeom>
                      <a:rect b="b" l="l" r="r" t="t"/>
                      <a:pathLst>
                        <a:path extrusionOk="0" h="1140" w="206">
                          <a:moveTo>
                            <a:pt x="206" y="1140"/>
                          </a:moveTo>
                          <a:lnTo>
                            <a:pt x="206" y="975"/>
                          </a:lnTo>
                          <a:lnTo>
                            <a:pt x="0" y="769"/>
                          </a:lnTo>
                          <a:lnTo>
                            <a:pt x="0" y="0"/>
                          </a:lnTo>
                        </a:path>
                      </a:pathLst>
                    </a:custGeom>
                    <a:noFill/>
                    <a:ln cap="rnd" cmpd="sng" w="5715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14"/>
                    <p:cNvSpPr/>
                    <p:nvPr/>
                  </p:nvSpPr>
                  <p:spPr>
                    <a:xfrm rot="10800000">
                      <a:off x="7343318" y="7802567"/>
                      <a:ext cx="136525" cy="136525"/>
                    </a:xfrm>
                    <a:prstGeom prst="ellipse">
                      <a:avLst/>
                    </a:prstGeom>
                    <a:solidFill>
                      <a:schemeClr val="accent6"/>
                    </a:solidFill>
                    <a:ln cap="flat" cmpd="sng" w="9525">
                      <a:solidFill>
                        <a:srgbClr val="0C75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9" name="Google Shape;5779;p14"/>
                  <p:cNvGrpSpPr/>
                  <p:nvPr/>
                </p:nvGrpSpPr>
                <p:grpSpPr>
                  <a:xfrm>
                    <a:off x="8938817" y="6280736"/>
                    <a:ext cx="404572" cy="1868728"/>
                    <a:chOff x="9031805" y="5993742"/>
                    <a:chExt cx="404572" cy="1868728"/>
                  </a:xfrm>
                </p:grpSpPr>
                <p:sp>
                  <p:nvSpPr>
                    <p:cNvPr id="5780" name="Google Shape;5780;p14"/>
                    <p:cNvSpPr/>
                    <p:nvPr/>
                  </p:nvSpPr>
                  <p:spPr>
                    <a:xfrm flipH="1" rot="10800000">
                      <a:off x="9109352" y="5993742"/>
                      <a:ext cx="327025" cy="1809750"/>
                    </a:xfrm>
                    <a:custGeom>
                      <a:rect b="b" l="l" r="r" t="t"/>
                      <a:pathLst>
                        <a:path extrusionOk="0" h="1140" w="206">
                          <a:moveTo>
                            <a:pt x="206" y="1140"/>
                          </a:moveTo>
                          <a:lnTo>
                            <a:pt x="206" y="975"/>
                          </a:lnTo>
                          <a:lnTo>
                            <a:pt x="0" y="769"/>
                          </a:lnTo>
                          <a:lnTo>
                            <a:pt x="0" y="0"/>
                          </a:lnTo>
                        </a:path>
                      </a:pathLst>
                    </a:custGeom>
                    <a:noFill/>
                    <a:ln cap="rnd" cmpd="sng" w="57150">
                      <a:solidFill>
                        <a:srgbClr val="0075C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14"/>
                    <p:cNvSpPr/>
                    <p:nvPr/>
                  </p:nvSpPr>
                  <p:spPr>
                    <a:xfrm flipH="1" rot="10800000">
                      <a:off x="9031805" y="7725945"/>
                      <a:ext cx="136525" cy="136525"/>
                    </a:xfrm>
                    <a:prstGeom prst="ellipse">
                      <a:avLst/>
                    </a:prstGeom>
                    <a:solidFill>
                      <a:srgbClr val="0075C4"/>
                    </a:solidFill>
                    <a:ln cap="flat" cmpd="sng" w="9525">
                      <a:solidFill>
                        <a:srgbClr val="0C82A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5782" name="Google Shape;5782;p14"/>
                <p:cNvPicPr preferRelativeResize="0"/>
                <p:nvPr/>
              </p:nvPicPr>
              <p:blipFill rotWithShape="1">
                <a:blip r:embed="rId3">
                  <a:alphaModFix/>
                </a:blip>
                <a:srcRect b="0" l="0" r="0" t="0"/>
                <a:stretch/>
              </p:blipFill>
              <p:spPr>
                <a:xfrm>
                  <a:off x="6814612" y="5192005"/>
                  <a:ext cx="2443181" cy="1380643"/>
                </a:xfrm>
                <a:prstGeom prst="rect">
                  <a:avLst/>
                </a:prstGeom>
                <a:noFill/>
                <a:ln>
                  <a:noFill/>
                </a:ln>
              </p:spPr>
            </p:pic>
          </p:grpSp>
        </p:grpSp>
      </p:grpSp>
      <p:sp>
        <p:nvSpPr>
          <p:cNvPr id="5783" name="Google Shape;5783;p14"/>
          <p:cNvSpPr/>
          <p:nvPr/>
        </p:nvSpPr>
        <p:spPr>
          <a:xfrm>
            <a:off x="3352800" y="907157"/>
            <a:ext cx="9558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7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2700" lvl="0" marL="0" rtl="0" algn="ctr">
              <a:lnSpc>
                <a:spcPct val="100000"/>
              </a:lnSpc>
              <a:spcBef>
                <a:spcPts val="0"/>
              </a:spcBef>
              <a:spcAft>
                <a:spcPts val="0"/>
              </a:spcAft>
              <a:buClr>
                <a:schemeClr val="dk1"/>
              </a:buClr>
              <a:buSzPts val="2200"/>
              <a:buFont typeface="Arial"/>
              <a:buNone/>
            </a:pPr>
            <a:r>
              <a:rPr lang="en-US">
                <a:solidFill>
                  <a:srgbClr val="3F3F3F"/>
                </a:solidFill>
              </a:rPr>
              <a:t>Security as a Service (SECaaS): Services, Benefits, and Concerns</a:t>
            </a:r>
            <a:endParaRPr>
              <a:solidFill>
                <a:srgbClr val="3F3F3F"/>
              </a:solidFill>
            </a:endParaRPr>
          </a:p>
        </p:txBody>
      </p:sp>
      <p:grpSp>
        <p:nvGrpSpPr>
          <p:cNvPr id="458" name="Google Shape;458;p270"/>
          <p:cNvGrpSpPr/>
          <p:nvPr/>
        </p:nvGrpSpPr>
        <p:grpSpPr>
          <a:xfrm rot="5400000">
            <a:off x="1693195" y="4572169"/>
            <a:ext cx="4104512" cy="4289450"/>
            <a:chOff x="2340286" y="3666682"/>
            <a:chExt cx="10804144" cy="2684903"/>
          </a:xfrm>
        </p:grpSpPr>
        <p:grpSp>
          <p:nvGrpSpPr>
            <p:cNvPr id="459" name="Google Shape;459;p270"/>
            <p:cNvGrpSpPr/>
            <p:nvPr/>
          </p:nvGrpSpPr>
          <p:grpSpPr>
            <a:xfrm>
              <a:off x="2340286" y="3754690"/>
              <a:ext cx="10804144" cy="2596895"/>
              <a:chOff x="990497" y="1599941"/>
              <a:chExt cx="10804144" cy="3005586"/>
            </a:xfrm>
          </p:grpSpPr>
          <p:grpSp>
            <p:nvGrpSpPr>
              <p:cNvPr id="460" name="Google Shape;460;p270"/>
              <p:cNvGrpSpPr/>
              <p:nvPr/>
            </p:nvGrpSpPr>
            <p:grpSpPr>
              <a:xfrm>
                <a:off x="990497" y="1599941"/>
                <a:ext cx="10804144" cy="3005586"/>
                <a:chOff x="1562534" y="4707250"/>
                <a:chExt cx="10804144" cy="3095793"/>
              </a:xfrm>
            </p:grpSpPr>
            <p:sp>
              <p:nvSpPr>
                <p:cNvPr id="461" name="Google Shape;461;p270"/>
                <p:cNvSpPr/>
                <p:nvPr/>
              </p:nvSpPr>
              <p:spPr>
                <a:xfrm>
                  <a:off x="1562534" y="4707250"/>
                  <a:ext cx="10804144" cy="3095793"/>
                </a:xfrm>
                <a:prstGeom prst="roundRect">
                  <a:avLst>
                    <a:gd fmla="val 8753" name="adj"/>
                  </a:avLst>
                </a:prstGeom>
                <a:solidFill>
                  <a:srgbClr val="33B3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2" name="Google Shape;462;p270"/>
                <p:cNvSpPr txBox="1"/>
                <p:nvPr/>
              </p:nvSpPr>
              <p:spPr>
                <a:xfrm rot="-5400000">
                  <a:off x="1775411" y="5447981"/>
                  <a:ext cx="1932172" cy="1721861"/>
                </a:xfrm>
                <a:prstGeom prst="rect">
                  <a:avLst/>
                </a:prstGeom>
                <a:noFill/>
                <a:ln>
                  <a:noFill/>
                </a:ln>
              </p:spPr>
              <p:txBody>
                <a:bodyPr anchorCtr="0" anchor="t" bIns="45700" lIns="91425" spcFirstLastPara="1" rIns="91425" wrap="square" tIns="45700">
                  <a:no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Services</a:t>
                  </a:r>
                  <a:endParaRPr/>
                </a:p>
              </p:txBody>
            </p:sp>
          </p:grpSp>
          <p:sp>
            <p:nvSpPr>
              <p:cNvPr id="463" name="Google Shape;463;p270"/>
              <p:cNvSpPr/>
              <p:nvPr/>
            </p:nvSpPr>
            <p:spPr>
              <a:xfrm>
                <a:off x="2487846" y="1703732"/>
                <a:ext cx="8975413" cy="2798064"/>
              </a:xfrm>
              <a:prstGeom prst="roundRect">
                <a:avLst>
                  <a:gd fmla="val 8118" name="adj"/>
                </a:avLst>
              </a:prstGeom>
              <a:solidFill>
                <a:schemeClr val="lt1"/>
              </a:solidFill>
              <a:ln cap="flat" cmpd="sng" w="38100">
                <a:solidFill>
                  <a:srgbClr val="2992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464" name="Google Shape;464;p270"/>
            <p:cNvSpPr txBox="1"/>
            <p:nvPr/>
          </p:nvSpPr>
          <p:spPr>
            <a:xfrm rot="-5400000">
              <a:off x="7002420" y="467801"/>
              <a:ext cx="2577654" cy="8975415"/>
            </a:xfrm>
            <a:prstGeom prst="rect">
              <a:avLst/>
            </a:prstGeom>
            <a:noFill/>
            <a:ln>
              <a:noFill/>
            </a:ln>
          </p:spPr>
          <p:txBody>
            <a:bodyPr anchorCtr="0" anchor="t" bIns="457200" lIns="91425" spcFirstLastPara="1" rIns="365750" wrap="square" tIns="0">
              <a:noAutofit/>
            </a:bodyPr>
            <a:lstStyle/>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Proxy services</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Identity management</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SIEM, IDS, and IPS</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Web application firewall</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Data loss prevention (DLP)</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Email security</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Vulnerability management</a:t>
              </a:r>
              <a:endParaRPr b="0" i="0" sz="2200" u="none" cap="none" strike="noStrike">
                <a:solidFill>
                  <a:srgbClr val="3F3F3F"/>
                </a:solidFill>
                <a:latin typeface="Open Sans"/>
                <a:ea typeface="Open Sans"/>
                <a:cs typeface="Open Sans"/>
                <a:sym typeface="Open Sans"/>
              </a:endParaRPr>
            </a:p>
          </p:txBody>
        </p:sp>
      </p:grpSp>
      <p:grpSp>
        <p:nvGrpSpPr>
          <p:cNvPr id="465" name="Google Shape;465;p270"/>
          <p:cNvGrpSpPr/>
          <p:nvPr/>
        </p:nvGrpSpPr>
        <p:grpSpPr>
          <a:xfrm rot="5400000">
            <a:off x="6071471" y="4665146"/>
            <a:ext cx="4104512" cy="4148846"/>
            <a:chOff x="2340286" y="3754690"/>
            <a:chExt cx="10804144" cy="2596895"/>
          </a:xfrm>
        </p:grpSpPr>
        <p:grpSp>
          <p:nvGrpSpPr>
            <p:cNvPr id="466" name="Google Shape;466;p270"/>
            <p:cNvGrpSpPr/>
            <p:nvPr/>
          </p:nvGrpSpPr>
          <p:grpSpPr>
            <a:xfrm>
              <a:off x="2340286" y="3754690"/>
              <a:ext cx="10804144" cy="2596895"/>
              <a:chOff x="990497" y="1599941"/>
              <a:chExt cx="10804144" cy="3005586"/>
            </a:xfrm>
          </p:grpSpPr>
          <p:grpSp>
            <p:nvGrpSpPr>
              <p:cNvPr id="467" name="Google Shape;467;p270"/>
              <p:cNvGrpSpPr/>
              <p:nvPr/>
            </p:nvGrpSpPr>
            <p:grpSpPr>
              <a:xfrm>
                <a:off x="990497" y="1599941"/>
                <a:ext cx="10804144" cy="3005586"/>
                <a:chOff x="1562534" y="4707250"/>
                <a:chExt cx="10804144" cy="3095793"/>
              </a:xfrm>
            </p:grpSpPr>
            <p:sp>
              <p:nvSpPr>
                <p:cNvPr id="468" name="Google Shape;468;p270"/>
                <p:cNvSpPr/>
                <p:nvPr/>
              </p:nvSpPr>
              <p:spPr>
                <a:xfrm>
                  <a:off x="1562534" y="4707250"/>
                  <a:ext cx="10804144" cy="3095793"/>
                </a:xfrm>
                <a:prstGeom prst="roundRect">
                  <a:avLst>
                    <a:gd fmla="val 8753" name="adj"/>
                  </a:avLst>
                </a:prstGeom>
                <a:solidFill>
                  <a:srgbClr val="E36F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9" name="Google Shape;469;p270"/>
                <p:cNvSpPr txBox="1"/>
                <p:nvPr/>
              </p:nvSpPr>
              <p:spPr>
                <a:xfrm rot="-5400000">
                  <a:off x="1724201" y="5447981"/>
                  <a:ext cx="1932172" cy="172186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n-US" sz="2200" u="none" cap="none" strike="noStrike">
                      <a:solidFill>
                        <a:schemeClr val="lt1"/>
                      </a:solidFill>
                      <a:latin typeface="Open Sans SemiBold"/>
                      <a:ea typeface="Open Sans SemiBold"/>
                      <a:cs typeface="Open Sans SemiBold"/>
                      <a:sym typeface="Open Sans SemiBold"/>
                    </a:rPr>
                    <a:t>Benefits</a:t>
                  </a:r>
                  <a:endParaRPr b="1" i="0" sz="2200" u="none" cap="none" strike="noStrike">
                    <a:solidFill>
                      <a:schemeClr val="lt1"/>
                    </a:solidFill>
                    <a:latin typeface="Open Sans SemiBold"/>
                    <a:ea typeface="Open Sans SemiBold"/>
                    <a:cs typeface="Open Sans SemiBold"/>
                    <a:sym typeface="Open Sans SemiBold"/>
                  </a:endParaRPr>
                </a:p>
              </p:txBody>
            </p:sp>
          </p:grpSp>
          <p:sp>
            <p:nvSpPr>
              <p:cNvPr id="470" name="Google Shape;470;p270"/>
              <p:cNvSpPr/>
              <p:nvPr/>
            </p:nvSpPr>
            <p:spPr>
              <a:xfrm>
                <a:off x="3172798" y="1703732"/>
                <a:ext cx="8290459" cy="2798064"/>
              </a:xfrm>
              <a:prstGeom prst="roundRect">
                <a:avLst>
                  <a:gd fmla="val 8118" name="adj"/>
                </a:avLst>
              </a:prstGeom>
              <a:solidFill>
                <a:schemeClr val="lt1"/>
              </a:solidFill>
              <a:ln cap="flat" cmpd="sng" w="38100">
                <a:solidFill>
                  <a:srgbClr val="DC4C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471" name="Google Shape;471;p270"/>
            <p:cNvSpPr txBox="1"/>
            <p:nvPr/>
          </p:nvSpPr>
          <p:spPr>
            <a:xfrm rot="-5400000">
              <a:off x="7632754" y="1053345"/>
              <a:ext cx="2329583" cy="7911629"/>
            </a:xfrm>
            <a:prstGeom prst="rect">
              <a:avLst/>
            </a:prstGeom>
            <a:noFill/>
            <a:ln>
              <a:noFill/>
            </a:ln>
          </p:spPr>
          <p:txBody>
            <a:bodyPr anchorCtr="0" anchor="t" bIns="457200" lIns="91425" spcFirstLastPara="1" rIns="365750" wrap="square" tIns="0">
              <a:noAutofit/>
            </a:bodyPr>
            <a:lstStyle/>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Cloud-computing benefits</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Staffing and expertise</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Intelligence-sharing</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Deployment flexibility</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Scaling and cost</a:t>
              </a:r>
              <a:endParaRPr/>
            </a:p>
          </p:txBody>
        </p:sp>
      </p:grpSp>
      <p:grpSp>
        <p:nvGrpSpPr>
          <p:cNvPr id="472" name="Google Shape;472;p270"/>
          <p:cNvGrpSpPr/>
          <p:nvPr/>
        </p:nvGrpSpPr>
        <p:grpSpPr>
          <a:xfrm rot="5400000">
            <a:off x="10707927" y="4665146"/>
            <a:ext cx="4104512" cy="4148846"/>
            <a:chOff x="2340286" y="3754690"/>
            <a:chExt cx="10804144" cy="2596895"/>
          </a:xfrm>
        </p:grpSpPr>
        <p:grpSp>
          <p:nvGrpSpPr>
            <p:cNvPr id="473" name="Google Shape;473;p270"/>
            <p:cNvGrpSpPr/>
            <p:nvPr/>
          </p:nvGrpSpPr>
          <p:grpSpPr>
            <a:xfrm>
              <a:off x="2340286" y="3754690"/>
              <a:ext cx="10804144" cy="2596895"/>
              <a:chOff x="990497" y="1599941"/>
              <a:chExt cx="10804144" cy="3005586"/>
            </a:xfrm>
          </p:grpSpPr>
          <p:grpSp>
            <p:nvGrpSpPr>
              <p:cNvPr id="474" name="Google Shape;474;p270"/>
              <p:cNvGrpSpPr/>
              <p:nvPr/>
            </p:nvGrpSpPr>
            <p:grpSpPr>
              <a:xfrm>
                <a:off x="990497" y="1599941"/>
                <a:ext cx="10804144" cy="3005586"/>
                <a:chOff x="1562534" y="4707250"/>
                <a:chExt cx="10804144" cy="3095793"/>
              </a:xfrm>
            </p:grpSpPr>
            <p:sp>
              <p:nvSpPr>
                <p:cNvPr id="475" name="Google Shape;475;p270"/>
                <p:cNvSpPr/>
                <p:nvPr/>
              </p:nvSpPr>
              <p:spPr>
                <a:xfrm>
                  <a:off x="1562534" y="4707250"/>
                  <a:ext cx="10804144" cy="3095793"/>
                </a:xfrm>
                <a:prstGeom prst="roundRect">
                  <a:avLst>
                    <a:gd fmla="val 8753" name="adj"/>
                  </a:avLst>
                </a:prstGeom>
                <a:solidFill>
                  <a:srgbClr val="E78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6" name="Google Shape;476;p270"/>
                <p:cNvSpPr txBox="1"/>
                <p:nvPr/>
              </p:nvSpPr>
              <p:spPr>
                <a:xfrm rot="-5400000">
                  <a:off x="1724201" y="5447981"/>
                  <a:ext cx="1932172" cy="172186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n-US" sz="2200" u="none" cap="none" strike="noStrike">
                      <a:solidFill>
                        <a:schemeClr val="lt1"/>
                      </a:solidFill>
                      <a:latin typeface="Open Sans SemiBold"/>
                      <a:ea typeface="Open Sans SemiBold"/>
                      <a:cs typeface="Open Sans SemiBold"/>
                      <a:sym typeface="Open Sans SemiBold"/>
                    </a:rPr>
                    <a:t>Concerns</a:t>
                  </a:r>
                  <a:endParaRPr b="1" i="0" sz="2200" u="none" cap="none" strike="noStrike">
                    <a:solidFill>
                      <a:schemeClr val="lt1"/>
                    </a:solidFill>
                    <a:latin typeface="Open Sans SemiBold"/>
                    <a:ea typeface="Open Sans SemiBold"/>
                    <a:cs typeface="Open Sans SemiBold"/>
                    <a:sym typeface="Open Sans SemiBold"/>
                  </a:endParaRPr>
                </a:p>
              </p:txBody>
            </p:sp>
          </p:grpSp>
          <p:sp>
            <p:nvSpPr>
              <p:cNvPr id="477" name="Google Shape;477;p270"/>
              <p:cNvSpPr/>
              <p:nvPr/>
            </p:nvSpPr>
            <p:spPr>
              <a:xfrm>
                <a:off x="3172798" y="1703732"/>
                <a:ext cx="8290459" cy="2798064"/>
              </a:xfrm>
              <a:prstGeom prst="roundRect">
                <a:avLst>
                  <a:gd fmla="val 8118" name="adj"/>
                </a:avLst>
              </a:prstGeom>
              <a:solidFill>
                <a:schemeClr val="lt1"/>
              </a:solidFill>
              <a:ln cap="flat" cmpd="sng" w="38100">
                <a:solidFill>
                  <a:srgbClr val="D26A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478" name="Google Shape;478;p270"/>
            <p:cNvSpPr txBox="1"/>
            <p:nvPr/>
          </p:nvSpPr>
          <p:spPr>
            <a:xfrm rot="-5400000">
              <a:off x="7443622" y="1287317"/>
              <a:ext cx="2284743" cy="7488525"/>
            </a:xfrm>
            <a:prstGeom prst="rect">
              <a:avLst/>
            </a:prstGeom>
            <a:noFill/>
            <a:ln>
              <a:noFill/>
            </a:ln>
          </p:spPr>
          <p:txBody>
            <a:bodyPr anchorCtr="0" anchor="t" bIns="457200" lIns="91425" spcFirstLastPara="1" rIns="365750" wrap="square" tIns="0">
              <a:noAutofit/>
            </a:bodyPr>
            <a:lstStyle/>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Lack of visibility</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Regulation differences</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Handling of regulated data</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Changing providers</a:t>
              </a:r>
              <a:endParaRPr/>
            </a:p>
            <a:p>
              <a:pPr indent="-342900" lvl="0" marL="354965"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Data leakage</a:t>
              </a:r>
              <a:endParaRPr/>
            </a:p>
          </p:txBody>
        </p:sp>
      </p:grpSp>
      <p:pic>
        <p:nvPicPr>
          <p:cNvPr id="479" name="Google Shape;479;p270"/>
          <p:cNvPicPr preferRelativeResize="0"/>
          <p:nvPr/>
        </p:nvPicPr>
        <p:blipFill rotWithShape="1">
          <a:blip r:embed="rId3">
            <a:alphaModFix/>
          </a:blip>
          <a:srcRect b="0" l="0" r="0" t="0"/>
          <a:stretch/>
        </p:blipFill>
        <p:spPr>
          <a:xfrm>
            <a:off x="6996279" y="2991993"/>
            <a:ext cx="2110787" cy="1503691"/>
          </a:xfrm>
          <a:prstGeom prst="rect">
            <a:avLst/>
          </a:prstGeom>
          <a:noFill/>
          <a:ln>
            <a:noFill/>
          </a:ln>
        </p:spPr>
      </p:pic>
      <p:sp>
        <p:nvSpPr>
          <p:cNvPr id="480" name="Google Shape;480;p270"/>
          <p:cNvSpPr/>
          <p:nvPr/>
        </p:nvSpPr>
        <p:spPr>
          <a:xfrm>
            <a:off x="1848592"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SECaaS offers various services, benefits, and concerns that organizations should consider. </a:t>
            </a:r>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key points include:</a:t>
            </a:r>
            <a:endParaRPr b="0" i="0" sz="2200" u="none" cap="none" strike="noStrike">
              <a:solidFill>
                <a:srgbClr val="FFFFFF"/>
              </a:solidFill>
              <a:latin typeface="Open Sans"/>
              <a:ea typeface="Open Sans"/>
              <a:cs typeface="Open Sans"/>
              <a:sym typeface="Open Sans"/>
            </a:endParaRPr>
          </a:p>
        </p:txBody>
      </p:sp>
      <p:sp>
        <p:nvSpPr>
          <p:cNvPr id="481" name="Google Shape;481;p270"/>
          <p:cNvSpPr/>
          <p:nvPr/>
        </p:nvSpPr>
        <p:spPr>
          <a:xfrm>
            <a:off x="1473200" y="911802"/>
            <a:ext cx="133192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7" name="Shape 5787"/>
        <p:cNvGrpSpPr/>
        <p:nvPr/>
      </p:nvGrpSpPr>
      <p:grpSpPr>
        <a:xfrm>
          <a:off x="0" y="0"/>
          <a:ext cx="0" cy="0"/>
          <a:chOff x="0" y="0"/>
          <a:chExt cx="0" cy="0"/>
        </a:xfrm>
      </p:grpSpPr>
      <p:sp>
        <p:nvSpPr>
          <p:cNvPr id="5788" name="Google Shape;5788;p60"/>
          <p:cNvSpPr txBox="1"/>
          <p:nvPr>
            <p:ph type="title"/>
          </p:nvPr>
        </p:nvSpPr>
        <p:spPr>
          <a:xfrm>
            <a:off x="-10160" y="300536"/>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Data Classification Considerations</a:t>
            </a:r>
            <a:endParaRPr/>
          </a:p>
        </p:txBody>
      </p:sp>
      <p:grpSp>
        <p:nvGrpSpPr>
          <p:cNvPr id="5789" name="Google Shape;5789;p60"/>
          <p:cNvGrpSpPr/>
          <p:nvPr/>
        </p:nvGrpSpPr>
        <p:grpSpPr>
          <a:xfrm>
            <a:off x="1352062" y="2610118"/>
            <a:ext cx="7210047" cy="4061406"/>
            <a:chOff x="1082200" y="2542338"/>
            <a:chExt cx="8139172" cy="4061406"/>
          </a:xfrm>
        </p:grpSpPr>
        <p:sp>
          <p:nvSpPr>
            <p:cNvPr id="5790" name="Google Shape;5790;p60"/>
            <p:cNvSpPr/>
            <p:nvPr/>
          </p:nvSpPr>
          <p:spPr>
            <a:xfrm>
              <a:off x="1082200" y="2542338"/>
              <a:ext cx="8139172" cy="4061406"/>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91" name="Google Shape;5791;p60"/>
            <p:cNvGrpSpPr/>
            <p:nvPr/>
          </p:nvGrpSpPr>
          <p:grpSpPr>
            <a:xfrm>
              <a:off x="1410402" y="2561202"/>
              <a:ext cx="7557771" cy="835055"/>
              <a:chOff x="5741385" y="1465534"/>
              <a:chExt cx="5678266" cy="408380"/>
            </a:xfrm>
          </p:grpSpPr>
          <p:sp>
            <p:nvSpPr>
              <p:cNvPr id="5792" name="Google Shape;5792;p60"/>
              <p:cNvSpPr/>
              <p:nvPr/>
            </p:nvSpPr>
            <p:spPr>
              <a:xfrm rot="10800000">
                <a:off x="5741385" y="1465534"/>
                <a:ext cx="5609025" cy="408380"/>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793" name="Google Shape;5793;p60"/>
              <p:cNvSpPr txBox="1"/>
              <p:nvPr/>
            </p:nvSpPr>
            <p:spPr>
              <a:xfrm>
                <a:off x="5770939" y="1487478"/>
                <a:ext cx="5648712" cy="37627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When classifying data, a security practitioner takes the following into consideration:</a:t>
                </a:r>
                <a:endParaRPr b="1" i="0" sz="2400" u="none" cap="none" strike="noStrike">
                  <a:solidFill>
                    <a:srgbClr val="000000"/>
                  </a:solidFill>
                  <a:latin typeface="Arial"/>
                  <a:ea typeface="Arial"/>
                  <a:cs typeface="Arial"/>
                  <a:sym typeface="Arial"/>
                </a:endParaRPr>
              </a:p>
            </p:txBody>
          </p:sp>
        </p:grpSp>
      </p:grpSp>
      <p:sp>
        <p:nvSpPr>
          <p:cNvPr id="5794" name="Google Shape;5794;p60"/>
          <p:cNvSpPr txBox="1"/>
          <p:nvPr/>
        </p:nvSpPr>
        <p:spPr>
          <a:xfrm>
            <a:off x="1561159" y="3408824"/>
            <a:ext cx="6776654" cy="3262700"/>
          </a:xfrm>
          <a:prstGeom prst="rect">
            <a:avLst/>
          </a:prstGeom>
          <a:noFill/>
          <a:ln>
            <a:noFill/>
          </a:ln>
        </p:spPr>
        <p:txBody>
          <a:bodyPr anchorCtr="0" anchor="t" bIns="163550" lIns="163550" spcFirstLastPara="1" rIns="163550" wrap="square" tIns="163550">
            <a:spAutoFit/>
          </a:bodyPr>
          <a:lstStyle/>
          <a:p>
            <a:pPr indent="-342900" lvl="1" marL="3429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Data access privileges (roles)</a:t>
            </a:r>
            <a:endParaRPr b="0" i="0" sz="1400" u="none" cap="none" strike="noStrike">
              <a:solidFill>
                <a:srgbClr val="000000"/>
              </a:solidFill>
              <a:latin typeface="Arial"/>
              <a:ea typeface="Arial"/>
              <a:cs typeface="Arial"/>
              <a:sym typeface="Arial"/>
            </a:endParaRPr>
          </a:p>
          <a:p>
            <a:pPr indent="-342900" lvl="1" marL="342900" marR="0" rtl="0" algn="l">
              <a:lnSpc>
                <a:spcPct val="114000"/>
              </a:lnSpc>
              <a:spcBef>
                <a:spcPts val="30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Data retention requirements</a:t>
            </a:r>
            <a:endParaRPr b="0" i="0" sz="1400" u="none" cap="none" strike="noStrike">
              <a:solidFill>
                <a:srgbClr val="000000"/>
              </a:solidFill>
              <a:latin typeface="Arial"/>
              <a:ea typeface="Arial"/>
              <a:cs typeface="Arial"/>
              <a:sym typeface="Arial"/>
            </a:endParaRPr>
          </a:p>
          <a:p>
            <a:pPr indent="-342900" lvl="1" marL="342900" marR="0" rtl="0" algn="l">
              <a:lnSpc>
                <a:spcPct val="114000"/>
              </a:lnSpc>
              <a:spcBef>
                <a:spcPts val="30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Data security requirements</a:t>
            </a:r>
            <a:endParaRPr b="0" i="0" sz="1400" u="none" cap="none" strike="noStrike">
              <a:solidFill>
                <a:srgbClr val="000000"/>
              </a:solidFill>
              <a:latin typeface="Arial"/>
              <a:ea typeface="Arial"/>
              <a:cs typeface="Arial"/>
              <a:sym typeface="Arial"/>
            </a:endParaRPr>
          </a:p>
          <a:p>
            <a:pPr indent="-342900" lvl="1" marL="342900" marR="0" rtl="0" algn="l">
              <a:lnSpc>
                <a:spcPct val="114000"/>
              </a:lnSpc>
              <a:spcBef>
                <a:spcPts val="30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Disposal of data and its methods</a:t>
            </a:r>
            <a:endParaRPr b="0" i="0" sz="1400" u="none" cap="none" strike="noStrike">
              <a:solidFill>
                <a:srgbClr val="000000"/>
              </a:solidFill>
              <a:latin typeface="Arial"/>
              <a:ea typeface="Arial"/>
              <a:cs typeface="Arial"/>
              <a:sym typeface="Arial"/>
            </a:endParaRPr>
          </a:p>
          <a:p>
            <a:pPr indent="-342900" lvl="1" marL="342900" marR="0" rtl="0" algn="l">
              <a:lnSpc>
                <a:spcPct val="114000"/>
              </a:lnSpc>
              <a:spcBef>
                <a:spcPts val="30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Data encryption requirements</a:t>
            </a:r>
            <a:endParaRPr b="0" i="0" sz="1400" u="none" cap="none" strike="noStrike">
              <a:solidFill>
                <a:srgbClr val="000000"/>
              </a:solidFill>
              <a:latin typeface="Arial"/>
              <a:ea typeface="Arial"/>
              <a:cs typeface="Arial"/>
              <a:sym typeface="Arial"/>
            </a:endParaRPr>
          </a:p>
          <a:p>
            <a:pPr indent="-342900" lvl="1" marL="342900" marR="0" rtl="0" algn="l">
              <a:lnSpc>
                <a:spcPct val="114000"/>
              </a:lnSpc>
              <a:spcBef>
                <a:spcPts val="30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Appropriate use of data</a:t>
            </a:r>
            <a:endParaRPr b="0" i="0" sz="1400" u="none" cap="none" strike="noStrike">
              <a:solidFill>
                <a:srgbClr val="000000"/>
              </a:solidFill>
              <a:latin typeface="Arial"/>
              <a:ea typeface="Arial"/>
              <a:cs typeface="Arial"/>
              <a:sym typeface="Arial"/>
            </a:endParaRPr>
          </a:p>
          <a:p>
            <a:pPr indent="-342900" lvl="1" marL="342900" marR="0" rtl="0" algn="l">
              <a:lnSpc>
                <a:spcPct val="114000"/>
              </a:lnSpc>
              <a:spcBef>
                <a:spcPts val="30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Regulatory or compliance requirements</a:t>
            </a:r>
            <a:endParaRPr b="0" i="0" sz="1400" u="none" cap="none" strike="noStrike">
              <a:solidFill>
                <a:srgbClr val="000000"/>
              </a:solidFill>
              <a:latin typeface="Arial"/>
              <a:ea typeface="Arial"/>
              <a:cs typeface="Arial"/>
              <a:sym typeface="Arial"/>
            </a:endParaRPr>
          </a:p>
        </p:txBody>
      </p:sp>
      <p:pic>
        <p:nvPicPr>
          <p:cNvPr id="5795" name="Google Shape;5795;p60"/>
          <p:cNvPicPr preferRelativeResize="0"/>
          <p:nvPr/>
        </p:nvPicPr>
        <p:blipFill rotWithShape="1">
          <a:blip r:embed="rId3">
            <a:alphaModFix/>
          </a:blip>
          <a:srcRect b="0" l="0" r="0" t="0"/>
          <a:stretch/>
        </p:blipFill>
        <p:spPr>
          <a:xfrm>
            <a:off x="9964209" y="3346479"/>
            <a:ext cx="3927102" cy="2603427"/>
          </a:xfrm>
          <a:prstGeom prst="rect">
            <a:avLst/>
          </a:prstGeom>
          <a:noFill/>
          <a:ln>
            <a:noFill/>
          </a:ln>
        </p:spPr>
      </p:pic>
      <p:sp>
        <p:nvSpPr>
          <p:cNvPr id="5796" name="Google Shape;5796;p60"/>
          <p:cNvSpPr/>
          <p:nvPr/>
        </p:nvSpPr>
        <p:spPr>
          <a:xfrm>
            <a:off x="4343400" y="866200"/>
            <a:ext cx="75843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0" name="Shape 5800"/>
        <p:cNvGrpSpPr/>
        <p:nvPr/>
      </p:nvGrpSpPr>
      <p:grpSpPr>
        <a:xfrm>
          <a:off x="0" y="0"/>
          <a:ext cx="0" cy="0"/>
          <a:chOff x="0" y="0"/>
          <a:chExt cx="0" cy="0"/>
        </a:xfrm>
      </p:grpSpPr>
      <p:sp>
        <p:nvSpPr>
          <p:cNvPr id="5801" name="Google Shape;5801;p6"/>
          <p:cNvSpPr txBox="1"/>
          <p:nvPr>
            <p:ph type="title"/>
          </p:nvPr>
        </p:nvSpPr>
        <p:spPr>
          <a:xfrm>
            <a:off x="-10160" y="287704"/>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Role Responsible for Data Classification</a:t>
            </a:r>
            <a:endParaRPr/>
          </a:p>
        </p:txBody>
      </p:sp>
      <p:grpSp>
        <p:nvGrpSpPr>
          <p:cNvPr id="5802" name="Google Shape;5802;p6"/>
          <p:cNvGrpSpPr/>
          <p:nvPr/>
        </p:nvGrpSpPr>
        <p:grpSpPr>
          <a:xfrm rot="5400000">
            <a:off x="8812155" y="126741"/>
            <a:ext cx="786040" cy="7523801"/>
            <a:chOff x="5733266" y="661808"/>
            <a:chExt cx="848536" cy="2721555"/>
          </a:xfrm>
        </p:grpSpPr>
        <p:sp>
          <p:nvSpPr>
            <p:cNvPr id="5803" name="Google Shape;5803;p6"/>
            <p:cNvSpPr/>
            <p:nvPr/>
          </p:nvSpPr>
          <p:spPr>
            <a:xfrm rot="-5400000">
              <a:off x="4803116" y="1604677"/>
              <a:ext cx="2708835" cy="848536"/>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5804" name="Google Shape;5804;p6"/>
            <p:cNvSpPr txBox="1"/>
            <p:nvPr/>
          </p:nvSpPr>
          <p:spPr>
            <a:xfrm rot="-5400000">
              <a:off x="4846072" y="1640059"/>
              <a:ext cx="2713981" cy="75747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The data owner is responsible for data classification. The data owner: </a:t>
              </a:r>
              <a:endParaRPr b="1" i="0" sz="2200" u="none" cap="none" strike="noStrike">
                <a:solidFill>
                  <a:schemeClr val="lt1"/>
                </a:solidFill>
                <a:latin typeface="Open Sans"/>
                <a:ea typeface="Open Sans"/>
                <a:cs typeface="Open Sans"/>
                <a:sym typeface="Open Sans"/>
              </a:endParaRPr>
            </a:p>
          </p:txBody>
        </p:sp>
      </p:grpSp>
      <p:sp>
        <p:nvSpPr>
          <p:cNvPr id="5805" name="Google Shape;5805;p6"/>
          <p:cNvSpPr txBox="1"/>
          <p:nvPr/>
        </p:nvSpPr>
        <p:spPr>
          <a:xfrm>
            <a:off x="5501436" y="4529982"/>
            <a:ext cx="8108164" cy="1107955"/>
          </a:xfrm>
          <a:prstGeom prst="rect">
            <a:avLst/>
          </a:prstGeom>
          <a:noFill/>
          <a:ln>
            <a:noFill/>
          </a:ln>
        </p:spPr>
        <p:txBody>
          <a:bodyPr anchorCtr="0" anchor="t" bIns="45700" lIns="91425" spcFirstLastPara="1" rIns="91425" wrap="square" tIns="45700">
            <a:spAutoFit/>
          </a:bodyPr>
          <a:lstStyle/>
          <a:p>
            <a:pPr indent="-342900" lvl="1" marL="342900" marR="0" rtl="0" algn="l">
              <a:lnSpc>
                <a:spcPct val="150000"/>
              </a:lnSpc>
              <a:spcBef>
                <a:spcPts val="0"/>
              </a:spcBef>
              <a:spcAft>
                <a:spcPts val="0"/>
              </a:spcAft>
              <a:buClr>
                <a:srgbClr val="000000"/>
              </a:buClr>
              <a:buSzPts val="2200"/>
              <a:buFont typeface="Open Sans"/>
              <a:buChar char="•"/>
            </a:pPr>
            <a:r>
              <a:rPr b="0" i="0" lang="en-US" sz="2200" u="none" cap="none" strike="noStrike">
                <a:solidFill>
                  <a:srgbClr val="3F3F3F"/>
                </a:solidFill>
                <a:latin typeface="Open Sans"/>
                <a:ea typeface="Open Sans"/>
                <a:cs typeface="Open Sans"/>
                <a:sym typeface="Open Sans"/>
              </a:rPr>
              <a:t>Knows the use and value of the data to the organization</a:t>
            </a:r>
            <a:endParaRPr/>
          </a:p>
          <a:p>
            <a:pPr indent="-342900" lvl="1" marL="342900" marR="0" rtl="0" algn="l">
              <a:lnSpc>
                <a:spcPct val="150000"/>
              </a:lnSpc>
              <a:spcBef>
                <a:spcPts val="0"/>
              </a:spcBef>
              <a:spcAft>
                <a:spcPts val="0"/>
              </a:spcAft>
              <a:buClr>
                <a:srgbClr val="000000"/>
              </a:buClr>
              <a:buSzPts val="2200"/>
              <a:buFont typeface="Open Sans"/>
              <a:buChar char="•"/>
            </a:pPr>
            <a:r>
              <a:rPr b="0" i="0" lang="en-US" sz="2200" u="none" cap="none" strike="noStrike">
                <a:solidFill>
                  <a:srgbClr val="3F3F3F"/>
                </a:solidFill>
                <a:latin typeface="Open Sans"/>
                <a:ea typeface="Open Sans"/>
                <a:cs typeface="Open Sans"/>
                <a:sym typeface="Open Sans"/>
              </a:rPr>
              <a:t>Reviews the data classification annually</a:t>
            </a:r>
            <a:endParaRPr/>
          </a:p>
        </p:txBody>
      </p:sp>
      <p:sp>
        <p:nvSpPr>
          <p:cNvPr id="5806" name="Google Shape;5806;p6"/>
          <p:cNvSpPr/>
          <p:nvPr/>
        </p:nvSpPr>
        <p:spPr>
          <a:xfrm>
            <a:off x="5222992" y="4286035"/>
            <a:ext cx="9309207" cy="1756766"/>
          </a:xfrm>
          <a:prstGeom prst="roundRect">
            <a:avLst>
              <a:gd fmla="val 7505" name="adj"/>
            </a:avLst>
          </a:prstGeom>
          <a:noFill/>
          <a:ln cap="flat" cmpd="sng" w="19050">
            <a:solidFill>
              <a:srgbClr val="427AA1"/>
            </a:solidFill>
            <a:prstDash val="solid"/>
            <a:round/>
            <a:headEnd len="sm" w="sm" type="none"/>
            <a:tailEnd len="sm" w="sm" type="none"/>
          </a:ln>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5807" name="Google Shape;5807;p6"/>
          <p:cNvSpPr/>
          <p:nvPr/>
        </p:nvSpPr>
        <p:spPr>
          <a:xfrm>
            <a:off x="2035403" y="3031944"/>
            <a:ext cx="3436568" cy="3436568"/>
          </a:xfrm>
          <a:prstGeom prst="roundRect">
            <a:avLst>
              <a:gd fmla="val 5273" name="adj"/>
            </a:avLst>
          </a:prstGeom>
          <a:solidFill>
            <a:srgbClr val="F2F2F2"/>
          </a:solidFill>
          <a:ln cap="flat" cmpd="sng" w="381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5808" name="Google Shape;5808;p6"/>
          <p:cNvPicPr preferRelativeResize="0"/>
          <p:nvPr/>
        </p:nvPicPr>
        <p:blipFill rotWithShape="1">
          <a:blip r:embed="rId3">
            <a:alphaModFix/>
          </a:blip>
          <a:srcRect b="0" l="0" r="0" t="0"/>
          <a:stretch/>
        </p:blipFill>
        <p:spPr>
          <a:xfrm>
            <a:off x="2035403" y="3554241"/>
            <a:ext cx="3311655" cy="2269750"/>
          </a:xfrm>
          <a:prstGeom prst="rect">
            <a:avLst/>
          </a:prstGeom>
          <a:noFill/>
          <a:ln>
            <a:noFill/>
          </a:ln>
        </p:spPr>
      </p:pic>
      <p:sp>
        <p:nvSpPr>
          <p:cNvPr id="5809" name="Google Shape;5809;p6"/>
          <p:cNvSpPr/>
          <p:nvPr/>
        </p:nvSpPr>
        <p:spPr>
          <a:xfrm>
            <a:off x="3759200" y="874150"/>
            <a:ext cx="875514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3" name="Shape 5813"/>
        <p:cNvGrpSpPr/>
        <p:nvPr/>
      </p:nvGrpSpPr>
      <p:grpSpPr>
        <a:xfrm>
          <a:off x="0" y="0"/>
          <a:ext cx="0" cy="0"/>
          <a:chOff x="0" y="0"/>
          <a:chExt cx="0" cy="0"/>
        </a:xfrm>
      </p:grpSpPr>
      <p:sp>
        <p:nvSpPr>
          <p:cNvPr id="5814" name="Google Shape;5814;p145"/>
          <p:cNvSpPr txBox="1"/>
          <p:nvPr>
            <p:ph type="title"/>
          </p:nvPr>
        </p:nvSpPr>
        <p:spPr>
          <a:xfrm>
            <a:off x="-10160" y="32926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Role Responsible for Data Classification</a:t>
            </a:r>
            <a:endParaRPr/>
          </a:p>
        </p:txBody>
      </p:sp>
      <p:grpSp>
        <p:nvGrpSpPr>
          <p:cNvPr id="5815" name="Google Shape;5815;p145"/>
          <p:cNvGrpSpPr/>
          <p:nvPr/>
        </p:nvGrpSpPr>
        <p:grpSpPr>
          <a:xfrm rot="5400000">
            <a:off x="8812155" y="126740"/>
            <a:ext cx="786040" cy="7523802"/>
            <a:chOff x="5733266" y="661807"/>
            <a:chExt cx="848536" cy="2721555"/>
          </a:xfrm>
        </p:grpSpPr>
        <p:sp>
          <p:nvSpPr>
            <p:cNvPr id="5816" name="Google Shape;5816;p145"/>
            <p:cNvSpPr/>
            <p:nvPr/>
          </p:nvSpPr>
          <p:spPr>
            <a:xfrm rot="-5400000">
              <a:off x="4803116" y="1604677"/>
              <a:ext cx="2708835" cy="848536"/>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5817" name="Google Shape;5817;p145"/>
            <p:cNvSpPr txBox="1"/>
            <p:nvPr/>
          </p:nvSpPr>
          <p:spPr>
            <a:xfrm rot="-5400000">
              <a:off x="4875790" y="1804520"/>
              <a:ext cx="2713981" cy="42855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The responsibilities of the Data Owner are to:</a:t>
              </a:r>
              <a:endParaRPr b="1" i="0" sz="2200" u="none" cap="none" strike="noStrike">
                <a:solidFill>
                  <a:srgbClr val="000000"/>
                </a:solidFill>
                <a:latin typeface="Open Sans"/>
                <a:ea typeface="Open Sans"/>
                <a:cs typeface="Open Sans"/>
                <a:sym typeface="Open Sans"/>
              </a:endParaRPr>
            </a:p>
          </p:txBody>
        </p:sp>
      </p:grpSp>
      <p:sp>
        <p:nvSpPr>
          <p:cNvPr id="5818" name="Google Shape;5818;p145"/>
          <p:cNvSpPr txBox="1"/>
          <p:nvPr/>
        </p:nvSpPr>
        <p:spPr>
          <a:xfrm>
            <a:off x="5501435" y="4500002"/>
            <a:ext cx="9030763" cy="1425543"/>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Document deviations and take corrective action</a:t>
            </a:r>
            <a:endParaRPr/>
          </a:p>
          <a:p>
            <a:pPr indent="-203200" lvl="1" marL="342900" marR="0" rtl="0" algn="l">
              <a:lnSpc>
                <a:spcPct val="114000"/>
              </a:lnSpc>
              <a:spcBef>
                <a:spcPts val="0"/>
              </a:spcBef>
              <a:spcAft>
                <a:spcPts val="0"/>
              </a:spcAft>
              <a:buClr>
                <a:srgbClr val="3F3F3F"/>
              </a:buClr>
              <a:buSzPts val="2200"/>
              <a:buFont typeface="Open Sans"/>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Ensure the data is retained based on the organization’s retention policy and subsequently destroyed in a secure manner</a:t>
            </a:r>
            <a:endParaRPr/>
          </a:p>
        </p:txBody>
      </p:sp>
      <p:sp>
        <p:nvSpPr>
          <p:cNvPr id="5819" name="Google Shape;5819;p145"/>
          <p:cNvSpPr/>
          <p:nvPr/>
        </p:nvSpPr>
        <p:spPr>
          <a:xfrm>
            <a:off x="5222992" y="4286035"/>
            <a:ext cx="9309207" cy="1756766"/>
          </a:xfrm>
          <a:prstGeom prst="roundRect">
            <a:avLst>
              <a:gd fmla="val 7505" name="adj"/>
            </a:avLst>
          </a:prstGeom>
          <a:noFill/>
          <a:ln cap="flat" cmpd="sng" w="19050">
            <a:solidFill>
              <a:srgbClr val="427AA1"/>
            </a:solidFill>
            <a:prstDash val="solid"/>
            <a:round/>
            <a:headEnd len="sm" w="sm" type="none"/>
            <a:tailEnd len="sm" w="sm" type="none"/>
          </a:ln>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5820" name="Google Shape;5820;p145"/>
          <p:cNvSpPr/>
          <p:nvPr/>
        </p:nvSpPr>
        <p:spPr>
          <a:xfrm>
            <a:off x="2035403" y="3031944"/>
            <a:ext cx="3436568" cy="3436568"/>
          </a:xfrm>
          <a:prstGeom prst="roundRect">
            <a:avLst>
              <a:gd fmla="val 5273" name="adj"/>
            </a:avLst>
          </a:prstGeom>
          <a:solidFill>
            <a:srgbClr val="F2F2F2"/>
          </a:solidFill>
          <a:ln cap="flat" cmpd="sng" w="381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5821" name="Google Shape;5821;p145"/>
          <p:cNvPicPr preferRelativeResize="0"/>
          <p:nvPr/>
        </p:nvPicPr>
        <p:blipFill rotWithShape="1">
          <a:blip r:embed="rId3">
            <a:alphaModFix/>
          </a:blip>
          <a:srcRect b="0" l="0" r="0" t="0"/>
          <a:stretch/>
        </p:blipFill>
        <p:spPr>
          <a:xfrm>
            <a:off x="2226984" y="3935376"/>
            <a:ext cx="3053406" cy="1589213"/>
          </a:xfrm>
          <a:prstGeom prst="rect">
            <a:avLst/>
          </a:prstGeom>
          <a:noFill/>
          <a:ln>
            <a:noFill/>
          </a:ln>
        </p:spPr>
      </p:pic>
      <p:sp>
        <p:nvSpPr>
          <p:cNvPr id="5822" name="Google Shape;5822;p145"/>
          <p:cNvSpPr/>
          <p:nvPr/>
        </p:nvSpPr>
        <p:spPr>
          <a:xfrm>
            <a:off x="3759200" y="915714"/>
            <a:ext cx="875514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6" name="Shape 5826"/>
        <p:cNvGrpSpPr/>
        <p:nvPr/>
      </p:nvGrpSpPr>
      <p:grpSpPr>
        <a:xfrm>
          <a:off x="0" y="0"/>
          <a:ext cx="0" cy="0"/>
          <a:chOff x="0" y="0"/>
          <a:chExt cx="0" cy="0"/>
        </a:xfrm>
      </p:grpSpPr>
      <p:sp>
        <p:nvSpPr>
          <p:cNvPr id="5827" name="Google Shape;5827;p62"/>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Data Classification Procedure</a:t>
            </a:r>
            <a:endParaRPr/>
          </a:p>
        </p:txBody>
      </p:sp>
      <p:cxnSp>
        <p:nvCxnSpPr>
          <p:cNvPr id="5828" name="Google Shape;5828;p62"/>
          <p:cNvCxnSpPr/>
          <p:nvPr/>
        </p:nvCxnSpPr>
        <p:spPr>
          <a:xfrm>
            <a:off x="4399105" y="2464105"/>
            <a:ext cx="651147" cy="1"/>
          </a:xfrm>
          <a:prstGeom prst="straightConnector1">
            <a:avLst/>
          </a:prstGeom>
          <a:noFill/>
          <a:ln cap="flat" cmpd="sng" w="38100">
            <a:solidFill>
              <a:srgbClr val="7F7F7F"/>
            </a:solidFill>
            <a:prstDash val="solid"/>
            <a:miter lim="800000"/>
            <a:headEnd len="sm" w="sm" type="none"/>
            <a:tailEnd len="med" w="med" type="stealth"/>
          </a:ln>
        </p:spPr>
      </p:cxnSp>
      <p:sp>
        <p:nvSpPr>
          <p:cNvPr id="5829" name="Google Shape;5829;p62"/>
          <p:cNvSpPr/>
          <p:nvPr/>
        </p:nvSpPr>
        <p:spPr>
          <a:xfrm>
            <a:off x="1447801" y="1574074"/>
            <a:ext cx="2952952" cy="1780063"/>
          </a:xfrm>
          <a:prstGeom prst="roundRect">
            <a:avLst>
              <a:gd fmla="val 4580" name="adj"/>
            </a:avLst>
          </a:prstGeom>
          <a:solidFill>
            <a:srgbClr val="427AA1"/>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1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Identify the data and create an inventory  of data </a:t>
            </a:r>
            <a:endParaRPr b="0" i="0" sz="2200" u="none" cap="none" strike="noStrike">
              <a:solidFill>
                <a:schemeClr val="lt1"/>
              </a:solidFill>
              <a:latin typeface="Open Sans"/>
              <a:ea typeface="Open Sans"/>
              <a:cs typeface="Open Sans"/>
              <a:sym typeface="Open Sans"/>
            </a:endParaRPr>
          </a:p>
        </p:txBody>
      </p:sp>
      <p:cxnSp>
        <p:nvCxnSpPr>
          <p:cNvPr id="5830" name="Google Shape;5830;p62"/>
          <p:cNvCxnSpPr/>
          <p:nvPr/>
        </p:nvCxnSpPr>
        <p:spPr>
          <a:xfrm>
            <a:off x="8031237" y="2464105"/>
            <a:ext cx="651147" cy="1"/>
          </a:xfrm>
          <a:prstGeom prst="straightConnector1">
            <a:avLst/>
          </a:prstGeom>
          <a:noFill/>
          <a:ln cap="flat" cmpd="sng" w="38100">
            <a:solidFill>
              <a:srgbClr val="7F7F7F"/>
            </a:solidFill>
            <a:prstDash val="solid"/>
            <a:miter lim="800000"/>
            <a:headEnd len="sm" w="sm" type="none"/>
            <a:tailEnd len="med" w="med" type="stealth"/>
          </a:ln>
        </p:spPr>
      </p:cxnSp>
      <p:sp>
        <p:nvSpPr>
          <p:cNvPr id="5831" name="Google Shape;5831;p62"/>
          <p:cNvSpPr/>
          <p:nvPr/>
        </p:nvSpPr>
        <p:spPr>
          <a:xfrm>
            <a:off x="5079933" y="1574074"/>
            <a:ext cx="2952953" cy="1780063"/>
          </a:xfrm>
          <a:prstGeom prst="roundRect">
            <a:avLst>
              <a:gd fmla="val 7602" name="adj"/>
            </a:avLst>
          </a:prstGeom>
          <a:solidFill>
            <a:srgbClr val="427AA1"/>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2</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 Define classification levels</a:t>
            </a:r>
            <a:endParaRPr b="0" i="0" sz="2200" u="none" cap="none" strike="noStrike">
              <a:solidFill>
                <a:schemeClr val="lt1"/>
              </a:solidFill>
              <a:latin typeface="Open Sans"/>
              <a:ea typeface="Open Sans"/>
              <a:cs typeface="Open Sans"/>
              <a:sym typeface="Open Sans"/>
            </a:endParaRPr>
          </a:p>
        </p:txBody>
      </p:sp>
      <p:cxnSp>
        <p:nvCxnSpPr>
          <p:cNvPr id="5832" name="Google Shape;5832;p62"/>
          <p:cNvCxnSpPr/>
          <p:nvPr/>
        </p:nvCxnSpPr>
        <p:spPr>
          <a:xfrm>
            <a:off x="11663368" y="2464105"/>
            <a:ext cx="651147" cy="1"/>
          </a:xfrm>
          <a:prstGeom prst="straightConnector1">
            <a:avLst/>
          </a:prstGeom>
          <a:noFill/>
          <a:ln cap="flat" cmpd="sng" w="38100">
            <a:solidFill>
              <a:srgbClr val="7F7F7F"/>
            </a:solidFill>
            <a:prstDash val="solid"/>
            <a:miter lim="800000"/>
            <a:headEnd len="sm" w="sm" type="none"/>
            <a:tailEnd len="med" w="med" type="stealth"/>
          </a:ln>
        </p:spPr>
      </p:cxnSp>
      <p:sp>
        <p:nvSpPr>
          <p:cNvPr id="5833" name="Google Shape;5833;p62"/>
          <p:cNvSpPr/>
          <p:nvPr/>
        </p:nvSpPr>
        <p:spPr>
          <a:xfrm>
            <a:off x="8712063" y="1574074"/>
            <a:ext cx="2953021" cy="1780104"/>
          </a:xfrm>
          <a:prstGeom prst="roundRect">
            <a:avLst>
              <a:gd fmla="val 6091" name="adj"/>
            </a:avLst>
          </a:prstGeom>
          <a:solidFill>
            <a:srgbClr val="427AA1"/>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3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Establish criteria for classification levels</a:t>
            </a:r>
            <a:endParaRPr b="0" i="0" sz="2200" u="none" cap="none" strike="noStrike">
              <a:solidFill>
                <a:schemeClr val="lt1"/>
              </a:solidFill>
              <a:latin typeface="Open Sans"/>
              <a:ea typeface="Open Sans"/>
              <a:cs typeface="Open Sans"/>
              <a:sym typeface="Open Sans"/>
            </a:endParaRPr>
          </a:p>
        </p:txBody>
      </p:sp>
      <p:sp>
        <p:nvSpPr>
          <p:cNvPr id="5834" name="Google Shape;5834;p62"/>
          <p:cNvSpPr/>
          <p:nvPr/>
        </p:nvSpPr>
        <p:spPr>
          <a:xfrm>
            <a:off x="2924277" y="3352479"/>
            <a:ext cx="10896396" cy="654194"/>
          </a:xfrm>
          <a:custGeom>
            <a:rect b="b" l="l" r="r" t="t"/>
            <a:pathLst>
              <a:path extrusionOk="0" h="21600" w="21600">
                <a:moveTo>
                  <a:pt x="21600" y="0"/>
                </a:moveTo>
                <a:lnTo>
                  <a:pt x="21600" y="11320"/>
                </a:lnTo>
                <a:lnTo>
                  <a:pt x="0" y="11320"/>
                </a:lnTo>
                <a:lnTo>
                  <a:pt x="0" y="21600"/>
                </a:lnTo>
              </a:path>
            </a:pathLst>
          </a:custGeom>
          <a:noFill/>
          <a:ln cap="flat" cmpd="sng" w="38100">
            <a:solidFill>
              <a:srgbClr val="7F7F7F"/>
            </a:solidFill>
            <a:prstDash val="solid"/>
            <a:miter lim="800000"/>
            <a:headEnd len="sm" w="sm" type="none"/>
            <a:tailEnd len="med" w="med" type="stealth"/>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5835" name="Google Shape;5835;p62"/>
          <p:cNvSpPr/>
          <p:nvPr/>
        </p:nvSpPr>
        <p:spPr>
          <a:xfrm>
            <a:off x="12344196" y="1574074"/>
            <a:ext cx="2952953" cy="1780063"/>
          </a:xfrm>
          <a:prstGeom prst="roundRect">
            <a:avLst>
              <a:gd fmla="val 6091" name="adj"/>
            </a:avLst>
          </a:prstGeom>
          <a:solidFill>
            <a:srgbClr val="427AA1"/>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4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Assign data owners who will be responsible for classification</a:t>
            </a:r>
            <a:endParaRPr b="0" i="0" sz="2200" u="none" cap="none" strike="noStrike">
              <a:solidFill>
                <a:schemeClr val="lt1"/>
              </a:solidFill>
              <a:latin typeface="Open Sans"/>
              <a:ea typeface="Open Sans"/>
              <a:cs typeface="Open Sans"/>
              <a:sym typeface="Open Sans"/>
            </a:endParaRPr>
          </a:p>
        </p:txBody>
      </p:sp>
      <p:cxnSp>
        <p:nvCxnSpPr>
          <p:cNvPr id="5836" name="Google Shape;5836;p62"/>
          <p:cNvCxnSpPr/>
          <p:nvPr/>
        </p:nvCxnSpPr>
        <p:spPr>
          <a:xfrm>
            <a:off x="4399105" y="4926525"/>
            <a:ext cx="651147" cy="1"/>
          </a:xfrm>
          <a:prstGeom prst="straightConnector1">
            <a:avLst/>
          </a:prstGeom>
          <a:noFill/>
          <a:ln cap="flat" cmpd="sng" w="38100">
            <a:solidFill>
              <a:srgbClr val="7F7F7F"/>
            </a:solidFill>
            <a:prstDash val="solid"/>
            <a:miter lim="800000"/>
            <a:headEnd len="sm" w="sm" type="none"/>
            <a:tailEnd len="med" w="med" type="stealth"/>
          </a:ln>
        </p:spPr>
      </p:cxnSp>
      <p:sp>
        <p:nvSpPr>
          <p:cNvPr id="5837" name="Google Shape;5837;p62"/>
          <p:cNvSpPr/>
          <p:nvPr/>
        </p:nvSpPr>
        <p:spPr>
          <a:xfrm>
            <a:off x="1447801" y="4036493"/>
            <a:ext cx="2952952" cy="1780063"/>
          </a:xfrm>
          <a:prstGeom prst="roundRect">
            <a:avLst>
              <a:gd fmla="val 8357" name="adj"/>
            </a:avLst>
          </a:prstGeom>
          <a:solidFill>
            <a:srgbClr val="427AA1"/>
          </a:solidFill>
          <a:ln cap="flat" cmpd="sng" w="1905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5</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 Assign data custodians who will be responsible for maintaining data</a:t>
            </a:r>
            <a:endParaRPr b="0" i="0" sz="2200" u="none" cap="none" strike="noStrike">
              <a:solidFill>
                <a:schemeClr val="lt1"/>
              </a:solidFill>
              <a:latin typeface="Open Sans"/>
              <a:ea typeface="Open Sans"/>
              <a:cs typeface="Open Sans"/>
              <a:sym typeface="Open Sans"/>
            </a:endParaRPr>
          </a:p>
        </p:txBody>
      </p:sp>
      <p:cxnSp>
        <p:nvCxnSpPr>
          <p:cNvPr id="5838" name="Google Shape;5838;p62"/>
          <p:cNvCxnSpPr/>
          <p:nvPr/>
        </p:nvCxnSpPr>
        <p:spPr>
          <a:xfrm>
            <a:off x="8031237" y="4926525"/>
            <a:ext cx="651147" cy="1"/>
          </a:xfrm>
          <a:prstGeom prst="straightConnector1">
            <a:avLst/>
          </a:prstGeom>
          <a:noFill/>
          <a:ln cap="flat" cmpd="sng" w="38100">
            <a:solidFill>
              <a:srgbClr val="7F7F7F"/>
            </a:solidFill>
            <a:prstDash val="solid"/>
            <a:miter lim="800000"/>
            <a:headEnd len="sm" w="sm" type="none"/>
            <a:tailEnd len="med" w="med" type="stealth"/>
          </a:ln>
        </p:spPr>
      </p:cxnSp>
      <p:sp>
        <p:nvSpPr>
          <p:cNvPr id="5839" name="Google Shape;5839;p62"/>
          <p:cNvSpPr/>
          <p:nvPr/>
        </p:nvSpPr>
        <p:spPr>
          <a:xfrm>
            <a:off x="5079933" y="4036493"/>
            <a:ext cx="2952953" cy="1780063"/>
          </a:xfrm>
          <a:prstGeom prst="roundRect">
            <a:avLst>
              <a:gd fmla="val 6091" name="adj"/>
            </a:avLst>
          </a:prstGeom>
          <a:solidFill>
            <a:srgbClr val="427AA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6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Specify security controls for each classification level</a:t>
            </a:r>
            <a:endParaRPr b="0" i="0" sz="2200" u="none" cap="none" strike="noStrike">
              <a:solidFill>
                <a:schemeClr val="lt1"/>
              </a:solidFill>
              <a:latin typeface="Open Sans"/>
              <a:ea typeface="Open Sans"/>
              <a:cs typeface="Open Sans"/>
              <a:sym typeface="Open Sans"/>
            </a:endParaRPr>
          </a:p>
        </p:txBody>
      </p:sp>
      <p:cxnSp>
        <p:nvCxnSpPr>
          <p:cNvPr id="5840" name="Google Shape;5840;p62"/>
          <p:cNvCxnSpPr/>
          <p:nvPr/>
        </p:nvCxnSpPr>
        <p:spPr>
          <a:xfrm>
            <a:off x="11663368" y="4926525"/>
            <a:ext cx="651147" cy="1"/>
          </a:xfrm>
          <a:prstGeom prst="straightConnector1">
            <a:avLst/>
          </a:prstGeom>
          <a:noFill/>
          <a:ln cap="flat" cmpd="sng" w="38100">
            <a:solidFill>
              <a:srgbClr val="7F7F7F"/>
            </a:solidFill>
            <a:prstDash val="solid"/>
            <a:miter lim="800000"/>
            <a:headEnd len="sm" w="sm" type="none"/>
            <a:tailEnd len="med" w="med" type="stealth"/>
          </a:ln>
        </p:spPr>
      </p:cxnSp>
      <p:sp>
        <p:nvSpPr>
          <p:cNvPr id="5841" name="Google Shape;5841;p62"/>
          <p:cNvSpPr/>
          <p:nvPr/>
        </p:nvSpPr>
        <p:spPr>
          <a:xfrm>
            <a:off x="8712063" y="4036493"/>
            <a:ext cx="2952953" cy="1780063"/>
          </a:xfrm>
          <a:prstGeom prst="roundRect">
            <a:avLst>
              <a:gd fmla="val 6846" name="adj"/>
            </a:avLst>
          </a:prstGeom>
          <a:solidFill>
            <a:srgbClr val="427AA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7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Document exceptions to previous classification issues</a:t>
            </a:r>
            <a:endParaRPr b="0" i="0" sz="2200" u="none" cap="none" strike="noStrike">
              <a:solidFill>
                <a:schemeClr val="lt1"/>
              </a:solidFill>
              <a:latin typeface="Open Sans"/>
              <a:ea typeface="Open Sans"/>
              <a:cs typeface="Open Sans"/>
              <a:sym typeface="Open Sans"/>
            </a:endParaRPr>
          </a:p>
        </p:txBody>
      </p:sp>
      <p:sp>
        <p:nvSpPr>
          <p:cNvPr id="5842" name="Google Shape;5842;p62"/>
          <p:cNvSpPr/>
          <p:nvPr/>
        </p:nvSpPr>
        <p:spPr>
          <a:xfrm>
            <a:off x="2924277" y="5814899"/>
            <a:ext cx="10896396" cy="654194"/>
          </a:xfrm>
          <a:custGeom>
            <a:rect b="b" l="l" r="r" t="t"/>
            <a:pathLst>
              <a:path extrusionOk="0" h="21600" w="21600">
                <a:moveTo>
                  <a:pt x="21600" y="0"/>
                </a:moveTo>
                <a:lnTo>
                  <a:pt x="21600" y="11320"/>
                </a:lnTo>
                <a:lnTo>
                  <a:pt x="0" y="11320"/>
                </a:lnTo>
                <a:lnTo>
                  <a:pt x="0" y="21600"/>
                </a:lnTo>
              </a:path>
            </a:pathLst>
          </a:custGeom>
          <a:noFill/>
          <a:ln cap="flat" cmpd="sng" w="38100">
            <a:solidFill>
              <a:srgbClr val="7F7F7F"/>
            </a:solidFill>
            <a:prstDash val="solid"/>
            <a:miter lim="800000"/>
            <a:headEnd len="sm" w="sm" type="none"/>
            <a:tailEnd len="med" w="med" type="stealth"/>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5843" name="Google Shape;5843;p62"/>
          <p:cNvSpPr/>
          <p:nvPr/>
        </p:nvSpPr>
        <p:spPr>
          <a:xfrm>
            <a:off x="12344196" y="4036493"/>
            <a:ext cx="2952953" cy="1780063"/>
          </a:xfrm>
          <a:prstGeom prst="roundRect">
            <a:avLst>
              <a:gd fmla="val 7602" name="adj"/>
            </a:avLst>
          </a:prstGeom>
          <a:solidFill>
            <a:srgbClr val="427AA1"/>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8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Define methods to transfer data ownership</a:t>
            </a:r>
            <a:endParaRPr/>
          </a:p>
        </p:txBody>
      </p:sp>
      <p:cxnSp>
        <p:nvCxnSpPr>
          <p:cNvPr id="5844" name="Google Shape;5844;p62"/>
          <p:cNvCxnSpPr/>
          <p:nvPr/>
        </p:nvCxnSpPr>
        <p:spPr>
          <a:xfrm>
            <a:off x="4399105" y="7388944"/>
            <a:ext cx="651147" cy="1"/>
          </a:xfrm>
          <a:prstGeom prst="straightConnector1">
            <a:avLst/>
          </a:prstGeom>
          <a:noFill/>
          <a:ln cap="flat" cmpd="sng" w="38100">
            <a:solidFill>
              <a:srgbClr val="7F7F7F"/>
            </a:solidFill>
            <a:prstDash val="solid"/>
            <a:miter lim="800000"/>
            <a:headEnd len="sm" w="sm" type="none"/>
            <a:tailEnd len="med" w="med" type="stealth"/>
          </a:ln>
        </p:spPr>
      </p:cxnSp>
      <p:sp>
        <p:nvSpPr>
          <p:cNvPr id="5845" name="Google Shape;5845;p62"/>
          <p:cNvSpPr/>
          <p:nvPr/>
        </p:nvSpPr>
        <p:spPr>
          <a:xfrm>
            <a:off x="1447801" y="6498913"/>
            <a:ext cx="2952952" cy="1780063"/>
          </a:xfrm>
          <a:prstGeom prst="roundRect">
            <a:avLst>
              <a:gd fmla="val 5335" name="adj"/>
            </a:avLst>
          </a:prstGeom>
          <a:solidFill>
            <a:srgbClr val="427AA1"/>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9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Establish procedures to periodically review the classification and ownership</a:t>
            </a:r>
            <a:endParaRPr b="0" i="0" sz="2200" u="none" cap="none" strike="noStrike">
              <a:solidFill>
                <a:schemeClr val="lt1"/>
              </a:solidFill>
              <a:latin typeface="Open Sans"/>
              <a:ea typeface="Open Sans"/>
              <a:cs typeface="Open Sans"/>
              <a:sym typeface="Open Sans"/>
            </a:endParaRPr>
          </a:p>
        </p:txBody>
      </p:sp>
      <p:cxnSp>
        <p:nvCxnSpPr>
          <p:cNvPr id="5846" name="Google Shape;5846;p62"/>
          <p:cNvCxnSpPr/>
          <p:nvPr/>
        </p:nvCxnSpPr>
        <p:spPr>
          <a:xfrm>
            <a:off x="8031237" y="7388944"/>
            <a:ext cx="651147" cy="1"/>
          </a:xfrm>
          <a:prstGeom prst="straightConnector1">
            <a:avLst/>
          </a:prstGeom>
          <a:noFill/>
          <a:ln cap="flat" cmpd="sng" w="38100">
            <a:solidFill>
              <a:srgbClr val="7F7F7F"/>
            </a:solidFill>
            <a:prstDash val="solid"/>
            <a:miter lim="800000"/>
            <a:headEnd len="sm" w="sm" type="none"/>
            <a:tailEnd len="med" w="med" type="stealth"/>
          </a:ln>
        </p:spPr>
      </p:cxnSp>
      <p:sp>
        <p:nvSpPr>
          <p:cNvPr id="5847" name="Google Shape;5847;p62"/>
          <p:cNvSpPr/>
          <p:nvPr/>
        </p:nvSpPr>
        <p:spPr>
          <a:xfrm>
            <a:off x="5079933" y="6498913"/>
            <a:ext cx="2952953" cy="1780063"/>
          </a:xfrm>
          <a:prstGeom prst="roundRect">
            <a:avLst>
              <a:gd fmla="val 5336" name="adj"/>
            </a:avLst>
          </a:prstGeom>
          <a:solidFill>
            <a:srgbClr val="427AA1"/>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10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Develop declassification procedures</a:t>
            </a:r>
            <a:endParaRPr b="0" i="0" sz="2200" u="none" cap="none" strike="noStrike">
              <a:solidFill>
                <a:schemeClr val="lt1"/>
              </a:solidFill>
              <a:latin typeface="Open Sans"/>
              <a:ea typeface="Open Sans"/>
              <a:cs typeface="Open Sans"/>
              <a:sym typeface="Open Sans"/>
            </a:endParaRPr>
          </a:p>
        </p:txBody>
      </p:sp>
      <p:sp>
        <p:nvSpPr>
          <p:cNvPr id="5848" name="Google Shape;5848;p62"/>
          <p:cNvSpPr/>
          <p:nvPr/>
        </p:nvSpPr>
        <p:spPr>
          <a:xfrm>
            <a:off x="8712063" y="6498913"/>
            <a:ext cx="2952953" cy="1780063"/>
          </a:xfrm>
          <a:prstGeom prst="roundRect">
            <a:avLst>
              <a:gd fmla="val 8357" name="adj"/>
            </a:avLst>
          </a:prstGeom>
          <a:solidFill>
            <a:srgbClr val="427AA1"/>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11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Promote classification awareness to all employees</a:t>
            </a:r>
            <a:endParaRPr b="0" i="0" sz="2200" u="none" cap="none" strike="noStrike">
              <a:solidFill>
                <a:schemeClr val="lt1"/>
              </a:solidFill>
              <a:latin typeface="Open Sans"/>
              <a:ea typeface="Open Sans"/>
              <a:cs typeface="Open Sans"/>
              <a:sym typeface="Open Sans"/>
            </a:endParaRPr>
          </a:p>
        </p:txBody>
      </p:sp>
      <p:sp>
        <p:nvSpPr>
          <p:cNvPr id="5849" name="Google Shape;5849;p62"/>
          <p:cNvSpPr/>
          <p:nvPr/>
        </p:nvSpPr>
        <p:spPr>
          <a:xfrm>
            <a:off x="4864100" y="895023"/>
            <a:ext cx="6534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3" name="Shape 5853"/>
        <p:cNvGrpSpPr/>
        <p:nvPr/>
      </p:nvGrpSpPr>
      <p:grpSpPr>
        <a:xfrm>
          <a:off x="0" y="0"/>
          <a:ext cx="0" cy="0"/>
          <a:chOff x="0" y="0"/>
          <a:chExt cx="0" cy="0"/>
        </a:xfrm>
      </p:grpSpPr>
      <p:sp>
        <p:nvSpPr>
          <p:cNvPr id="5854" name="Google Shape;5854;p471"/>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Business Continuity Planning (BCP)</a:t>
            </a:r>
            <a:endParaRPr b="1" sz="2800">
              <a:solidFill>
                <a:schemeClr val="lt1"/>
              </a:solidFill>
              <a:latin typeface="Open Sans"/>
              <a:ea typeface="Open Sans"/>
              <a:cs typeface="Open Sans"/>
              <a:sym typeface="Open Sans"/>
            </a:endParaRPr>
          </a:p>
          <a:p>
            <a:pPr indent="-50800" lvl="0" marL="457200" rtl="0" algn="ctr">
              <a:lnSpc>
                <a:spcPct val="90000"/>
              </a:lnSpc>
              <a:spcBef>
                <a:spcPts val="1000"/>
              </a:spcBef>
              <a:spcAft>
                <a:spcPts val="0"/>
              </a:spcAft>
              <a:buClr>
                <a:schemeClr val="dk1"/>
              </a:buClr>
              <a:buSzPts val="2800"/>
              <a:buNone/>
            </a:pPr>
            <a:r>
              <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9" name="Shape 5859"/>
        <p:cNvGrpSpPr/>
        <p:nvPr/>
      </p:nvGrpSpPr>
      <p:grpSpPr>
        <a:xfrm>
          <a:off x="0" y="0"/>
          <a:ext cx="0" cy="0"/>
          <a:chOff x="0" y="0"/>
          <a:chExt cx="0" cy="0"/>
        </a:xfrm>
      </p:grpSpPr>
      <p:sp>
        <p:nvSpPr>
          <p:cNvPr id="5860" name="Google Shape;5860;p472"/>
          <p:cNvSpPr txBox="1"/>
          <p:nvPr/>
        </p:nvSpPr>
        <p:spPr>
          <a:xfrm>
            <a:off x="3390165" y="268691"/>
            <a:ext cx="9475671" cy="4801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Business Continuity Planning and Disaster Recovery</a:t>
            </a:r>
            <a:endParaRPr b="1" i="0" sz="2800" u="none" cap="none" strike="noStrike">
              <a:solidFill>
                <a:srgbClr val="3F3F3F"/>
              </a:solidFill>
              <a:latin typeface="Open Sans"/>
              <a:ea typeface="Open Sans"/>
              <a:cs typeface="Open Sans"/>
              <a:sym typeface="Open Sans"/>
            </a:endParaRPr>
          </a:p>
        </p:txBody>
      </p:sp>
      <p:grpSp>
        <p:nvGrpSpPr>
          <p:cNvPr id="5861" name="Google Shape;5861;p472"/>
          <p:cNvGrpSpPr/>
          <p:nvPr/>
        </p:nvGrpSpPr>
        <p:grpSpPr>
          <a:xfrm>
            <a:off x="3354398" y="2715886"/>
            <a:ext cx="9547203" cy="4865165"/>
            <a:chOff x="3921" y="582287"/>
            <a:chExt cx="9547203" cy="4865165"/>
          </a:xfrm>
        </p:grpSpPr>
        <p:sp>
          <p:nvSpPr>
            <p:cNvPr id="5862" name="Google Shape;5862;p472"/>
            <p:cNvSpPr/>
            <p:nvPr/>
          </p:nvSpPr>
          <p:spPr>
            <a:xfrm>
              <a:off x="3921" y="582287"/>
              <a:ext cx="4239926" cy="3165015"/>
            </a:xfrm>
            <a:prstGeom prst="round2SameRect">
              <a:avLst>
                <a:gd fmla="val 8000" name="adj1"/>
                <a:gd fmla="val 0" name="adj2"/>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72"/>
            <p:cNvSpPr txBox="1"/>
            <p:nvPr/>
          </p:nvSpPr>
          <p:spPr>
            <a:xfrm>
              <a:off x="78081" y="656447"/>
              <a:ext cx="4091606" cy="3090855"/>
            </a:xfrm>
            <a:prstGeom prst="rect">
              <a:avLst/>
            </a:prstGeom>
            <a:noFill/>
            <a:ln>
              <a:noFill/>
            </a:ln>
          </p:spPr>
          <p:txBody>
            <a:bodyPr anchorCtr="0" anchor="t" bIns="27925" lIns="27925" spcFirstLastPara="1" rIns="27925" wrap="square" tIns="83800">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Business continuity involves having a plan to deal with major disruptions such as cyber attacks, floods, and supply failures.</a:t>
              </a:r>
              <a:endParaRPr b="0" i="0" sz="2200" u="none" cap="none" strike="noStrike">
                <a:solidFill>
                  <a:srgbClr val="404040"/>
                </a:solidFill>
                <a:latin typeface="Open Sans"/>
                <a:ea typeface="Open Sans"/>
                <a:cs typeface="Open Sans"/>
                <a:sym typeface="Open Sans"/>
              </a:endParaRPr>
            </a:p>
          </p:txBody>
        </p:sp>
        <p:sp>
          <p:nvSpPr>
            <p:cNvPr id="5864" name="Google Shape;5864;p472"/>
            <p:cNvSpPr/>
            <p:nvPr/>
          </p:nvSpPr>
          <p:spPr>
            <a:xfrm>
              <a:off x="3921" y="3747302"/>
              <a:ext cx="4239926" cy="1360956"/>
            </a:xfrm>
            <a:prstGeom prst="rect">
              <a:avLst/>
            </a:prstGeom>
            <a:solidFill>
              <a:srgbClr val="599BD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72"/>
            <p:cNvSpPr txBox="1"/>
            <p:nvPr/>
          </p:nvSpPr>
          <p:spPr>
            <a:xfrm>
              <a:off x="3921" y="3747302"/>
              <a:ext cx="2985863" cy="1360956"/>
            </a:xfrm>
            <a:prstGeom prst="rect">
              <a:avLst/>
            </a:prstGeom>
            <a:noFill/>
            <a:ln>
              <a:noFill/>
            </a:ln>
          </p:spPr>
          <p:txBody>
            <a:bodyPr anchorCtr="0" anchor="ctr" bIns="0" lIns="83800" spcFirstLastPara="1" rIns="27925"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Business continuity planning </a:t>
              </a:r>
              <a:endParaRPr/>
            </a:p>
          </p:txBody>
        </p:sp>
        <p:sp>
          <p:nvSpPr>
            <p:cNvPr id="5866" name="Google Shape;5866;p472"/>
            <p:cNvSpPr/>
            <p:nvPr/>
          </p:nvSpPr>
          <p:spPr>
            <a:xfrm>
              <a:off x="3109726" y="3963478"/>
              <a:ext cx="1483974" cy="1483974"/>
            </a:xfrm>
            <a:prstGeom prst="ellipse">
              <a:avLst/>
            </a:prstGeom>
            <a:blipFill rotWithShape="1">
              <a:blip r:embed="rId3">
                <a:alphaModFix/>
              </a:blip>
              <a:stretch>
                <a:fillRect b="0" l="-45998" r="-45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472"/>
            <p:cNvSpPr/>
            <p:nvPr/>
          </p:nvSpPr>
          <p:spPr>
            <a:xfrm>
              <a:off x="4961346" y="582287"/>
              <a:ext cx="4239926" cy="3165015"/>
            </a:xfrm>
            <a:prstGeom prst="round2SameRect">
              <a:avLst>
                <a:gd fmla="val 8000" name="adj1"/>
                <a:gd fmla="val 0" name="adj2"/>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72"/>
            <p:cNvSpPr txBox="1"/>
            <p:nvPr/>
          </p:nvSpPr>
          <p:spPr>
            <a:xfrm>
              <a:off x="5035506" y="656447"/>
              <a:ext cx="4091606" cy="3090855"/>
            </a:xfrm>
            <a:prstGeom prst="rect">
              <a:avLst/>
            </a:prstGeom>
            <a:noFill/>
            <a:ln>
              <a:noFill/>
            </a:ln>
          </p:spPr>
          <p:txBody>
            <a:bodyPr anchorCtr="0" anchor="t" bIns="27925" lIns="27925" spcFirstLastPara="1" rIns="27925" wrap="square" tIns="83800">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Disaster recovery (DR) refers to an organization’s ability to recover from a disaster or unexpected event and resume operations.</a:t>
              </a:r>
              <a:endParaRPr b="0" i="0" sz="2200" u="none" cap="none" strike="noStrike">
                <a:solidFill>
                  <a:srgbClr val="404040"/>
                </a:solidFill>
                <a:latin typeface="Open Sans"/>
                <a:ea typeface="Open Sans"/>
                <a:cs typeface="Open Sans"/>
                <a:sym typeface="Open Sans"/>
              </a:endParaRPr>
            </a:p>
          </p:txBody>
        </p:sp>
        <p:sp>
          <p:nvSpPr>
            <p:cNvPr id="5869" name="Google Shape;5869;p472"/>
            <p:cNvSpPr/>
            <p:nvPr/>
          </p:nvSpPr>
          <p:spPr>
            <a:xfrm>
              <a:off x="4961346" y="3747302"/>
              <a:ext cx="4239926" cy="1360956"/>
            </a:xfrm>
            <a:prstGeom prst="rect">
              <a:avLst/>
            </a:prstGeom>
            <a:solidFill>
              <a:srgbClr val="599BD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72"/>
            <p:cNvSpPr txBox="1"/>
            <p:nvPr/>
          </p:nvSpPr>
          <p:spPr>
            <a:xfrm>
              <a:off x="4961346" y="3747302"/>
              <a:ext cx="2985863" cy="1360956"/>
            </a:xfrm>
            <a:prstGeom prst="rect">
              <a:avLst/>
            </a:prstGeom>
            <a:noFill/>
            <a:ln>
              <a:noFill/>
            </a:ln>
          </p:spPr>
          <p:txBody>
            <a:bodyPr anchorCtr="0" anchor="ctr" bIns="0" lIns="83800" spcFirstLastPara="1" rIns="27925"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Disaster recovery planning</a:t>
              </a:r>
              <a:endParaRPr b="1" i="0" sz="2200" u="none" cap="none" strike="noStrike">
                <a:solidFill>
                  <a:schemeClr val="lt1"/>
                </a:solidFill>
                <a:latin typeface="Open Sans"/>
                <a:ea typeface="Open Sans"/>
                <a:cs typeface="Open Sans"/>
                <a:sym typeface="Open Sans"/>
              </a:endParaRPr>
            </a:p>
          </p:txBody>
        </p:sp>
        <p:sp>
          <p:nvSpPr>
            <p:cNvPr id="5871" name="Google Shape;5871;p472"/>
            <p:cNvSpPr/>
            <p:nvPr/>
          </p:nvSpPr>
          <p:spPr>
            <a:xfrm>
              <a:off x="8067150" y="3963478"/>
              <a:ext cx="1483974" cy="1483974"/>
            </a:xfrm>
            <a:prstGeom prst="ellipse">
              <a:avLst/>
            </a:prstGeom>
            <a:blipFill rotWithShape="1">
              <a:blip r:embed="rId4">
                <a:alphaModFix/>
              </a:blip>
              <a:stretch>
                <a:fillRect b="0" l="-16997" r="-16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2" name="Google Shape;5872;p472"/>
          <p:cNvSpPr/>
          <p:nvPr/>
        </p:nvSpPr>
        <p:spPr>
          <a:xfrm>
            <a:off x="2374900" y="749259"/>
            <a:ext cx="115015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6" name="Shape 5876"/>
        <p:cNvGrpSpPr/>
        <p:nvPr/>
      </p:nvGrpSpPr>
      <p:grpSpPr>
        <a:xfrm>
          <a:off x="0" y="0"/>
          <a:ext cx="0" cy="0"/>
          <a:chOff x="0" y="0"/>
          <a:chExt cx="0" cy="0"/>
        </a:xfrm>
      </p:grpSpPr>
      <p:sp>
        <p:nvSpPr>
          <p:cNvPr id="5877" name="Google Shape;5877;p473"/>
          <p:cNvSpPr txBox="1"/>
          <p:nvPr>
            <p:ph type="title"/>
          </p:nvPr>
        </p:nvSpPr>
        <p:spPr>
          <a:xfrm>
            <a:off x="-10160" y="32290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Basic Concepts: Disruptive Events</a:t>
            </a:r>
            <a:endParaRPr>
              <a:solidFill>
                <a:srgbClr val="3F3F3F"/>
              </a:solidFill>
            </a:endParaRPr>
          </a:p>
        </p:txBody>
      </p:sp>
      <p:pic>
        <p:nvPicPr>
          <p:cNvPr id="5878" name="Google Shape;5878;p473"/>
          <p:cNvPicPr preferRelativeResize="0"/>
          <p:nvPr/>
        </p:nvPicPr>
        <p:blipFill rotWithShape="1">
          <a:blip r:embed="rId3">
            <a:alphaModFix/>
          </a:blip>
          <a:srcRect b="0" l="0" r="0" t="0"/>
          <a:stretch/>
        </p:blipFill>
        <p:spPr>
          <a:xfrm>
            <a:off x="3798400" y="850489"/>
            <a:ext cx="8705536" cy="365760"/>
          </a:xfrm>
          <a:prstGeom prst="rect">
            <a:avLst/>
          </a:prstGeom>
          <a:noFill/>
          <a:ln>
            <a:noFill/>
          </a:ln>
        </p:spPr>
      </p:pic>
      <p:grpSp>
        <p:nvGrpSpPr>
          <p:cNvPr id="5879" name="Google Shape;5879;p473"/>
          <p:cNvGrpSpPr/>
          <p:nvPr/>
        </p:nvGrpSpPr>
        <p:grpSpPr>
          <a:xfrm>
            <a:off x="498502" y="3184704"/>
            <a:ext cx="7402869" cy="4289014"/>
            <a:chOff x="888112" y="3252232"/>
            <a:chExt cx="7402869" cy="4289014"/>
          </a:xfrm>
        </p:grpSpPr>
        <p:sp>
          <p:nvSpPr>
            <p:cNvPr id="5880" name="Google Shape;5880;p473"/>
            <p:cNvSpPr/>
            <p:nvPr/>
          </p:nvSpPr>
          <p:spPr>
            <a:xfrm flipH="1" rot="-5400000">
              <a:off x="4362195" y="5805327"/>
              <a:ext cx="377239" cy="234549"/>
            </a:xfrm>
            <a:prstGeom prst="rightArrow">
              <a:avLst>
                <a:gd fmla="val 50000" name="adj1"/>
                <a:gd fmla="val 50000" name="adj2"/>
              </a:avLst>
            </a:prstGeom>
            <a:solidFill>
              <a:srgbClr val="5B9BD5"/>
            </a:solidFill>
            <a:ln cap="flat" cmpd="sng" w="25400">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81" name="Google Shape;5881;p473"/>
            <p:cNvSpPr/>
            <p:nvPr/>
          </p:nvSpPr>
          <p:spPr>
            <a:xfrm>
              <a:off x="5741607" y="4378637"/>
              <a:ext cx="377239" cy="289914"/>
            </a:xfrm>
            <a:prstGeom prst="rightArrow">
              <a:avLst>
                <a:gd fmla="val 50000" name="adj1"/>
                <a:gd fmla="val 50000" name="adj2"/>
              </a:avLst>
            </a:prstGeom>
            <a:solidFill>
              <a:srgbClr val="5B9BD5"/>
            </a:solidFill>
            <a:ln cap="flat" cmpd="sng" w="25400">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82" name="Google Shape;5882;p473"/>
            <p:cNvSpPr/>
            <p:nvPr/>
          </p:nvSpPr>
          <p:spPr>
            <a:xfrm rot="10800000">
              <a:off x="2958292" y="4383736"/>
              <a:ext cx="377239" cy="289914"/>
            </a:xfrm>
            <a:prstGeom prst="rightArrow">
              <a:avLst>
                <a:gd fmla="val 50000" name="adj1"/>
                <a:gd fmla="val 50000" name="adj2"/>
              </a:avLst>
            </a:prstGeom>
            <a:solidFill>
              <a:srgbClr val="5B9BD5"/>
            </a:solidFill>
            <a:ln cap="flat" cmpd="sng" w="25400">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83" name="Google Shape;5883;p473"/>
            <p:cNvSpPr/>
            <p:nvPr/>
          </p:nvSpPr>
          <p:spPr>
            <a:xfrm>
              <a:off x="3245957" y="3252232"/>
              <a:ext cx="2577238" cy="2639535"/>
            </a:xfrm>
            <a:prstGeom prst="ellipse">
              <a:avLst/>
            </a:prstGeom>
            <a:solidFill>
              <a:srgbClr val="9CC2E5"/>
            </a:solidFill>
            <a:ln cap="flat" cmpd="sng" w="28575">
              <a:solidFill>
                <a:srgbClr val="5B9BD5"/>
              </a:solidFill>
              <a:prstDash val="solid"/>
              <a:round/>
              <a:headEnd len="sm" w="sm" type="none"/>
              <a:tailEnd len="sm" w="sm" type="none"/>
            </a:ln>
          </p:spPr>
          <p:txBody>
            <a:bodyPr anchorCtr="0" anchor="t" bIns="81275" lIns="162550" spcFirstLastPara="1" rIns="162550" wrap="square" tIns="8127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2200" u="none" cap="none" strike="noStrike">
                <a:solidFill>
                  <a:srgbClr val="44494E"/>
                </a:solidFill>
                <a:latin typeface="Arial"/>
                <a:ea typeface="Arial"/>
                <a:cs typeface="Arial"/>
                <a:sym typeface="Arial"/>
              </a:endParaRPr>
            </a:p>
          </p:txBody>
        </p:sp>
        <p:sp>
          <p:nvSpPr>
            <p:cNvPr id="5884" name="Google Shape;5884;p473"/>
            <p:cNvSpPr txBox="1"/>
            <p:nvPr/>
          </p:nvSpPr>
          <p:spPr>
            <a:xfrm>
              <a:off x="3519643" y="3969165"/>
              <a:ext cx="2192700" cy="1260305"/>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A few types of disruptive events are: </a:t>
              </a:r>
              <a:endParaRPr b="0" i="0" sz="2200" u="none" cap="none" strike="noStrike">
                <a:solidFill>
                  <a:srgbClr val="404040"/>
                </a:solidFill>
                <a:latin typeface="Open Sans"/>
                <a:ea typeface="Open Sans"/>
                <a:cs typeface="Open Sans"/>
                <a:sym typeface="Open Sans"/>
              </a:endParaRPr>
            </a:p>
          </p:txBody>
        </p:sp>
        <p:grpSp>
          <p:nvGrpSpPr>
            <p:cNvPr id="5885" name="Google Shape;5885;p473"/>
            <p:cNvGrpSpPr/>
            <p:nvPr/>
          </p:nvGrpSpPr>
          <p:grpSpPr>
            <a:xfrm>
              <a:off x="888112" y="4084469"/>
              <a:ext cx="2737609" cy="1397991"/>
              <a:chOff x="4730475" y="4825140"/>
              <a:chExt cx="2274259" cy="1161377"/>
            </a:xfrm>
          </p:grpSpPr>
          <p:sp>
            <p:nvSpPr>
              <p:cNvPr id="5886" name="Google Shape;5886;p473"/>
              <p:cNvSpPr txBox="1"/>
              <p:nvPr/>
            </p:nvSpPr>
            <p:spPr>
              <a:xfrm>
                <a:off x="4730475" y="5555630"/>
                <a:ext cx="227425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Natural</a:t>
                </a:r>
                <a:endParaRPr b="0" i="0" sz="2200" u="none" cap="none" strike="noStrike">
                  <a:solidFill>
                    <a:srgbClr val="3F3F3F"/>
                  </a:solidFill>
                  <a:latin typeface="Open Sans"/>
                  <a:ea typeface="Open Sans"/>
                  <a:cs typeface="Open Sans"/>
                  <a:sym typeface="Open Sans"/>
                </a:endParaRPr>
              </a:p>
            </p:txBody>
          </p:sp>
          <p:grpSp>
            <p:nvGrpSpPr>
              <p:cNvPr id="5887" name="Google Shape;5887;p473"/>
              <p:cNvGrpSpPr/>
              <p:nvPr/>
            </p:nvGrpSpPr>
            <p:grpSpPr>
              <a:xfrm>
                <a:off x="5320403" y="4825140"/>
                <a:ext cx="1094404" cy="749254"/>
                <a:chOff x="6792530" y="4397557"/>
                <a:chExt cx="1094404" cy="749254"/>
              </a:xfrm>
            </p:grpSpPr>
            <p:sp>
              <p:nvSpPr>
                <p:cNvPr id="5888" name="Google Shape;5888;p473"/>
                <p:cNvSpPr/>
                <p:nvPr/>
              </p:nvSpPr>
              <p:spPr>
                <a:xfrm>
                  <a:off x="6792530" y="4399489"/>
                  <a:ext cx="1094404" cy="728558"/>
                </a:xfrm>
                <a:custGeom>
                  <a:rect b="b" l="l" r="r" t="t"/>
                  <a:pathLst>
                    <a:path extrusionOk="0" h="510778" w="785812">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rgbClr val="ECD19C"/>
                </a:solidFill>
                <a:ln cap="flat" cmpd="sng" w="25400">
                  <a:solidFill>
                    <a:schemeClr val="lt1"/>
                  </a:solidFill>
                  <a:prstDash val="solid"/>
                  <a:round/>
                  <a:headEnd len="sm" w="sm" type="none"/>
                  <a:tailEnd len="sm" w="sm" type="none"/>
                </a:ln>
              </p:spPr>
              <p:txBody>
                <a:bodyPr anchorCtr="0" anchor="ctr" bIns="186550" lIns="186550" spcFirstLastPara="1" rIns="186550" wrap="square" tIns="186550">
                  <a:noAutofit/>
                </a:bodyPr>
                <a:lstStyle/>
                <a:p>
                  <a:pPr indent="0" lvl="0" marL="0" marR="0" rtl="0" algn="ctr">
                    <a:lnSpc>
                      <a:spcPct val="90000"/>
                    </a:lnSpc>
                    <a:spcBef>
                      <a:spcPts val="0"/>
                    </a:spcBef>
                    <a:spcAft>
                      <a:spcPts val="0"/>
                    </a:spcAft>
                    <a:buClr>
                      <a:srgbClr val="000000"/>
                    </a:buClr>
                    <a:buSzPts val="3733"/>
                    <a:buFont typeface="Arial"/>
                    <a:buNone/>
                  </a:pPr>
                  <a:r>
                    <a:t/>
                  </a:r>
                  <a:endParaRPr b="0" i="0" sz="3733" u="none" cap="none" strike="noStrike">
                    <a:solidFill>
                      <a:srgbClr val="FFFFFF"/>
                    </a:solidFill>
                    <a:latin typeface="Arial"/>
                    <a:ea typeface="Arial"/>
                    <a:cs typeface="Arial"/>
                    <a:sym typeface="Arial"/>
                  </a:endParaRPr>
                </a:p>
              </p:txBody>
            </p:sp>
            <p:pic>
              <p:nvPicPr>
                <p:cNvPr descr="Google Shape;2367;p133" id="5889" name="Google Shape;5889;p473"/>
                <p:cNvPicPr preferRelativeResize="0"/>
                <p:nvPr/>
              </p:nvPicPr>
              <p:blipFill rotWithShape="1">
                <a:blip r:embed="rId4">
                  <a:alphaModFix/>
                </a:blip>
                <a:srcRect b="73003" l="0" r="76715" t="0"/>
                <a:stretch/>
              </p:blipFill>
              <p:spPr>
                <a:xfrm>
                  <a:off x="7015647" y="4397557"/>
                  <a:ext cx="738264" cy="749254"/>
                </a:xfrm>
                <a:prstGeom prst="rect">
                  <a:avLst/>
                </a:prstGeom>
                <a:noFill/>
                <a:ln>
                  <a:noFill/>
                </a:ln>
              </p:spPr>
            </p:pic>
          </p:grpSp>
        </p:grpSp>
        <p:grpSp>
          <p:nvGrpSpPr>
            <p:cNvPr id="5890" name="Google Shape;5890;p473"/>
            <p:cNvGrpSpPr/>
            <p:nvPr/>
          </p:nvGrpSpPr>
          <p:grpSpPr>
            <a:xfrm>
              <a:off x="5553372" y="4030092"/>
              <a:ext cx="2737609" cy="1337515"/>
              <a:chOff x="9395735" y="4760518"/>
              <a:chExt cx="2274259" cy="1111135"/>
            </a:xfrm>
          </p:grpSpPr>
          <p:sp>
            <p:nvSpPr>
              <p:cNvPr id="5891" name="Google Shape;5891;p473"/>
              <p:cNvSpPr txBox="1"/>
              <p:nvPr/>
            </p:nvSpPr>
            <p:spPr>
              <a:xfrm>
                <a:off x="9395735" y="5440766"/>
                <a:ext cx="227425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Human</a:t>
                </a:r>
                <a:endParaRPr b="0" i="0" sz="2200" u="none" cap="none" strike="noStrike">
                  <a:solidFill>
                    <a:srgbClr val="3F3F3F"/>
                  </a:solidFill>
                  <a:latin typeface="Open Sans"/>
                  <a:ea typeface="Open Sans"/>
                  <a:cs typeface="Open Sans"/>
                  <a:sym typeface="Open Sans"/>
                </a:endParaRPr>
              </a:p>
            </p:txBody>
          </p:sp>
          <p:grpSp>
            <p:nvGrpSpPr>
              <p:cNvPr id="5892" name="Google Shape;5892;p473"/>
              <p:cNvGrpSpPr/>
              <p:nvPr/>
            </p:nvGrpSpPr>
            <p:grpSpPr>
              <a:xfrm>
                <a:off x="9985663" y="4760518"/>
                <a:ext cx="1094641" cy="728558"/>
                <a:chOff x="6030202" y="6001012"/>
                <a:chExt cx="1094641" cy="728558"/>
              </a:xfrm>
            </p:grpSpPr>
            <p:sp>
              <p:nvSpPr>
                <p:cNvPr id="5893" name="Google Shape;5893;p473"/>
                <p:cNvSpPr/>
                <p:nvPr/>
              </p:nvSpPr>
              <p:spPr>
                <a:xfrm>
                  <a:off x="6030202" y="6001012"/>
                  <a:ext cx="1094404" cy="728558"/>
                </a:xfrm>
                <a:custGeom>
                  <a:rect b="b" l="l" r="r" t="t"/>
                  <a:pathLst>
                    <a:path extrusionOk="0" h="510778" w="785812">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rgbClr val="F7BE7D"/>
                </a:solidFill>
                <a:ln cap="flat" cmpd="sng" w="25400">
                  <a:solidFill>
                    <a:schemeClr val="lt1"/>
                  </a:solidFill>
                  <a:prstDash val="solid"/>
                  <a:round/>
                  <a:headEnd len="sm" w="sm" type="none"/>
                  <a:tailEnd len="sm" w="sm" type="none"/>
                </a:ln>
              </p:spPr>
              <p:txBody>
                <a:bodyPr anchorCtr="0" anchor="ctr" bIns="186550" lIns="186550" spcFirstLastPara="1" rIns="186550" wrap="square" tIns="186550">
                  <a:noAutofit/>
                </a:bodyPr>
                <a:lstStyle/>
                <a:p>
                  <a:pPr indent="0" lvl="0" marL="0" marR="0" rtl="0" algn="ctr">
                    <a:lnSpc>
                      <a:spcPct val="90000"/>
                    </a:lnSpc>
                    <a:spcBef>
                      <a:spcPts val="0"/>
                    </a:spcBef>
                    <a:spcAft>
                      <a:spcPts val="0"/>
                    </a:spcAft>
                    <a:buClr>
                      <a:srgbClr val="000000"/>
                    </a:buClr>
                    <a:buSzPts val="3733"/>
                    <a:buFont typeface="Arial"/>
                    <a:buNone/>
                  </a:pPr>
                  <a:r>
                    <a:t/>
                  </a:r>
                  <a:endParaRPr b="0" i="0" sz="3733" u="none" cap="none" strike="noStrike">
                    <a:solidFill>
                      <a:srgbClr val="FFFFFF"/>
                    </a:solidFill>
                    <a:latin typeface="Arial"/>
                    <a:ea typeface="Arial"/>
                    <a:cs typeface="Arial"/>
                    <a:sym typeface="Arial"/>
                  </a:endParaRPr>
                </a:p>
              </p:txBody>
            </p:sp>
            <p:pic>
              <p:nvPicPr>
                <p:cNvPr descr="Google Shape;2366;p133" id="5894" name="Google Shape;5894;p473"/>
                <p:cNvPicPr preferRelativeResize="0"/>
                <p:nvPr/>
              </p:nvPicPr>
              <p:blipFill rotWithShape="1">
                <a:blip r:embed="rId5">
                  <a:alphaModFix/>
                </a:blip>
                <a:srcRect b="0" l="0" r="0" t="0"/>
                <a:stretch/>
              </p:blipFill>
              <p:spPr>
                <a:xfrm>
                  <a:off x="6050939" y="6155027"/>
                  <a:ext cx="1073904" cy="441355"/>
                </a:xfrm>
                <a:prstGeom prst="rect">
                  <a:avLst/>
                </a:prstGeom>
                <a:noFill/>
                <a:ln>
                  <a:noFill/>
                </a:ln>
              </p:spPr>
            </p:pic>
          </p:grpSp>
        </p:grpSp>
        <p:grpSp>
          <p:nvGrpSpPr>
            <p:cNvPr id="5895" name="Google Shape;5895;p473"/>
            <p:cNvGrpSpPr/>
            <p:nvPr/>
          </p:nvGrpSpPr>
          <p:grpSpPr>
            <a:xfrm>
              <a:off x="3087548" y="6198929"/>
              <a:ext cx="2737610" cy="1342317"/>
              <a:chOff x="6929911" y="6930168"/>
              <a:chExt cx="2274259" cy="1115124"/>
            </a:xfrm>
          </p:grpSpPr>
          <p:sp>
            <p:nvSpPr>
              <p:cNvPr id="5896" name="Google Shape;5896;p473"/>
              <p:cNvSpPr txBox="1"/>
              <p:nvPr/>
            </p:nvSpPr>
            <p:spPr>
              <a:xfrm>
                <a:off x="6929911" y="7614405"/>
                <a:ext cx="227425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Environmental</a:t>
                </a:r>
                <a:endParaRPr b="0" i="0" sz="2200" u="none" cap="none" strike="noStrike">
                  <a:solidFill>
                    <a:srgbClr val="3F3F3F"/>
                  </a:solidFill>
                  <a:latin typeface="Open Sans"/>
                  <a:ea typeface="Open Sans"/>
                  <a:cs typeface="Open Sans"/>
                  <a:sym typeface="Open Sans"/>
                </a:endParaRPr>
              </a:p>
            </p:txBody>
          </p:sp>
          <p:grpSp>
            <p:nvGrpSpPr>
              <p:cNvPr id="5897" name="Google Shape;5897;p473"/>
              <p:cNvGrpSpPr/>
              <p:nvPr/>
            </p:nvGrpSpPr>
            <p:grpSpPr>
              <a:xfrm>
                <a:off x="7519838" y="6930168"/>
                <a:ext cx="1094404" cy="739304"/>
                <a:chOff x="6792530" y="7583771"/>
                <a:chExt cx="1094404" cy="739304"/>
              </a:xfrm>
            </p:grpSpPr>
            <p:sp>
              <p:nvSpPr>
                <p:cNvPr id="5898" name="Google Shape;5898;p473"/>
                <p:cNvSpPr/>
                <p:nvPr/>
              </p:nvSpPr>
              <p:spPr>
                <a:xfrm>
                  <a:off x="6792530" y="7583771"/>
                  <a:ext cx="1094404" cy="728558"/>
                </a:xfrm>
                <a:custGeom>
                  <a:rect b="b" l="l" r="r" t="t"/>
                  <a:pathLst>
                    <a:path extrusionOk="0" h="510778" w="785812">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rgbClr val="ECD19C"/>
                </a:solidFill>
                <a:ln cap="flat" cmpd="sng" w="25400">
                  <a:solidFill>
                    <a:schemeClr val="lt1"/>
                  </a:solidFill>
                  <a:prstDash val="solid"/>
                  <a:round/>
                  <a:headEnd len="sm" w="sm" type="none"/>
                  <a:tailEnd len="sm" w="sm" type="none"/>
                </a:ln>
              </p:spPr>
              <p:txBody>
                <a:bodyPr anchorCtr="0" anchor="ctr" bIns="186550" lIns="186550" spcFirstLastPara="1" rIns="186550" wrap="square" tIns="186550">
                  <a:noAutofit/>
                </a:bodyPr>
                <a:lstStyle/>
                <a:p>
                  <a:pPr indent="0" lvl="0" marL="0" marR="0" rtl="0" algn="ctr">
                    <a:lnSpc>
                      <a:spcPct val="90000"/>
                    </a:lnSpc>
                    <a:spcBef>
                      <a:spcPts val="0"/>
                    </a:spcBef>
                    <a:spcAft>
                      <a:spcPts val="0"/>
                    </a:spcAft>
                    <a:buClr>
                      <a:srgbClr val="000000"/>
                    </a:buClr>
                    <a:buSzPts val="3733"/>
                    <a:buFont typeface="Arial"/>
                    <a:buNone/>
                  </a:pPr>
                  <a:r>
                    <a:t/>
                  </a:r>
                  <a:endParaRPr b="0" i="0" sz="3733" u="none" cap="none" strike="noStrike">
                    <a:solidFill>
                      <a:srgbClr val="FFFFFF"/>
                    </a:solidFill>
                    <a:latin typeface="Arial"/>
                    <a:ea typeface="Arial"/>
                    <a:cs typeface="Arial"/>
                    <a:sym typeface="Arial"/>
                  </a:endParaRPr>
                </a:p>
              </p:txBody>
            </p:sp>
            <p:pic>
              <p:nvPicPr>
                <p:cNvPr descr="Google Shape;2368;p133" id="5899" name="Google Shape;5899;p473"/>
                <p:cNvPicPr preferRelativeResize="0"/>
                <p:nvPr/>
              </p:nvPicPr>
              <p:blipFill rotWithShape="1">
                <a:blip r:embed="rId6">
                  <a:alphaModFix/>
                </a:blip>
                <a:srcRect b="0" l="0" r="0" t="0"/>
                <a:stretch/>
              </p:blipFill>
              <p:spPr>
                <a:xfrm>
                  <a:off x="6986036" y="7602535"/>
                  <a:ext cx="767875" cy="720540"/>
                </a:xfrm>
                <a:prstGeom prst="rect">
                  <a:avLst/>
                </a:prstGeom>
                <a:noFill/>
                <a:ln>
                  <a:noFill/>
                </a:ln>
              </p:spPr>
            </p:pic>
          </p:grpSp>
        </p:grpSp>
      </p:grpSp>
      <p:sp>
        <p:nvSpPr>
          <p:cNvPr id="5900" name="Google Shape;5900;p473"/>
          <p:cNvSpPr txBox="1"/>
          <p:nvPr/>
        </p:nvSpPr>
        <p:spPr>
          <a:xfrm>
            <a:off x="2851209" y="1286673"/>
            <a:ext cx="10553582" cy="87096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Any incident, act, or occurrence that suspends normal operations can be termed as a disruptive event or disaster.</a:t>
            </a:r>
            <a:endParaRPr b="0" i="0" sz="2200" u="none" cap="none" strike="noStrike">
              <a:solidFill>
                <a:srgbClr val="404040"/>
              </a:solidFill>
              <a:latin typeface="Open Sans"/>
              <a:ea typeface="Open Sans"/>
              <a:cs typeface="Open Sans"/>
              <a:sym typeface="Open Sans"/>
            </a:endParaRPr>
          </a:p>
        </p:txBody>
      </p:sp>
      <p:grpSp>
        <p:nvGrpSpPr>
          <p:cNvPr id="5901" name="Google Shape;5901;p473"/>
          <p:cNvGrpSpPr/>
          <p:nvPr/>
        </p:nvGrpSpPr>
        <p:grpSpPr>
          <a:xfrm>
            <a:off x="8046015" y="3586484"/>
            <a:ext cx="6362700" cy="2908501"/>
            <a:chOff x="8128000" y="3874958"/>
            <a:chExt cx="6362700" cy="2908501"/>
          </a:xfrm>
        </p:grpSpPr>
        <p:sp>
          <p:nvSpPr>
            <p:cNvPr id="5902" name="Google Shape;5902;p473"/>
            <p:cNvSpPr txBox="1"/>
            <p:nvPr/>
          </p:nvSpPr>
          <p:spPr>
            <a:xfrm>
              <a:off x="8354629" y="4321945"/>
              <a:ext cx="5909442" cy="201452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Disruptive events can be intentional or unintentional.</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BCP aims to minimize the effects of a disruptive event on a company.</a:t>
              </a:r>
              <a:endParaRPr b="0" i="0" sz="2200" u="none" cap="none" strike="noStrike">
                <a:solidFill>
                  <a:srgbClr val="404040"/>
                </a:solidFill>
                <a:latin typeface="Open Sans"/>
                <a:ea typeface="Open Sans"/>
                <a:cs typeface="Open Sans"/>
                <a:sym typeface="Open Sans"/>
              </a:endParaRPr>
            </a:p>
          </p:txBody>
        </p:sp>
        <p:sp>
          <p:nvSpPr>
            <p:cNvPr id="5903" name="Google Shape;5903;p473"/>
            <p:cNvSpPr/>
            <p:nvPr/>
          </p:nvSpPr>
          <p:spPr>
            <a:xfrm>
              <a:off x="8128000" y="3874958"/>
              <a:ext cx="6362700" cy="2908501"/>
            </a:xfrm>
            <a:prstGeom prst="roundRect">
              <a:avLst>
                <a:gd fmla="val 6999"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7" name="Shape 5907"/>
        <p:cNvGrpSpPr/>
        <p:nvPr/>
      </p:nvGrpSpPr>
      <p:grpSpPr>
        <a:xfrm>
          <a:off x="0" y="0"/>
          <a:ext cx="0" cy="0"/>
          <a:chOff x="0" y="0"/>
          <a:chExt cx="0" cy="0"/>
        </a:xfrm>
      </p:grpSpPr>
      <p:sp>
        <p:nvSpPr>
          <p:cNvPr id="5908" name="Google Shape;5908;p474"/>
          <p:cNvSpPr txBox="1"/>
          <p:nvPr/>
        </p:nvSpPr>
        <p:spPr>
          <a:xfrm>
            <a:off x="1772701" y="1304505"/>
            <a:ext cx="12710598" cy="870917"/>
          </a:xfrm>
          <a:prstGeom prst="rect">
            <a:avLst/>
          </a:prstGeom>
          <a:noFill/>
          <a:ln>
            <a:noFill/>
          </a:ln>
        </p:spPr>
        <p:txBody>
          <a:bodyPr anchorCtr="0" anchor="t" bIns="45675" lIns="45675" spcFirstLastPara="1" rIns="45675" wrap="square" tIns="45675">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Business operations are interrupted by unexpected events. Companies must develop business continuity and disaster recovery plans to face these issues. </a:t>
            </a:r>
            <a:endParaRPr b="0" i="0" sz="2200" u="none" cap="none" strike="noStrike">
              <a:solidFill>
                <a:srgbClr val="404040"/>
              </a:solidFill>
              <a:latin typeface="Open Sans"/>
              <a:ea typeface="Open Sans"/>
              <a:cs typeface="Open Sans"/>
              <a:sym typeface="Open Sans"/>
            </a:endParaRPr>
          </a:p>
        </p:txBody>
      </p:sp>
      <p:sp>
        <p:nvSpPr>
          <p:cNvPr id="5909" name="Google Shape;5909;p474"/>
          <p:cNvSpPr txBox="1"/>
          <p:nvPr>
            <p:ph type="title"/>
          </p:nvPr>
        </p:nvSpPr>
        <p:spPr>
          <a:xfrm>
            <a:off x="-10160" y="326044"/>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Need for Business Continuity Planning (BCP)</a:t>
            </a:r>
            <a:endParaRPr/>
          </a:p>
        </p:txBody>
      </p:sp>
      <p:sp>
        <p:nvSpPr>
          <p:cNvPr id="5910" name="Google Shape;5910;p474"/>
          <p:cNvSpPr/>
          <p:nvPr/>
        </p:nvSpPr>
        <p:spPr>
          <a:xfrm>
            <a:off x="4607891" y="3072022"/>
            <a:ext cx="7040217" cy="476682"/>
          </a:xfrm>
          <a:prstGeom prst="roundRect">
            <a:avLst>
              <a:gd fmla="val 16667" name="adj"/>
            </a:avLst>
          </a:prstGeom>
          <a:noFill/>
          <a:ln cap="flat" cmpd="sng" w="9525">
            <a:solidFill>
              <a:srgbClr val="427AA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focus areas of BCP are:</a:t>
            </a:r>
            <a:endParaRPr b="0" i="0" sz="1400" u="none" cap="none" strike="noStrike">
              <a:solidFill>
                <a:srgbClr val="000000"/>
              </a:solidFill>
              <a:latin typeface="Arial"/>
              <a:ea typeface="Arial"/>
              <a:cs typeface="Arial"/>
              <a:sym typeface="Arial"/>
            </a:endParaRPr>
          </a:p>
        </p:txBody>
      </p:sp>
      <p:grpSp>
        <p:nvGrpSpPr>
          <p:cNvPr id="5911" name="Google Shape;5911;p474"/>
          <p:cNvGrpSpPr/>
          <p:nvPr/>
        </p:nvGrpSpPr>
        <p:grpSpPr>
          <a:xfrm>
            <a:off x="1559702" y="4370247"/>
            <a:ext cx="2825569" cy="3208520"/>
            <a:chOff x="1450087" y="7038244"/>
            <a:chExt cx="2825569" cy="3208520"/>
          </a:xfrm>
        </p:grpSpPr>
        <p:sp>
          <p:nvSpPr>
            <p:cNvPr id="5912" name="Google Shape;5912;p474"/>
            <p:cNvSpPr/>
            <p:nvPr/>
          </p:nvSpPr>
          <p:spPr>
            <a:xfrm>
              <a:off x="1463459" y="7211586"/>
              <a:ext cx="2785205" cy="3035178"/>
            </a:xfrm>
            <a:prstGeom prst="roundRect">
              <a:avLst>
                <a:gd fmla="val 413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474"/>
            <p:cNvSpPr/>
            <p:nvPr/>
          </p:nvSpPr>
          <p:spPr>
            <a:xfrm>
              <a:off x="1450087" y="7038244"/>
              <a:ext cx="2825569" cy="769401"/>
            </a:xfrm>
            <a:prstGeom prst="round2SameRect">
              <a:avLst>
                <a:gd fmla="val 16667" name="adj1"/>
                <a:gd fmla="val 0" name="adj2"/>
              </a:avLst>
            </a:prstGeom>
            <a:solidFill>
              <a:srgbClr val="32A8B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0" i="0" sz="2200" u="none" cap="none" strike="noStrike">
                <a:solidFill>
                  <a:srgbClr val="000000"/>
                </a:solidFill>
                <a:latin typeface="Open Sans SemiBold"/>
                <a:ea typeface="Open Sans SemiBold"/>
                <a:cs typeface="Open Sans SemiBold"/>
                <a:sym typeface="Open Sans SemiBold"/>
              </a:endParaRPr>
            </a:p>
          </p:txBody>
        </p:sp>
      </p:grpSp>
      <p:grpSp>
        <p:nvGrpSpPr>
          <p:cNvPr id="5914" name="Google Shape;5914;p474"/>
          <p:cNvGrpSpPr/>
          <p:nvPr/>
        </p:nvGrpSpPr>
        <p:grpSpPr>
          <a:xfrm>
            <a:off x="5070374" y="4334810"/>
            <a:ext cx="2825569" cy="3208520"/>
            <a:chOff x="1450087" y="7038244"/>
            <a:chExt cx="2825569" cy="3208520"/>
          </a:xfrm>
        </p:grpSpPr>
        <p:sp>
          <p:nvSpPr>
            <p:cNvPr id="5915" name="Google Shape;5915;p474"/>
            <p:cNvSpPr/>
            <p:nvPr/>
          </p:nvSpPr>
          <p:spPr>
            <a:xfrm>
              <a:off x="1463459" y="7211586"/>
              <a:ext cx="2785205" cy="3035178"/>
            </a:xfrm>
            <a:prstGeom prst="roundRect">
              <a:avLst>
                <a:gd fmla="val 413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474"/>
            <p:cNvSpPr/>
            <p:nvPr/>
          </p:nvSpPr>
          <p:spPr>
            <a:xfrm>
              <a:off x="1450087" y="7038244"/>
              <a:ext cx="2825569" cy="769401"/>
            </a:xfrm>
            <a:prstGeom prst="round2SameRect">
              <a:avLst>
                <a:gd fmla="val 16667" name="adj1"/>
                <a:gd fmla="val 0" name="adj2"/>
              </a:avLst>
            </a:prstGeom>
            <a:solidFill>
              <a:srgbClr val="32A8B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0" i="0" sz="2200" u="none" cap="none" strike="noStrike">
                <a:solidFill>
                  <a:srgbClr val="000000"/>
                </a:solidFill>
                <a:latin typeface="Open Sans SemiBold"/>
                <a:ea typeface="Open Sans SemiBold"/>
                <a:cs typeface="Open Sans SemiBold"/>
                <a:sym typeface="Open Sans SemiBold"/>
              </a:endParaRPr>
            </a:p>
          </p:txBody>
        </p:sp>
      </p:grpSp>
      <p:grpSp>
        <p:nvGrpSpPr>
          <p:cNvPr id="5917" name="Google Shape;5917;p474"/>
          <p:cNvGrpSpPr/>
          <p:nvPr/>
        </p:nvGrpSpPr>
        <p:grpSpPr>
          <a:xfrm>
            <a:off x="8391046" y="4297879"/>
            <a:ext cx="2825569" cy="3208520"/>
            <a:chOff x="1450087" y="7038244"/>
            <a:chExt cx="2825569" cy="3208520"/>
          </a:xfrm>
        </p:grpSpPr>
        <p:sp>
          <p:nvSpPr>
            <p:cNvPr id="5918" name="Google Shape;5918;p474"/>
            <p:cNvSpPr/>
            <p:nvPr/>
          </p:nvSpPr>
          <p:spPr>
            <a:xfrm>
              <a:off x="1463459" y="7211586"/>
              <a:ext cx="2785205" cy="3035178"/>
            </a:xfrm>
            <a:prstGeom prst="roundRect">
              <a:avLst>
                <a:gd fmla="val 413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474"/>
            <p:cNvSpPr/>
            <p:nvPr/>
          </p:nvSpPr>
          <p:spPr>
            <a:xfrm>
              <a:off x="1450087" y="7038244"/>
              <a:ext cx="2825569" cy="769401"/>
            </a:xfrm>
            <a:prstGeom prst="round2SameRect">
              <a:avLst>
                <a:gd fmla="val 16667" name="adj1"/>
                <a:gd fmla="val 0" name="adj2"/>
              </a:avLst>
            </a:prstGeom>
            <a:solidFill>
              <a:srgbClr val="32A8B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0" i="0" sz="2200" u="none" cap="none" strike="noStrike">
                <a:solidFill>
                  <a:srgbClr val="000000"/>
                </a:solidFill>
                <a:latin typeface="Open Sans SemiBold"/>
                <a:ea typeface="Open Sans SemiBold"/>
                <a:cs typeface="Open Sans SemiBold"/>
                <a:sym typeface="Open Sans SemiBold"/>
              </a:endParaRPr>
            </a:p>
          </p:txBody>
        </p:sp>
      </p:grpSp>
      <p:grpSp>
        <p:nvGrpSpPr>
          <p:cNvPr id="5920" name="Google Shape;5920;p474"/>
          <p:cNvGrpSpPr/>
          <p:nvPr/>
        </p:nvGrpSpPr>
        <p:grpSpPr>
          <a:xfrm>
            <a:off x="11762078" y="4291407"/>
            <a:ext cx="2825569" cy="3208520"/>
            <a:chOff x="1450087" y="7038244"/>
            <a:chExt cx="2825569" cy="3208520"/>
          </a:xfrm>
        </p:grpSpPr>
        <p:sp>
          <p:nvSpPr>
            <p:cNvPr id="5921" name="Google Shape;5921;p474"/>
            <p:cNvSpPr/>
            <p:nvPr/>
          </p:nvSpPr>
          <p:spPr>
            <a:xfrm>
              <a:off x="1463459" y="7211586"/>
              <a:ext cx="2785205" cy="3035178"/>
            </a:xfrm>
            <a:prstGeom prst="roundRect">
              <a:avLst>
                <a:gd fmla="val 413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474"/>
            <p:cNvSpPr/>
            <p:nvPr/>
          </p:nvSpPr>
          <p:spPr>
            <a:xfrm>
              <a:off x="1450087" y="7038244"/>
              <a:ext cx="2825569" cy="769401"/>
            </a:xfrm>
            <a:prstGeom prst="round2SameRect">
              <a:avLst>
                <a:gd fmla="val 16667" name="adj1"/>
                <a:gd fmla="val 0" name="adj2"/>
              </a:avLst>
            </a:prstGeom>
            <a:solidFill>
              <a:srgbClr val="32A8B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0" i="0" sz="2200" u="none" cap="none" strike="noStrike">
                <a:solidFill>
                  <a:srgbClr val="000000"/>
                </a:solidFill>
                <a:latin typeface="Open Sans SemiBold"/>
                <a:ea typeface="Open Sans SemiBold"/>
                <a:cs typeface="Open Sans SemiBold"/>
                <a:sym typeface="Open Sans SemiBold"/>
              </a:endParaRPr>
            </a:p>
          </p:txBody>
        </p:sp>
      </p:grpSp>
      <p:sp>
        <p:nvSpPr>
          <p:cNvPr id="5923" name="Google Shape;5923;p474"/>
          <p:cNvSpPr txBox="1"/>
          <p:nvPr/>
        </p:nvSpPr>
        <p:spPr>
          <a:xfrm>
            <a:off x="1570249" y="4390004"/>
            <a:ext cx="2825569"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Protect lives of employees</a:t>
            </a:r>
            <a:endParaRPr b="0" i="0" sz="1400" u="none" cap="none" strike="noStrike">
              <a:solidFill>
                <a:schemeClr val="lt1"/>
              </a:solidFill>
              <a:latin typeface="Arial"/>
              <a:ea typeface="Arial"/>
              <a:cs typeface="Arial"/>
              <a:sym typeface="Arial"/>
            </a:endParaRPr>
          </a:p>
        </p:txBody>
      </p:sp>
      <p:sp>
        <p:nvSpPr>
          <p:cNvPr id="5924" name="Google Shape;5924;p474"/>
          <p:cNvSpPr txBox="1"/>
          <p:nvPr/>
        </p:nvSpPr>
        <p:spPr>
          <a:xfrm>
            <a:off x="5044544" y="4334809"/>
            <a:ext cx="2825569"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Minimize the disruptions</a:t>
            </a:r>
            <a:endParaRPr b="0" i="0" sz="2400" u="none" cap="none" strike="noStrike">
              <a:solidFill>
                <a:schemeClr val="lt1"/>
              </a:solidFill>
              <a:latin typeface="Arial"/>
              <a:ea typeface="Arial"/>
              <a:cs typeface="Arial"/>
              <a:sym typeface="Arial"/>
            </a:endParaRPr>
          </a:p>
        </p:txBody>
      </p:sp>
      <p:sp>
        <p:nvSpPr>
          <p:cNvPr id="5925" name="Google Shape;5925;p474"/>
          <p:cNvSpPr txBox="1"/>
          <p:nvPr/>
        </p:nvSpPr>
        <p:spPr>
          <a:xfrm>
            <a:off x="8429291" y="4297879"/>
            <a:ext cx="2825569"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Restore normal business</a:t>
            </a:r>
            <a:endParaRPr b="0" i="0" sz="2400" u="none" cap="none" strike="noStrike">
              <a:solidFill>
                <a:schemeClr val="lt1"/>
              </a:solidFill>
              <a:latin typeface="Arial"/>
              <a:ea typeface="Arial"/>
              <a:cs typeface="Arial"/>
              <a:sym typeface="Arial"/>
            </a:endParaRPr>
          </a:p>
        </p:txBody>
      </p:sp>
      <p:sp>
        <p:nvSpPr>
          <p:cNvPr id="5926" name="Google Shape;5926;p474"/>
          <p:cNvSpPr txBox="1"/>
          <p:nvPr/>
        </p:nvSpPr>
        <p:spPr>
          <a:xfrm>
            <a:off x="11817397" y="4291406"/>
            <a:ext cx="2825569"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Prevent financial losses</a:t>
            </a:r>
            <a:endParaRPr b="0" i="0" sz="2400" u="none" cap="none" strike="noStrike">
              <a:solidFill>
                <a:schemeClr val="lt1"/>
              </a:solidFill>
              <a:latin typeface="Arial"/>
              <a:ea typeface="Arial"/>
              <a:cs typeface="Arial"/>
              <a:sym typeface="Arial"/>
            </a:endParaRPr>
          </a:p>
        </p:txBody>
      </p:sp>
      <p:pic>
        <p:nvPicPr>
          <p:cNvPr id="5927" name="Google Shape;5927;p474"/>
          <p:cNvPicPr preferRelativeResize="0"/>
          <p:nvPr/>
        </p:nvPicPr>
        <p:blipFill rotWithShape="1">
          <a:blip r:embed="rId3">
            <a:alphaModFix/>
          </a:blip>
          <a:srcRect b="0" l="0" r="0" t="0"/>
          <a:stretch/>
        </p:blipFill>
        <p:spPr>
          <a:xfrm>
            <a:off x="1808710" y="5067280"/>
            <a:ext cx="2348645" cy="2348645"/>
          </a:xfrm>
          <a:prstGeom prst="rect">
            <a:avLst/>
          </a:prstGeom>
          <a:noFill/>
          <a:ln>
            <a:noFill/>
          </a:ln>
        </p:spPr>
      </p:pic>
      <p:pic>
        <p:nvPicPr>
          <p:cNvPr id="5928" name="Google Shape;5928;p474"/>
          <p:cNvPicPr preferRelativeResize="0"/>
          <p:nvPr/>
        </p:nvPicPr>
        <p:blipFill rotWithShape="1">
          <a:blip r:embed="rId4">
            <a:alphaModFix/>
          </a:blip>
          <a:srcRect b="0" l="0" r="0" t="0"/>
          <a:stretch/>
        </p:blipFill>
        <p:spPr>
          <a:xfrm>
            <a:off x="5987990" y="5277552"/>
            <a:ext cx="918996" cy="2110179"/>
          </a:xfrm>
          <a:prstGeom prst="rect">
            <a:avLst/>
          </a:prstGeom>
          <a:noFill/>
          <a:ln>
            <a:noFill/>
          </a:ln>
        </p:spPr>
      </p:pic>
      <p:pic>
        <p:nvPicPr>
          <p:cNvPr id="5929" name="Google Shape;5929;p474"/>
          <p:cNvPicPr preferRelativeResize="0"/>
          <p:nvPr/>
        </p:nvPicPr>
        <p:blipFill rotWithShape="1">
          <a:blip r:embed="rId5">
            <a:alphaModFix/>
          </a:blip>
          <a:srcRect b="0" l="0" r="0" t="0"/>
          <a:stretch/>
        </p:blipFill>
        <p:spPr>
          <a:xfrm>
            <a:off x="8912316" y="5425783"/>
            <a:ext cx="1859517" cy="1631637"/>
          </a:xfrm>
          <a:prstGeom prst="rect">
            <a:avLst/>
          </a:prstGeom>
          <a:noFill/>
          <a:ln>
            <a:noFill/>
          </a:ln>
        </p:spPr>
      </p:pic>
      <p:pic>
        <p:nvPicPr>
          <p:cNvPr id="5930" name="Google Shape;5930;p474"/>
          <p:cNvPicPr preferRelativeResize="0"/>
          <p:nvPr/>
        </p:nvPicPr>
        <p:blipFill rotWithShape="1">
          <a:blip r:embed="rId6">
            <a:alphaModFix/>
          </a:blip>
          <a:srcRect b="0" l="0" r="0" t="0"/>
          <a:stretch/>
        </p:blipFill>
        <p:spPr>
          <a:xfrm>
            <a:off x="12245224" y="5566207"/>
            <a:ext cx="2010595" cy="1350787"/>
          </a:xfrm>
          <a:prstGeom prst="rect">
            <a:avLst/>
          </a:prstGeom>
          <a:noFill/>
          <a:ln>
            <a:noFill/>
          </a:ln>
        </p:spPr>
      </p:pic>
      <p:sp>
        <p:nvSpPr>
          <p:cNvPr id="5931" name="Google Shape;5931;p474"/>
          <p:cNvSpPr/>
          <p:nvPr/>
        </p:nvSpPr>
        <p:spPr>
          <a:xfrm>
            <a:off x="3238500" y="912490"/>
            <a:ext cx="978106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6" name="Shape 5936"/>
        <p:cNvGrpSpPr/>
        <p:nvPr/>
      </p:nvGrpSpPr>
      <p:grpSpPr>
        <a:xfrm>
          <a:off x="0" y="0"/>
          <a:ext cx="0" cy="0"/>
          <a:chOff x="0" y="0"/>
          <a:chExt cx="0" cy="0"/>
        </a:xfrm>
      </p:grpSpPr>
      <p:sp>
        <p:nvSpPr>
          <p:cNvPr id="5937" name="Google Shape;5937;p475"/>
          <p:cNvSpPr txBox="1"/>
          <p:nvPr>
            <p:ph type="title"/>
          </p:nvPr>
        </p:nvSpPr>
        <p:spPr>
          <a:xfrm>
            <a:off x="-10160" y="30303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Importance of Business Continuity Planning</a:t>
            </a:r>
            <a:endParaRPr/>
          </a:p>
        </p:txBody>
      </p:sp>
      <p:pic>
        <p:nvPicPr>
          <p:cNvPr descr="Google Shape;2384;p135" id="5938" name="Google Shape;5938;p475"/>
          <p:cNvPicPr preferRelativeResize="0"/>
          <p:nvPr/>
        </p:nvPicPr>
        <p:blipFill rotWithShape="1">
          <a:blip r:embed="rId3">
            <a:alphaModFix/>
          </a:blip>
          <a:srcRect b="0" l="0" r="0" t="0"/>
          <a:stretch/>
        </p:blipFill>
        <p:spPr>
          <a:xfrm>
            <a:off x="9208651" y="3330885"/>
            <a:ext cx="6053017" cy="3214066"/>
          </a:xfrm>
          <a:prstGeom prst="rect">
            <a:avLst/>
          </a:prstGeom>
          <a:noFill/>
          <a:ln>
            <a:noFill/>
          </a:ln>
        </p:spPr>
      </p:pic>
      <p:grpSp>
        <p:nvGrpSpPr>
          <p:cNvPr id="5939" name="Google Shape;5939;p475"/>
          <p:cNvGrpSpPr/>
          <p:nvPr/>
        </p:nvGrpSpPr>
        <p:grpSpPr>
          <a:xfrm>
            <a:off x="1250950" y="2901237"/>
            <a:ext cx="7957701" cy="4626614"/>
            <a:chOff x="1250950" y="2901237"/>
            <a:chExt cx="7957701" cy="4626614"/>
          </a:xfrm>
        </p:grpSpPr>
        <p:sp>
          <p:nvSpPr>
            <p:cNvPr id="5940" name="Google Shape;5940;p475"/>
            <p:cNvSpPr/>
            <p:nvPr/>
          </p:nvSpPr>
          <p:spPr>
            <a:xfrm>
              <a:off x="1250950" y="2901237"/>
              <a:ext cx="7957701" cy="4626614"/>
            </a:xfrm>
            <a:prstGeom prst="roundRect">
              <a:avLst>
                <a:gd fmla="val 5333"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41" name="Google Shape;5941;p475"/>
            <p:cNvSpPr txBox="1"/>
            <p:nvPr/>
          </p:nvSpPr>
          <p:spPr>
            <a:xfrm>
              <a:off x="1519357" y="3112962"/>
              <a:ext cx="7420888" cy="3985616"/>
            </a:xfrm>
            <a:prstGeom prst="rect">
              <a:avLst/>
            </a:prstGeom>
            <a:noFill/>
            <a:ln>
              <a:noFill/>
            </a:ln>
          </p:spPr>
          <p:txBody>
            <a:bodyPr anchorCtr="0" anchor="t" bIns="45675" lIns="45675" spcFirstLastPara="1" rIns="45675" wrap="square" tIns="45675">
              <a:spAutoFit/>
            </a:bodyPr>
            <a:lstStyle/>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It is the last line of defense for any organization against any threat.</a:t>
              </a:r>
              <a:endParaRPr/>
            </a:p>
            <a:p>
              <a:pPr indent="-203200" lvl="0" marL="342900" marR="0" rtl="0" algn="l">
                <a:lnSpc>
                  <a:spcPct val="115000"/>
                </a:lnSpc>
                <a:spcBef>
                  <a:spcPts val="0"/>
                </a:spcBef>
                <a:spcAft>
                  <a:spcPts val="0"/>
                </a:spcAft>
                <a:buClr>
                  <a:srgbClr val="3F3F3F"/>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It ensures all planning has been considered.</a:t>
              </a:r>
              <a:endParaRPr/>
            </a:p>
            <a:p>
              <a:pPr indent="-203200" lvl="0" marL="342900" marR="0" rtl="0" algn="l">
                <a:lnSpc>
                  <a:spcPct val="115000"/>
                </a:lnSpc>
                <a:spcBef>
                  <a:spcPts val="0"/>
                </a:spcBef>
                <a:spcAft>
                  <a:spcPts val="0"/>
                </a:spcAft>
                <a:buClr>
                  <a:srgbClr val="3F3F3F"/>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It helps reduce the risks faced by the organization.</a:t>
              </a:r>
              <a:endParaRPr b="0"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Example: Usage of cloud computing resources to safeguard data</a:t>
              </a:r>
              <a:endParaRPr b="0" i="0" sz="2200" u="none" cap="none" strike="noStrike">
                <a:solidFill>
                  <a:srgbClr val="404040"/>
                </a:solidFill>
                <a:latin typeface="Open Sans"/>
                <a:ea typeface="Open Sans"/>
                <a:cs typeface="Open Sans"/>
                <a:sym typeface="Open Sans"/>
              </a:endParaRPr>
            </a:p>
          </p:txBody>
        </p:sp>
      </p:grpSp>
      <p:pic>
        <p:nvPicPr>
          <p:cNvPr id="5942" name="Google Shape;5942;p475"/>
          <p:cNvPicPr preferRelativeResize="0"/>
          <p:nvPr/>
        </p:nvPicPr>
        <p:blipFill rotWithShape="1">
          <a:blip r:embed="rId4">
            <a:alphaModFix/>
          </a:blip>
          <a:srcRect b="0" l="0" r="0" t="0"/>
          <a:stretch/>
        </p:blipFill>
        <p:spPr>
          <a:xfrm>
            <a:off x="2360521" y="836239"/>
            <a:ext cx="11587068" cy="365760"/>
          </a:xfrm>
          <a:prstGeom prst="rect">
            <a:avLst/>
          </a:prstGeom>
          <a:noFill/>
          <a:ln>
            <a:noFill/>
          </a:ln>
        </p:spPr>
      </p:pic>
      <p:sp>
        <p:nvSpPr>
          <p:cNvPr id="5943" name="Google Shape;5943;p475"/>
          <p:cNvSpPr txBox="1"/>
          <p:nvPr/>
        </p:nvSpPr>
        <p:spPr>
          <a:xfrm>
            <a:off x="2256701" y="1201999"/>
            <a:ext cx="11742598"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 organization’s ability to respond to any disaster and recover from disruptions depends on BCP or disaster recovery planning (DRP).</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7" name="Shape 5947"/>
        <p:cNvGrpSpPr/>
        <p:nvPr/>
      </p:nvGrpSpPr>
      <p:grpSpPr>
        <a:xfrm>
          <a:off x="0" y="0"/>
          <a:ext cx="0" cy="0"/>
          <a:chOff x="0" y="0"/>
          <a:chExt cx="0" cy="0"/>
        </a:xfrm>
      </p:grpSpPr>
      <p:sp>
        <p:nvSpPr>
          <p:cNvPr id="5948" name="Google Shape;5948;p476"/>
          <p:cNvSpPr txBox="1"/>
          <p:nvPr>
            <p:ph type="title"/>
          </p:nvPr>
        </p:nvSpPr>
        <p:spPr>
          <a:xfrm>
            <a:off x="-10160" y="30303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BCP or DRP  Project Initiation and Scoping</a:t>
            </a:r>
            <a:endParaRPr/>
          </a:p>
        </p:txBody>
      </p:sp>
      <p:sp>
        <p:nvSpPr>
          <p:cNvPr id="5949" name="Google Shape;5949;p476"/>
          <p:cNvSpPr/>
          <p:nvPr/>
        </p:nvSpPr>
        <p:spPr>
          <a:xfrm>
            <a:off x="1546864" y="2302920"/>
            <a:ext cx="13202032" cy="6342346"/>
          </a:xfrm>
          <a:prstGeom prst="roundRect">
            <a:avLst>
              <a:gd fmla="val 413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50" name="Google Shape;5950;p476"/>
          <p:cNvGrpSpPr/>
          <p:nvPr/>
        </p:nvGrpSpPr>
        <p:grpSpPr>
          <a:xfrm>
            <a:off x="1806863" y="1613843"/>
            <a:ext cx="12341941" cy="6640681"/>
            <a:chOff x="1856966" y="2425430"/>
            <a:chExt cx="12341941" cy="6640681"/>
          </a:xfrm>
        </p:grpSpPr>
        <p:sp>
          <p:nvSpPr>
            <p:cNvPr id="5951" name="Google Shape;5951;p476"/>
            <p:cNvSpPr/>
            <p:nvPr/>
          </p:nvSpPr>
          <p:spPr>
            <a:xfrm>
              <a:off x="2197060" y="2425430"/>
              <a:ext cx="12001847" cy="680154"/>
            </a:xfrm>
            <a:prstGeom prst="round2SameRect">
              <a:avLst>
                <a:gd fmla="val 16667" name="adj1"/>
                <a:gd fmla="val 0" name="adj2"/>
              </a:avLst>
            </a:prstGeom>
            <a:solidFill>
              <a:srgbClr val="32A8B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Actions to be taken in project phase</a:t>
              </a:r>
              <a:endParaRPr b="0" i="0" sz="2200" u="none" cap="none" strike="noStrike">
                <a:solidFill>
                  <a:srgbClr val="000000"/>
                </a:solidFill>
                <a:latin typeface="Open Sans SemiBold"/>
                <a:ea typeface="Open Sans SemiBold"/>
                <a:cs typeface="Open Sans SemiBold"/>
                <a:sym typeface="Open Sans SemiBold"/>
              </a:endParaRPr>
            </a:p>
          </p:txBody>
        </p:sp>
        <p:sp>
          <p:nvSpPr>
            <p:cNvPr id="5952" name="Google Shape;5952;p476"/>
            <p:cNvSpPr txBox="1"/>
            <p:nvPr/>
          </p:nvSpPr>
          <p:spPr>
            <a:xfrm>
              <a:off x="1856966" y="3534393"/>
              <a:ext cx="12341941" cy="5531718"/>
            </a:xfrm>
            <a:prstGeom prst="rect">
              <a:avLst/>
            </a:prstGeom>
            <a:noFill/>
            <a:ln>
              <a:noFill/>
            </a:ln>
          </p:spPr>
          <p:txBody>
            <a:bodyPr anchorCtr="0" anchor="ctr" bIns="163550" lIns="163550" spcFirstLastPara="1" rIns="163550" wrap="square" tIns="163550">
              <a:spAutoFit/>
            </a:bodyPr>
            <a:lstStyle/>
            <a:p>
              <a:pPr indent="-228600" lvl="1" marL="22860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Create project scope and define parameters</a:t>
              </a:r>
              <a:endParaRPr/>
            </a:p>
            <a:p>
              <a:pPr indent="0" lvl="1"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88900" lvl="1" marL="228600" marR="0" rtl="0" algn="l">
                <a:lnSpc>
                  <a:spcPct val="100000"/>
                </a:lnSpc>
                <a:spcBef>
                  <a:spcPts val="0"/>
                </a:spcBef>
                <a:spcAft>
                  <a:spcPts val="0"/>
                </a:spcAft>
                <a:buClr>
                  <a:srgbClr val="3F3F3F"/>
                </a:buClr>
                <a:buSzPts val="2200"/>
                <a:buFont typeface="Open Sans"/>
                <a:buNone/>
              </a:pPr>
              <a:r>
                <a:t/>
              </a:r>
              <a:endParaRPr b="0" i="0" sz="1000" u="none" cap="none" strike="noStrike">
                <a:solidFill>
                  <a:srgbClr val="000000"/>
                </a:solidFill>
                <a:latin typeface="Arial"/>
                <a:ea typeface="Arial"/>
                <a:cs typeface="Arial"/>
                <a:sym typeface="Arial"/>
              </a:endParaRPr>
            </a:p>
            <a:p>
              <a:pPr indent="-228600" lvl="1" marL="22860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Obtain management’s support</a:t>
              </a:r>
              <a:endParaRPr/>
            </a:p>
            <a:p>
              <a:pPr indent="0" lvl="1"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88900" lvl="1" marL="228600" marR="0" rtl="0" algn="l">
                <a:lnSpc>
                  <a:spcPct val="100000"/>
                </a:lnSpc>
                <a:spcBef>
                  <a:spcPts val="0"/>
                </a:spcBef>
                <a:spcAft>
                  <a:spcPts val="0"/>
                </a:spcAft>
                <a:buClr>
                  <a:srgbClr val="3F3F3F"/>
                </a:buClr>
                <a:buSzPts val="2200"/>
                <a:buFont typeface="Open Sans"/>
                <a:buNone/>
              </a:pPr>
              <a:r>
                <a:t/>
              </a:r>
              <a:endParaRPr b="0" i="0" sz="1000" u="none" cap="none" strike="noStrike">
                <a:solidFill>
                  <a:srgbClr val="000000"/>
                </a:solidFill>
                <a:latin typeface="Arial"/>
                <a:ea typeface="Arial"/>
                <a:cs typeface="Arial"/>
                <a:sym typeface="Arial"/>
              </a:endParaRPr>
            </a:p>
            <a:p>
              <a:pPr indent="-228600" lvl="1" marL="22860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Identify potential outages to critical systems for risk analysis to be performed</a:t>
              </a:r>
              <a:endParaRPr b="0" i="0" sz="2200" u="none" cap="none" strike="noStrike">
                <a:solidFill>
                  <a:srgbClr val="3F3F3F"/>
                </a:solidFill>
                <a:latin typeface="Open Sans"/>
                <a:ea typeface="Open Sans"/>
                <a:cs typeface="Open Sans"/>
                <a:sym typeface="Open Sans"/>
              </a:endParaRPr>
            </a:p>
            <a:p>
              <a:pPr indent="-88900" lvl="1" marL="228600" marR="0" rtl="0" algn="l">
                <a:lnSpc>
                  <a:spcPct val="100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Appoint project planner and select staff for plan development and execution</a:t>
              </a:r>
              <a:endParaRPr b="0" i="0" sz="2200" u="none" cap="none" strike="noStrike">
                <a:solidFill>
                  <a:srgbClr val="3F3F3F"/>
                </a:solidFill>
                <a:latin typeface="Open Sans"/>
                <a:ea typeface="Open Sans"/>
                <a:cs typeface="Open Sans"/>
                <a:sym typeface="Open Sans"/>
              </a:endParaRPr>
            </a:p>
            <a:p>
              <a:pPr indent="-88900" lvl="1" marL="228600" marR="0" rtl="0" algn="l">
                <a:lnSpc>
                  <a:spcPct val="100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Assign the BCP or DRP project manager or coordinator as the key point of contact (POC)</a:t>
              </a:r>
              <a:endParaRPr b="0" i="0" sz="2200" u="none" cap="none" strike="noStrike">
                <a:solidFill>
                  <a:srgbClr val="3F3F3F"/>
                </a:solidFill>
                <a:latin typeface="Open Sans"/>
                <a:ea typeface="Open Sans"/>
                <a:cs typeface="Open Sans"/>
                <a:sym typeface="Open Sans"/>
              </a:endParaRPr>
            </a:p>
            <a:p>
              <a:pPr indent="-88900" lvl="1" marL="228600" marR="0" rtl="0" algn="l">
                <a:lnSpc>
                  <a:spcPct val="100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Ensure the completion of BCP or DRP by the project manager and test it routinely</a:t>
              </a:r>
              <a:endParaRPr b="0" i="0" sz="2200" u="none" cap="none" strike="noStrike">
                <a:solidFill>
                  <a:srgbClr val="3F3F3F"/>
                </a:solidFill>
                <a:latin typeface="Open Sans"/>
                <a:ea typeface="Open Sans"/>
                <a:cs typeface="Open Sans"/>
                <a:sym typeface="Open Sans"/>
              </a:endParaRPr>
            </a:p>
            <a:p>
              <a:pPr indent="-88900" lvl="1" marL="228600" marR="0" rtl="0" algn="l">
                <a:lnSpc>
                  <a:spcPct val="100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115000"/>
                </a:lnSpc>
                <a:spcBef>
                  <a:spcPts val="0"/>
                </a:spcBef>
                <a:spcAft>
                  <a:spcPts val="0"/>
                </a:spcAft>
                <a:buClr>
                  <a:srgbClr val="3F3F3F"/>
                </a:buClr>
                <a:buSzPts val="2200"/>
                <a:buFont typeface="Open Sans"/>
                <a:buChar char="•"/>
              </a:pPr>
              <a:r>
                <a:rPr b="0" i="0" lang="en-US" sz="2200" u="none" cap="none" strike="noStrike">
                  <a:solidFill>
                    <a:srgbClr val="404040"/>
                  </a:solidFill>
                  <a:latin typeface="Open Sans"/>
                  <a:ea typeface="Open Sans"/>
                  <a:cs typeface="Open Sans"/>
                  <a:sym typeface="Open Sans"/>
                </a:rPr>
                <a:t>Identify the representatives of the BCP committee from senior management, legal, CFO, systems and applications, business units, systems support, communications, data center, communications, and information security</a:t>
              </a:r>
              <a:endParaRPr b="0" i="0" sz="2200" u="none" cap="none" strike="noStrike">
                <a:solidFill>
                  <a:srgbClr val="404040"/>
                </a:solidFill>
                <a:latin typeface="Open Sans"/>
                <a:ea typeface="Open Sans"/>
                <a:cs typeface="Open Sans"/>
                <a:sym typeface="Open Sans"/>
              </a:endParaRPr>
            </a:p>
          </p:txBody>
        </p:sp>
      </p:grpSp>
      <p:sp>
        <p:nvSpPr>
          <p:cNvPr id="5953" name="Google Shape;5953;p476"/>
          <p:cNvSpPr/>
          <p:nvPr/>
        </p:nvSpPr>
        <p:spPr>
          <a:xfrm>
            <a:off x="3505200" y="889476"/>
            <a:ext cx="923933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71"/>
          <p:cNvSpPr/>
          <p:nvPr/>
        </p:nvSpPr>
        <p:spPr>
          <a:xfrm>
            <a:off x="1553304" y="3087035"/>
            <a:ext cx="13149392" cy="4850735"/>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487" name="Google Shape;487;p271"/>
          <p:cNvSpPr txBox="1"/>
          <p:nvPr>
            <p:ph type="title"/>
          </p:nvPr>
        </p:nvSpPr>
        <p:spPr>
          <a:xfrm>
            <a:off x="-10160" y="304023"/>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100000"/>
              </a:lnSpc>
              <a:spcBef>
                <a:spcPts val="100"/>
              </a:spcBef>
              <a:spcAft>
                <a:spcPts val="0"/>
              </a:spcAft>
              <a:buSzPts val="1400"/>
              <a:buNone/>
            </a:pPr>
            <a:r>
              <a:rPr b="1" lang="en-US" sz="2800">
                <a:solidFill>
                  <a:srgbClr val="3F3F3F"/>
                </a:solidFill>
                <a:latin typeface="Open Sans"/>
                <a:ea typeface="Open Sans"/>
                <a:cs typeface="Open Sans"/>
                <a:sym typeface="Open Sans"/>
              </a:rPr>
              <a:t>Responsibility Matrix or Shared Responsibility Model</a:t>
            </a:r>
            <a:endParaRPr/>
          </a:p>
        </p:txBody>
      </p:sp>
      <p:pic>
        <p:nvPicPr>
          <p:cNvPr id="488" name="Google Shape;488;p271"/>
          <p:cNvPicPr preferRelativeResize="0"/>
          <p:nvPr/>
        </p:nvPicPr>
        <p:blipFill rotWithShape="1">
          <a:blip r:embed="rId3">
            <a:alphaModFix/>
          </a:blip>
          <a:srcRect b="0" l="0" r="0" t="0"/>
          <a:stretch/>
        </p:blipFill>
        <p:spPr>
          <a:xfrm>
            <a:off x="8693753" y="4025592"/>
            <a:ext cx="5692417" cy="2642566"/>
          </a:xfrm>
          <a:prstGeom prst="rect">
            <a:avLst/>
          </a:prstGeom>
          <a:noFill/>
          <a:ln>
            <a:noFill/>
          </a:ln>
        </p:spPr>
      </p:pic>
      <p:sp>
        <p:nvSpPr>
          <p:cNvPr id="489" name="Google Shape;489;p271"/>
          <p:cNvSpPr/>
          <p:nvPr/>
        </p:nvSpPr>
        <p:spPr>
          <a:xfrm>
            <a:off x="2501900" y="918155"/>
            <a:ext cx="11265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0" name="Google Shape;490;p271"/>
          <p:cNvSpPr/>
          <p:nvPr/>
        </p:nvSpPr>
        <p:spPr>
          <a:xfrm>
            <a:off x="1827354" y="1433165"/>
            <a:ext cx="12558816" cy="1342511"/>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 shared responsibility model is a cloud security framework that describes the security responsibilities of the cloud provider and the cloud customer.</a:t>
            </a:r>
            <a:endParaRPr b="0" i="0" sz="2200" u="none" cap="none" strike="noStrike">
              <a:solidFill>
                <a:srgbClr val="FFFFFF"/>
              </a:solidFill>
              <a:latin typeface="Open Sans"/>
              <a:ea typeface="Open Sans"/>
              <a:cs typeface="Open Sans"/>
              <a:sym typeface="Open Sans"/>
            </a:endParaRPr>
          </a:p>
        </p:txBody>
      </p:sp>
      <p:sp>
        <p:nvSpPr>
          <p:cNvPr id="491" name="Google Shape;491;p271"/>
          <p:cNvSpPr txBox="1"/>
          <p:nvPr/>
        </p:nvSpPr>
        <p:spPr>
          <a:xfrm>
            <a:off x="1740753" y="3372252"/>
            <a:ext cx="7325426" cy="3949246"/>
          </a:xfrm>
          <a:prstGeom prst="rect">
            <a:avLst/>
          </a:prstGeom>
          <a:noFill/>
          <a:ln>
            <a:noFill/>
          </a:ln>
        </p:spPr>
        <p:txBody>
          <a:bodyPr anchorCtr="0" anchor="t" bIns="45700" lIns="91425" spcFirstLastPara="1" rIns="91425" wrap="square" tIns="45700">
            <a:spAutoFit/>
          </a:bodyPr>
          <a:lstStyle/>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cloud provider is responsible for the security of the underlying infrastructure, while customers are responsible for their own areas of control.</a:t>
            </a:r>
            <a:endParaRPr/>
          </a:p>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contract (SLA) between the cloud customer and provider clarifies individual and shared responsibilities.</a:t>
            </a:r>
            <a:endParaRPr/>
          </a:p>
          <a:p>
            <a:pPr indent="-342900" lvl="0" marL="354965" marR="5080" rtl="0" algn="l">
              <a:lnSpc>
                <a:spcPct val="114000"/>
              </a:lnSpc>
              <a:spcBef>
                <a:spcPts val="20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cloud customer is ultimately responsible for compliance and data security.</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7" name="Shape 5957"/>
        <p:cNvGrpSpPr/>
        <p:nvPr/>
      </p:nvGrpSpPr>
      <p:grpSpPr>
        <a:xfrm>
          <a:off x="0" y="0"/>
          <a:ext cx="0" cy="0"/>
          <a:chOff x="0" y="0"/>
          <a:chExt cx="0" cy="0"/>
        </a:xfrm>
      </p:grpSpPr>
      <p:sp>
        <p:nvSpPr>
          <p:cNvPr id="5958" name="Google Shape;5958;p47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100"/>
              <a:buNone/>
            </a:pPr>
            <a:r>
              <a:rPr lang="en-US"/>
              <a:t>Business Impact Analysis (BIA)</a:t>
            </a:r>
            <a:endParaRPr/>
          </a:p>
        </p:txBody>
      </p:sp>
      <p:grpSp>
        <p:nvGrpSpPr>
          <p:cNvPr id="5959" name="Google Shape;5959;p477"/>
          <p:cNvGrpSpPr/>
          <p:nvPr/>
        </p:nvGrpSpPr>
        <p:grpSpPr>
          <a:xfrm>
            <a:off x="1149138" y="2661531"/>
            <a:ext cx="6907425" cy="4876800"/>
            <a:chOff x="790834" y="2154503"/>
            <a:chExt cx="6907425" cy="4876800"/>
          </a:xfrm>
        </p:grpSpPr>
        <p:sp>
          <p:nvSpPr>
            <p:cNvPr id="5960" name="Google Shape;5960;p477"/>
            <p:cNvSpPr/>
            <p:nvPr/>
          </p:nvSpPr>
          <p:spPr>
            <a:xfrm>
              <a:off x="790834" y="2154503"/>
              <a:ext cx="6907425" cy="4876800"/>
            </a:xfrm>
            <a:prstGeom prst="roundRect">
              <a:avLst>
                <a:gd fmla="val 5269"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477"/>
            <p:cNvSpPr txBox="1"/>
            <p:nvPr/>
          </p:nvSpPr>
          <p:spPr>
            <a:xfrm>
              <a:off x="1174910" y="2376912"/>
              <a:ext cx="6139272" cy="4093428"/>
            </a:xfrm>
            <a:prstGeom prst="rect">
              <a:avLst/>
            </a:prstGeom>
            <a:noFill/>
            <a:ln>
              <a:noFill/>
            </a:ln>
          </p:spPr>
          <p:txBody>
            <a:bodyPr anchorCtr="0" anchor="t" bIns="45700" lIns="91425" spcFirstLastPara="1" rIns="91425" wrap="square" tIns="45700">
              <a:spAutoFit/>
            </a:bodyPr>
            <a:lstStyle/>
            <a:p>
              <a:pPr indent="-228600" lvl="1" marL="228600" marR="0" rtl="0" algn="l">
                <a:lnSpc>
                  <a:spcPct val="100000"/>
                </a:lnSpc>
                <a:spcBef>
                  <a:spcPts val="0"/>
                </a:spcBef>
                <a:spcAft>
                  <a:spcPts val="0"/>
                </a:spcAft>
                <a:buClr>
                  <a:srgbClr val="3F3F3F"/>
                </a:buClr>
                <a:buSzPts val="2200"/>
                <a:buFont typeface="Open Sans"/>
                <a:buChar char="•"/>
              </a:pPr>
              <a:r>
                <a:rPr b="0" i="0" lang="en-US" sz="2000" u="none" cap="none" strike="noStrike">
                  <a:solidFill>
                    <a:srgbClr val="3F3F3F"/>
                  </a:solidFill>
                  <a:latin typeface="Open Sans"/>
                  <a:ea typeface="Open Sans"/>
                  <a:cs typeface="Open Sans"/>
                  <a:sym typeface="Open Sans"/>
                </a:rPr>
                <a:t>BIA is a phase within the business continuity planning (BCP) process.</a:t>
              </a:r>
              <a:endParaRPr/>
            </a:p>
            <a:p>
              <a:pPr indent="0" lvl="1"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 </a:t>
              </a:r>
              <a:endParaRPr/>
            </a:p>
            <a:p>
              <a:pPr indent="-228600" lvl="1" marL="228600" marR="0" rtl="0" algn="l">
                <a:lnSpc>
                  <a:spcPct val="100000"/>
                </a:lnSpc>
                <a:spcBef>
                  <a:spcPts val="0"/>
                </a:spcBef>
                <a:spcAft>
                  <a:spcPts val="0"/>
                </a:spcAft>
                <a:buClr>
                  <a:srgbClr val="3F3F3F"/>
                </a:buClr>
                <a:buSzPts val="2200"/>
                <a:buFont typeface="Open Sans"/>
                <a:buChar char="•"/>
              </a:pPr>
              <a:r>
                <a:rPr b="0" i="0" lang="en-US" sz="2000" u="none" cap="none" strike="noStrike">
                  <a:solidFill>
                    <a:srgbClr val="3F3F3F"/>
                  </a:solidFill>
                  <a:latin typeface="Open Sans"/>
                  <a:ea typeface="Open Sans"/>
                  <a:cs typeface="Open Sans"/>
                  <a:sym typeface="Open Sans"/>
                </a:rPr>
                <a:t>It is the process of analyzing the effect of interruptions to business operations or processes on all business functions.</a:t>
              </a:r>
              <a:endParaRPr/>
            </a:p>
            <a:p>
              <a:pPr indent="-88900" lvl="1" marL="228600" marR="0" rtl="0" algn="l">
                <a:lnSpc>
                  <a:spcPct val="100000"/>
                </a:lnSpc>
                <a:spcBef>
                  <a:spcPts val="0"/>
                </a:spcBef>
                <a:spcAft>
                  <a:spcPts val="0"/>
                </a:spcAft>
                <a:buClr>
                  <a:srgbClr val="3F3F3F"/>
                </a:buClr>
                <a:buSzPts val="2200"/>
                <a:buFont typeface="Open Sans"/>
                <a:buNone/>
              </a:pPr>
              <a:r>
                <a:t/>
              </a:r>
              <a:endParaRPr b="0" i="0" sz="2000" u="none" cap="none" strike="noStrike">
                <a:solidFill>
                  <a:srgbClr val="3F3F3F"/>
                </a:solidFill>
                <a:latin typeface="Open Sans"/>
                <a:ea typeface="Open Sans"/>
                <a:cs typeface="Open Sans"/>
                <a:sym typeface="Open Sans"/>
              </a:endParaRPr>
            </a:p>
            <a:p>
              <a:pPr indent="-228600" lvl="1" marL="228600" marR="0" rtl="0" algn="l">
                <a:lnSpc>
                  <a:spcPct val="100000"/>
                </a:lnSpc>
                <a:spcBef>
                  <a:spcPts val="0"/>
                </a:spcBef>
                <a:spcAft>
                  <a:spcPts val="0"/>
                </a:spcAft>
                <a:buClr>
                  <a:srgbClr val="3F3F3F"/>
                </a:buClr>
                <a:buSzPts val="2200"/>
                <a:buFont typeface="Open Sans"/>
                <a:buChar char="•"/>
              </a:pPr>
              <a:r>
                <a:rPr b="0" i="0" lang="en-US" sz="2000" u="none" cap="none" strike="noStrike">
                  <a:solidFill>
                    <a:srgbClr val="3F3F3F"/>
                  </a:solidFill>
                  <a:latin typeface="Open Sans"/>
                  <a:ea typeface="Open Sans"/>
                  <a:cs typeface="Open Sans"/>
                  <a:sym typeface="Open Sans"/>
                </a:rPr>
                <a:t>BIA aims to identify the impact of different scenarios on ongoing business operations.</a:t>
              </a:r>
              <a:endParaRPr/>
            </a:p>
            <a:p>
              <a:pPr indent="0" lvl="1" marL="0" marR="0" rtl="0" algn="l">
                <a:lnSpc>
                  <a:spcPct val="100000"/>
                </a:lnSpc>
                <a:spcBef>
                  <a:spcPts val="0"/>
                </a:spcBef>
                <a:spcAft>
                  <a:spcPts val="0"/>
                </a:spcAft>
                <a:buNone/>
              </a:pPr>
              <a:r>
                <a:t/>
              </a:r>
              <a:endParaRPr b="0" i="0" sz="2000" u="none" cap="none" strike="noStrike">
                <a:solidFill>
                  <a:srgbClr val="3F3F3F"/>
                </a:solidFill>
                <a:latin typeface="Open Sans"/>
                <a:ea typeface="Open Sans"/>
                <a:cs typeface="Open Sans"/>
                <a:sym typeface="Open Sans"/>
              </a:endParaRPr>
            </a:p>
            <a:p>
              <a:pPr indent="-228600" lvl="1" marL="228600" marR="0" rtl="0" algn="l">
                <a:lnSpc>
                  <a:spcPct val="100000"/>
                </a:lnSpc>
                <a:spcBef>
                  <a:spcPts val="0"/>
                </a:spcBef>
                <a:spcAft>
                  <a:spcPts val="0"/>
                </a:spcAft>
                <a:buClr>
                  <a:srgbClr val="3F3F3F"/>
                </a:buClr>
                <a:buSzPts val="2200"/>
                <a:buFont typeface="Open Sans"/>
                <a:buChar char="•"/>
              </a:pPr>
              <a:r>
                <a:rPr b="0" i="0" lang="en-US" sz="2000" u="none" cap="none" strike="noStrike">
                  <a:solidFill>
                    <a:srgbClr val="3F3F3F"/>
                  </a:solidFill>
                  <a:latin typeface="Open Sans"/>
                  <a:ea typeface="Open Sans"/>
                  <a:cs typeface="Open Sans"/>
                  <a:sym typeface="Open Sans"/>
                </a:rPr>
                <a:t>Involvement of senior management, the IT department, and end users is critical for conducting a successful BIA.</a:t>
              </a:r>
              <a:endParaRPr b="0" i="0" sz="2200" u="none" cap="none" strike="noStrike">
                <a:solidFill>
                  <a:srgbClr val="3F3F3F"/>
                </a:solidFill>
                <a:latin typeface="Open Sans"/>
                <a:ea typeface="Open Sans"/>
                <a:cs typeface="Open Sans"/>
                <a:sym typeface="Open Sans"/>
              </a:endParaRPr>
            </a:p>
          </p:txBody>
        </p:sp>
      </p:grpSp>
      <p:pic>
        <p:nvPicPr>
          <p:cNvPr id="5962" name="Google Shape;5962;p477"/>
          <p:cNvPicPr preferRelativeResize="0"/>
          <p:nvPr/>
        </p:nvPicPr>
        <p:blipFill rotWithShape="1">
          <a:blip r:embed="rId3">
            <a:alphaModFix/>
          </a:blip>
          <a:srcRect b="0" l="0" r="0" t="0"/>
          <a:stretch/>
        </p:blipFill>
        <p:spPr>
          <a:xfrm>
            <a:off x="9447292" y="3048881"/>
            <a:ext cx="4102100" cy="4102100"/>
          </a:xfrm>
          <a:prstGeom prst="rect">
            <a:avLst/>
          </a:prstGeom>
          <a:noFill/>
          <a:ln>
            <a:noFill/>
          </a:ln>
        </p:spPr>
      </p:pic>
      <p:sp>
        <p:nvSpPr>
          <p:cNvPr id="5963" name="Google Shape;5963;p477"/>
          <p:cNvSpPr/>
          <p:nvPr/>
        </p:nvSpPr>
        <p:spPr>
          <a:xfrm>
            <a:off x="4775200" y="816324"/>
            <a:ext cx="67231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7" name="Shape 5967"/>
        <p:cNvGrpSpPr/>
        <p:nvPr/>
      </p:nvGrpSpPr>
      <p:grpSpPr>
        <a:xfrm>
          <a:off x="0" y="0"/>
          <a:ext cx="0" cy="0"/>
          <a:chOff x="0" y="0"/>
          <a:chExt cx="0" cy="0"/>
        </a:xfrm>
      </p:grpSpPr>
      <p:sp>
        <p:nvSpPr>
          <p:cNvPr id="5968" name="Google Shape;5968;p26"/>
          <p:cNvSpPr txBox="1"/>
          <p:nvPr>
            <p:ph type="title"/>
          </p:nvPr>
        </p:nvSpPr>
        <p:spPr>
          <a:xfrm>
            <a:off x="-10160" y="31696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Approaches to BIA</a:t>
            </a:r>
            <a:endParaRPr/>
          </a:p>
        </p:txBody>
      </p:sp>
      <p:sp>
        <p:nvSpPr>
          <p:cNvPr id="5969" name="Google Shape;5969;p26"/>
          <p:cNvSpPr/>
          <p:nvPr/>
        </p:nvSpPr>
        <p:spPr>
          <a:xfrm>
            <a:off x="11049759" y="3279765"/>
            <a:ext cx="4626000" cy="2805123"/>
          </a:xfrm>
          <a:prstGeom prst="roundRect">
            <a:avLst>
              <a:gd fmla="val 3401" name="adj"/>
            </a:avLst>
          </a:prstGeom>
          <a:solidFill>
            <a:srgbClr val="F2F2F2"/>
          </a:solidFill>
          <a:ln cap="flat" cmpd="sng" w="25400">
            <a:solidFill>
              <a:srgbClr val="D8D8D8"/>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5970" name="Google Shape;5970;p26"/>
          <p:cNvSpPr txBox="1"/>
          <p:nvPr/>
        </p:nvSpPr>
        <p:spPr>
          <a:xfrm>
            <a:off x="11144659" y="4053049"/>
            <a:ext cx="4440900"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involves holding meetings with key users to ascertain the potential business impact of various disruptions.</a:t>
            </a:r>
            <a:endParaRPr b="0" i="0" sz="2200" u="none" cap="none" strike="noStrike">
              <a:solidFill>
                <a:srgbClr val="3F3F3F"/>
              </a:solidFill>
              <a:latin typeface="Open Sans"/>
              <a:ea typeface="Open Sans"/>
              <a:cs typeface="Open Sans"/>
              <a:sym typeface="Open Sans"/>
            </a:endParaRPr>
          </a:p>
        </p:txBody>
      </p:sp>
      <p:sp>
        <p:nvSpPr>
          <p:cNvPr id="5971" name="Google Shape;5971;p26"/>
          <p:cNvSpPr/>
          <p:nvPr/>
        </p:nvSpPr>
        <p:spPr>
          <a:xfrm>
            <a:off x="5983599" y="3265895"/>
            <a:ext cx="4626000" cy="2818994"/>
          </a:xfrm>
          <a:prstGeom prst="roundRect">
            <a:avLst>
              <a:gd fmla="val 2962" name="adj"/>
            </a:avLst>
          </a:prstGeom>
          <a:solidFill>
            <a:srgbClr val="F2F2F2"/>
          </a:solidFill>
          <a:ln cap="flat" cmpd="sng" w="25400">
            <a:solidFill>
              <a:srgbClr val="D8D8D8"/>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sp>
        <p:nvSpPr>
          <p:cNvPr id="5972" name="Google Shape;5972;p26"/>
          <p:cNvSpPr txBox="1"/>
          <p:nvPr/>
        </p:nvSpPr>
        <p:spPr>
          <a:xfrm>
            <a:off x="6028007" y="4027804"/>
            <a:ext cx="4658100" cy="1636049"/>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involves interviewing key users. The information obtained is tabulated and analyzed to develop a BIA.</a:t>
            </a:r>
            <a:endParaRPr b="0" i="0" sz="2200" u="none" cap="none" strike="noStrike">
              <a:solidFill>
                <a:srgbClr val="3F3F3F"/>
              </a:solidFill>
              <a:latin typeface="Open Sans"/>
              <a:ea typeface="Open Sans"/>
              <a:cs typeface="Open Sans"/>
              <a:sym typeface="Open Sans"/>
            </a:endParaRPr>
          </a:p>
        </p:txBody>
      </p:sp>
      <p:sp>
        <p:nvSpPr>
          <p:cNvPr id="5973" name="Google Shape;5973;p26"/>
          <p:cNvSpPr/>
          <p:nvPr/>
        </p:nvSpPr>
        <p:spPr>
          <a:xfrm>
            <a:off x="858010" y="3279765"/>
            <a:ext cx="4624068" cy="2805123"/>
          </a:xfrm>
          <a:prstGeom prst="roundRect">
            <a:avLst>
              <a:gd fmla="val 3401" name="adj"/>
            </a:avLst>
          </a:prstGeom>
          <a:solidFill>
            <a:srgbClr val="F2F2F2"/>
          </a:solidFill>
          <a:ln cap="flat" cmpd="sng" w="25400">
            <a:solidFill>
              <a:srgbClr val="D8D8D8"/>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Open Sans"/>
              <a:ea typeface="Open Sans"/>
              <a:cs typeface="Open Sans"/>
              <a:sym typeface="Open Sans"/>
            </a:endParaRPr>
          </a:p>
        </p:txBody>
      </p:sp>
      <p:grpSp>
        <p:nvGrpSpPr>
          <p:cNvPr id="5974" name="Google Shape;5974;p26"/>
          <p:cNvGrpSpPr/>
          <p:nvPr/>
        </p:nvGrpSpPr>
        <p:grpSpPr>
          <a:xfrm>
            <a:off x="1219847" y="2607167"/>
            <a:ext cx="3923827" cy="901686"/>
            <a:chOff x="991547" y="2567081"/>
            <a:chExt cx="4427542" cy="1136822"/>
          </a:xfrm>
        </p:grpSpPr>
        <p:grpSp>
          <p:nvGrpSpPr>
            <p:cNvPr id="5975" name="Google Shape;5975;p26"/>
            <p:cNvGrpSpPr/>
            <p:nvPr/>
          </p:nvGrpSpPr>
          <p:grpSpPr>
            <a:xfrm>
              <a:off x="991547" y="2567081"/>
              <a:ext cx="4427542" cy="1136822"/>
              <a:chOff x="1591293" y="2718487"/>
              <a:chExt cx="4427542" cy="1136822"/>
            </a:xfrm>
          </p:grpSpPr>
          <p:sp>
            <p:nvSpPr>
              <p:cNvPr id="5976" name="Google Shape;5976;p26"/>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SemiBold"/>
                  <a:ea typeface="Open Sans SemiBold"/>
                  <a:cs typeface="Open Sans SemiBold"/>
                  <a:sym typeface="Open Sans SemiBold"/>
                </a:endParaRPr>
              </a:p>
            </p:txBody>
          </p:sp>
          <p:sp>
            <p:nvSpPr>
              <p:cNvPr id="5977" name="Google Shape;5977;p26"/>
              <p:cNvSpPr/>
              <p:nvPr/>
            </p:nvSpPr>
            <p:spPr>
              <a:xfrm>
                <a:off x="1741828" y="2718487"/>
                <a:ext cx="4131774" cy="1136822"/>
              </a:xfrm>
              <a:prstGeom prst="round2SameRect">
                <a:avLst>
                  <a:gd fmla="val 16993" name="adj1"/>
                  <a:gd fmla="val 0" name="adj2"/>
                </a:avLst>
              </a:prstGeom>
              <a:solidFill>
                <a:srgbClr val="FFA7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SemiBold"/>
                  <a:ea typeface="Open Sans SemiBold"/>
                  <a:cs typeface="Open Sans SemiBold"/>
                  <a:sym typeface="Open Sans SemiBold"/>
                </a:endParaRPr>
              </a:p>
            </p:txBody>
          </p:sp>
        </p:grpSp>
        <p:sp>
          <p:nvSpPr>
            <p:cNvPr id="5978" name="Google Shape;5978;p26"/>
            <p:cNvSpPr txBox="1"/>
            <p:nvPr/>
          </p:nvSpPr>
          <p:spPr>
            <a:xfrm>
              <a:off x="1176475" y="2939264"/>
              <a:ext cx="4131774" cy="500516"/>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Questionnaire approach</a:t>
              </a:r>
              <a:endParaRPr/>
            </a:p>
          </p:txBody>
        </p:sp>
      </p:grpSp>
      <p:grpSp>
        <p:nvGrpSpPr>
          <p:cNvPr id="5979" name="Google Shape;5979;p26"/>
          <p:cNvGrpSpPr/>
          <p:nvPr/>
        </p:nvGrpSpPr>
        <p:grpSpPr>
          <a:xfrm>
            <a:off x="6360199" y="2608186"/>
            <a:ext cx="3923827" cy="901687"/>
            <a:chOff x="11010862" y="2567081"/>
            <a:chExt cx="4427542" cy="1136822"/>
          </a:xfrm>
        </p:grpSpPr>
        <p:grpSp>
          <p:nvGrpSpPr>
            <p:cNvPr id="5980" name="Google Shape;5980;p26"/>
            <p:cNvGrpSpPr/>
            <p:nvPr/>
          </p:nvGrpSpPr>
          <p:grpSpPr>
            <a:xfrm>
              <a:off x="11010862" y="2567081"/>
              <a:ext cx="4427542" cy="1136822"/>
              <a:chOff x="1591293" y="2718487"/>
              <a:chExt cx="4427542" cy="1136822"/>
            </a:xfrm>
          </p:grpSpPr>
          <p:sp>
            <p:nvSpPr>
              <p:cNvPr id="5981" name="Google Shape;5981;p26"/>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SemiBold"/>
                  <a:ea typeface="Open Sans SemiBold"/>
                  <a:cs typeface="Open Sans SemiBold"/>
                  <a:sym typeface="Open Sans SemiBold"/>
                </a:endParaRPr>
              </a:p>
            </p:txBody>
          </p:sp>
          <p:sp>
            <p:nvSpPr>
              <p:cNvPr id="5982" name="Google Shape;5982;p26"/>
              <p:cNvSpPr/>
              <p:nvPr/>
            </p:nvSpPr>
            <p:spPr>
              <a:xfrm>
                <a:off x="1741828" y="2718487"/>
                <a:ext cx="4131774" cy="1136822"/>
              </a:xfrm>
              <a:prstGeom prst="round2SameRect">
                <a:avLst>
                  <a:gd fmla="val 16993" name="adj1"/>
                  <a:gd fmla="val 0" name="adj2"/>
                </a:avLst>
              </a:prstGeom>
              <a:solidFill>
                <a:srgbClr val="19D1B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SemiBold"/>
                  <a:ea typeface="Open Sans SemiBold"/>
                  <a:cs typeface="Open Sans SemiBold"/>
                  <a:sym typeface="Open Sans SemiBold"/>
                </a:endParaRPr>
              </a:p>
            </p:txBody>
          </p:sp>
        </p:grpSp>
        <p:sp>
          <p:nvSpPr>
            <p:cNvPr id="5983" name="Google Shape;5983;p26"/>
            <p:cNvSpPr txBox="1"/>
            <p:nvPr/>
          </p:nvSpPr>
          <p:spPr>
            <a:xfrm>
              <a:off x="11197160" y="2954181"/>
              <a:ext cx="4090865" cy="500516"/>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Interview approach</a:t>
              </a:r>
              <a:endParaRPr/>
            </a:p>
          </p:txBody>
        </p:sp>
      </p:grpSp>
      <p:grpSp>
        <p:nvGrpSpPr>
          <p:cNvPr id="5984" name="Google Shape;5984;p26"/>
          <p:cNvGrpSpPr/>
          <p:nvPr/>
        </p:nvGrpSpPr>
        <p:grpSpPr>
          <a:xfrm>
            <a:off x="11400846" y="2608170"/>
            <a:ext cx="3923827" cy="901683"/>
            <a:chOff x="944577" y="4695511"/>
            <a:chExt cx="4427542" cy="1136822"/>
          </a:xfrm>
        </p:grpSpPr>
        <p:grpSp>
          <p:nvGrpSpPr>
            <p:cNvPr id="5985" name="Google Shape;5985;p26"/>
            <p:cNvGrpSpPr/>
            <p:nvPr/>
          </p:nvGrpSpPr>
          <p:grpSpPr>
            <a:xfrm>
              <a:off x="944577" y="4695511"/>
              <a:ext cx="4427542" cy="1136822"/>
              <a:chOff x="1591293" y="2718487"/>
              <a:chExt cx="4427542" cy="1136822"/>
            </a:xfrm>
          </p:grpSpPr>
          <p:sp>
            <p:nvSpPr>
              <p:cNvPr id="5986" name="Google Shape;5986;p26"/>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SemiBold"/>
                  <a:ea typeface="Open Sans SemiBold"/>
                  <a:cs typeface="Open Sans SemiBold"/>
                  <a:sym typeface="Open Sans SemiBold"/>
                </a:endParaRPr>
              </a:p>
            </p:txBody>
          </p:sp>
          <p:sp>
            <p:nvSpPr>
              <p:cNvPr id="5987" name="Google Shape;5987;p26"/>
              <p:cNvSpPr/>
              <p:nvPr/>
            </p:nvSpPr>
            <p:spPr>
              <a:xfrm>
                <a:off x="1741828" y="2718487"/>
                <a:ext cx="4131774" cy="1136822"/>
              </a:xfrm>
              <a:prstGeom prst="round2SameRect">
                <a:avLst>
                  <a:gd fmla="val 16993" name="adj1"/>
                  <a:gd fmla="val 0" name="adj2"/>
                </a:avLst>
              </a:prstGeom>
              <a:solidFill>
                <a:srgbClr val="69BE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t/>
                </a:r>
                <a:endParaRPr b="0" i="0" sz="2200" u="none" cap="none" strike="noStrike">
                  <a:solidFill>
                    <a:srgbClr val="3F3F3F"/>
                  </a:solidFill>
                  <a:latin typeface="Open Sans SemiBold"/>
                  <a:ea typeface="Open Sans SemiBold"/>
                  <a:cs typeface="Open Sans SemiBold"/>
                  <a:sym typeface="Open Sans SemiBold"/>
                </a:endParaRPr>
              </a:p>
            </p:txBody>
          </p:sp>
        </p:grpSp>
        <p:sp>
          <p:nvSpPr>
            <p:cNvPr id="5988" name="Google Shape;5988;p26"/>
            <p:cNvSpPr txBox="1"/>
            <p:nvPr/>
          </p:nvSpPr>
          <p:spPr>
            <a:xfrm>
              <a:off x="1242552" y="5038863"/>
              <a:ext cx="3821420" cy="50051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Meeting approach</a:t>
              </a:r>
              <a:endParaRPr/>
            </a:p>
          </p:txBody>
        </p:sp>
      </p:grpSp>
      <p:sp>
        <p:nvSpPr>
          <p:cNvPr id="5989" name="Google Shape;5989;p26"/>
          <p:cNvSpPr txBox="1"/>
          <p:nvPr/>
        </p:nvSpPr>
        <p:spPr>
          <a:xfrm>
            <a:off x="906544" y="4057584"/>
            <a:ext cx="4527000" cy="1250110"/>
          </a:xfrm>
          <a:prstGeom prst="rect">
            <a:avLst/>
          </a:prstGeom>
          <a:noFill/>
          <a:ln>
            <a:noFill/>
          </a:ln>
        </p:spPr>
        <p:txBody>
          <a:bodyPr anchorCtr="0" anchor="t" bIns="45700" lIns="91425" spcFirstLastPara="1" rIns="91425" wrap="square" tIns="45700">
            <a:spAutoFit/>
          </a:bodyPr>
          <a:lstStyle/>
          <a:p>
            <a:pPr indent="0" lvl="1"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involves developing a detailed set of questions and circulating it to key users.</a:t>
            </a:r>
            <a:endParaRPr b="0" i="0" sz="2200" u="none" cap="none" strike="noStrike">
              <a:solidFill>
                <a:srgbClr val="3F3F3F"/>
              </a:solidFill>
              <a:latin typeface="Open Sans"/>
              <a:ea typeface="Open Sans"/>
              <a:cs typeface="Open Sans"/>
              <a:sym typeface="Open Sans"/>
            </a:endParaRPr>
          </a:p>
        </p:txBody>
      </p:sp>
      <p:sp>
        <p:nvSpPr>
          <p:cNvPr id="5990" name="Google Shape;5990;p26"/>
          <p:cNvSpPr/>
          <p:nvPr/>
        </p:nvSpPr>
        <p:spPr>
          <a:xfrm>
            <a:off x="6096000" y="903408"/>
            <a:ext cx="4072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5" name="Shape 5995"/>
        <p:cNvGrpSpPr/>
        <p:nvPr/>
      </p:nvGrpSpPr>
      <p:grpSpPr>
        <a:xfrm>
          <a:off x="0" y="0"/>
          <a:ext cx="0" cy="0"/>
          <a:chOff x="0" y="0"/>
          <a:chExt cx="0" cy="0"/>
        </a:xfrm>
      </p:grpSpPr>
      <p:sp>
        <p:nvSpPr>
          <p:cNvPr id="5996" name="Google Shape;5996;p47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Business Impact Analysis</a:t>
            </a:r>
            <a:endParaRPr/>
          </a:p>
        </p:txBody>
      </p:sp>
      <p:grpSp>
        <p:nvGrpSpPr>
          <p:cNvPr id="5997" name="Google Shape;5997;p478"/>
          <p:cNvGrpSpPr/>
          <p:nvPr/>
        </p:nvGrpSpPr>
        <p:grpSpPr>
          <a:xfrm>
            <a:off x="1609811" y="1621197"/>
            <a:ext cx="13036377" cy="2334174"/>
            <a:chOff x="1609812" y="1345738"/>
            <a:chExt cx="13036377" cy="2334174"/>
          </a:xfrm>
        </p:grpSpPr>
        <p:sp>
          <p:nvSpPr>
            <p:cNvPr id="5998" name="Google Shape;5998;p478"/>
            <p:cNvSpPr/>
            <p:nvPr/>
          </p:nvSpPr>
          <p:spPr>
            <a:xfrm>
              <a:off x="1609812" y="1345738"/>
              <a:ext cx="13036377" cy="2334174"/>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478"/>
            <p:cNvSpPr txBox="1"/>
            <p:nvPr/>
          </p:nvSpPr>
          <p:spPr>
            <a:xfrm>
              <a:off x="3855653" y="1562169"/>
              <a:ext cx="8544696"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Step 1: Collect key business processes and IT systems   </a:t>
              </a:r>
              <a:endParaRPr b="1" i="0" sz="2200" u="none" cap="none" strike="noStrike">
                <a:solidFill>
                  <a:srgbClr val="404040"/>
                </a:solidFill>
                <a:latin typeface="Open Sans"/>
                <a:ea typeface="Open Sans"/>
                <a:cs typeface="Open Sans"/>
                <a:sym typeface="Open Sans"/>
              </a:endParaRPr>
            </a:p>
          </p:txBody>
        </p:sp>
        <p:sp>
          <p:nvSpPr>
            <p:cNvPr id="6000" name="Google Shape;6000;p478"/>
            <p:cNvSpPr txBox="1"/>
            <p:nvPr/>
          </p:nvSpPr>
          <p:spPr>
            <a:xfrm>
              <a:off x="3039195" y="2375872"/>
              <a:ext cx="10177613"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The objective of the BCP project is to establish a detailed list of all identifiable processes and systems. </a:t>
              </a:r>
              <a:endParaRPr b="0" i="0" sz="2000" u="none" cap="none" strike="noStrike">
                <a:solidFill>
                  <a:srgbClr val="3F3F3F"/>
                </a:solidFill>
                <a:latin typeface="Open Sans"/>
                <a:ea typeface="Open Sans"/>
                <a:cs typeface="Open Sans"/>
                <a:sym typeface="Open Sans"/>
              </a:endParaRPr>
            </a:p>
          </p:txBody>
        </p:sp>
      </p:grpSp>
      <p:grpSp>
        <p:nvGrpSpPr>
          <p:cNvPr id="6001" name="Google Shape;6001;p478"/>
          <p:cNvGrpSpPr/>
          <p:nvPr/>
        </p:nvGrpSpPr>
        <p:grpSpPr>
          <a:xfrm>
            <a:off x="1538374" y="5795108"/>
            <a:ext cx="13036377" cy="2334174"/>
            <a:chOff x="1609812" y="4537900"/>
            <a:chExt cx="13036377" cy="2334174"/>
          </a:xfrm>
        </p:grpSpPr>
        <p:sp>
          <p:nvSpPr>
            <p:cNvPr id="6002" name="Google Shape;6002;p478"/>
            <p:cNvSpPr/>
            <p:nvPr/>
          </p:nvSpPr>
          <p:spPr>
            <a:xfrm>
              <a:off x="1609812" y="4537900"/>
              <a:ext cx="13036377" cy="2334174"/>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478"/>
            <p:cNvSpPr txBox="1"/>
            <p:nvPr/>
          </p:nvSpPr>
          <p:spPr>
            <a:xfrm>
              <a:off x="3927090" y="4845420"/>
              <a:ext cx="8544696"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Step 2: Find out statements of impact</a:t>
              </a:r>
              <a:endParaRPr b="1" i="0" sz="2200" u="none" cap="none" strike="noStrike">
                <a:solidFill>
                  <a:srgbClr val="404040"/>
                </a:solidFill>
                <a:latin typeface="Open Sans"/>
                <a:ea typeface="Open Sans"/>
                <a:cs typeface="Open Sans"/>
                <a:sym typeface="Open Sans"/>
              </a:endParaRPr>
            </a:p>
          </p:txBody>
        </p:sp>
        <p:sp>
          <p:nvSpPr>
            <p:cNvPr id="6004" name="Google Shape;6004;p478"/>
            <p:cNvSpPr txBox="1"/>
            <p:nvPr/>
          </p:nvSpPr>
          <p:spPr>
            <a:xfrm>
              <a:off x="2744187" y="5646370"/>
              <a:ext cx="10910503"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 statement of impact is a qualitative or quantitative description of the impact on the business if the process or system were incapacitated for a time.</a:t>
              </a:r>
              <a:endParaRPr b="0" i="0" sz="2200" u="none" cap="none" strike="noStrike">
                <a:solidFill>
                  <a:srgbClr val="404040"/>
                </a:solidFill>
                <a:latin typeface="Open Sans"/>
                <a:ea typeface="Open Sans"/>
                <a:cs typeface="Open Sans"/>
                <a:sym typeface="Open Sans"/>
              </a:endParaRPr>
            </a:p>
          </p:txBody>
        </p:sp>
      </p:grpSp>
      <p:pic>
        <p:nvPicPr>
          <p:cNvPr id="6005" name="Google Shape;6005;p478"/>
          <p:cNvPicPr preferRelativeResize="0"/>
          <p:nvPr/>
        </p:nvPicPr>
        <p:blipFill rotWithShape="1">
          <a:blip r:embed="rId3">
            <a:alphaModFix/>
          </a:blip>
          <a:srcRect b="0" l="0" r="0" t="0"/>
          <a:stretch/>
        </p:blipFill>
        <p:spPr>
          <a:xfrm>
            <a:off x="7067336" y="4148366"/>
            <a:ext cx="1978453" cy="991708"/>
          </a:xfrm>
          <a:prstGeom prst="rect">
            <a:avLst/>
          </a:prstGeom>
          <a:noFill/>
          <a:ln>
            <a:noFill/>
          </a:ln>
        </p:spPr>
      </p:pic>
      <p:sp>
        <p:nvSpPr>
          <p:cNvPr id="6006" name="Google Shape;6006;p478"/>
          <p:cNvSpPr/>
          <p:nvPr/>
        </p:nvSpPr>
        <p:spPr>
          <a:xfrm>
            <a:off x="5359400" y="816324"/>
            <a:ext cx="5554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0" name="Shape 6010"/>
        <p:cNvGrpSpPr/>
        <p:nvPr/>
      </p:nvGrpSpPr>
      <p:grpSpPr>
        <a:xfrm>
          <a:off x="0" y="0"/>
          <a:ext cx="0" cy="0"/>
          <a:chOff x="0" y="0"/>
          <a:chExt cx="0" cy="0"/>
        </a:xfrm>
      </p:grpSpPr>
      <p:sp>
        <p:nvSpPr>
          <p:cNvPr id="6011" name="Google Shape;6011;p479"/>
          <p:cNvSpPr txBox="1"/>
          <p:nvPr>
            <p:ph idx="1" type="body"/>
          </p:nvPr>
        </p:nvSpPr>
        <p:spPr>
          <a:xfrm>
            <a:off x="1928137" y="1337448"/>
            <a:ext cx="12451800" cy="5527500"/>
          </a:xfrm>
          <a:prstGeom prst="rect">
            <a:avLst/>
          </a:prstGeom>
          <a:noFill/>
          <a:ln>
            <a:noFill/>
          </a:ln>
        </p:spPr>
        <p:txBody>
          <a:bodyPr anchorCtr="0" anchor="t" bIns="0" lIns="91425" spcFirstLastPara="1" rIns="91425" wrap="square" tIns="0">
            <a:normAutofit/>
          </a:bodyPr>
          <a:lstStyle/>
          <a:p>
            <a:pPr indent="0" lvl="0" marL="0" rtl="0" algn="ctr">
              <a:lnSpc>
                <a:spcPct val="120000"/>
              </a:lnSpc>
              <a:spcBef>
                <a:spcPts val="0"/>
              </a:spcBef>
              <a:spcAft>
                <a:spcPts val="0"/>
              </a:spcAft>
              <a:buSzPts val="2200"/>
              <a:buNone/>
            </a:pPr>
            <a:r>
              <a:rPr b="0" i="0" lang="en-US" sz="2200" u="none" cap="none" strike="noStrike">
                <a:solidFill>
                  <a:srgbClr val="3F3F3F"/>
                </a:solidFill>
                <a:latin typeface="Open Sans"/>
                <a:ea typeface="Open Sans"/>
                <a:cs typeface="Open Sans"/>
                <a:sym typeface="Open Sans"/>
              </a:rPr>
              <a:t>The three major goals of BIA are: </a:t>
            </a:r>
            <a:endParaRPr/>
          </a:p>
        </p:txBody>
      </p:sp>
      <p:sp>
        <p:nvSpPr>
          <p:cNvPr id="6012" name="Google Shape;6012;p479"/>
          <p:cNvSpPr txBox="1"/>
          <p:nvPr>
            <p:ph type="title"/>
          </p:nvPr>
        </p:nvSpPr>
        <p:spPr>
          <a:xfrm>
            <a:off x="-10160" y="32131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BIA: Goals</a:t>
            </a:r>
            <a:endParaRPr/>
          </a:p>
        </p:txBody>
      </p:sp>
      <p:sp>
        <p:nvSpPr>
          <p:cNvPr id="6013" name="Google Shape;6013;p479"/>
          <p:cNvSpPr/>
          <p:nvPr/>
        </p:nvSpPr>
        <p:spPr>
          <a:xfrm>
            <a:off x="4055715" y="2140057"/>
            <a:ext cx="10559201" cy="1648169"/>
          </a:xfrm>
          <a:prstGeom prst="roundRect">
            <a:avLst>
              <a:gd fmla="val 4899" name="adj"/>
            </a:avLst>
          </a:prstGeom>
          <a:noFill/>
          <a:ln cap="flat" cmpd="sng" w="12700">
            <a:solidFill>
              <a:schemeClr val="accent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6014" name="Google Shape;6014;p479"/>
          <p:cNvSpPr txBox="1"/>
          <p:nvPr/>
        </p:nvSpPr>
        <p:spPr>
          <a:xfrm>
            <a:off x="4294512" y="2528683"/>
            <a:ext cx="10233768" cy="870917"/>
          </a:xfrm>
          <a:prstGeom prst="rect">
            <a:avLst/>
          </a:prstGeom>
          <a:noFill/>
          <a:ln>
            <a:noFill/>
          </a:ln>
        </p:spPr>
        <p:txBody>
          <a:bodyPr anchorCtr="0" anchor="ctr" bIns="45675" lIns="45675" spcFirstLastPara="1" rIns="45675" wrap="square" tIns="45675">
            <a:spAutoFit/>
          </a:bodyPr>
          <a:lstStyle/>
          <a:p>
            <a:pPr indent="-342900" lvl="0" marL="537209"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Identification and prioritization of every critical business unit process</a:t>
            </a:r>
            <a:endParaRPr b="0" i="0" sz="2200" u="none" cap="none" strike="noStrike">
              <a:solidFill>
                <a:srgbClr val="404040"/>
              </a:solidFill>
              <a:latin typeface="Open Sans"/>
              <a:ea typeface="Open Sans"/>
              <a:cs typeface="Open Sans"/>
              <a:sym typeface="Open Sans"/>
            </a:endParaRPr>
          </a:p>
          <a:p>
            <a:pPr indent="-342900" lvl="0" marL="537209"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Evaluation of the impact of a disruptive event </a:t>
            </a:r>
            <a:endParaRPr b="0" i="0" sz="2200" u="none" cap="none" strike="noStrike">
              <a:solidFill>
                <a:srgbClr val="404040"/>
              </a:solidFill>
              <a:latin typeface="Open Sans"/>
              <a:ea typeface="Open Sans"/>
              <a:cs typeface="Open Sans"/>
              <a:sym typeface="Open Sans"/>
            </a:endParaRPr>
          </a:p>
        </p:txBody>
      </p:sp>
      <p:sp>
        <p:nvSpPr>
          <p:cNvPr id="6015" name="Google Shape;6015;p479"/>
          <p:cNvSpPr/>
          <p:nvPr/>
        </p:nvSpPr>
        <p:spPr>
          <a:xfrm>
            <a:off x="4055715" y="4128794"/>
            <a:ext cx="10559201" cy="1648170"/>
          </a:xfrm>
          <a:prstGeom prst="roundRect">
            <a:avLst>
              <a:gd fmla="val 5739" name="adj"/>
            </a:avLst>
          </a:prstGeom>
          <a:noFill/>
          <a:ln cap="flat" cmpd="sng" w="12700">
            <a:solidFill>
              <a:srgbClr val="61B4D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6016" name="Google Shape;6016;p479"/>
          <p:cNvSpPr txBox="1"/>
          <p:nvPr/>
        </p:nvSpPr>
        <p:spPr>
          <a:xfrm>
            <a:off x="4225240" y="4322751"/>
            <a:ext cx="10355114" cy="1260254"/>
          </a:xfrm>
          <a:prstGeom prst="rect">
            <a:avLst/>
          </a:prstGeom>
          <a:noFill/>
          <a:ln>
            <a:noFill/>
          </a:ln>
        </p:spPr>
        <p:txBody>
          <a:bodyPr anchorCtr="0" anchor="ctr" bIns="45675" lIns="45675" spcFirstLastPara="1" rIns="45675" wrap="square" tIns="45675">
            <a:spAutoFit/>
          </a:bodyPr>
          <a:lstStyle/>
          <a:p>
            <a:pPr indent="-342900" lvl="0" marL="537209"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Estimating maximum tolerable downtime (MTD) using the BIA</a:t>
            </a:r>
            <a:endParaRPr b="0" i="0" sz="2200" u="none" cap="none" strike="noStrike">
              <a:solidFill>
                <a:srgbClr val="404040"/>
              </a:solidFill>
              <a:latin typeface="Open Sans"/>
              <a:ea typeface="Open Sans"/>
              <a:cs typeface="Open Sans"/>
              <a:sym typeface="Open Sans"/>
            </a:endParaRPr>
          </a:p>
          <a:p>
            <a:pPr indent="-342900" lvl="0" marL="537209"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Non-recovery, if the interruption of critical process extends the maximum tolerable downtime</a:t>
            </a:r>
            <a:endParaRPr b="0" i="0" sz="2200" u="none" cap="none" strike="noStrike">
              <a:solidFill>
                <a:srgbClr val="404040"/>
              </a:solidFill>
              <a:latin typeface="Open Sans"/>
              <a:ea typeface="Open Sans"/>
              <a:cs typeface="Open Sans"/>
              <a:sym typeface="Open Sans"/>
            </a:endParaRPr>
          </a:p>
        </p:txBody>
      </p:sp>
      <p:sp>
        <p:nvSpPr>
          <p:cNvPr id="6017" name="Google Shape;6017;p479"/>
          <p:cNvSpPr/>
          <p:nvPr/>
        </p:nvSpPr>
        <p:spPr>
          <a:xfrm>
            <a:off x="4055715" y="6159096"/>
            <a:ext cx="10559201" cy="1648169"/>
          </a:xfrm>
          <a:prstGeom prst="roundRect">
            <a:avLst>
              <a:gd fmla="val 7420" name="adj"/>
            </a:avLst>
          </a:prstGeom>
          <a:noFill/>
          <a:ln cap="flat" cmpd="sng" w="12700">
            <a:solidFill>
              <a:srgbClr val="03958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6018" name="Google Shape;6018;p479"/>
          <p:cNvSpPr txBox="1"/>
          <p:nvPr/>
        </p:nvSpPr>
        <p:spPr>
          <a:xfrm>
            <a:off x="4188246" y="6742390"/>
            <a:ext cx="10633149" cy="481579"/>
          </a:xfrm>
          <a:prstGeom prst="rect">
            <a:avLst/>
          </a:prstGeom>
          <a:noFill/>
          <a:ln>
            <a:noFill/>
          </a:ln>
        </p:spPr>
        <p:txBody>
          <a:bodyPr anchorCtr="0" anchor="ctr" bIns="45675" lIns="45675" spcFirstLastPara="1" rIns="45675" wrap="square" tIns="45675">
            <a:spAutoFit/>
          </a:bodyPr>
          <a:lstStyle/>
          <a:p>
            <a:pPr indent="-342900" lvl="0" marL="537209" marR="0" rtl="0" algn="l">
              <a:lnSpc>
                <a:spcPct val="115000"/>
              </a:lnSpc>
              <a:spcBef>
                <a:spcPts val="0"/>
              </a:spcBef>
              <a:spcAft>
                <a:spcPts val="0"/>
              </a:spcAft>
              <a:buClr>
                <a:srgbClr val="3F3F3F"/>
              </a:buClr>
              <a:buSzPts val="2200"/>
              <a:buFont typeface="Arial"/>
              <a:buChar char="•"/>
            </a:pPr>
            <a:r>
              <a:rPr b="0" i="0" lang="en-US" sz="2200" u="none" cap="none" strike="noStrike">
                <a:solidFill>
                  <a:srgbClr val="404040"/>
                </a:solidFill>
                <a:latin typeface="Open Sans"/>
                <a:ea typeface="Open Sans"/>
                <a:cs typeface="Open Sans"/>
                <a:sym typeface="Open Sans"/>
              </a:rPr>
              <a:t>Estimating resource requirements</a:t>
            </a:r>
            <a:endParaRPr b="0" i="0" sz="2200" u="none" cap="none" strike="noStrike">
              <a:solidFill>
                <a:srgbClr val="404040"/>
              </a:solidFill>
              <a:latin typeface="Open Sans"/>
              <a:ea typeface="Open Sans"/>
              <a:cs typeface="Open Sans"/>
              <a:sym typeface="Open Sans"/>
            </a:endParaRPr>
          </a:p>
        </p:txBody>
      </p:sp>
      <p:sp>
        <p:nvSpPr>
          <p:cNvPr id="6019" name="Google Shape;6019;p479"/>
          <p:cNvSpPr/>
          <p:nvPr/>
        </p:nvSpPr>
        <p:spPr>
          <a:xfrm>
            <a:off x="3794242" y="2815753"/>
            <a:ext cx="430997" cy="286341"/>
          </a:xfrm>
          <a:prstGeom prst="rightArrow">
            <a:avLst>
              <a:gd fmla="val 50000" name="adj1"/>
              <a:gd fmla="val 50000" name="adj2"/>
            </a:avLst>
          </a:prstGeom>
          <a:solidFill>
            <a:srgbClr val="ED7D31"/>
          </a:solidFill>
          <a:ln cap="flat" cmpd="sng" w="25400">
            <a:solidFill>
              <a:srgbClr val="ED7D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6020" name="Google Shape;6020;p479"/>
          <p:cNvSpPr/>
          <p:nvPr/>
        </p:nvSpPr>
        <p:spPr>
          <a:xfrm>
            <a:off x="3794241" y="4795430"/>
            <a:ext cx="430997" cy="286341"/>
          </a:xfrm>
          <a:prstGeom prst="rightArrow">
            <a:avLst>
              <a:gd fmla="val 50000" name="adj1"/>
              <a:gd fmla="val 50000" name="adj2"/>
            </a:avLst>
          </a:prstGeom>
          <a:solidFill>
            <a:srgbClr val="61B4DF"/>
          </a:solidFill>
          <a:ln cap="flat" cmpd="sng" w="25400">
            <a:solidFill>
              <a:srgbClr val="61B4D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6021" name="Google Shape;6021;p479"/>
          <p:cNvSpPr/>
          <p:nvPr/>
        </p:nvSpPr>
        <p:spPr>
          <a:xfrm>
            <a:off x="3794240" y="6840008"/>
            <a:ext cx="430997" cy="286341"/>
          </a:xfrm>
          <a:prstGeom prst="rightArrow">
            <a:avLst>
              <a:gd fmla="val 50000" name="adj1"/>
              <a:gd fmla="val 50000" name="adj2"/>
            </a:avLst>
          </a:prstGeom>
          <a:solidFill>
            <a:srgbClr val="039581"/>
          </a:solidFill>
          <a:ln cap="flat" cmpd="sng" w="25400">
            <a:solidFill>
              <a:srgbClr val="03958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6022" name="Google Shape;6022;p479"/>
          <p:cNvSpPr/>
          <p:nvPr/>
        </p:nvSpPr>
        <p:spPr>
          <a:xfrm>
            <a:off x="1542810" y="2125779"/>
            <a:ext cx="2324584" cy="1662447"/>
          </a:xfrm>
          <a:prstGeom prst="roundRect">
            <a:avLst>
              <a:gd fmla="val 7954" name="adj"/>
            </a:avLst>
          </a:prstGeom>
          <a:solidFill>
            <a:srgbClr val="FBE4D4"/>
          </a:solidFill>
          <a:ln cap="flat" cmpd="sng" w="12700">
            <a:solidFill>
              <a:srgbClr val="ED7D3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Criticality prioritization</a:t>
            </a:r>
            <a:endParaRPr b="0" i="0" sz="2200" u="none" cap="none" strike="noStrike">
              <a:solidFill>
                <a:srgbClr val="404040"/>
              </a:solidFill>
              <a:latin typeface="Open Sans"/>
              <a:ea typeface="Open Sans"/>
              <a:cs typeface="Open Sans"/>
              <a:sym typeface="Open Sans"/>
            </a:endParaRPr>
          </a:p>
        </p:txBody>
      </p:sp>
      <p:sp>
        <p:nvSpPr>
          <p:cNvPr id="6023" name="Google Shape;6023;p479"/>
          <p:cNvSpPr/>
          <p:nvPr/>
        </p:nvSpPr>
        <p:spPr>
          <a:xfrm>
            <a:off x="1542807" y="4114516"/>
            <a:ext cx="2324587" cy="1648170"/>
          </a:xfrm>
          <a:prstGeom prst="roundRect">
            <a:avLst>
              <a:gd fmla="val 7329" name="adj"/>
            </a:avLst>
          </a:prstGeom>
          <a:solidFill>
            <a:srgbClr val="BBD6EE"/>
          </a:solidFill>
          <a:ln cap="flat" cmpd="sng" w="12700">
            <a:solidFill>
              <a:srgbClr val="61B4D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Downtime estimation</a:t>
            </a:r>
            <a:endParaRPr b="0" i="0" sz="2200" u="none" cap="none" strike="noStrike">
              <a:solidFill>
                <a:srgbClr val="404040"/>
              </a:solidFill>
              <a:latin typeface="Open Sans"/>
              <a:ea typeface="Open Sans"/>
              <a:cs typeface="Open Sans"/>
              <a:sym typeface="Open Sans"/>
            </a:endParaRPr>
          </a:p>
        </p:txBody>
      </p:sp>
      <p:sp>
        <p:nvSpPr>
          <p:cNvPr id="6024" name="Google Shape;6024;p479"/>
          <p:cNvSpPr/>
          <p:nvPr/>
        </p:nvSpPr>
        <p:spPr>
          <a:xfrm>
            <a:off x="1542805" y="6144818"/>
            <a:ext cx="2324589" cy="1662448"/>
          </a:xfrm>
          <a:prstGeom prst="roundRect">
            <a:avLst>
              <a:gd fmla="val 6864" name="adj"/>
            </a:avLst>
          </a:prstGeom>
          <a:solidFill>
            <a:srgbClr val="E1EFD8"/>
          </a:solidFill>
          <a:ln cap="flat" cmpd="sng" w="12700">
            <a:solidFill>
              <a:srgbClr val="03958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Resource estimation</a:t>
            </a:r>
            <a:endParaRPr b="0" i="0" sz="2200" u="none" cap="none" strike="noStrike">
              <a:solidFill>
                <a:srgbClr val="404040"/>
              </a:solidFill>
              <a:latin typeface="Open Sans"/>
              <a:ea typeface="Open Sans"/>
              <a:cs typeface="Open Sans"/>
              <a:sym typeface="Open Sans"/>
            </a:endParaRPr>
          </a:p>
        </p:txBody>
      </p:sp>
      <p:sp>
        <p:nvSpPr>
          <p:cNvPr id="6025" name="Google Shape;6025;p479"/>
          <p:cNvSpPr/>
          <p:nvPr/>
        </p:nvSpPr>
        <p:spPr>
          <a:xfrm>
            <a:off x="7023100" y="907764"/>
            <a:ext cx="2216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9" name="Shape 6029"/>
        <p:cNvGrpSpPr/>
        <p:nvPr/>
      </p:nvGrpSpPr>
      <p:grpSpPr>
        <a:xfrm>
          <a:off x="0" y="0"/>
          <a:ext cx="0" cy="0"/>
          <a:chOff x="0" y="0"/>
          <a:chExt cx="0" cy="0"/>
        </a:xfrm>
      </p:grpSpPr>
      <p:sp>
        <p:nvSpPr>
          <p:cNvPr id="6030" name="Google Shape;6030;p480"/>
          <p:cNvSpPr txBox="1"/>
          <p:nvPr>
            <p:ph type="title"/>
          </p:nvPr>
        </p:nvSpPr>
        <p:spPr>
          <a:xfrm>
            <a:off x="-10160" y="32131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Failure and Recovery Metrics</a:t>
            </a:r>
            <a:endParaRPr/>
          </a:p>
        </p:txBody>
      </p:sp>
      <p:sp>
        <p:nvSpPr>
          <p:cNvPr id="6031" name="Google Shape;6031;p480"/>
          <p:cNvSpPr txBox="1"/>
          <p:nvPr/>
        </p:nvSpPr>
        <p:spPr>
          <a:xfrm>
            <a:off x="4638735" y="1310505"/>
            <a:ext cx="6995084" cy="600073"/>
          </a:xfrm>
          <a:prstGeom prst="rect">
            <a:avLst/>
          </a:prstGeom>
          <a:noFill/>
          <a:ln>
            <a:noFill/>
          </a:ln>
        </p:spPr>
        <p:txBody>
          <a:bodyPr anchorCtr="0" anchor="t" bIns="45675" lIns="45675" spcFirstLastPara="1" rIns="45675" wrap="square" tIns="45675">
            <a:spAutoFit/>
          </a:bodyPr>
          <a:lstStyle/>
          <a:p>
            <a:pPr indent="0" lvl="0" marL="0" marR="0" rtl="0" algn="ctr">
              <a:lnSpc>
                <a:spcPct val="15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Maximum tolerable downtime (MTD) is:</a:t>
            </a:r>
            <a:endParaRPr b="0" i="0" sz="1400" u="none" cap="none" strike="noStrike">
              <a:solidFill>
                <a:srgbClr val="000000"/>
              </a:solidFill>
              <a:latin typeface="Arial"/>
              <a:ea typeface="Arial"/>
              <a:cs typeface="Arial"/>
              <a:sym typeface="Arial"/>
            </a:endParaRPr>
          </a:p>
        </p:txBody>
      </p:sp>
      <p:grpSp>
        <p:nvGrpSpPr>
          <p:cNvPr id="6032" name="Google Shape;6032;p480"/>
          <p:cNvGrpSpPr/>
          <p:nvPr/>
        </p:nvGrpSpPr>
        <p:grpSpPr>
          <a:xfrm>
            <a:off x="5846571" y="3877798"/>
            <a:ext cx="4479728" cy="3894936"/>
            <a:chOff x="1533146" y="4319001"/>
            <a:chExt cx="4479728" cy="3894936"/>
          </a:xfrm>
        </p:grpSpPr>
        <p:sp>
          <p:nvSpPr>
            <p:cNvPr id="6033" name="Google Shape;6033;p480"/>
            <p:cNvSpPr/>
            <p:nvPr/>
          </p:nvSpPr>
          <p:spPr>
            <a:xfrm>
              <a:off x="3785653" y="6146106"/>
              <a:ext cx="1899677" cy="2067831"/>
            </a:xfrm>
            <a:custGeom>
              <a:rect b="b" l="l" r="r" t="t"/>
              <a:pathLst>
                <a:path extrusionOk="0" h="2982580" w="2740039">
                  <a:moveTo>
                    <a:pt x="1656981" y="56926"/>
                  </a:moveTo>
                  <a:cubicBezTo>
                    <a:pt x="1177091" y="-79496"/>
                    <a:pt x="664000" y="33384"/>
                    <a:pt x="286727" y="351501"/>
                  </a:cubicBezTo>
                  <a:cubicBezTo>
                    <a:pt x="256545" y="377457"/>
                    <a:pt x="226967" y="404017"/>
                    <a:pt x="198596" y="432388"/>
                  </a:cubicBezTo>
                  <a:cubicBezTo>
                    <a:pt x="197389" y="431181"/>
                    <a:pt x="196182" y="430577"/>
                    <a:pt x="194974" y="429370"/>
                  </a:cubicBezTo>
                  <a:lnTo>
                    <a:pt x="142458" y="385908"/>
                  </a:lnTo>
                  <a:cubicBezTo>
                    <a:pt x="117709" y="365384"/>
                    <a:pt x="94167" y="373835"/>
                    <a:pt x="89942" y="404017"/>
                  </a:cubicBezTo>
                  <a:lnTo>
                    <a:pt x="80887" y="468606"/>
                  </a:lnTo>
                  <a:cubicBezTo>
                    <a:pt x="76662" y="498788"/>
                    <a:pt x="69418" y="548286"/>
                    <a:pt x="65193" y="579071"/>
                  </a:cubicBezTo>
                  <a:lnTo>
                    <a:pt x="56138" y="643660"/>
                  </a:lnTo>
                  <a:cubicBezTo>
                    <a:pt x="51913" y="673842"/>
                    <a:pt x="71833" y="690744"/>
                    <a:pt x="100807" y="680482"/>
                  </a:cubicBezTo>
                  <a:lnTo>
                    <a:pt x="162378" y="659355"/>
                  </a:lnTo>
                  <a:cubicBezTo>
                    <a:pt x="191353" y="649697"/>
                    <a:pt x="239040" y="633399"/>
                    <a:pt x="268014" y="623137"/>
                  </a:cubicBezTo>
                  <a:lnTo>
                    <a:pt x="329585" y="602009"/>
                  </a:lnTo>
                  <a:cubicBezTo>
                    <a:pt x="358560" y="592351"/>
                    <a:pt x="362182" y="566999"/>
                    <a:pt x="337433" y="547079"/>
                  </a:cubicBezTo>
                  <a:lnTo>
                    <a:pt x="284916" y="503617"/>
                  </a:lnTo>
                  <a:cubicBezTo>
                    <a:pt x="281294" y="500599"/>
                    <a:pt x="277673" y="497580"/>
                    <a:pt x="274051" y="494562"/>
                  </a:cubicBezTo>
                  <a:cubicBezTo>
                    <a:pt x="298196" y="470417"/>
                    <a:pt x="323549" y="447479"/>
                    <a:pt x="349505" y="425748"/>
                  </a:cubicBezTo>
                  <a:cubicBezTo>
                    <a:pt x="702029" y="128155"/>
                    <a:pt x="1181920" y="22519"/>
                    <a:pt x="1630421" y="150490"/>
                  </a:cubicBezTo>
                  <a:cubicBezTo>
                    <a:pt x="2371083" y="361159"/>
                    <a:pt x="2800268" y="1132605"/>
                    <a:pt x="2589599" y="1873267"/>
                  </a:cubicBezTo>
                  <a:cubicBezTo>
                    <a:pt x="2388588" y="2579521"/>
                    <a:pt x="1675090" y="3008103"/>
                    <a:pt x="957971" y="2854780"/>
                  </a:cubicBezTo>
                  <a:cubicBezTo>
                    <a:pt x="667621" y="2793208"/>
                    <a:pt x="397193" y="2639281"/>
                    <a:pt x="193767" y="2403260"/>
                  </a:cubicBezTo>
                  <a:cubicBezTo>
                    <a:pt x="196786" y="2393601"/>
                    <a:pt x="198596" y="2383340"/>
                    <a:pt x="198596" y="2372474"/>
                  </a:cubicBezTo>
                  <a:cubicBezTo>
                    <a:pt x="198596" y="2317543"/>
                    <a:pt x="153927" y="2273478"/>
                    <a:pt x="98996" y="2273478"/>
                  </a:cubicBezTo>
                  <a:cubicBezTo>
                    <a:pt x="44065" y="2273478"/>
                    <a:pt x="0" y="2318147"/>
                    <a:pt x="0" y="2372474"/>
                  </a:cubicBezTo>
                  <a:cubicBezTo>
                    <a:pt x="0" y="2427405"/>
                    <a:pt x="44669" y="2471470"/>
                    <a:pt x="98996" y="2471470"/>
                  </a:cubicBezTo>
                  <a:cubicBezTo>
                    <a:pt x="106844" y="2471470"/>
                    <a:pt x="114691" y="2470263"/>
                    <a:pt x="121935" y="2468452"/>
                  </a:cubicBezTo>
                  <a:cubicBezTo>
                    <a:pt x="339847" y="2719565"/>
                    <a:pt x="628385" y="2883754"/>
                    <a:pt x="937447" y="2949550"/>
                  </a:cubicBezTo>
                  <a:cubicBezTo>
                    <a:pt x="1704065" y="3113136"/>
                    <a:pt x="2467665" y="2654372"/>
                    <a:pt x="2682559" y="1899224"/>
                  </a:cubicBezTo>
                  <a:cubicBezTo>
                    <a:pt x="2908319" y="1107857"/>
                    <a:pt x="2448952" y="282082"/>
                    <a:pt x="1656981" y="56926"/>
                  </a:cubicBezTo>
                  <a:close/>
                </a:path>
              </a:pathLst>
            </a:custGeom>
            <a:solidFill>
              <a:srgbClr val="0183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480"/>
            <p:cNvSpPr/>
            <p:nvPr/>
          </p:nvSpPr>
          <p:spPr>
            <a:xfrm>
              <a:off x="1857131" y="6114427"/>
              <a:ext cx="2108525" cy="2094140"/>
            </a:xfrm>
            <a:custGeom>
              <a:rect b="b" l="l" r="r" t="t"/>
              <a:pathLst>
                <a:path extrusionOk="0" h="3020527" w="3041276">
                  <a:moveTo>
                    <a:pt x="3026118" y="1103447"/>
                  </a:moveTo>
                  <a:lnTo>
                    <a:pt x="2974809" y="1063003"/>
                  </a:lnTo>
                  <a:cubicBezTo>
                    <a:pt x="2950663" y="1044291"/>
                    <a:pt x="2911427" y="1012901"/>
                    <a:pt x="2887282" y="994189"/>
                  </a:cubicBezTo>
                  <a:lnTo>
                    <a:pt x="2835973" y="953745"/>
                  </a:lnTo>
                  <a:cubicBezTo>
                    <a:pt x="2811827" y="935032"/>
                    <a:pt x="2787078" y="944087"/>
                    <a:pt x="2781645" y="974269"/>
                  </a:cubicBezTo>
                  <a:lnTo>
                    <a:pt x="2768969" y="1038254"/>
                  </a:lnTo>
                  <a:cubicBezTo>
                    <a:pt x="2762933" y="1068436"/>
                    <a:pt x="2753274" y="1117331"/>
                    <a:pt x="2747842" y="1147512"/>
                  </a:cubicBezTo>
                  <a:lnTo>
                    <a:pt x="2735165" y="1211498"/>
                  </a:lnTo>
                  <a:cubicBezTo>
                    <a:pt x="2729129" y="1241679"/>
                    <a:pt x="2749049" y="1256770"/>
                    <a:pt x="2779231" y="1245905"/>
                  </a:cubicBezTo>
                  <a:lnTo>
                    <a:pt x="2843216" y="1222363"/>
                  </a:lnTo>
                  <a:cubicBezTo>
                    <a:pt x="2845631" y="1221759"/>
                    <a:pt x="2848045" y="1220552"/>
                    <a:pt x="2850460" y="1219345"/>
                  </a:cubicBezTo>
                  <a:cubicBezTo>
                    <a:pt x="2912031" y="1488566"/>
                    <a:pt x="2890904" y="1763825"/>
                    <a:pt x="2799151" y="2013126"/>
                  </a:cubicBezTo>
                  <a:cubicBezTo>
                    <a:pt x="2546831" y="2695839"/>
                    <a:pt x="1810395" y="3070093"/>
                    <a:pt x="1109573" y="2870290"/>
                  </a:cubicBezTo>
                  <a:cubicBezTo>
                    <a:pt x="368912" y="2659621"/>
                    <a:pt x="-60274" y="1888174"/>
                    <a:pt x="150395" y="1147512"/>
                  </a:cubicBezTo>
                  <a:cubicBezTo>
                    <a:pt x="280177" y="692974"/>
                    <a:pt x="627871" y="339244"/>
                    <a:pt x="1073355" y="199200"/>
                  </a:cubicBezTo>
                  <a:cubicBezTo>
                    <a:pt x="1136737" y="179280"/>
                    <a:pt x="1201326" y="164189"/>
                    <a:pt x="1266519" y="153324"/>
                  </a:cubicBezTo>
                  <a:cubicBezTo>
                    <a:pt x="1284024" y="180487"/>
                    <a:pt x="1314810" y="198596"/>
                    <a:pt x="1349820" y="198596"/>
                  </a:cubicBezTo>
                  <a:cubicBezTo>
                    <a:pt x="1404751" y="198596"/>
                    <a:pt x="1448817" y="153927"/>
                    <a:pt x="1448817" y="99600"/>
                  </a:cubicBezTo>
                  <a:cubicBezTo>
                    <a:pt x="1448817" y="44669"/>
                    <a:pt x="1404148" y="0"/>
                    <a:pt x="1349820" y="0"/>
                  </a:cubicBezTo>
                  <a:cubicBezTo>
                    <a:pt x="1310584" y="0"/>
                    <a:pt x="1276780" y="22938"/>
                    <a:pt x="1260482" y="56138"/>
                  </a:cubicBezTo>
                  <a:cubicBezTo>
                    <a:pt x="1187442" y="67607"/>
                    <a:pt x="1115006" y="84509"/>
                    <a:pt x="1044984" y="106240"/>
                  </a:cubicBezTo>
                  <a:cubicBezTo>
                    <a:pt x="568112" y="255942"/>
                    <a:pt x="195668" y="634422"/>
                    <a:pt x="57435" y="1120348"/>
                  </a:cubicBezTo>
                  <a:cubicBezTo>
                    <a:pt x="-168325" y="1912319"/>
                    <a:pt x="291646" y="2737490"/>
                    <a:pt x="1083013" y="2963249"/>
                  </a:cubicBezTo>
                  <a:cubicBezTo>
                    <a:pt x="1832126" y="3176937"/>
                    <a:pt x="2620475" y="2775519"/>
                    <a:pt x="2890300" y="2045723"/>
                  </a:cubicBezTo>
                  <a:cubicBezTo>
                    <a:pt x="2990503" y="1775294"/>
                    <a:pt x="3012234" y="1475890"/>
                    <a:pt x="2942213" y="1184334"/>
                  </a:cubicBezTo>
                  <a:cubicBezTo>
                    <a:pt x="2945835" y="1183127"/>
                    <a:pt x="2948853" y="1181920"/>
                    <a:pt x="2951871" y="1180712"/>
                  </a:cubicBezTo>
                  <a:lnTo>
                    <a:pt x="3015856" y="1157170"/>
                  </a:lnTo>
                  <a:cubicBezTo>
                    <a:pt x="3045434" y="1147512"/>
                    <a:pt x="3049660" y="1122763"/>
                    <a:pt x="3026118" y="1103447"/>
                  </a:cubicBezTo>
                  <a:close/>
                </a:path>
              </a:pathLst>
            </a:custGeom>
            <a:solidFill>
              <a:srgbClr val="0183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480"/>
            <p:cNvSpPr/>
            <p:nvPr/>
          </p:nvSpPr>
          <p:spPr>
            <a:xfrm>
              <a:off x="2780392" y="4642536"/>
              <a:ext cx="2068092" cy="2091762"/>
            </a:xfrm>
            <a:custGeom>
              <a:rect b="b" l="l" r="r" t="t"/>
              <a:pathLst>
                <a:path extrusionOk="0" h="3017098" w="2982957">
                  <a:moveTo>
                    <a:pt x="2794257" y="766040"/>
                  </a:moveTo>
                  <a:cubicBezTo>
                    <a:pt x="2394047" y="46505"/>
                    <a:pt x="1485574" y="-211851"/>
                    <a:pt x="766040" y="188360"/>
                  </a:cubicBezTo>
                  <a:cubicBezTo>
                    <a:pt x="46505" y="588571"/>
                    <a:pt x="-211851" y="1497647"/>
                    <a:pt x="188360" y="2216578"/>
                  </a:cubicBezTo>
                  <a:cubicBezTo>
                    <a:pt x="366433" y="2536504"/>
                    <a:pt x="654971" y="2777959"/>
                    <a:pt x="996629" y="2898082"/>
                  </a:cubicBezTo>
                  <a:cubicBezTo>
                    <a:pt x="995422" y="2901704"/>
                    <a:pt x="994214" y="2905326"/>
                    <a:pt x="993007" y="2908344"/>
                  </a:cubicBezTo>
                  <a:lnTo>
                    <a:pt x="971276" y="2972933"/>
                  </a:lnTo>
                  <a:cubicBezTo>
                    <a:pt x="961014" y="3003115"/>
                    <a:pt x="977313" y="3022432"/>
                    <a:pt x="1006891" y="3015792"/>
                  </a:cubicBezTo>
                  <a:lnTo>
                    <a:pt x="1070272" y="3001304"/>
                  </a:lnTo>
                  <a:cubicBezTo>
                    <a:pt x="1099851" y="2994664"/>
                    <a:pt x="1148745" y="2983799"/>
                    <a:pt x="1178927" y="2976555"/>
                  </a:cubicBezTo>
                  <a:lnTo>
                    <a:pt x="1242309" y="2962068"/>
                  </a:lnTo>
                  <a:cubicBezTo>
                    <a:pt x="1271887" y="2955428"/>
                    <a:pt x="1280338" y="2930679"/>
                    <a:pt x="1261021" y="2907137"/>
                  </a:cubicBezTo>
                  <a:lnTo>
                    <a:pt x="1219371" y="2857035"/>
                  </a:lnTo>
                  <a:cubicBezTo>
                    <a:pt x="1200054" y="2833493"/>
                    <a:pt x="1167458" y="2794861"/>
                    <a:pt x="1148142" y="2771319"/>
                  </a:cubicBezTo>
                  <a:lnTo>
                    <a:pt x="1106491" y="2721217"/>
                  </a:lnTo>
                  <a:cubicBezTo>
                    <a:pt x="1086571" y="2697675"/>
                    <a:pt x="1062425" y="2703108"/>
                    <a:pt x="1052163" y="2733290"/>
                  </a:cubicBezTo>
                  <a:lnTo>
                    <a:pt x="1030432" y="2797879"/>
                  </a:lnTo>
                  <a:cubicBezTo>
                    <a:pt x="1029829" y="2800294"/>
                    <a:pt x="1028622" y="2803311"/>
                    <a:pt x="1028018" y="2805726"/>
                  </a:cubicBezTo>
                  <a:cubicBezTo>
                    <a:pt x="708694" y="2693450"/>
                    <a:pt x="439473" y="2467690"/>
                    <a:pt x="273473" y="2168890"/>
                  </a:cubicBezTo>
                  <a:cubicBezTo>
                    <a:pt x="-100782" y="1496439"/>
                    <a:pt x="141276" y="646520"/>
                    <a:pt x="813727" y="272265"/>
                  </a:cubicBezTo>
                  <a:cubicBezTo>
                    <a:pt x="1486178" y="-101989"/>
                    <a:pt x="2336098" y="140069"/>
                    <a:pt x="2710352" y="812520"/>
                  </a:cubicBezTo>
                  <a:cubicBezTo>
                    <a:pt x="2892650" y="1140294"/>
                    <a:pt x="2934905" y="1527225"/>
                    <a:pt x="2829268" y="1884577"/>
                  </a:cubicBezTo>
                  <a:cubicBezTo>
                    <a:pt x="2777959" y="1888803"/>
                    <a:pt x="2738119" y="1931057"/>
                    <a:pt x="2738119" y="1983574"/>
                  </a:cubicBezTo>
                  <a:cubicBezTo>
                    <a:pt x="2738119" y="2038505"/>
                    <a:pt x="2782788" y="2082570"/>
                    <a:pt x="2837116" y="2082570"/>
                  </a:cubicBezTo>
                  <a:cubicBezTo>
                    <a:pt x="2892046" y="2082570"/>
                    <a:pt x="2936715" y="2037901"/>
                    <a:pt x="2936715" y="1983574"/>
                  </a:cubicBezTo>
                  <a:cubicBezTo>
                    <a:pt x="2936715" y="1961843"/>
                    <a:pt x="2930075" y="1942526"/>
                    <a:pt x="2918607" y="1926228"/>
                  </a:cubicBezTo>
                  <a:cubicBezTo>
                    <a:pt x="3035712" y="1539901"/>
                    <a:pt x="2992250" y="1121581"/>
                    <a:pt x="2794257" y="766040"/>
                  </a:cubicBezTo>
                  <a:close/>
                </a:path>
              </a:pathLst>
            </a:custGeom>
            <a:solidFill>
              <a:srgbClr val="0183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36" name="Google Shape;6036;p480"/>
            <p:cNvCxnSpPr/>
            <p:nvPr/>
          </p:nvCxnSpPr>
          <p:spPr>
            <a:xfrm rot="10800000">
              <a:off x="1533146" y="7330292"/>
              <a:ext cx="359242" cy="0"/>
            </a:xfrm>
            <a:prstGeom prst="straightConnector1">
              <a:avLst/>
            </a:prstGeom>
            <a:noFill/>
            <a:ln cap="flat" cmpd="sng" w="76200">
              <a:solidFill>
                <a:srgbClr val="01838F"/>
              </a:solidFill>
              <a:prstDash val="solid"/>
              <a:round/>
              <a:headEnd len="sm" w="sm" type="none"/>
              <a:tailEnd len="med" w="med" type="oval"/>
            </a:ln>
          </p:spPr>
        </p:cxnSp>
        <p:cxnSp>
          <p:nvCxnSpPr>
            <p:cNvPr id="6037" name="Google Shape;6037;p480"/>
            <p:cNvCxnSpPr/>
            <p:nvPr/>
          </p:nvCxnSpPr>
          <p:spPr>
            <a:xfrm>
              <a:off x="5653632" y="7330292"/>
              <a:ext cx="359242" cy="0"/>
            </a:xfrm>
            <a:prstGeom prst="straightConnector1">
              <a:avLst/>
            </a:prstGeom>
            <a:noFill/>
            <a:ln cap="flat" cmpd="sng" w="76200">
              <a:solidFill>
                <a:srgbClr val="01838F"/>
              </a:solidFill>
              <a:prstDash val="solid"/>
              <a:round/>
              <a:headEnd len="sm" w="sm" type="none"/>
              <a:tailEnd len="med" w="med" type="oval"/>
            </a:ln>
          </p:spPr>
        </p:cxnSp>
        <p:cxnSp>
          <p:nvCxnSpPr>
            <p:cNvPr id="6038" name="Google Shape;6038;p480"/>
            <p:cNvCxnSpPr/>
            <p:nvPr/>
          </p:nvCxnSpPr>
          <p:spPr>
            <a:xfrm rot="-5400000">
              <a:off x="3624973" y="4498622"/>
              <a:ext cx="359242" cy="0"/>
            </a:xfrm>
            <a:prstGeom prst="straightConnector1">
              <a:avLst/>
            </a:prstGeom>
            <a:noFill/>
            <a:ln cap="flat" cmpd="sng" w="76200">
              <a:solidFill>
                <a:srgbClr val="01838F"/>
              </a:solidFill>
              <a:prstDash val="solid"/>
              <a:round/>
              <a:headEnd len="sm" w="sm" type="none"/>
              <a:tailEnd len="med" w="med" type="oval"/>
            </a:ln>
          </p:spPr>
        </p:cxnSp>
      </p:grpSp>
      <p:sp>
        <p:nvSpPr>
          <p:cNvPr id="6039" name="Google Shape;6039;p480"/>
          <p:cNvSpPr/>
          <p:nvPr/>
        </p:nvSpPr>
        <p:spPr>
          <a:xfrm>
            <a:off x="6647780" y="4642536"/>
            <a:ext cx="2960439" cy="2960439"/>
          </a:xfrm>
          <a:prstGeom prst="ellipse">
            <a:avLst/>
          </a:prstGeom>
          <a:blipFill rotWithShape="1">
            <a:blip r:embed="rId3">
              <a:alphaModFix/>
            </a:blip>
            <a:stretch>
              <a:fillRect b="0" l="0" r="0" t="0"/>
            </a:stretch>
          </a:blipFill>
          <a:ln cap="flat" cmpd="sng" w="25400">
            <a:solidFill>
              <a:srgbClr val="4ECEC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40" name="Google Shape;6040;p480"/>
          <p:cNvSpPr txBox="1"/>
          <p:nvPr/>
        </p:nvSpPr>
        <p:spPr>
          <a:xfrm>
            <a:off x="3954495" y="2458807"/>
            <a:ext cx="8431998" cy="1250060"/>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maximum period for which the organization’s key processes and functions can be unavailable before the organization suffers significant losses</a:t>
            </a:r>
            <a:endParaRPr b="0" i="0" sz="1400" u="none" cap="none" strike="noStrike">
              <a:solidFill>
                <a:srgbClr val="000000"/>
              </a:solidFill>
              <a:latin typeface="Arial"/>
              <a:ea typeface="Arial"/>
              <a:cs typeface="Arial"/>
              <a:sym typeface="Arial"/>
            </a:endParaRPr>
          </a:p>
        </p:txBody>
      </p:sp>
      <p:sp>
        <p:nvSpPr>
          <p:cNvPr id="6041" name="Google Shape;6041;p480"/>
          <p:cNvSpPr txBox="1"/>
          <p:nvPr/>
        </p:nvSpPr>
        <p:spPr>
          <a:xfrm>
            <a:off x="1539657" y="6279715"/>
            <a:ext cx="4313199" cy="1250060"/>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Measured in minutes, hours, days, or longer, depending on the nature of the business</a:t>
            </a:r>
            <a:endParaRPr b="0" i="0" sz="1400" u="none" cap="none" strike="noStrike">
              <a:solidFill>
                <a:srgbClr val="000000"/>
              </a:solidFill>
              <a:latin typeface="Arial"/>
              <a:ea typeface="Arial"/>
              <a:cs typeface="Arial"/>
              <a:sym typeface="Arial"/>
            </a:endParaRPr>
          </a:p>
        </p:txBody>
      </p:sp>
      <p:sp>
        <p:nvSpPr>
          <p:cNvPr id="6042" name="Google Shape;6042;p480"/>
          <p:cNvSpPr txBox="1"/>
          <p:nvPr/>
        </p:nvSpPr>
        <p:spPr>
          <a:xfrm>
            <a:off x="10350241" y="6448993"/>
            <a:ext cx="4102863" cy="864120"/>
          </a:xfrm>
          <a:prstGeom prst="rect">
            <a:avLst/>
          </a:prstGeom>
          <a:noFill/>
          <a:ln>
            <a:noFill/>
          </a:ln>
        </p:spPr>
        <p:txBody>
          <a:bodyPr anchorCtr="0" anchor="t" bIns="45675" lIns="45675" spcFirstLastPara="1" rIns="45675" wrap="square" tIns="45675">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Revised several times during the course of a project</a:t>
            </a:r>
            <a:endParaRPr b="0" i="0" sz="1400" u="none" cap="none" strike="noStrike">
              <a:solidFill>
                <a:srgbClr val="000000"/>
              </a:solidFill>
              <a:latin typeface="Arial"/>
              <a:ea typeface="Arial"/>
              <a:cs typeface="Arial"/>
              <a:sym typeface="Arial"/>
            </a:endParaRPr>
          </a:p>
        </p:txBody>
      </p:sp>
      <p:sp>
        <p:nvSpPr>
          <p:cNvPr id="6043" name="Google Shape;6043;p480"/>
          <p:cNvSpPr/>
          <p:nvPr/>
        </p:nvSpPr>
        <p:spPr>
          <a:xfrm>
            <a:off x="4927600" y="907764"/>
            <a:ext cx="6411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7" name="Shape 6047"/>
        <p:cNvGrpSpPr/>
        <p:nvPr/>
      </p:nvGrpSpPr>
      <p:grpSpPr>
        <a:xfrm>
          <a:off x="0" y="0"/>
          <a:ext cx="0" cy="0"/>
          <a:chOff x="0" y="0"/>
          <a:chExt cx="0" cy="0"/>
        </a:xfrm>
      </p:grpSpPr>
      <p:sp>
        <p:nvSpPr>
          <p:cNvPr id="6048" name="Google Shape;6048;p481"/>
          <p:cNvSpPr txBox="1"/>
          <p:nvPr>
            <p:ph type="title"/>
          </p:nvPr>
        </p:nvSpPr>
        <p:spPr>
          <a:xfrm>
            <a:off x="-10160" y="32131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Failure and Recovery Metrics</a:t>
            </a:r>
            <a:endParaRPr/>
          </a:p>
        </p:txBody>
      </p:sp>
      <p:sp>
        <p:nvSpPr>
          <p:cNvPr id="6049" name="Google Shape;6049;p481"/>
          <p:cNvSpPr txBox="1"/>
          <p:nvPr/>
        </p:nvSpPr>
        <p:spPr>
          <a:xfrm>
            <a:off x="1391925" y="1337632"/>
            <a:ext cx="13586450" cy="600073"/>
          </a:xfrm>
          <a:prstGeom prst="rect">
            <a:avLst/>
          </a:prstGeom>
          <a:noFill/>
          <a:ln>
            <a:noFill/>
          </a:ln>
        </p:spPr>
        <p:txBody>
          <a:bodyPr anchorCtr="0" anchor="t" bIns="45675" lIns="45675" spcFirstLastPara="1" rIns="45675" wrap="square" tIns="45675">
            <a:spAutoFit/>
          </a:bodyPr>
          <a:lstStyle/>
          <a:p>
            <a:pPr indent="0" lvl="0" marL="0" marR="0" rtl="0" algn="ctr">
              <a:lnSpc>
                <a:spcPct val="15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number of metrics are used to quantify the frequency of system failures.</a:t>
            </a:r>
            <a:endParaRPr b="0" i="0" sz="1400" u="none" cap="none" strike="noStrike">
              <a:solidFill>
                <a:srgbClr val="000000"/>
              </a:solidFill>
              <a:latin typeface="Arial"/>
              <a:ea typeface="Arial"/>
              <a:cs typeface="Arial"/>
              <a:sym typeface="Arial"/>
            </a:endParaRPr>
          </a:p>
        </p:txBody>
      </p:sp>
      <p:grpSp>
        <p:nvGrpSpPr>
          <p:cNvPr id="6050" name="Google Shape;6050;p481"/>
          <p:cNvGrpSpPr/>
          <p:nvPr/>
        </p:nvGrpSpPr>
        <p:grpSpPr>
          <a:xfrm>
            <a:off x="1847750" y="2824142"/>
            <a:ext cx="12509405" cy="1723399"/>
            <a:chOff x="1919120" y="2293964"/>
            <a:chExt cx="12509405" cy="1723399"/>
          </a:xfrm>
        </p:grpSpPr>
        <p:sp>
          <p:nvSpPr>
            <p:cNvPr id="6051" name="Google Shape;6051;p481"/>
            <p:cNvSpPr/>
            <p:nvPr/>
          </p:nvSpPr>
          <p:spPr>
            <a:xfrm>
              <a:off x="1992685" y="2528934"/>
              <a:ext cx="12435840" cy="1488429"/>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6052" name="Google Shape;6052;p481"/>
            <p:cNvSpPr/>
            <p:nvPr/>
          </p:nvSpPr>
          <p:spPr>
            <a:xfrm>
              <a:off x="1919120" y="2293964"/>
              <a:ext cx="4667826" cy="488959"/>
            </a:xfrm>
            <a:prstGeom prst="snipRoundRect">
              <a:avLst>
                <a:gd fmla="val 16667" name="adj1"/>
                <a:gd fmla="val 32955" name="adj2"/>
              </a:avLst>
            </a:prstGeom>
            <a:solidFill>
              <a:srgbClr val="699571"/>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Recovery point objective (RPO)</a:t>
              </a:r>
              <a:endParaRPr b="0" i="0" sz="2200" u="none" cap="none" strike="noStrike">
                <a:solidFill>
                  <a:schemeClr val="lt1"/>
                </a:solidFill>
                <a:latin typeface="Arial"/>
                <a:ea typeface="Arial"/>
                <a:cs typeface="Arial"/>
                <a:sym typeface="Arial"/>
              </a:endParaRPr>
            </a:p>
          </p:txBody>
        </p:sp>
        <p:sp>
          <p:nvSpPr>
            <p:cNvPr id="6053" name="Google Shape;6053;p481"/>
            <p:cNvSpPr/>
            <p:nvPr/>
          </p:nvSpPr>
          <p:spPr>
            <a:xfrm>
              <a:off x="2176601" y="2815378"/>
              <a:ext cx="11887377" cy="110795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Level of data, work loss, or system inaccessibility resulting from a disruptive event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5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Usually expressed in units of time</a:t>
              </a:r>
              <a:endParaRPr b="0" i="0" sz="2200" u="none" cap="none" strike="noStrike">
                <a:solidFill>
                  <a:srgbClr val="000000"/>
                </a:solidFill>
                <a:latin typeface="Open Sans"/>
                <a:ea typeface="Open Sans"/>
                <a:cs typeface="Open Sans"/>
                <a:sym typeface="Open Sans"/>
              </a:endParaRPr>
            </a:p>
          </p:txBody>
        </p:sp>
      </p:grpSp>
      <p:grpSp>
        <p:nvGrpSpPr>
          <p:cNvPr id="6054" name="Google Shape;6054;p481"/>
          <p:cNvGrpSpPr/>
          <p:nvPr/>
        </p:nvGrpSpPr>
        <p:grpSpPr>
          <a:xfrm>
            <a:off x="1877245" y="5290808"/>
            <a:ext cx="12479910" cy="1723399"/>
            <a:chOff x="1948615" y="4516974"/>
            <a:chExt cx="12479910" cy="1723399"/>
          </a:xfrm>
        </p:grpSpPr>
        <p:sp>
          <p:nvSpPr>
            <p:cNvPr id="6055" name="Google Shape;6055;p481"/>
            <p:cNvSpPr/>
            <p:nvPr/>
          </p:nvSpPr>
          <p:spPr>
            <a:xfrm>
              <a:off x="1992685" y="4751944"/>
              <a:ext cx="12435840" cy="1488429"/>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6056" name="Google Shape;6056;p481"/>
            <p:cNvSpPr/>
            <p:nvPr/>
          </p:nvSpPr>
          <p:spPr>
            <a:xfrm>
              <a:off x="1948615" y="4516974"/>
              <a:ext cx="4667826" cy="488959"/>
            </a:xfrm>
            <a:prstGeom prst="snipRoundRect">
              <a:avLst>
                <a:gd fmla="val 16667" name="adj1"/>
                <a:gd fmla="val 32955" name="adj2"/>
              </a:avLst>
            </a:prstGeom>
            <a:solidFill>
              <a:srgbClr val="319EAD"/>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Recovery time objective (RTO)</a:t>
              </a:r>
              <a:endParaRPr b="0" i="0" sz="1400" u="none" cap="none" strike="noStrike">
                <a:solidFill>
                  <a:srgbClr val="000000"/>
                </a:solidFill>
                <a:latin typeface="Arial"/>
                <a:ea typeface="Arial"/>
                <a:cs typeface="Arial"/>
                <a:sym typeface="Arial"/>
              </a:endParaRPr>
            </a:p>
          </p:txBody>
        </p:sp>
        <p:sp>
          <p:nvSpPr>
            <p:cNvPr id="6057" name="Google Shape;6057;p481"/>
            <p:cNvSpPr/>
            <p:nvPr/>
          </p:nvSpPr>
          <p:spPr>
            <a:xfrm>
              <a:off x="2176601" y="5038388"/>
              <a:ext cx="11887377" cy="110795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maximum time allowed to recover business or IT systems</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5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Expressed in units of time such as minutes, hours, or days </a:t>
              </a:r>
              <a:endParaRPr b="0" i="0" sz="2200" u="none" cap="none" strike="noStrike">
                <a:solidFill>
                  <a:srgbClr val="000000"/>
                </a:solidFill>
                <a:latin typeface="Open Sans"/>
                <a:ea typeface="Open Sans"/>
                <a:cs typeface="Open Sans"/>
                <a:sym typeface="Open Sans"/>
              </a:endParaRPr>
            </a:p>
          </p:txBody>
        </p:sp>
      </p:grpSp>
      <p:sp>
        <p:nvSpPr>
          <p:cNvPr id="6058" name="Google Shape;6058;p481"/>
          <p:cNvSpPr/>
          <p:nvPr/>
        </p:nvSpPr>
        <p:spPr>
          <a:xfrm>
            <a:off x="4927600" y="907764"/>
            <a:ext cx="6411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3" name="Shape 6063"/>
        <p:cNvGrpSpPr/>
        <p:nvPr/>
      </p:nvGrpSpPr>
      <p:grpSpPr>
        <a:xfrm>
          <a:off x="0" y="0"/>
          <a:ext cx="0" cy="0"/>
          <a:chOff x="0" y="0"/>
          <a:chExt cx="0" cy="0"/>
        </a:xfrm>
      </p:grpSpPr>
      <p:sp>
        <p:nvSpPr>
          <p:cNvPr id="6064" name="Google Shape;6064;p48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Examples of RTO and RPO</a:t>
            </a:r>
            <a:endParaRPr/>
          </a:p>
        </p:txBody>
      </p:sp>
      <p:sp>
        <p:nvSpPr>
          <p:cNvPr id="6065" name="Google Shape;6065;p482"/>
          <p:cNvSpPr/>
          <p:nvPr/>
        </p:nvSpPr>
        <p:spPr>
          <a:xfrm>
            <a:off x="5283200" y="816324"/>
            <a:ext cx="5691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066" name="Google Shape;6066;p482"/>
          <p:cNvGrpSpPr/>
          <p:nvPr/>
        </p:nvGrpSpPr>
        <p:grpSpPr>
          <a:xfrm>
            <a:off x="855899" y="1783231"/>
            <a:ext cx="4427301" cy="5538361"/>
            <a:chOff x="855899" y="1915102"/>
            <a:chExt cx="4427301" cy="5538361"/>
          </a:xfrm>
        </p:grpSpPr>
        <p:sp>
          <p:nvSpPr>
            <p:cNvPr id="6067" name="Google Shape;6067;p482"/>
            <p:cNvSpPr/>
            <p:nvPr/>
          </p:nvSpPr>
          <p:spPr>
            <a:xfrm>
              <a:off x="855899" y="2546261"/>
              <a:ext cx="4427301" cy="4907202"/>
            </a:xfrm>
            <a:prstGeom prst="roundRect">
              <a:avLst>
                <a:gd fmla="val 9222" name="adj"/>
              </a:avLst>
            </a:prstGeom>
            <a:solidFill>
              <a:srgbClr val="F2F2F2"/>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An organization can accept data loss for up to 4 hours. It cannot afford to have any downtime.</a:t>
              </a:r>
              <a:endParaRPr/>
            </a:p>
            <a:p>
              <a:pPr indent="-146050" lvl="1" marL="28575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RTO is 0 hours and RPO is 4 hours</a:t>
              </a:r>
              <a:endParaRPr/>
            </a:p>
          </p:txBody>
        </p:sp>
        <p:sp>
          <p:nvSpPr>
            <p:cNvPr id="6068" name="Google Shape;6068;p482"/>
            <p:cNvSpPr/>
            <p:nvPr/>
          </p:nvSpPr>
          <p:spPr>
            <a:xfrm>
              <a:off x="1958294" y="1915102"/>
              <a:ext cx="2222511" cy="624767"/>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Example 1</a:t>
              </a:r>
              <a:endParaRPr b="0" i="0" sz="2200" u="none" cap="none" strike="noStrike">
                <a:solidFill>
                  <a:schemeClr val="lt1"/>
                </a:solidFill>
                <a:latin typeface="Open Sans"/>
                <a:ea typeface="Open Sans"/>
                <a:cs typeface="Open Sans"/>
                <a:sym typeface="Open Sans"/>
              </a:endParaRPr>
            </a:p>
          </p:txBody>
        </p:sp>
      </p:grpSp>
      <p:grpSp>
        <p:nvGrpSpPr>
          <p:cNvPr id="6069" name="Google Shape;6069;p482"/>
          <p:cNvGrpSpPr/>
          <p:nvPr/>
        </p:nvGrpSpPr>
        <p:grpSpPr>
          <a:xfrm>
            <a:off x="5914350" y="1813911"/>
            <a:ext cx="4427301" cy="5516178"/>
            <a:chOff x="5914350" y="1813911"/>
            <a:chExt cx="4427301" cy="5516178"/>
          </a:xfrm>
        </p:grpSpPr>
        <p:sp>
          <p:nvSpPr>
            <p:cNvPr id="6070" name="Google Shape;6070;p482"/>
            <p:cNvSpPr/>
            <p:nvPr/>
          </p:nvSpPr>
          <p:spPr>
            <a:xfrm>
              <a:off x="5914350" y="2422887"/>
              <a:ext cx="4427301" cy="4907202"/>
            </a:xfrm>
            <a:prstGeom prst="roundRect">
              <a:avLst>
                <a:gd fmla="val 10367"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An organization takes a data backup twice daily; that is, at 12 am and then at 12 pm. What is the RPO?</a:t>
              </a:r>
              <a:endParaRPr/>
            </a:p>
            <a:p>
              <a:pPr indent="-146050" lvl="1" marL="28575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Here, a data backup is done every 12 hours, and so the maximum data loss is 12 hours. Hence the RPO is 12 hours.</a:t>
              </a:r>
              <a:endParaRPr b="0" i="0" sz="2200" u="none" cap="none" strike="noStrike">
                <a:solidFill>
                  <a:srgbClr val="404040"/>
                </a:solidFill>
                <a:latin typeface="Open Sans"/>
                <a:ea typeface="Open Sans"/>
                <a:cs typeface="Open Sans"/>
                <a:sym typeface="Open Sans"/>
              </a:endParaRPr>
            </a:p>
          </p:txBody>
        </p:sp>
        <p:sp>
          <p:nvSpPr>
            <p:cNvPr id="6071" name="Google Shape;6071;p482"/>
            <p:cNvSpPr/>
            <p:nvPr/>
          </p:nvSpPr>
          <p:spPr>
            <a:xfrm>
              <a:off x="7016745" y="1813911"/>
              <a:ext cx="2222511" cy="624767"/>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Example 2</a:t>
              </a:r>
              <a:endParaRPr b="0" i="0" sz="2200" u="none" cap="none" strike="noStrike">
                <a:solidFill>
                  <a:schemeClr val="lt1"/>
                </a:solidFill>
                <a:latin typeface="Open Sans"/>
                <a:ea typeface="Open Sans"/>
                <a:cs typeface="Open Sans"/>
                <a:sym typeface="Open Sans"/>
              </a:endParaRPr>
            </a:p>
          </p:txBody>
        </p:sp>
      </p:grpSp>
      <p:grpSp>
        <p:nvGrpSpPr>
          <p:cNvPr id="6072" name="Google Shape;6072;p482"/>
          <p:cNvGrpSpPr/>
          <p:nvPr/>
        </p:nvGrpSpPr>
        <p:grpSpPr>
          <a:xfrm>
            <a:off x="10861181" y="1783231"/>
            <a:ext cx="4427301" cy="5577537"/>
            <a:chOff x="10861181" y="1783231"/>
            <a:chExt cx="4427301" cy="5577537"/>
          </a:xfrm>
        </p:grpSpPr>
        <p:sp>
          <p:nvSpPr>
            <p:cNvPr id="6073" name="Google Shape;6073;p482"/>
            <p:cNvSpPr/>
            <p:nvPr/>
          </p:nvSpPr>
          <p:spPr>
            <a:xfrm>
              <a:off x="10861181" y="2389555"/>
              <a:ext cx="4427301" cy="4971213"/>
            </a:xfrm>
            <a:prstGeom prst="roundRect">
              <a:avLst>
                <a:gd fmla="val 9794" name="adj"/>
              </a:avLst>
            </a:prstGeom>
            <a:solidFill>
              <a:srgbClr val="E1EFD8"/>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An organization takes a data backup three times a day. The first backup is at 8 am, the second is at 4 pm. and the third at 12 am. What is the RPO?</a:t>
              </a:r>
              <a:endParaRPr/>
            </a:p>
            <a:p>
              <a:pPr indent="0" lvl="1"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Here, data backup is done every 8 hours, and so the maximum data loss is 8 hours. Hence the RPO is 8 hours.</a:t>
              </a:r>
              <a:endParaRPr b="0" i="0" sz="2200" u="none" cap="none" strike="noStrike">
                <a:solidFill>
                  <a:srgbClr val="404040"/>
                </a:solidFill>
                <a:latin typeface="Open Sans"/>
                <a:ea typeface="Open Sans"/>
                <a:cs typeface="Open Sans"/>
                <a:sym typeface="Open Sans"/>
              </a:endParaRPr>
            </a:p>
          </p:txBody>
        </p:sp>
        <p:sp>
          <p:nvSpPr>
            <p:cNvPr id="6074" name="Google Shape;6074;p482"/>
            <p:cNvSpPr/>
            <p:nvPr/>
          </p:nvSpPr>
          <p:spPr>
            <a:xfrm>
              <a:off x="11963576" y="1783231"/>
              <a:ext cx="2222511" cy="624767"/>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Example 3</a:t>
              </a:r>
              <a:endParaRPr b="0" i="0" sz="2200" u="none" cap="none" strike="noStrike">
                <a:solidFill>
                  <a:schemeClr val="lt1"/>
                </a:solidFill>
                <a:latin typeface="Open Sans"/>
                <a:ea typeface="Open Sans"/>
                <a:cs typeface="Open Sans"/>
                <a:sym typeface="Open Sans"/>
              </a:endParaRPr>
            </a:p>
          </p:txBody>
        </p:sp>
      </p:gr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9" name="Shape 6079"/>
        <p:cNvGrpSpPr/>
        <p:nvPr/>
      </p:nvGrpSpPr>
      <p:grpSpPr>
        <a:xfrm>
          <a:off x="0" y="0"/>
          <a:ext cx="0" cy="0"/>
          <a:chOff x="0" y="0"/>
          <a:chExt cx="0" cy="0"/>
        </a:xfrm>
      </p:grpSpPr>
      <p:grpSp>
        <p:nvGrpSpPr>
          <p:cNvPr id="6080" name="Google Shape;6080;p483"/>
          <p:cNvGrpSpPr/>
          <p:nvPr/>
        </p:nvGrpSpPr>
        <p:grpSpPr>
          <a:xfrm>
            <a:off x="830862" y="1783231"/>
            <a:ext cx="4650727" cy="5866730"/>
            <a:chOff x="830862" y="1783231"/>
            <a:chExt cx="4650727" cy="5866730"/>
          </a:xfrm>
        </p:grpSpPr>
        <p:sp>
          <p:nvSpPr>
            <p:cNvPr id="6081" name="Google Shape;6081;p483"/>
            <p:cNvSpPr/>
            <p:nvPr/>
          </p:nvSpPr>
          <p:spPr>
            <a:xfrm>
              <a:off x="830862" y="2417785"/>
              <a:ext cx="4650727" cy="5232176"/>
            </a:xfrm>
            <a:prstGeom prst="roundRect">
              <a:avLst>
                <a:gd fmla="val 7354" name="adj"/>
              </a:avLst>
            </a:prstGeom>
            <a:solidFill>
              <a:srgbClr val="FFF2CC"/>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Following an incident, systems at the primary site went down at 3 pm and then resumed from the alternate site at 6 pm, as per the defined RTO. What is the RTO?</a:t>
              </a:r>
              <a:endParaRPr/>
            </a:p>
            <a:p>
              <a:pPr indent="-146050" lvl="1" marL="28575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The system was down for 3 hours, and so the RTO is 3 hours.</a:t>
              </a:r>
              <a:endParaRPr b="0" i="0" sz="2200" u="none" cap="none" strike="noStrike">
                <a:solidFill>
                  <a:srgbClr val="404040"/>
                </a:solidFill>
                <a:latin typeface="Open Sans"/>
                <a:ea typeface="Open Sans"/>
                <a:cs typeface="Open Sans"/>
                <a:sym typeface="Open Sans"/>
              </a:endParaRPr>
            </a:p>
          </p:txBody>
        </p:sp>
        <p:sp>
          <p:nvSpPr>
            <p:cNvPr id="6082" name="Google Shape;6082;p483"/>
            <p:cNvSpPr/>
            <p:nvPr/>
          </p:nvSpPr>
          <p:spPr>
            <a:xfrm>
              <a:off x="2044970" y="1783231"/>
              <a:ext cx="2222511" cy="624767"/>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Example 4</a:t>
              </a:r>
              <a:endParaRPr b="0" i="0" sz="2200" u="none" cap="none" strike="noStrike">
                <a:solidFill>
                  <a:schemeClr val="lt1"/>
                </a:solidFill>
                <a:latin typeface="Open Sans"/>
                <a:ea typeface="Open Sans"/>
                <a:cs typeface="Open Sans"/>
                <a:sym typeface="Open Sans"/>
              </a:endParaRPr>
            </a:p>
          </p:txBody>
        </p:sp>
      </p:grpSp>
      <p:grpSp>
        <p:nvGrpSpPr>
          <p:cNvPr id="6083" name="Google Shape;6083;p483"/>
          <p:cNvGrpSpPr/>
          <p:nvPr/>
        </p:nvGrpSpPr>
        <p:grpSpPr>
          <a:xfrm>
            <a:off x="5914348" y="1774764"/>
            <a:ext cx="4427302" cy="5875197"/>
            <a:chOff x="5914348" y="1774764"/>
            <a:chExt cx="4427302" cy="5875197"/>
          </a:xfrm>
        </p:grpSpPr>
        <p:sp>
          <p:nvSpPr>
            <p:cNvPr id="6084" name="Google Shape;6084;p483"/>
            <p:cNvSpPr/>
            <p:nvPr/>
          </p:nvSpPr>
          <p:spPr>
            <a:xfrm>
              <a:off x="5914348" y="2417785"/>
              <a:ext cx="4427302" cy="5232176"/>
            </a:xfrm>
            <a:prstGeom prst="roundRect">
              <a:avLst>
                <a:gd fmla="val 6340"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Identify the RTO and RPO in an instance where the BCP for an organization's critical system specifies that there should not be any data loss and service should be resumed within 36 hours.</a:t>
              </a:r>
              <a:endParaRPr b="0" i="0" sz="2200" u="none" cap="none" strike="noStrike">
                <a:solidFill>
                  <a:srgbClr val="404040"/>
                </a:solidFill>
                <a:latin typeface="Open Sans"/>
                <a:ea typeface="Open Sans"/>
                <a:cs typeface="Open Sans"/>
                <a:sym typeface="Open Sans"/>
              </a:endParaRPr>
            </a:p>
            <a:p>
              <a:pPr indent="-146050" lvl="1" marL="28575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RTO is 36 hours and RPO is  0 hour.</a:t>
              </a:r>
              <a:endParaRPr/>
            </a:p>
          </p:txBody>
        </p:sp>
        <p:sp>
          <p:nvSpPr>
            <p:cNvPr id="6085" name="Google Shape;6085;p483"/>
            <p:cNvSpPr/>
            <p:nvPr/>
          </p:nvSpPr>
          <p:spPr>
            <a:xfrm>
              <a:off x="7016744" y="1774764"/>
              <a:ext cx="2222511" cy="624767"/>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Example 5</a:t>
              </a:r>
              <a:endParaRPr b="0" i="0" sz="2200" u="none" cap="none" strike="noStrike">
                <a:solidFill>
                  <a:schemeClr val="lt1"/>
                </a:solidFill>
                <a:latin typeface="Open Sans"/>
                <a:ea typeface="Open Sans"/>
                <a:cs typeface="Open Sans"/>
                <a:sym typeface="Open Sans"/>
              </a:endParaRPr>
            </a:p>
          </p:txBody>
        </p:sp>
      </p:grpSp>
      <p:grpSp>
        <p:nvGrpSpPr>
          <p:cNvPr id="6086" name="Google Shape;6086;p483"/>
          <p:cNvGrpSpPr/>
          <p:nvPr/>
        </p:nvGrpSpPr>
        <p:grpSpPr>
          <a:xfrm>
            <a:off x="10774409" y="1774764"/>
            <a:ext cx="4709518" cy="6072950"/>
            <a:chOff x="11157106" y="1804127"/>
            <a:chExt cx="4709518" cy="6072950"/>
          </a:xfrm>
        </p:grpSpPr>
        <p:sp>
          <p:nvSpPr>
            <p:cNvPr id="6087" name="Google Shape;6087;p483"/>
            <p:cNvSpPr/>
            <p:nvPr/>
          </p:nvSpPr>
          <p:spPr>
            <a:xfrm>
              <a:off x="11157106" y="2463788"/>
              <a:ext cx="4709518" cy="5413289"/>
            </a:xfrm>
            <a:prstGeom prst="roundRect">
              <a:avLst>
                <a:gd fmla="val 6448" name="adj"/>
              </a:avLst>
            </a:prstGeom>
            <a:solidFill>
              <a:srgbClr val="E1EFD8"/>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Identify the RTO and RPO in an instance where the BCP for an organization's critical system specifies that there should not be any service outage and they are ok with data loss of 1 hour.</a:t>
              </a:r>
              <a:endParaRPr b="0" i="0" sz="2200" u="none" cap="none" strike="noStrike">
                <a:solidFill>
                  <a:srgbClr val="404040"/>
                </a:solidFill>
                <a:latin typeface="Open Sans"/>
                <a:ea typeface="Open Sans"/>
                <a:cs typeface="Open Sans"/>
                <a:sym typeface="Open Sans"/>
              </a:endParaRPr>
            </a:p>
            <a:p>
              <a:pPr indent="-146050" lvl="1" marL="28575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285750" lvl="1" marL="28575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RTO is 0 hours RPO is   1 hour.</a:t>
              </a:r>
              <a:endParaRPr b="0" i="0" sz="2200" u="none" cap="none" strike="noStrike">
                <a:solidFill>
                  <a:srgbClr val="404040"/>
                </a:solidFill>
                <a:latin typeface="Open Sans"/>
                <a:ea typeface="Open Sans"/>
                <a:cs typeface="Open Sans"/>
                <a:sym typeface="Open Sans"/>
              </a:endParaRPr>
            </a:p>
          </p:txBody>
        </p:sp>
        <p:sp>
          <p:nvSpPr>
            <p:cNvPr id="6088" name="Google Shape;6088;p483"/>
            <p:cNvSpPr/>
            <p:nvPr/>
          </p:nvSpPr>
          <p:spPr>
            <a:xfrm>
              <a:off x="12400610" y="1804127"/>
              <a:ext cx="2222511" cy="624767"/>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Example 6</a:t>
              </a:r>
              <a:endParaRPr b="0" i="0" sz="2200" u="none" cap="none" strike="noStrike">
                <a:solidFill>
                  <a:schemeClr val="lt1"/>
                </a:solidFill>
                <a:latin typeface="Open Sans"/>
                <a:ea typeface="Open Sans"/>
                <a:cs typeface="Open Sans"/>
                <a:sym typeface="Open Sans"/>
              </a:endParaRPr>
            </a:p>
          </p:txBody>
        </p:sp>
      </p:grpSp>
      <p:sp>
        <p:nvSpPr>
          <p:cNvPr id="6089" name="Google Shape;6089;p48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Examples of RTO and RPO</a:t>
            </a:r>
            <a:endParaRPr/>
          </a:p>
        </p:txBody>
      </p:sp>
      <p:sp>
        <p:nvSpPr>
          <p:cNvPr id="6090" name="Google Shape;6090;p483"/>
          <p:cNvSpPr/>
          <p:nvPr/>
        </p:nvSpPr>
        <p:spPr>
          <a:xfrm>
            <a:off x="5283200" y="816324"/>
            <a:ext cx="5691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4" name="Shape 6094"/>
        <p:cNvGrpSpPr/>
        <p:nvPr/>
      </p:nvGrpSpPr>
      <p:grpSpPr>
        <a:xfrm>
          <a:off x="0" y="0"/>
          <a:ext cx="0" cy="0"/>
          <a:chOff x="0" y="0"/>
          <a:chExt cx="0" cy="0"/>
        </a:xfrm>
      </p:grpSpPr>
      <p:sp>
        <p:nvSpPr>
          <p:cNvPr id="6095" name="Google Shape;6095;p484"/>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High Availability</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0" name="Shape 6100"/>
        <p:cNvGrpSpPr/>
        <p:nvPr/>
      </p:nvGrpSpPr>
      <p:grpSpPr>
        <a:xfrm>
          <a:off x="0" y="0"/>
          <a:ext cx="0" cy="0"/>
          <a:chOff x="0" y="0"/>
          <a:chExt cx="0" cy="0"/>
        </a:xfrm>
      </p:grpSpPr>
      <p:sp>
        <p:nvSpPr>
          <p:cNvPr id="6101" name="Google Shape;6101;p485"/>
          <p:cNvSpPr/>
          <p:nvPr/>
        </p:nvSpPr>
        <p:spPr>
          <a:xfrm>
            <a:off x="1489142" y="2819583"/>
            <a:ext cx="13316356" cy="5037744"/>
          </a:xfrm>
          <a:prstGeom prst="roundRect">
            <a:avLst>
              <a:gd fmla="val 16667" name="adj"/>
            </a:avLst>
          </a:prstGeom>
          <a:solidFill>
            <a:srgbClr val="C4E0B2"/>
          </a:solidFill>
          <a:ln>
            <a:noFill/>
          </a:ln>
          <a:effectLst>
            <a:outerShdw blurRad="50800" rotWithShape="0" dir="2700012" dist="38615">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02" name="Google Shape;6102;p48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High Availability</a:t>
            </a:r>
            <a:endParaRPr>
              <a:latin typeface="Open Sans"/>
              <a:ea typeface="Open Sans"/>
              <a:cs typeface="Open Sans"/>
              <a:sym typeface="Open Sans"/>
            </a:endParaRPr>
          </a:p>
        </p:txBody>
      </p:sp>
      <p:sp>
        <p:nvSpPr>
          <p:cNvPr id="6103" name="Google Shape;6103;p485"/>
          <p:cNvSpPr/>
          <p:nvPr/>
        </p:nvSpPr>
        <p:spPr>
          <a:xfrm>
            <a:off x="6311900" y="816352"/>
            <a:ext cx="3629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04" name="Google Shape;6104;p485"/>
          <p:cNvSpPr txBox="1"/>
          <p:nvPr/>
        </p:nvSpPr>
        <p:spPr>
          <a:xfrm>
            <a:off x="1104592" y="1286673"/>
            <a:ext cx="14046817" cy="1649642"/>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High availability (HA) refers to a system's ability to keep operating continuously with minimal or no downtime during failures. This is crucial for businesses that rely on constant access to their systems and data, such as online stores, financial institutions, and hospitals.</a:t>
            </a:r>
            <a:endParaRPr b="0" i="0" sz="2200" u="none" cap="none" strike="noStrike">
              <a:solidFill>
                <a:srgbClr val="404040"/>
              </a:solidFill>
              <a:latin typeface="Open Sans"/>
              <a:ea typeface="Open Sans"/>
              <a:cs typeface="Open Sans"/>
              <a:sym typeface="Open Sans"/>
            </a:endParaRPr>
          </a:p>
        </p:txBody>
      </p:sp>
      <p:sp>
        <p:nvSpPr>
          <p:cNvPr id="6105" name="Google Shape;6105;p485"/>
          <p:cNvSpPr/>
          <p:nvPr/>
        </p:nvSpPr>
        <p:spPr>
          <a:xfrm>
            <a:off x="1940594" y="3068521"/>
            <a:ext cx="8486542" cy="4456353"/>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Continuous operation: </a:t>
            </a:r>
            <a:r>
              <a:rPr b="0" i="0" lang="en-US" sz="2200" u="none" cap="none" strike="noStrike">
                <a:solidFill>
                  <a:srgbClr val="3F3F3F"/>
                </a:solidFill>
                <a:latin typeface="Open Sans"/>
                <a:ea typeface="Open Sans"/>
                <a:cs typeface="Open Sans"/>
                <a:sym typeface="Open Sans"/>
              </a:rPr>
              <a:t>High availability ensures that systems remain operational with minimal interruptions, even during failures.</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Critical for business operations: </a:t>
            </a:r>
            <a:r>
              <a:rPr b="0" i="0" lang="en-US" sz="2200" u="none" cap="none" strike="noStrike">
                <a:solidFill>
                  <a:srgbClr val="3F3F3F"/>
                </a:solidFill>
                <a:latin typeface="Open Sans"/>
                <a:ea typeface="Open Sans"/>
                <a:cs typeface="Open Sans"/>
                <a:sym typeface="Open Sans"/>
              </a:rPr>
              <a:t>Essential for businesses that require uninterrupted access to their systems and data.</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Advanced infrastructure: </a:t>
            </a:r>
            <a:r>
              <a:rPr b="0" i="0" lang="en-US" sz="2200" u="none" cap="none" strike="noStrike">
                <a:solidFill>
                  <a:srgbClr val="3F3F3F"/>
                </a:solidFill>
                <a:latin typeface="Open Sans"/>
                <a:ea typeface="Open Sans"/>
                <a:cs typeface="Open Sans"/>
                <a:sym typeface="Open Sans"/>
              </a:rPr>
              <a:t>High-availability infrastructure is designed to withstand cyberattacks and possesses the technical sophistication to autonomously detect, mitigate, and heal vulnerabilities in real-time.</a:t>
            </a:r>
            <a:endParaRPr/>
          </a:p>
        </p:txBody>
      </p:sp>
      <p:sp>
        <p:nvSpPr>
          <p:cNvPr id="6106" name="Google Shape;6106;p485"/>
          <p:cNvSpPr txBox="1"/>
          <p:nvPr/>
        </p:nvSpPr>
        <p:spPr>
          <a:xfrm>
            <a:off x="2590565" y="7916975"/>
            <a:ext cx="10290758"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Implementing high availability is vital for maintaining the reliability and resilience of critical business systems.</a:t>
            </a:r>
            <a:endParaRPr b="0" i="0" sz="2200" u="none" cap="none" strike="noStrike">
              <a:solidFill>
                <a:srgbClr val="000000"/>
              </a:solidFill>
              <a:latin typeface="Arial"/>
              <a:ea typeface="Arial"/>
              <a:cs typeface="Arial"/>
              <a:sym typeface="Arial"/>
            </a:endParaRPr>
          </a:p>
        </p:txBody>
      </p:sp>
      <p:pic>
        <p:nvPicPr>
          <p:cNvPr id="6107" name="Google Shape;6107;p485"/>
          <p:cNvPicPr preferRelativeResize="0"/>
          <p:nvPr/>
        </p:nvPicPr>
        <p:blipFill rotWithShape="1">
          <a:blip r:embed="rId3">
            <a:alphaModFix/>
          </a:blip>
          <a:srcRect b="0" l="0" r="0" t="0"/>
          <a:stretch/>
        </p:blipFill>
        <p:spPr>
          <a:xfrm>
            <a:off x="10811686" y="3696793"/>
            <a:ext cx="3199808" cy="31998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72"/>
          <p:cNvSpPr txBox="1"/>
          <p:nvPr/>
        </p:nvSpPr>
        <p:spPr>
          <a:xfrm>
            <a:off x="4018602" y="333029"/>
            <a:ext cx="7462299" cy="523220"/>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1" i="0" lang="en-US" sz="2800" u="none" cap="none" strike="noStrike">
                <a:solidFill>
                  <a:srgbClr val="3F3F3F"/>
                </a:solidFill>
                <a:latin typeface="Open Sans"/>
                <a:ea typeface="Open Sans"/>
                <a:cs typeface="Open Sans"/>
                <a:sym typeface="Open Sans"/>
              </a:rPr>
              <a:t>Shared Responsibilities of Cloud Services</a:t>
            </a:r>
            <a:endParaRPr b="1" i="0" sz="2800" u="none" cap="none" strike="noStrike">
              <a:solidFill>
                <a:srgbClr val="3F3F3F"/>
              </a:solidFill>
              <a:latin typeface="Open Sans"/>
              <a:ea typeface="Open Sans"/>
              <a:cs typeface="Open Sans"/>
              <a:sym typeface="Open Sans"/>
            </a:endParaRPr>
          </a:p>
        </p:txBody>
      </p:sp>
      <p:grpSp>
        <p:nvGrpSpPr>
          <p:cNvPr id="498" name="Google Shape;498;p272"/>
          <p:cNvGrpSpPr/>
          <p:nvPr/>
        </p:nvGrpSpPr>
        <p:grpSpPr>
          <a:xfrm>
            <a:off x="882622" y="2165573"/>
            <a:ext cx="14856739" cy="6645394"/>
            <a:chOff x="1894220" y="1752600"/>
            <a:chExt cx="13075128" cy="6019800"/>
          </a:xfrm>
        </p:grpSpPr>
        <p:sp>
          <p:nvSpPr>
            <p:cNvPr id="499" name="Google Shape;499;p272"/>
            <p:cNvSpPr/>
            <p:nvPr/>
          </p:nvSpPr>
          <p:spPr>
            <a:xfrm>
              <a:off x="4796932" y="2362200"/>
              <a:ext cx="1752600" cy="838200"/>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0" name="Google Shape;500;p272"/>
            <p:cNvSpPr/>
            <p:nvPr/>
          </p:nvSpPr>
          <p:spPr>
            <a:xfrm>
              <a:off x="4796932" y="3276600"/>
              <a:ext cx="1752600" cy="838200"/>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1" name="Google Shape;501;p272"/>
            <p:cNvSpPr/>
            <p:nvPr/>
          </p:nvSpPr>
          <p:spPr>
            <a:xfrm>
              <a:off x="4796932" y="4191000"/>
              <a:ext cx="1752600" cy="838200"/>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2" name="Google Shape;502;p272"/>
            <p:cNvSpPr/>
            <p:nvPr/>
          </p:nvSpPr>
          <p:spPr>
            <a:xfrm>
              <a:off x="4796932" y="5105400"/>
              <a:ext cx="1752600" cy="838200"/>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3" name="Google Shape;503;p272"/>
            <p:cNvSpPr/>
            <p:nvPr/>
          </p:nvSpPr>
          <p:spPr>
            <a:xfrm>
              <a:off x="4796932" y="6019800"/>
              <a:ext cx="1752600" cy="838200"/>
            </a:xfrm>
            <a:prstGeom prst="roundRect">
              <a:avLst>
                <a:gd fmla="val 16667" name="adj"/>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4" name="Google Shape;504;p272"/>
            <p:cNvSpPr/>
            <p:nvPr/>
          </p:nvSpPr>
          <p:spPr>
            <a:xfrm>
              <a:off x="4796932" y="6934200"/>
              <a:ext cx="1752600" cy="838200"/>
            </a:xfrm>
            <a:prstGeom prst="roundRect">
              <a:avLst>
                <a:gd fmla="val 16667" name="adj"/>
              </a:avLst>
            </a:prstGeom>
            <a:solidFill>
              <a:srgbClr val="00B05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5" name="Google Shape;505;p272"/>
            <p:cNvSpPr/>
            <p:nvPr/>
          </p:nvSpPr>
          <p:spPr>
            <a:xfrm>
              <a:off x="6604000" y="2362200"/>
              <a:ext cx="1752600" cy="838200"/>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6" name="Google Shape;506;p272"/>
            <p:cNvSpPr/>
            <p:nvPr/>
          </p:nvSpPr>
          <p:spPr>
            <a:xfrm>
              <a:off x="6604000" y="3276600"/>
              <a:ext cx="1752600" cy="838200"/>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7" name="Google Shape;507;p272"/>
            <p:cNvSpPr/>
            <p:nvPr/>
          </p:nvSpPr>
          <p:spPr>
            <a:xfrm>
              <a:off x="6604000" y="4191000"/>
              <a:ext cx="1752600" cy="838200"/>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8" name="Google Shape;508;p272"/>
            <p:cNvSpPr/>
            <p:nvPr/>
          </p:nvSpPr>
          <p:spPr>
            <a:xfrm>
              <a:off x="6604000" y="5105400"/>
              <a:ext cx="1752600" cy="838200"/>
            </a:xfrm>
            <a:prstGeom prst="roundRect">
              <a:avLst>
                <a:gd fmla="val 16667" name="adj"/>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09" name="Google Shape;509;p272"/>
            <p:cNvSpPr/>
            <p:nvPr/>
          </p:nvSpPr>
          <p:spPr>
            <a:xfrm>
              <a:off x="6604000" y="6019800"/>
              <a:ext cx="1752600" cy="838200"/>
            </a:xfrm>
            <a:prstGeom prst="roundRect">
              <a:avLst>
                <a:gd fmla="val 16667" name="adj"/>
              </a:avLst>
            </a:prstGeom>
            <a:solidFill>
              <a:srgbClr val="00B05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10" name="Google Shape;510;p272"/>
            <p:cNvSpPr/>
            <p:nvPr/>
          </p:nvSpPr>
          <p:spPr>
            <a:xfrm>
              <a:off x="6604000" y="6934200"/>
              <a:ext cx="1752600" cy="838200"/>
            </a:xfrm>
            <a:prstGeom prst="roundRect">
              <a:avLst>
                <a:gd fmla="val 16667" name="adj"/>
              </a:avLst>
            </a:prstGeom>
            <a:solidFill>
              <a:srgbClr val="00B05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11" name="Google Shape;511;p272"/>
            <p:cNvSpPr/>
            <p:nvPr/>
          </p:nvSpPr>
          <p:spPr>
            <a:xfrm>
              <a:off x="8411068" y="2362200"/>
              <a:ext cx="1752600" cy="838200"/>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12" name="Google Shape;512;p272"/>
            <p:cNvSpPr/>
            <p:nvPr/>
          </p:nvSpPr>
          <p:spPr>
            <a:xfrm>
              <a:off x="8440532" y="3276600"/>
              <a:ext cx="1752600" cy="838200"/>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13" name="Google Shape;513;p272"/>
            <p:cNvSpPr/>
            <p:nvPr/>
          </p:nvSpPr>
          <p:spPr>
            <a:xfrm>
              <a:off x="8455772" y="4191000"/>
              <a:ext cx="1752600" cy="838200"/>
            </a:xfrm>
            <a:prstGeom prst="roundRect">
              <a:avLst>
                <a:gd fmla="val 16667" name="adj"/>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14" name="Google Shape;514;p272"/>
            <p:cNvSpPr/>
            <p:nvPr/>
          </p:nvSpPr>
          <p:spPr>
            <a:xfrm>
              <a:off x="8457804" y="5105400"/>
              <a:ext cx="1752600" cy="838200"/>
            </a:xfrm>
            <a:prstGeom prst="roundRect">
              <a:avLst>
                <a:gd fmla="val 16667" name="adj"/>
              </a:avLst>
            </a:prstGeom>
            <a:solidFill>
              <a:srgbClr val="00B05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15" name="Google Shape;515;p272"/>
            <p:cNvSpPr/>
            <p:nvPr/>
          </p:nvSpPr>
          <p:spPr>
            <a:xfrm>
              <a:off x="8455772" y="6019800"/>
              <a:ext cx="1752600" cy="838200"/>
            </a:xfrm>
            <a:prstGeom prst="roundRect">
              <a:avLst>
                <a:gd fmla="val 16667" name="adj"/>
              </a:avLst>
            </a:prstGeom>
            <a:solidFill>
              <a:srgbClr val="00B05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16" name="Google Shape;516;p272"/>
            <p:cNvSpPr/>
            <p:nvPr/>
          </p:nvSpPr>
          <p:spPr>
            <a:xfrm>
              <a:off x="8457520" y="6934200"/>
              <a:ext cx="1752600" cy="838200"/>
            </a:xfrm>
            <a:prstGeom prst="roundRect">
              <a:avLst>
                <a:gd fmla="val 16667" name="adj"/>
              </a:avLst>
            </a:prstGeom>
            <a:solidFill>
              <a:srgbClr val="00B05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17" name="Google Shape;517;p272"/>
            <p:cNvSpPr txBox="1"/>
            <p:nvPr/>
          </p:nvSpPr>
          <p:spPr>
            <a:xfrm>
              <a:off x="4796932" y="1752600"/>
              <a:ext cx="17526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IaaS</a:t>
              </a:r>
              <a:endParaRPr b="0" i="0" sz="2200" u="none" cap="none" strike="noStrike">
                <a:solidFill>
                  <a:srgbClr val="000000"/>
                </a:solidFill>
                <a:latin typeface="Arial"/>
                <a:ea typeface="Arial"/>
                <a:cs typeface="Arial"/>
                <a:sym typeface="Arial"/>
              </a:endParaRPr>
            </a:p>
          </p:txBody>
        </p:sp>
        <p:sp>
          <p:nvSpPr>
            <p:cNvPr id="518" name="Google Shape;518;p272"/>
            <p:cNvSpPr txBox="1"/>
            <p:nvPr/>
          </p:nvSpPr>
          <p:spPr>
            <a:xfrm>
              <a:off x="6549532" y="1752600"/>
              <a:ext cx="17526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PaaS</a:t>
              </a:r>
              <a:endParaRPr b="0" i="0" sz="2200" u="none" cap="none" strike="noStrike">
                <a:solidFill>
                  <a:srgbClr val="000000"/>
                </a:solidFill>
                <a:latin typeface="Arial"/>
                <a:ea typeface="Arial"/>
                <a:cs typeface="Arial"/>
                <a:sym typeface="Arial"/>
              </a:endParaRPr>
            </a:p>
          </p:txBody>
        </p:sp>
        <p:sp>
          <p:nvSpPr>
            <p:cNvPr id="519" name="Google Shape;519;p272"/>
            <p:cNvSpPr txBox="1"/>
            <p:nvPr/>
          </p:nvSpPr>
          <p:spPr>
            <a:xfrm>
              <a:off x="8302132" y="1752600"/>
              <a:ext cx="17526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SaaS</a:t>
              </a:r>
              <a:endParaRPr b="0" i="0" sz="2200" u="none" cap="none" strike="noStrike">
                <a:solidFill>
                  <a:srgbClr val="000000"/>
                </a:solidFill>
                <a:latin typeface="Arial"/>
                <a:ea typeface="Arial"/>
                <a:cs typeface="Arial"/>
                <a:sym typeface="Arial"/>
              </a:endParaRPr>
            </a:p>
          </p:txBody>
        </p:sp>
        <p:sp>
          <p:nvSpPr>
            <p:cNvPr id="520" name="Google Shape;520;p272"/>
            <p:cNvSpPr txBox="1"/>
            <p:nvPr/>
          </p:nvSpPr>
          <p:spPr>
            <a:xfrm>
              <a:off x="1901331" y="2319635"/>
              <a:ext cx="2811668" cy="1003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Security governance, Risk, and Compliance (GRC)</a:t>
              </a:r>
              <a:endParaRPr b="0" i="0" sz="2200" u="none" cap="none" strike="noStrike">
                <a:solidFill>
                  <a:srgbClr val="000000"/>
                </a:solidFill>
                <a:latin typeface="Arial"/>
                <a:ea typeface="Arial"/>
                <a:cs typeface="Arial"/>
                <a:sym typeface="Arial"/>
              </a:endParaRPr>
            </a:p>
          </p:txBody>
        </p:sp>
        <p:sp>
          <p:nvSpPr>
            <p:cNvPr id="521" name="Google Shape;521;p272"/>
            <p:cNvSpPr txBox="1"/>
            <p:nvPr/>
          </p:nvSpPr>
          <p:spPr>
            <a:xfrm>
              <a:off x="1901332" y="3486663"/>
              <a:ext cx="2514600" cy="390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Data security</a:t>
              </a:r>
              <a:endParaRPr b="0" i="0" sz="2200" u="none" cap="none" strike="noStrike">
                <a:solidFill>
                  <a:srgbClr val="000000"/>
                </a:solidFill>
                <a:latin typeface="Arial"/>
                <a:ea typeface="Arial"/>
                <a:cs typeface="Arial"/>
                <a:sym typeface="Arial"/>
              </a:endParaRPr>
            </a:p>
          </p:txBody>
        </p:sp>
        <p:sp>
          <p:nvSpPr>
            <p:cNvPr id="522" name="Google Shape;522;p272"/>
            <p:cNvSpPr txBox="1"/>
            <p:nvPr/>
          </p:nvSpPr>
          <p:spPr>
            <a:xfrm>
              <a:off x="1901332" y="4337534"/>
              <a:ext cx="2514600" cy="390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Application security</a:t>
              </a:r>
              <a:endParaRPr b="0" i="0" sz="2200" u="none" cap="none" strike="noStrike">
                <a:solidFill>
                  <a:srgbClr val="000000"/>
                </a:solidFill>
                <a:latin typeface="Arial"/>
                <a:ea typeface="Arial"/>
                <a:cs typeface="Arial"/>
                <a:sym typeface="Arial"/>
              </a:endParaRPr>
            </a:p>
          </p:txBody>
        </p:sp>
        <p:sp>
          <p:nvSpPr>
            <p:cNvPr id="523" name="Google Shape;523;p272"/>
            <p:cNvSpPr txBox="1"/>
            <p:nvPr/>
          </p:nvSpPr>
          <p:spPr>
            <a:xfrm>
              <a:off x="1894220" y="5339834"/>
              <a:ext cx="2514600" cy="390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Platform security</a:t>
              </a:r>
              <a:endParaRPr b="0" i="0" sz="2200" u="none" cap="none" strike="noStrike">
                <a:solidFill>
                  <a:srgbClr val="000000"/>
                </a:solidFill>
                <a:latin typeface="Arial"/>
                <a:ea typeface="Arial"/>
                <a:cs typeface="Arial"/>
                <a:sym typeface="Arial"/>
              </a:endParaRPr>
            </a:p>
          </p:txBody>
        </p:sp>
        <p:sp>
          <p:nvSpPr>
            <p:cNvPr id="524" name="Google Shape;524;p272"/>
            <p:cNvSpPr txBox="1"/>
            <p:nvPr/>
          </p:nvSpPr>
          <p:spPr>
            <a:xfrm>
              <a:off x="1918604" y="6254234"/>
              <a:ext cx="2779156" cy="390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Infrastructure security</a:t>
              </a:r>
              <a:endParaRPr b="0" i="0" sz="2200" u="none" cap="none" strike="noStrike">
                <a:solidFill>
                  <a:srgbClr val="000000"/>
                </a:solidFill>
                <a:latin typeface="Arial"/>
                <a:ea typeface="Arial"/>
                <a:cs typeface="Arial"/>
                <a:sym typeface="Arial"/>
              </a:endParaRPr>
            </a:p>
          </p:txBody>
        </p:sp>
        <p:sp>
          <p:nvSpPr>
            <p:cNvPr id="525" name="Google Shape;525;p272"/>
            <p:cNvSpPr txBox="1"/>
            <p:nvPr/>
          </p:nvSpPr>
          <p:spPr>
            <a:xfrm>
              <a:off x="1933844" y="7168634"/>
              <a:ext cx="2514600" cy="390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Physical security</a:t>
              </a:r>
              <a:endParaRPr b="0" i="0" sz="2200" u="none" cap="none" strike="noStrike">
                <a:solidFill>
                  <a:srgbClr val="000000"/>
                </a:solidFill>
                <a:latin typeface="Arial"/>
                <a:ea typeface="Arial"/>
                <a:cs typeface="Arial"/>
                <a:sym typeface="Arial"/>
              </a:endParaRPr>
            </a:p>
          </p:txBody>
        </p:sp>
        <p:sp>
          <p:nvSpPr>
            <p:cNvPr id="526" name="Google Shape;526;p272"/>
            <p:cNvSpPr/>
            <p:nvPr/>
          </p:nvSpPr>
          <p:spPr>
            <a:xfrm>
              <a:off x="11350132" y="1905000"/>
              <a:ext cx="457200" cy="216932"/>
            </a:xfrm>
            <a:prstGeom prst="roundRect">
              <a:avLst>
                <a:gd fmla="val 16667" name="adj"/>
              </a:avLst>
            </a:prstGeom>
            <a:solidFill>
              <a:schemeClr val="accent4"/>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27" name="Google Shape;527;p272"/>
            <p:cNvSpPr/>
            <p:nvPr/>
          </p:nvSpPr>
          <p:spPr>
            <a:xfrm>
              <a:off x="11350132" y="2211169"/>
              <a:ext cx="457200" cy="216932"/>
            </a:xfrm>
            <a:prstGeom prst="roundRect">
              <a:avLst>
                <a:gd fmla="val 16667" name="adj"/>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28" name="Google Shape;528;p272"/>
            <p:cNvSpPr/>
            <p:nvPr/>
          </p:nvSpPr>
          <p:spPr>
            <a:xfrm>
              <a:off x="11350132" y="2517338"/>
              <a:ext cx="457200" cy="216932"/>
            </a:xfrm>
            <a:prstGeom prst="roundRect">
              <a:avLst>
                <a:gd fmla="val 16667" name="adj"/>
              </a:avLst>
            </a:prstGeom>
            <a:solidFill>
              <a:srgbClr val="00B05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29" name="Google Shape;529;p272"/>
            <p:cNvSpPr txBox="1"/>
            <p:nvPr/>
          </p:nvSpPr>
          <p:spPr>
            <a:xfrm>
              <a:off x="11926996" y="1828800"/>
              <a:ext cx="3037272" cy="390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Enterprise responsibility</a:t>
              </a:r>
              <a:endParaRPr b="0" i="0" sz="2200" u="none" cap="none" strike="noStrike">
                <a:solidFill>
                  <a:srgbClr val="000000"/>
                </a:solidFill>
                <a:latin typeface="Arial"/>
                <a:ea typeface="Arial"/>
                <a:cs typeface="Arial"/>
                <a:sym typeface="Arial"/>
              </a:endParaRPr>
            </a:p>
          </p:txBody>
        </p:sp>
        <p:sp>
          <p:nvSpPr>
            <p:cNvPr id="530" name="Google Shape;530;p272"/>
            <p:cNvSpPr txBox="1"/>
            <p:nvPr/>
          </p:nvSpPr>
          <p:spPr>
            <a:xfrm>
              <a:off x="11932076" y="2148006"/>
              <a:ext cx="3037272" cy="390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Shared responsibility</a:t>
              </a:r>
              <a:endParaRPr b="0" i="0" sz="2200" u="none" cap="none" strike="noStrike">
                <a:solidFill>
                  <a:srgbClr val="000000"/>
                </a:solidFill>
                <a:latin typeface="Arial"/>
                <a:ea typeface="Arial"/>
                <a:cs typeface="Arial"/>
                <a:sym typeface="Arial"/>
              </a:endParaRPr>
            </a:p>
          </p:txBody>
        </p:sp>
        <p:sp>
          <p:nvSpPr>
            <p:cNvPr id="531" name="Google Shape;531;p272"/>
            <p:cNvSpPr txBox="1"/>
            <p:nvPr/>
          </p:nvSpPr>
          <p:spPr>
            <a:xfrm>
              <a:off x="11926996" y="2444280"/>
              <a:ext cx="3037272" cy="390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CSP responsibility</a:t>
              </a:r>
              <a:endParaRPr b="0" i="0" sz="2200" u="none" cap="none" strike="noStrike">
                <a:solidFill>
                  <a:srgbClr val="000000"/>
                </a:solidFill>
                <a:latin typeface="Arial"/>
                <a:ea typeface="Arial"/>
                <a:cs typeface="Arial"/>
                <a:sym typeface="Arial"/>
              </a:endParaRPr>
            </a:p>
          </p:txBody>
        </p:sp>
      </p:grpSp>
      <p:sp>
        <p:nvSpPr>
          <p:cNvPr id="532" name="Google Shape;532;p272"/>
          <p:cNvSpPr/>
          <p:nvPr/>
        </p:nvSpPr>
        <p:spPr>
          <a:xfrm>
            <a:off x="3632200" y="856269"/>
            <a:ext cx="900914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3" name="Google Shape;533;p272"/>
          <p:cNvSpPr txBox="1"/>
          <p:nvPr/>
        </p:nvSpPr>
        <p:spPr>
          <a:xfrm>
            <a:off x="2258047" y="1033017"/>
            <a:ext cx="10983407" cy="840615"/>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This table outlines the shared responsibilities between enterprises and cloud service providers (CSP) across different service models:</a:t>
            </a:r>
            <a:endParaRPr b="0" i="0" sz="2200" u="none" cap="none" strike="noStrike">
              <a:solidFill>
                <a:srgbClr val="FFFFFF"/>
              </a:solidFill>
              <a:latin typeface="Open Sans"/>
              <a:ea typeface="Open Sans"/>
              <a:cs typeface="Open Sans"/>
              <a:sym typeface="Open Sans"/>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2" name="Shape 6112"/>
        <p:cNvGrpSpPr/>
        <p:nvPr/>
      </p:nvGrpSpPr>
      <p:grpSpPr>
        <a:xfrm>
          <a:off x="0" y="0"/>
          <a:ext cx="0" cy="0"/>
          <a:chOff x="0" y="0"/>
          <a:chExt cx="0" cy="0"/>
        </a:xfrm>
      </p:grpSpPr>
      <p:sp>
        <p:nvSpPr>
          <p:cNvPr id="6113" name="Google Shape;6113;p486"/>
          <p:cNvSpPr txBox="1"/>
          <p:nvPr/>
        </p:nvSpPr>
        <p:spPr>
          <a:xfrm>
            <a:off x="188894" y="89885"/>
            <a:ext cx="16276199" cy="6873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800"/>
              <a:buFont typeface="Arial"/>
              <a:buNone/>
            </a:pPr>
            <a:r>
              <a:rPr b="1" i="0" lang="en-US" sz="2800" u="none" cap="none" strike="noStrike">
                <a:solidFill>
                  <a:srgbClr val="3F3F3F"/>
                </a:solidFill>
                <a:latin typeface="Open Sans"/>
                <a:ea typeface="Open Sans"/>
                <a:cs typeface="Open Sans"/>
                <a:sym typeface="Open Sans"/>
              </a:rPr>
              <a:t>Technologies Used for High Availability</a:t>
            </a:r>
            <a:endParaRPr b="0" i="0" sz="1400" u="none" cap="none" strike="noStrike">
              <a:solidFill>
                <a:schemeClr val="dk1"/>
              </a:solidFill>
              <a:latin typeface="Open Sans"/>
              <a:ea typeface="Open Sans"/>
              <a:cs typeface="Open Sans"/>
              <a:sym typeface="Open Sans"/>
            </a:endParaRPr>
          </a:p>
        </p:txBody>
      </p:sp>
      <p:pic>
        <p:nvPicPr>
          <p:cNvPr id="6114" name="Google Shape;6114;p486"/>
          <p:cNvPicPr preferRelativeResize="0"/>
          <p:nvPr/>
        </p:nvPicPr>
        <p:blipFill rotWithShape="1">
          <a:blip r:embed="rId3">
            <a:alphaModFix/>
          </a:blip>
          <a:srcRect b="0" l="0" r="0" t="0"/>
          <a:stretch/>
        </p:blipFill>
        <p:spPr>
          <a:xfrm>
            <a:off x="4851789" y="3005301"/>
            <a:ext cx="6552423" cy="4840315"/>
          </a:xfrm>
          <a:prstGeom prst="rect">
            <a:avLst/>
          </a:prstGeom>
          <a:noFill/>
          <a:ln>
            <a:noFill/>
          </a:ln>
        </p:spPr>
      </p:pic>
      <p:sp>
        <p:nvSpPr>
          <p:cNvPr id="6115" name="Google Shape;6115;p486"/>
          <p:cNvSpPr/>
          <p:nvPr/>
        </p:nvSpPr>
        <p:spPr>
          <a:xfrm>
            <a:off x="609600" y="2602129"/>
            <a:ext cx="4242185" cy="3781371"/>
          </a:xfrm>
          <a:prstGeom prst="roundRect">
            <a:avLst>
              <a:gd fmla="val 16667" name="adj"/>
            </a:avLst>
          </a:prstGeom>
          <a:solidFill>
            <a:srgbClr val="B3C6E7"/>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dk1"/>
              </a:solidFill>
              <a:latin typeface="Open Sans"/>
              <a:ea typeface="Open Sans"/>
              <a:cs typeface="Open Sans"/>
              <a:sym typeface="Open Sans"/>
            </a:endParaRPr>
          </a:p>
        </p:txBody>
      </p:sp>
      <p:sp>
        <p:nvSpPr>
          <p:cNvPr id="6116" name="Google Shape;6116;p486"/>
          <p:cNvSpPr/>
          <p:nvPr/>
        </p:nvSpPr>
        <p:spPr>
          <a:xfrm>
            <a:off x="11327430" y="4440401"/>
            <a:ext cx="4242185" cy="3886200"/>
          </a:xfrm>
          <a:prstGeom prst="roundRect">
            <a:avLst>
              <a:gd fmla="val 16667" name="adj"/>
            </a:avLst>
          </a:prstGeom>
          <a:solidFill>
            <a:srgbClr val="B3C6E7"/>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400" u="none" cap="none" strike="noStrike">
              <a:solidFill>
                <a:schemeClr val="dk1"/>
              </a:solidFill>
              <a:latin typeface="Open Sans"/>
              <a:ea typeface="Open Sans"/>
              <a:cs typeface="Open Sans"/>
              <a:sym typeface="Open Sans"/>
            </a:endParaRPr>
          </a:p>
        </p:txBody>
      </p:sp>
      <p:sp>
        <p:nvSpPr>
          <p:cNvPr id="6117" name="Google Shape;6117;p486"/>
          <p:cNvSpPr txBox="1"/>
          <p:nvPr/>
        </p:nvSpPr>
        <p:spPr>
          <a:xfrm>
            <a:off x="12197775" y="4658188"/>
            <a:ext cx="275844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dk1"/>
                </a:solidFill>
                <a:latin typeface="Open Sans"/>
                <a:ea typeface="Open Sans"/>
                <a:cs typeface="Open Sans"/>
                <a:sym typeface="Open Sans"/>
              </a:rPr>
              <a:t>Clusters</a:t>
            </a:r>
            <a:endParaRPr/>
          </a:p>
        </p:txBody>
      </p:sp>
      <p:sp>
        <p:nvSpPr>
          <p:cNvPr id="6118" name="Google Shape;6118;p486"/>
          <p:cNvSpPr txBox="1"/>
          <p:nvPr/>
        </p:nvSpPr>
        <p:spPr>
          <a:xfrm>
            <a:off x="1018384" y="2798224"/>
            <a:ext cx="342461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chemeClr val="dk1"/>
                </a:solidFill>
                <a:latin typeface="Open Sans"/>
                <a:ea typeface="Open Sans"/>
                <a:cs typeface="Open Sans"/>
                <a:sym typeface="Open Sans"/>
              </a:rPr>
              <a:t>Load balancer</a:t>
            </a:r>
            <a:endParaRPr/>
          </a:p>
        </p:txBody>
      </p:sp>
      <p:pic>
        <p:nvPicPr>
          <p:cNvPr id="6119" name="Google Shape;6119;p486"/>
          <p:cNvPicPr preferRelativeResize="0"/>
          <p:nvPr/>
        </p:nvPicPr>
        <p:blipFill rotWithShape="1">
          <a:blip r:embed="rId4">
            <a:alphaModFix/>
          </a:blip>
          <a:srcRect b="0" l="0" r="0" t="0"/>
          <a:stretch/>
        </p:blipFill>
        <p:spPr>
          <a:xfrm>
            <a:off x="1313289" y="3389756"/>
            <a:ext cx="2744937" cy="2744937"/>
          </a:xfrm>
          <a:prstGeom prst="rect">
            <a:avLst/>
          </a:prstGeom>
          <a:noFill/>
          <a:ln>
            <a:noFill/>
          </a:ln>
        </p:spPr>
      </p:pic>
      <p:pic>
        <p:nvPicPr>
          <p:cNvPr id="6120" name="Google Shape;6120;p486"/>
          <p:cNvPicPr preferRelativeResize="0"/>
          <p:nvPr/>
        </p:nvPicPr>
        <p:blipFill rotWithShape="1">
          <a:blip r:embed="rId5">
            <a:alphaModFix/>
          </a:blip>
          <a:srcRect b="0" l="0" r="0" t="0"/>
          <a:stretch/>
        </p:blipFill>
        <p:spPr>
          <a:xfrm>
            <a:off x="6681063" y="4090979"/>
            <a:ext cx="2820850" cy="2820850"/>
          </a:xfrm>
          <a:prstGeom prst="rect">
            <a:avLst/>
          </a:prstGeom>
          <a:noFill/>
          <a:ln>
            <a:noFill/>
          </a:ln>
        </p:spPr>
      </p:pic>
      <p:pic>
        <p:nvPicPr>
          <p:cNvPr id="6121" name="Google Shape;6121;p486"/>
          <p:cNvPicPr preferRelativeResize="0"/>
          <p:nvPr/>
        </p:nvPicPr>
        <p:blipFill rotWithShape="1">
          <a:blip r:embed="rId6">
            <a:alphaModFix/>
          </a:blip>
          <a:srcRect b="0" l="0" r="0" t="0"/>
          <a:stretch/>
        </p:blipFill>
        <p:spPr>
          <a:xfrm>
            <a:off x="12622139" y="5501404"/>
            <a:ext cx="1909711" cy="1909711"/>
          </a:xfrm>
          <a:prstGeom prst="rect">
            <a:avLst/>
          </a:prstGeom>
          <a:noFill/>
          <a:ln>
            <a:noFill/>
          </a:ln>
        </p:spPr>
      </p:pic>
      <p:sp>
        <p:nvSpPr>
          <p:cNvPr id="6122" name="Google Shape;6122;p486"/>
          <p:cNvSpPr/>
          <p:nvPr/>
        </p:nvSpPr>
        <p:spPr>
          <a:xfrm>
            <a:off x="3835400" y="676359"/>
            <a:ext cx="858123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23" name="Google Shape;6123;p486"/>
          <p:cNvSpPr txBox="1"/>
          <p:nvPr/>
        </p:nvSpPr>
        <p:spPr>
          <a:xfrm>
            <a:off x="1104592" y="1286673"/>
            <a:ext cx="14046817" cy="87096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High availability is achieved through various technologies that ensure systems remain operational and accessible. Key technologies include:</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7" name="Shape 6127"/>
        <p:cNvGrpSpPr/>
        <p:nvPr/>
      </p:nvGrpSpPr>
      <p:grpSpPr>
        <a:xfrm>
          <a:off x="0" y="0"/>
          <a:ext cx="0" cy="0"/>
          <a:chOff x="0" y="0"/>
          <a:chExt cx="0" cy="0"/>
        </a:xfrm>
      </p:grpSpPr>
      <p:pic>
        <p:nvPicPr>
          <p:cNvPr id="6128" name="Google Shape;6128;p487"/>
          <p:cNvPicPr preferRelativeResize="0"/>
          <p:nvPr/>
        </p:nvPicPr>
        <p:blipFill rotWithShape="1">
          <a:blip r:embed="rId3">
            <a:alphaModFix/>
          </a:blip>
          <a:srcRect b="0" l="0" r="0" t="0"/>
          <a:stretch/>
        </p:blipFill>
        <p:spPr>
          <a:xfrm>
            <a:off x="7717158" y="3085615"/>
            <a:ext cx="8411238" cy="3568104"/>
          </a:xfrm>
          <a:prstGeom prst="rect">
            <a:avLst/>
          </a:prstGeom>
          <a:noFill/>
          <a:ln>
            <a:noFill/>
          </a:ln>
        </p:spPr>
      </p:pic>
      <p:sp>
        <p:nvSpPr>
          <p:cNvPr id="6129" name="Google Shape;6129;p48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Load Balancer</a:t>
            </a:r>
            <a:endParaRPr>
              <a:latin typeface="Open Sans"/>
              <a:ea typeface="Open Sans"/>
              <a:cs typeface="Open Sans"/>
              <a:sym typeface="Open Sans"/>
            </a:endParaRPr>
          </a:p>
        </p:txBody>
      </p:sp>
      <p:sp>
        <p:nvSpPr>
          <p:cNvPr id="6130" name="Google Shape;6130;p487"/>
          <p:cNvSpPr/>
          <p:nvPr/>
        </p:nvSpPr>
        <p:spPr>
          <a:xfrm>
            <a:off x="769330" y="3310577"/>
            <a:ext cx="7067476" cy="4701335"/>
          </a:xfrm>
          <a:prstGeom prst="roundRect">
            <a:avLst>
              <a:gd fmla="val 5781"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171450" lvl="1" marL="171450" marR="0" rtl="0" algn="l">
              <a:lnSpc>
                <a:spcPct val="90000"/>
              </a:lnSpc>
              <a:spcBef>
                <a:spcPts val="0"/>
              </a:spcBef>
              <a:spcAft>
                <a:spcPts val="0"/>
              </a:spcAft>
              <a:buClr>
                <a:schemeClr val="dk1"/>
              </a:buClr>
              <a:buSzPts val="1800"/>
              <a:buFont typeface="Calibri"/>
              <a:buChar char="•"/>
            </a:pPr>
            <a:r>
              <a:rPr b="0" i="0" lang="en-US" sz="2200" u="none" cap="none" strike="noStrike">
                <a:solidFill>
                  <a:srgbClr val="3F3F3F"/>
                </a:solidFill>
                <a:latin typeface="Open Sans"/>
                <a:ea typeface="Open Sans"/>
                <a:cs typeface="Open Sans"/>
                <a:sym typeface="Open Sans"/>
              </a:rPr>
              <a:t>A load balancer sits between the client and the server farm, accepting incoming network and application traffic and distributing the traffic across multiple backend servers using various methods</a:t>
            </a:r>
            <a:endParaRPr/>
          </a:p>
          <a:p>
            <a:pPr indent="-57150" lvl="1" marL="171450" marR="0" rtl="0" algn="l">
              <a:lnSpc>
                <a:spcPct val="90000"/>
              </a:lnSpc>
              <a:spcBef>
                <a:spcPts val="0"/>
              </a:spcBef>
              <a:spcAft>
                <a:spcPts val="0"/>
              </a:spcAft>
              <a:buClr>
                <a:schemeClr val="dk1"/>
              </a:buClr>
              <a:buSzPts val="1800"/>
              <a:buFont typeface="Calibri"/>
              <a:buNone/>
            </a:pPr>
            <a:r>
              <a:t/>
            </a:r>
            <a:endParaRPr b="0" i="0" sz="2200" u="none" cap="none" strike="noStrike">
              <a:solidFill>
                <a:srgbClr val="3F3F3F"/>
              </a:solidFill>
              <a:latin typeface="Open Sans"/>
              <a:ea typeface="Open Sans"/>
              <a:cs typeface="Open Sans"/>
              <a:sym typeface="Open Sans"/>
            </a:endParaRPr>
          </a:p>
          <a:p>
            <a:pPr indent="-171450" lvl="1" marL="171450" marR="0" rtl="0" algn="l">
              <a:lnSpc>
                <a:spcPct val="90000"/>
              </a:lnSpc>
              <a:spcBef>
                <a:spcPts val="0"/>
              </a:spcBef>
              <a:spcAft>
                <a:spcPts val="0"/>
              </a:spcAft>
              <a:buClr>
                <a:schemeClr val="dk1"/>
              </a:buClr>
              <a:buSzPts val="1800"/>
              <a:buFont typeface="Calibri"/>
              <a:buChar char="•"/>
            </a:pPr>
            <a:r>
              <a:rPr b="0" i="0" lang="en-US" sz="2200" u="none" cap="none" strike="noStrike">
                <a:solidFill>
                  <a:srgbClr val="3F3F3F"/>
                </a:solidFill>
                <a:latin typeface="Open Sans"/>
                <a:ea typeface="Open Sans"/>
                <a:cs typeface="Open Sans"/>
                <a:sym typeface="Open Sans"/>
              </a:rPr>
              <a:t>By balancing application requests across multiple servers, a load balancer reduces individual server load and prevents any one application server from becoming a single point of failure, thus improving overall application availability and responsiveness</a:t>
            </a:r>
            <a:endParaRPr/>
          </a:p>
        </p:txBody>
      </p:sp>
      <p:sp>
        <p:nvSpPr>
          <p:cNvPr id="6131" name="Google Shape;6131;p487"/>
          <p:cNvSpPr/>
          <p:nvPr/>
        </p:nvSpPr>
        <p:spPr>
          <a:xfrm>
            <a:off x="769330" y="2443155"/>
            <a:ext cx="7111864" cy="1007700"/>
          </a:xfrm>
          <a:prstGeom prst="round2SameRect">
            <a:avLst>
              <a:gd fmla="val 16667" name="adj1"/>
              <a:gd fmla="val 0" name="adj2"/>
            </a:avLst>
          </a:prstGeom>
          <a:solidFill>
            <a:srgbClr val="6EC9D6"/>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Load balancer</a:t>
            </a:r>
            <a:endParaRPr b="0" i="0" sz="1400" u="none" cap="none" strike="noStrike">
              <a:solidFill>
                <a:srgbClr val="000000"/>
              </a:solidFill>
              <a:latin typeface="Arial"/>
              <a:ea typeface="Arial"/>
              <a:cs typeface="Arial"/>
              <a:sym typeface="Arial"/>
            </a:endParaRPr>
          </a:p>
        </p:txBody>
      </p:sp>
      <p:sp>
        <p:nvSpPr>
          <p:cNvPr id="6132" name="Google Shape;6132;p487"/>
          <p:cNvSpPr txBox="1"/>
          <p:nvPr/>
        </p:nvSpPr>
        <p:spPr>
          <a:xfrm>
            <a:off x="1104592" y="1033757"/>
            <a:ext cx="14046817" cy="87096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A load balancer is a device that distributes network or application traffic across a cluster of servers. Load balancing improves responsiveness and increases the availability of applications.</a:t>
            </a:r>
            <a:endParaRPr b="0" i="0" sz="2200" u="none" cap="none" strike="noStrike">
              <a:solidFill>
                <a:srgbClr val="404040"/>
              </a:solidFill>
              <a:latin typeface="Open Sans"/>
              <a:ea typeface="Open Sans"/>
              <a:cs typeface="Open Sans"/>
              <a:sym typeface="Open Sans"/>
            </a:endParaRPr>
          </a:p>
        </p:txBody>
      </p:sp>
      <p:sp>
        <p:nvSpPr>
          <p:cNvPr id="6133" name="Google Shape;6133;p487"/>
          <p:cNvSpPr/>
          <p:nvPr/>
        </p:nvSpPr>
        <p:spPr>
          <a:xfrm>
            <a:off x="6553200" y="816324"/>
            <a:ext cx="31472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7" name="Shape 6137"/>
        <p:cNvGrpSpPr/>
        <p:nvPr/>
      </p:nvGrpSpPr>
      <p:grpSpPr>
        <a:xfrm>
          <a:off x="0" y="0"/>
          <a:ext cx="0" cy="0"/>
          <a:chOff x="0" y="0"/>
          <a:chExt cx="0" cy="0"/>
        </a:xfrm>
      </p:grpSpPr>
      <p:sp>
        <p:nvSpPr>
          <p:cNvPr id="6138" name="Google Shape;6138;p48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Load Balancer Scheduling</a:t>
            </a:r>
            <a:endParaRPr>
              <a:latin typeface="Open Sans"/>
              <a:ea typeface="Open Sans"/>
              <a:cs typeface="Open Sans"/>
              <a:sym typeface="Open Sans"/>
            </a:endParaRPr>
          </a:p>
        </p:txBody>
      </p:sp>
      <p:pic>
        <p:nvPicPr>
          <p:cNvPr id="6139" name="Google Shape;6139;p488"/>
          <p:cNvPicPr preferRelativeResize="0"/>
          <p:nvPr/>
        </p:nvPicPr>
        <p:blipFill rotWithShape="1">
          <a:blip r:embed="rId3">
            <a:alphaModFix/>
          </a:blip>
          <a:srcRect b="0" l="0" r="0" t="0"/>
          <a:stretch/>
        </p:blipFill>
        <p:spPr>
          <a:xfrm>
            <a:off x="4482424" y="752158"/>
            <a:ext cx="7291153" cy="365760"/>
          </a:xfrm>
          <a:prstGeom prst="rect">
            <a:avLst/>
          </a:prstGeom>
          <a:noFill/>
          <a:ln>
            <a:noFill/>
          </a:ln>
        </p:spPr>
      </p:pic>
      <p:grpSp>
        <p:nvGrpSpPr>
          <p:cNvPr id="6140" name="Google Shape;6140;p488"/>
          <p:cNvGrpSpPr/>
          <p:nvPr/>
        </p:nvGrpSpPr>
        <p:grpSpPr>
          <a:xfrm>
            <a:off x="8337369" y="3161346"/>
            <a:ext cx="6116595" cy="4055322"/>
            <a:chOff x="7337418" y="4788356"/>
            <a:chExt cx="6116595" cy="4055322"/>
          </a:xfrm>
        </p:grpSpPr>
        <p:sp>
          <p:nvSpPr>
            <p:cNvPr id="6141" name="Google Shape;6141;p488"/>
            <p:cNvSpPr/>
            <p:nvPr/>
          </p:nvSpPr>
          <p:spPr>
            <a:xfrm>
              <a:off x="7337418" y="4788356"/>
              <a:ext cx="6116595" cy="4055322"/>
            </a:xfrm>
            <a:prstGeom prst="roundRect">
              <a:avLst>
                <a:gd fmla="val 3807"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42" name="Google Shape;6142;p488"/>
            <p:cNvSpPr txBox="1"/>
            <p:nvPr/>
          </p:nvSpPr>
          <p:spPr>
            <a:xfrm>
              <a:off x="8126248" y="5526979"/>
              <a:ext cx="4837236" cy="3179804"/>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spAutoFit/>
            </a:bodyPr>
            <a:lstStyle/>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Affinity-based scheduling is designed to keep a host connected to the same server across a session. </a:t>
              </a:r>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Some applications, such as web applications, can benefit from affinity-based scheduling in both directions</a:t>
              </a:r>
              <a:endParaRPr b="0" i="0" sz="2200" u="none" cap="none" strike="noStrike">
                <a:solidFill>
                  <a:srgbClr val="3F3F3F"/>
                </a:solidFill>
                <a:latin typeface="Open Sans"/>
                <a:ea typeface="Open Sans"/>
                <a:cs typeface="Open Sans"/>
                <a:sym typeface="Open Sans"/>
              </a:endParaRPr>
            </a:p>
          </p:txBody>
        </p:sp>
        <p:grpSp>
          <p:nvGrpSpPr>
            <p:cNvPr id="6143" name="Google Shape;6143;p488"/>
            <p:cNvGrpSpPr/>
            <p:nvPr/>
          </p:nvGrpSpPr>
          <p:grpSpPr>
            <a:xfrm>
              <a:off x="8204540" y="4791391"/>
              <a:ext cx="4544942" cy="598692"/>
              <a:chOff x="5138516" y="3021735"/>
              <a:chExt cx="4131774" cy="796858"/>
            </a:xfrm>
          </p:grpSpPr>
          <p:sp>
            <p:nvSpPr>
              <p:cNvPr id="6144" name="Google Shape;6144;p488"/>
              <p:cNvSpPr/>
              <p:nvPr/>
            </p:nvSpPr>
            <p:spPr>
              <a:xfrm rot="10800000">
                <a:off x="5138516" y="3021735"/>
                <a:ext cx="4131774" cy="796858"/>
              </a:xfrm>
              <a:prstGeom prst="round2SameRect">
                <a:avLst>
                  <a:gd fmla="val 16993" name="adj1"/>
                  <a:gd fmla="val 0" name="adj2"/>
                </a:avLst>
              </a:prstGeom>
              <a:solidFill>
                <a:srgbClr val="EFC58D"/>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45" name="Google Shape;6145;p488"/>
              <p:cNvSpPr txBox="1"/>
              <p:nvPr/>
            </p:nvSpPr>
            <p:spPr>
              <a:xfrm>
                <a:off x="5415068" y="3161612"/>
                <a:ext cx="3654529" cy="52839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Affinity based scheduling</a:t>
                </a:r>
                <a:endParaRPr b="0" i="0" sz="1400" u="none" cap="none" strike="noStrike">
                  <a:solidFill>
                    <a:srgbClr val="000000"/>
                  </a:solidFill>
                  <a:latin typeface="Arial"/>
                  <a:ea typeface="Arial"/>
                  <a:cs typeface="Arial"/>
                  <a:sym typeface="Arial"/>
                </a:endParaRPr>
              </a:p>
            </p:txBody>
          </p:sp>
        </p:grpSp>
      </p:grpSp>
      <p:grpSp>
        <p:nvGrpSpPr>
          <p:cNvPr id="6146" name="Google Shape;6146;p488"/>
          <p:cNvGrpSpPr/>
          <p:nvPr/>
        </p:nvGrpSpPr>
        <p:grpSpPr>
          <a:xfrm>
            <a:off x="1376774" y="3161346"/>
            <a:ext cx="6888601" cy="4054734"/>
            <a:chOff x="1647214" y="4789533"/>
            <a:chExt cx="6888601" cy="4054734"/>
          </a:xfrm>
        </p:grpSpPr>
        <p:sp>
          <p:nvSpPr>
            <p:cNvPr id="6147" name="Google Shape;6147;p488"/>
            <p:cNvSpPr/>
            <p:nvPr/>
          </p:nvSpPr>
          <p:spPr>
            <a:xfrm>
              <a:off x="1647214" y="4789533"/>
              <a:ext cx="6888601" cy="4054734"/>
            </a:xfrm>
            <a:prstGeom prst="roundRect">
              <a:avLst>
                <a:gd fmla="val 2664"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48" name="Google Shape;6148;p488"/>
            <p:cNvSpPr txBox="1"/>
            <p:nvPr/>
          </p:nvSpPr>
          <p:spPr>
            <a:xfrm>
              <a:off x="1875354" y="5971480"/>
              <a:ext cx="5618659" cy="2021988"/>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spAutoFit/>
            </a:bodyPr>
            <a:lstStyle/>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Round-robin scheduling involves sending each new request to the next server in rotation. All requests are sent to servers in equal amounts, regardless of the server load</a:t>
              </a:r>
              <a:endParaRPr b="0" i="0" sz="2200" u="none" cap="none" strike="noStrike">
                <a:solidFill>
                  <a:srgbClr val="3F3F3F"/>
                </a:solidFill>
                <a:latin typeface="Open Sans"/>
                <a:ea typeface="Open Sans"/>
                <a:cs typeface="Open Sans"/>
                <a:sym typeface="Open Sans"/>
              </a:endParaRPr>
            </a:p>
          </p:txBody>
        </p:sp>
        <p:grpSp>
          <p:nvGrpSpPr>
            <p:cNvPr id="6149" name="Google Shape;6149;p488"/>
            <p:cNvGrpSpPr/>
            <p:nvPr/>
          </p:nvGrpSpPr>
          <p:grpSpPr>
            <a:xfrm>
              <a:off x="3063486" y="4795283"/>
              <a:ext cx="3809781" cy="598695"/>
              <a:chOff x="11740772" y="3025342"/>
              <a:chExt cx="3463437" cy="796860"/>
            </a:xfrm>
          </p:grpSpPr>
          <p:sp>
            <p:nvSpPr>
              <p:cNvPr id="6150" name="Google Shape;6150;p488"/>
              <p:cNvSpPr/>
              <p:nvPr/>
            </p:nvSpPr>
            <p:spPr>
              <a:xfrm rot="10800000">
                <a:off x="11740772" y="3025342"/>
                <a:ext cx="3463437" cy="796860"/>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51" name="Google Shape;6151;p488"/>
              <p:cNvSpPr txBox="1"/>
              <p:nvPr/>
            </p:nvSpPr>
            <p:spPr>
              <a:xfrm>
                <a:off x="12136422" y="3133794"/>
                <a:ext cx="2866264" cy="5735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Round robin</a:t>
                </a:r>
                <a:endParaRPr b="0" i="0" sz="1400" u="none" cap="none" strike="noStrike">
                  <a:solidFill>
                    <a:srgbClr val="000000"/>
                  </a:solidFill>
                  <a:latin typeface="Arial"/>
                  <a:ea typeface="Arial"/>
                  <a:cs typeface="Arial"/>
                  <a:sym typeface="Arial"/>
                </a:endParaRPr>
              </a:p>
            </p:txBody>
          </p:sp>
        </p:grpSp>
      </p:grpSp>
      <p:sp>
        <p:nvSpPr>
          <p:cNvPr id="6152" name="Google Shape;6152;p488"/>
          <p:cNvSpPr txBox="1"/>
          <p:nvPr>
            <p:ph idx="1" type="body"/>
          </p:nvPr>
        </p:nvSpPr>
        <p:spPr>
          <a:xfrm>
            <a:off x="1902100" y="1321909"/>
            <a:ext cx="12451800" cy="1051640"/>
          </a:xfrm>
          <a:prstGeom prst="rect">
            <a:avLst/>
          </a:prstGeom>
          <a:noFill/>
          <a:ln>
            <a:noFill/>
          </a:ln>
        </p:spPr>
        <p:txBody>
          <a:bodyPr anchorCtr="0" anchor="t" bIns="0" lIns="91425" spcFirstLastPara="1" rIns="91425" wrap="square" tIns="0">
            <a:noAutofit/>
          </a:bodyPr>
          <a:lstStyle/>
          <a:p>
            <a:pPr indent="0" lvl="0" marL="0" rtl="0" algn="ctr">
              <a:lnSpc>
                <a:spcPct val="114000"/>
              </a:lnSpc>
              <a:spcBef>
                <a:spcPts val="1000"/>
              </a:spcBef>
              <a:spcAft>
                <a:spcPts val="0"/>
              </a:spcAft>
              <a:buSzPts val="2800"/>
              <a:buNone/>
            </a:pPr>
            <a:r>
              <a:rPr lang="en-US"/>
              <a:t>The goal of scheduling strategy is to maximize the performance of a parallel system by transferring tasks from busy processors to other processors that are less busy or even idle.</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6" name="Shape 6156"/>
        <p:cNvGrpSpPr/>
        <p:nvPr/>
      </p:nvGrpSpPr>
      <p:grpSpPr>
        <a:xfrm>
          <a:off x="0" y="0"/>
          <a:ext cx="0" cy="0"/>
          <a:chOff x="0" y="0"/>
          <a:chExt cx="0" cy="0"/>
        </a:xfrm>
      </p:grpSpPr>
      <p:sp>
        <p:nvSpPr>
          <p:cNvPr id="6157" name="Google Shape;6157;p48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Load Balancer Redundancy</a:t>
            </a:r>
            <a:endParaRPr>
              <a:latin typeface="Open Sans"/>
              <a:ea typeface="Open Sans"/>
              <a:cs typeface="Open Sans"/>
              <a:sym typeface="Open Sans"/>
            </a:endParaRPr>
          </a:p>
        </p:txBody>
      </p:sp>
      <p:grpSp>
        <p:nvGrpSpPr>
          <p:cNvPr id="6158" name="Google Shape;6158;p489"/>
          <p:cNvGrpSpPr/>
          <p:nvPr/>
        </p:nvGrpSpPr>
        <p:grpSpPr>
          <a:xfrm>
            <a:off x="490281" y="2814384"/>
            <a:ext cx="4550004" cy="5118482"/>
            <a:chOff x="7337418" y="4788356"/>
            <a:chExt cx="6116595" cy="4055322"/>
          </a:xfrm>
        </p:grpSpPr>
        <p:sp>
          <p:nvSpPr>
            <p:cNvPr id="6159" name="Google Shape;6159;p489"/>
            <p:cNvSpPr/>
            <p:nvPr/>
          </p:nvSpPr>
          <p:spPr>
            <a:xfrm>
              <a:off x="7337418" y="4788356"/>
              <a:ext cx="6116595" cy="4055322"/>
            </a:xfrm>
            <a:prstGeom prst="roundRect">
              <a:avLst>
                <a:gd fmla="val 3807"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60" name="Google Shape;6160;p489"/>
            <p:cNvSpPr txBox="1"/>
            <p:nvPr/>
          </p:nvSpPr>
          <p:spPr>
            <a:xfrm>
              <a:off x="8126248" y="5842789"/>
              <a:ext cx="4837236" cy="2548183"/>
            </a:xfrm>
            <a:prstGeom prst="rect">
              <a:avLst/>
            </a:prstGeom>
            <a:noFill/>
            <a:ln>
              <a:noFill/>
            </a:ln>
          </p:spPr>
          <p:txBody>
            <a:bodyPr anchorCtr="0" anchor="ctr" bIns="45700" lIns="91425" spcFirstLastPara="1" rIns="91425" wrap="square" tIns="45700">
              <a:spAutoFit/>
            </a:bodyPr>
            <a:lstStyle/>
            <a:p>
              <a:pPr indent="-114300" lvl="1" marL="114300" marR="0" rtl="0" algn="ctr">
                <a:lnSpc>
                  <a:spcPct val="90000"/>
                </a:lnSpc>
                <a:spcBef>
                  <a:spcPts val="595"/>
                </a:spcBef>
                <a:spcAft>
                  <a:spcPts val="0"/>
                </a:spcAft>
                <a:buClr>
                  <a:schemeClr val="lt1"/>
                </a:buClr>
                <a:buSzPts val="1300"/>
                <a:buFont typeface="Calibri"/>
                <a:buChar char="•"/>
              </a:pPr>
              <a:r>
                <a:rPr b="0" i="0" lang="en-US" sz="2200" u="none" cap="none" strike="noStrike">
                  <a:solidFill>
                    <a:srgbClr val="3F3F3F"/>
                  </a:solidFill>
                  <a:latin typeface="Open Sans"/>
                  <a:ea typeface="Open Sans"/>
                  <a:cs typeface="Open Sans"/>
                  <a:sym typeface="Open Sans"/>
                </a:rPr>
                <a:t>In an active-active scheme, all the load balancers are active, sharing the load balancing duties. Active-active load balancing can have performance efficiencies, but it is important to monitor the overall load</a:t>
              </a:r>
              <a:endParaRPr b="0" i="0" sz="2200" u="none" cap="none" strike="noStrike">
                <a:solidFill>
                  <a:srgbClr val="3F3F3F"/>
                </a:solidFill>
                <a:latin typeface="Open Sans"/>
                <a:ea typeface="Open Sans"/>
                <a:cs typeface="Open Sans"/>
                <a:sym typeface="Open Sans"/>
              </a:endParaRPr>
            </a:p>
          </p:txBody>
        </p:sp>
        <p:grpSp>
          <p:nvGrpSpPr>
            <p:cNvPr id="6161" name="Google Shape;6161;p489"/>
            <p:cNvGrpSpPr/>
            <p:nvPr/>
          </p:nvGrpSpPr>
          <p:grpSpPr>
            <a:xfrm>
              <a:off x="8418542" y="4791391"/>
              <a:ext cx="4544942" cy="598692"/>
              <a:chOff x="5333062" y="3021735"/>
              <a:chExt cx="4131774" cy="796858"/>
            </a:xfrm>
          </p:grpSpPr>
          <p:sp>
            <p:nvSpPr>
              <p:cNvPr id="6162" name="Google Shape;6162;p489"/>
              <p:cNvSpPr/>
              <p:nvPr/>
            </p:nvSpPr>
            <p:spPr>
              <a:xfrm rot="10800000">
                <a:off x="5333062" y="3021735"/>
                <a:ext cx="4131774" cy="796858"/>
              </a:xfrm>
              <a:prstGeom prst="round2SameRect">
                <a:avLst>
                  <a:gd fmla="val 16993" name="adj1"/>
                  <a:gd fmla="val 0" name="adj2"/>
                </a:avLst>
              </a:prstGeom>
              <a:solidFill>
                <a:srgbClr val="EFC58D"/>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63" name="Google Shape;6163;p489"/>
              <p:cNvSpPr txBox="1"/>
              <p:nvPr/>
            </p:nvSpPr>
            <p:spPr>
              <a:xfrm>
                <a:off x="5585264" y="3161612"/>
                <a:ext cx="3654529" cy="41864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Active-active</a:t>
                </a:r>
                <a:endParaRPr b="0" i="0" sz="1400" u="none" cap="none" strike="noStrike">
                  <a:solidFill>
                    <a:srgbClr val="000000"/>
                  </a:solidFill>
                  <a:latin typeface="Arial"/>
                  <a:ea typeface="Arial"/>
                  <a:cs typeface="Arial"/>
                  <a:sym typeface="Arial"/>
                </a:endParaRPr>
              </a:p>
            </p:txBody>
          </p:sp>
        </p:grpSp>
      </p:grpSp>
      <p:grpSp>
        <p:nvGrpSpPr>
          <p:cNvPr id="6164" name="Google Shape;6164;p489"/>
          <p:cNvGrpSpPr/>
          <p:nvPr/>
        </p:nvGrpSpPr>
        <p:grpSpPr>
          <a:xfrm>
            <a:off x="5397179" y="2814384"/>
            <a:ext cx="4550004" cy="5107577"/>
            <a:chOff x="1647214" y="4789533"/>
            <a:chExt cx="6888601" cy="4054734"/>
          </a:xfrm>
        </p:grpSpPr>
        <p:sp>
          <p:nvSpPr>
            <p:cNvPr id="6165" name="Google Shape;6165;p489"/>
            <p:cNvSpPr/>
            <p:nvPr/>
          </p:nvSpPr>
          <p:spPr>
            <a:xfrm>
              <a:off x="1647214" y="4789533"/>
              <a:ext cx="6888601" cy="4054734"/>
            </a:xfrm>
            <a:prstGeom prst="roundRect">
              <a:avLst>
                <a:gd fmla="val 2664"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66" name="Google Shape;6166;p489"/>
            <p:cNvSpPr txBox="1"/>
            <p:nvPr/>
          </p:nvSpPr>
          <p:spPr>
            <a:xfrm>
              <a:off x="1918425" y="5720304"/>
              <a:ext cx="6180525" cy="2524340"/>
            </a:xfrm>
            <a:prstGeom prst="rect">
              <a:avLst/>
            </a:prstGeom>
            <a:noFill/>
            <a:ln>
              <a:noFill/>
            </a:ln>
          </p:spPr>
          <p:txBody>
            <a:bodyPr anchorCtr="0" anchor="ctr"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 an active-passive scheme, the primary load balancer is actively handling the balancing while the secondary load balancer passively observes and is ready to step in at any time if the primary system fails</a:t>
              </a:r>
              <a:endParaRPr b="0" i="0" sz="2200" u="none" cap="none" strike="noStrike">
                <a:solidFill>
                  <a:srgbClr val="3F3F3F"/>
                </a:solidFill>
                <a:latin typeface="Open Sans"/>
                <a:ea typeface="Open Sans"/>
                <a:cs typeface="Open Sans"/>
                <a:sym typeface="Open Sans"/>
              </a:endParaRPr>
            </a:p>
          </p:txBody>
        </p:sp>
        <p:grpSp>
          <p:nvGrpSpPr>
            <p:cNvPr id="6167" name="Google Shape;6167;p489"/>
            <p:cNvGrpSpPr/>
            <p:nvPr/>
          </p:nvGrpSpPr>
          <p:grpSpPr>
            <a:xfrm>
              <a:off x="3027425" y="4795283"/>
              <a:ext cx="3845845" cy="598695"/>
              <a:chOff x="11707987" y="3025342"/>
              <a:chExt cx="3496222" cy="796860"/>
            </a:xfrm>
          </p:grpSpPr>
          <p:sp>
            <p:nvSpPr>
              <p:cNvPr id="6168" name="Google Shape;6168;p489"/>
              <p:cNvSpPr/>
              <p:nvPr/>
            </p:nvSpPr>
            <p:spPr>
              <a:xfrm rot="10800000">
                <a:off x="11740772" y="3025342"/>
                <a:ext cx="3463437" cy="796860"/>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69" name="Google Shape;6169;p489"/>
              <p:cNvSpPr txBox="1"/>
              <p:nvPr/>
            </p:nvSpPr>
            <p:spPr>
              <a:xfrm>
                <a:off x="11707987" y="3133794"/>
                <a:ext cx="3458928" cy="4552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Active-passive</a:t>
                </a:r>
                <a:endParaRPr b="0" i="0" sz="1400" u="none" cap="none" strike="noStrike">
                  <a:solidFill>
                    <a:srgbClr val="000000"/>
                  </a:solidFill>
                  <a:latin typeface="Arial"/>
                  <a:ea typeface="Arial"/>
                  <a:cs typeface="Arial"/>
                  <a:sym typeface="Arial"/>
                </a:endParaRPr>
              </a:p>
            </p:txBody>
          </p:sp>
        </p:grpSp>
      </p:grpSp>
      <p:sp>
        <p:nvSpPr>
          <p:cNvPr id="6170" name="Google Shape;6170;p489"/>
          <p:cNvSpPr/>
          <p:nvPr/>
        </p:nvSpPr>
        <p:spPr>
          <a:xfrm>
            <a:off x="10641273" y="1640198"/>
            <a:ext cx="5124446" cy="7092322"/>
          </a:xfrm>
          <a:prstGeom prst="rect">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71" name="Google Shape;6171;p489"/>
          <p:cNvSpPr/>
          <p:nvPr/>
        </p:nvSpPr>
        <p:spPr>
          <a:xfrm>
            <a:off x="10869825" y="1840994"/>
            <a:ext cx="2212637" cy="6550848"/>
          </a:xfrm>
          <a:prstGeom prst="rect">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72" name="Google Shape;6172;p489"/>
          <p:cNvSpPr/>
          <p:nvPr/>
        </p:nvSpPr>
        <p:spPr>
          <a:xfrm>
            <a:off x="13346290" y="1840994"/>
            <a:ext cx="2293646" cy="6550848"/>
          </a:xfrm>
          <a:prstGeom prst="rect">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173" name="Google Shape;6173;p489"/>
          <p:cNvPicPr preferRelativeResize="0"/>
          <p:nvPr/>
        </p:nvPicPr>
        <p:blipFill rotWithShape="1">
          <a:blip r:embed="rId3">
            <a:alphaModFix/>
          </a:blip>
          <a:srcRect b="0" l="0" r="0" t="0"/>
          <a:stretch/>
        </p:blipFill>
        <p:spPr>
          <a:xfrm flipH="1" rot="10800000">
            <a:off x="11403928" y="2833327"/>
            <a:ext cx="1163922" cy="1154617"/>
          </a:xfrm>
          <a:prstGeom prst="rect">
            <a:avLst/>
          </a:prstGeom>
          <a:noFill/>
          <a:ln>
            <a:noFill/>
          </a:ln>
        </p:spPr>
      </p:pic>
      <p:pic>
        <p:nvPicPr>
          <p:cNvPr id="6174" name="Google Shape;6174;p489"/>
          <p:cNvPicPr preferRelativeResize="0"/>
          <p:nvPr/>
        </p:nvPicPr>
        <p:blipFill rotWithShape="1">
          <a:blip r:embed="rId3">
            <a:alphaModFix/>
          </a:blip>
          <a:srcRect b="0" l="0" r="0" t="0"/>
          <a:stretch/>
        </p:blipFill>
        <p:spPr>
          <a:xfrm flipH="1" rot="10800000">
            <a:off x="14082893" y="2814384"/>
            <a:ext cx="1163922" cy="1154617"/>
          </a:xfrm>
          <a:prstGeom prst="rect">
            <a:avLst/>
          </a:prstGeom>
          <a:noFill/>
          <a:ln>
            <a:noFill/>
          </a:ln>
        </p:spPr>
      </p:pic>
      <p:pic>
        <p:nvPicPr>
          <p:cNvPr id="6175" name="Google Shape;6175;p489"/>
          <p:cNvPicPr preferRelativeResize="0"/>
          <p:nvPr/>
        </p:nvPicPr>
        <p:blipFill rotWithShape="1">
          <a:blip r:embed="rId4">
            <a:alphaModFix/>
          </a:blip>
          <a:srcRect b="0" l="0" r="0" t="0"/>
          <a:stretch/>
        </p:blipFill>
        <p:spPr>
          <a:xfrm>
            <a:off x="11277011" y="3938073"/>
            <a:ext cx="1417755" cy="1130019"/>
          </a:xfrm>
          <a:prstGeom prst="rect">
            <a:avLst/>
          </a:prstGeom>
          <a:noFill/>
          <a:ln>
            <a:noFill/>
          </a:ln>
        </p:spPr>
      </p:pic>
      <p:pic>
        <p:nvPicPr>
          <p:cNvPr id="6176" name="Google Shape;6176;p489"/>
          <p:cNvPicPr preferRelativeResize="0"/>
          <p:nvPr/>
        </p:nvPicPr>
        <p:blipFill rotWithShape="1">
          <a:blip r:embed="rId4">
            <a:alphaModFix/>
          </a:blip>
          <a:srcRect b="0" l="0" r="0" t="0"/>
          <a:stretch/>
        </p:blipFill>
        <p:spPr>
          <a:xfrm>
            <a:off x="14022767" y="3839534"/>
            <a:ext cx="1417755" cy="1130019"/>
          </a:xfrm>
          <a:prstGeom prst="rect">
            <a:avLst/>
          </a:prstGeom>
          <a:noFill/>
          <a:ln>
            <a:noFill/>
          </a:ln>
        </p:spPr>
      </p:pic>
      <p:pic>
        <p:nvPicPr>
          <p:cNvPr id="6177" name="Google Shape;6177;p489"/>
          <p:cNvPicPr preferRelativeResize="0"/>
          <p:nvPr/>
        </p:nvPicPr>
        <p:blipFill rotWithShape="1">
          <a:blip r:embed="rId5">
            <a:alphaModFix/>
          </a:blip>
          <a:srcRect b="0" l="0" r="0" t="0"/>
          <a:stretch/>
        </p:blipFill>
        <p:spPr>
          <a:xfrm>
            <a:off x="10869825" y="6172838"/>
            <a:ext cx="1031834" cy="1478280"/>
          </a:xfrm>
          <a:prstGeom prst="rect">
            <a:avLst/>
          </a:prstGeom>
          <a:noFill/>
          <a:ln>
            <a:noFill/>
          </a:ln>
        </p:spPr>
      </p:pic>
      <p:pic>
        <p:nvPicPr>
          <p:cNvPr id="6178" name="Google Shape;6178;p489"/>
          <p:cNvPicPr preferRelativeResize="0"/>
          <p:nvPr/>
        </p:nvPicPr>
        <p:blipFill rotWithShape="1">
          <a:blip r:embed="rId5">
            <a:alphaModFix/>
          </a:blip>
          <a:srcRect b="0" l="0" r="0" t="0"/>
          <a:stretch/>
        </p:blipFill>
        <p:spPr>
          <a:xfrm>
            <a:off x="12113520" y="6140021"/>
            <a:ext cx="1031834" cy="1478280"/>
          </a:xfrm>
          <a:prstGeom prst="rect">
            <a:avLst/>
          </a:prstGeom>
          <a:noFill/>
          <a:ln>
            <a:noFill/>
          </a:ln>
        </p:spPr>
      </p:pic>
      <p:pic>
        <p:nvPicPr>
          <p:cNvPr id="6179" name="Google Shape;6179;p489"/>
          <p:cNvPicPr preferRelativeResize="0"/>
          <p:nvPr/>
        </p:nvPicPr>
        <p:blipFill rotWithShape="1">
          <a:blip r:embed="rId5">
            <a:alphaModFix/>
          </a:blip>
          <a:srcRect b="0" l="0" r="0" t="0"/>
          <a:stretch/>
        </p:blipFill>
        <p:spPr>
          <a:xfrm>
            <a:off x="14675522" y="6133039"/>
            <a:ext cx="1031834" cy="1478280"/>
          </a:xfrm>
          <a:prstGeom prst="rect">
            <a:avLst/>
          </a:prstGeom>
          <a:noFill/>
          <a:ln>
            <a:noFill/>
          </a:ln>
        </p:spPr>
      </p:pic>
      <p:pic>
        <p:nvPicPr>
          <p:cNvPr id="6180" name="Google Shape;6180;p489"/>
          <p:cNvPicPr preferRelativeResize="0"/>
          <p:nvPr/>
        </p:nvPicPr>
        <p:blipFill rotWithShape="1">
          <a:blip r:embed="rId5">
            <a:alphaModFix/>
          </a:blip>
          <a:srcRect b="0" l="0" r="0" t="0"/>
          <a:stretch/>
        </p:blipFill>
        <p:spPr>
          <a:xfrm>
            <a:off x="13411426" y="6140021"/>
            <a:ext cx="1031834" cy="1478280"/>
          </a:xfrm>
          <a:prstGeom prst="rect">
            <a:avLst/>
          </a:prstGeom>
          <a:noFill/>
          <a:ln>
            <a:noFill/>
          </a:ln>
        </p:spPr>
      </p:pic>
      <p:pic>
        <p:nvPicPr>
          <p:cNvPr id="6181" name="Google Shape;6181;p489"/>
          <p:cNvPicPr preferRelativeResize="0"/>
          <p:nvPr/>
        </p:nvPicPr>
        <p:blipFill rotWithShape="1">
          <a:blip r:embed="rId6">
            <a:alphaModFix/>
          </a:blip>
          <a:srcRect b="0" l="0" r="0" t="0"/>
          <a:stretch/>
        </p:blipFill>
        <p:spPr>
          <a:xfrm rot="599734">
            <a:off x="11193415" y="4922417"/>
            <a:ext cx="778993" cy="1204375"/>
          </a:xfrm>
          <a:prstGeom prst="rect">
            <a:avLst/>
          </a:prstGeom>
          <a:noFill/>
          <a:ln>
            <a:noFill/>
          </a:ln>
        </p:spPr>
      </p:pic>
      <p:pic>
        <p:nvPicPr>
          <p:cNvPr id="6182" name="Google Shape;6182;p489"/>
          <p:cNvPicPr preferRelativeResize="0"/>
          <p:nvPr/>
        </p:nvPicPr>
        <p:blipFill rotWithShape="1">
          <a:blip r:embed="rId6">
            <a:alphaModFix/>
          </a:blip>
          <a:srcRect b="0" l="0" r="0" t="0"/>
          <a:stretch/>
        </p:blipFill>
        <p:spPr>
          <a:xfrm rot="-973618">
            <a:off x="12065344" y="4963852"/>
            <a:ext cx="778993" cy="1204375"/>
          </a:xfrm>
          <a:prstGeom prst="rect">
            <a:avLst/>
          </a:prstGeom>
          <a:noFill/>
          <a:ln>
            <a:noFill/>
          </a:ln>
        </p:spPr>
      </p:pic>
      <p:sp>
        <p:nvSpPr>
          <p:cNvPr id="6183" name="Google Shape;6183;p489"/>
          <p:cNvSpPr txBox="1"/>
          <p:nvPr/>
        </p:nvSpPr>
        <p:spPr>
          <a:xfrm>
            <a:off x="10973456" y="7729092"/>
            <a:ext cx="97621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Node 1 </a:t>
            </a:r>
            <a:endParaRPr/>
          </a:p>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(Active</a:t>
            </a:r>
            <a:r>
              <a:rPr b="1" i="0" lang="en-US" sz="1400" u="none" cap="none" strike="noStrike">
                <a:solidFill>
                  <a:srgbClr val="000000"/>
                </a:solidFill>
                <a:latin typeface="Arial"/>
                <a:ea typeface="Arial"/>
                <a:cs typeface="Arial"/>
                <a:sym typeface="Arial"/>
              </a:rPr>
              <a:t>)</a:t>
            </a:r>
            <a:endParaRPr/>
          </a:p>
        </p:txBody>
      </p:sp>
      <p:sp>
        <p:nvSpPr>
          <p:cNvPr id="6184" name="Google Shape;6184;p489"/>
          <p:cNvSpPr txBox="1"/>
          <p:nvPr/>
        </p:nvSpPr>
        <p:spPr>
          <a:xfrm>
            <a:off x="12115431" y="7729092"/>
            <a:ext cx="97621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Node 2 </a:t>
            </a:r>
            <a:endParaRPr/>
          </a:p>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(Active</a:t>
            </a:r>
            <a:r>
              <a:rPr b="1" i="0" lang="en-US" sz="1400" u="none" cap="none" strike="noStrike">
                <a:solidFill>
                  <a:srgbClr val="000000"/>
                </a:solidFill>
                <a:latin typeface="Arial"/>
                <a:ea typeface="Arial"/>
                <a:cs typeface="Arial"/>
                <a:sym typeface="Arial"/>
              </a:rPr>
              <a:t>)</a:t>
            </a:r>
            <a:endParaRPr/>
          </a:p>
        </p:txBody>
      </p:sp>
      <p:sp>
        <p:nvSpPr>
          <p:cNvPr id="6185" name="Google Shape;6185;p489"/>
          <p:cNvSpPr txBox="1"/>
          <p:nvPr/>
        </p:nvSpPr>
        <p:spPr>
          <a:xfrm>
            <a:off x="13512795" y="7712684"/>
            <a:ext cx="97621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Node 1 </a:t>
            </a:r>
            <a:endParaRPr/>
          </a:p>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(Active</a:t>
            </a:r>
            <a:r>
              <a:rPr b="1" i="0" lang="en-US" sz="1400" u="none" cap="none" strike="noStrike">
                <a:solidFill>
                  <a:srgbClr val="000000"/>
                </a:solidFill>
                <a:latin typeface="Arial"/>
                <a:ea typeface="Arial"/>
                <a:cs typeface="Arial"/>
                <a:sym typeface="Arial"/>
              </a:rPr>
              <a:t>)</a:t>
            </a:r>
            <a:endParaRPr/>
          </a:p>
        </p:txBody>
      </p:sp>
      <p:sp>
        <p:nvSpPr>
          <p:cNvPr id="6186" name="Google Shape;6186;p489"/>
          <p:cNvSpPr txBox="1"/>
          <p:nvPr/>
        </p:nvSpPr>
        <p:spPr>
          <a:xfrm>
            <a:off x="14610884" y="7676271"/>
            <a:ext cx="111640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Node 2 </a:t>
            </a:r>
            <a:endParaRPr/>
          </a:p>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(Passive)</a:t>
            </a:r>
            <a:endParaRPr b="1" i="0" sz="1400" u="none" cap="none" strike="noStrike">
              <a:solidFill>
                <a:srgbClr val="000000"/>
              </a:solidFill>
              <a:latin typeface="Arial"/>
              <a:ea typeface="Arial"/>
              <a:cs typeface="Arial"/>
              <a:sym typeface="Arial"/>
            </a:endParaRPr>
          </a:p>
        </p:txBody>
      </p:sp>
      <p:pic>
        <p:nvPicPr>
          <p:cNvPr id="6187" name="Google Shape;6187;p489"/>
          <p:cNvPicPr preferRelativeResize="0"/>
          <p:nvPr/>
        </p:nvPicPr>
        <p:blipFill rotWithShape="1">
          <a:blip r:embed="rId6">
            <a:alphaModFix/>
          </a:blip>
          <a:srcRect b="0" l="0" r="0" t="0"/>
          <a:stretch/>
        </p:blipFill>
        <p:spPr>
          <a:xfrm rot="714524">
            <a:off x="13704703" y="4814012"/>
            <a:ext cx="778993" cy="1313960"/>
          </a:xfrm>
          <a:prstGeom prst="rect">
            <a:avLst/>
          </a:prstGeom>
          <a:noFill/>
          <a:ln>
            <a:noFill/>
          </a:ln>
        </p:spPr>
      </p:pic>
      <p:pic>
        <p:nvPicPr>
          <p:cNvPr id="6188" name="Google Shape;6188;p489"/>
          <p:cNvPicPr preferRelativeResize="0"/>
          <p:nvPr/>
        </p:nvPicPr>
        <p:blipFill rotWithShape="1">
          <a:blip r:embed="rId7">
            <a:alphaModFix/>
          </a:blip>
          <a:srcRect b="0" l="0" r="0" t="0"/>
          <a:stretch/>
        </p:blipFill>
        <p:spPr>
          <a:xfrm rot="10225873">
            <a:off x="14081786" y="4807132"/>
            <a:ext cx="1927067" cy="1308120"/>
          </a:xfrm>
          <a:prstGeom prst="rect">
            <a:avLst/>
          </a:prstGeom>
          <a:noFill/>
          <a:ln>
            <a:noFill/>
          </a:ln>
        </p:spPr>
      </p:pic>
      <p:pic>
        <p:nvPicPr>
          <p:cNvPr id="6189" name="Google Shape;6189;p489"/>
          <p:cNvPicPr preferRelativeResize="0"/>
          <p:nvPr/>
        </p:nvPicPr>
        <p:blipFill rotWithShape="1">
          <a:blip r:embed="rId8">
            <a:alphaModFix/>
          </a:blip>
          <a:srcRect b="0" l="0" r="0" t="0"/>
          <a:stretch/>
        </p:blipFill>
        <p:spPr>
          <a:xfrm>
            <a:off x="11559568" y="1943144"/>
            <a:ext cx="777638" cy="777638"/>
          </a:xfrm>
          <a:prstGeom prst="rect">
            <a:avLst/>
          </a:prstGeom>
          <a:noFill/>
          <a:ln>
            <a:noFill/>
          </a:ln>
        </p:spPr>
      </p:pic>
      <p:pic>
        <p:nvPicPr>
          <p:cNvPr id="6190" name="Google Shape;6190;p489"/>
          <p:cNvPicPr preferRelativeResize="0"/>
          <p:nvPr/>
        </p:nvPicPr>
        <p:blipFill rotWithShape="1">
          <a:blip r:embed="rId8">
            <a:alphaModFix/>
          </a:blip>
          <a:srcRect b="0" l="0" r="0" t="0"/>
          <a:stretch/>
        </p:blipFill>
        <p:spPr>
          <a:xfrm>
            <a:off x="14195453" y="1920242"/>
            <a:ext cx="843263" cy="843263"/>
          </a:xfrm>
          <a:prstGeom prst="rect">
            <a:avLst/>
          </a:prstGeom>
          <a:noFill/>
          <a:ln>
            <a:noFill/>
          </a:ln>
        </p:spPr>
      </p:pic>
      <p:sp>
        <p:nvSpPr>
          <p:cNvPr id="6191" name="Google Shape;6191;p489"/>
          <p:cNvSpPr/>
          <p:nvPr/>
        </p:nvSpPr>
        <p:spPr>
          <a:xfrm>
            <a:off x="5130800" y="816324"/>
            <a:ext cx="60047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5" name="Shape 6195"/>
        <p:cNvGrpSpPr/>
        <p:nvPr/>
      </p:nvGrpSpPr>
      <p:grpSpPr>
        <a:xfrm>
          <a:off x="0" y="0"/>
          <a:ext cx="0" cy="0"/>
          <a:chOff x="0" y="0"/>
          <a:chExt cx="0" cy="0"/>
        </a:xfrm>
      </p:grpSpPr>
      <p:sp>
        <p:nvSpPr>
          <p:cNvPr id="6196" name="Google Shape;6196;p49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Load Balancer- Virtual IP</a:t>
            </a:r>
            <a:endParaRPr>
              <a:latin typeface="Open Sans"/>
              <a:ea typeface="Open Sans"/>
              <a:cs typeface="Open Sans"/>
              <a:sym typeface="Open Sans"/>
            </a:endParaRPr>
          </a:p>
        </p:txBody>
      </p:sp>
      <p:sp>
        <p:nvSpPr>
          <p:cNvPr id="6197" name="Google Shape;6197;p490"/>
          <p:cNvSpPr/>
          <p:nvPr/>
        </p:nvSpPr>
        <p:spPr>
          <a:xfrm>
            <a:off x="1104059" y="2817552"/>
            <a:ext cx="7067476" cy="4175122"/>
          </a:xfrm>
          <a:prstGeom prst="roundRect">
            <a:avLst>
              <a:gd fmla="val 5781"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228600" lvl="1" marL="228600" marR="0" rtl="0" algn="l">
              <a:lnSpc>
                <a:spcPct val="90000"/>
              </a:lnSpc>
              <a:spcBef>
                <a:spcPts val="0"/>
              </a:spcBef>
              <a:spcAft>
                <a:spcPts val="0"/>
              </a:spcAft>
              <a:buClr>
                <a:schemeClr val="dk1"/>
              </a:buClr>
              <a:buSzPts val="2100"/>
              <a:buFont typeface="Calibri"/>
              <a:buChar char="•"/>
            </a:pPr>
            <a:r>
              <a:rPr b="0" i="0" lang="en-US" sz="2200" u="none" cap="none" strike="noStrike">
                <a:solidFill>
                  <a:srgbClr val="3F3F3F"/>
                </a:solidFill>
                <a:latin typeface="Open Sans"/>
                <a:ea typeface="Open Sans"/>
                <a:cs typeface="Open Sans"/>
                <a:sym typeface="Open Sans"/>
              </a:rPr>
              <a:t>Virtual IP (VIP) is the load-balancing instance where the world points its browsers to access a site</a:t>
            </a:r>
            <a:endParaRPr/>
          </a:p>
          <a:p>
            <a:pPr indent="-95250" lvl="1" marL="228600" marR="0" rtl="0" algn="l">
              <a:lnSpc>
                <a:spcPct val="90000"/>
              </a:lnSpc>
              <a:spcBef>
                <a:spcPts val="0"/>
              </a:spcBef>
              <a:spcAft>
                <a:spcPts val="0"/>
              </a:spcAft>
              <a:buClr>
                <a:schemeClr val="dk1"/>
              </a:buClr>
              <a:buSzPts val="2100"/>
              <a:buFont typeface="Calibri"/>
              <a:buNone/>
            </a:pPr>
            <a:r>
              <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90000"/>
              </a:lnSpc>
              <a:spcBef>
                <a:spcPts val="0"/>
              </a:spcBef>
              <a:spcAft>
                <a:spcPts val="0"/>
              </a:spcAft>
              <a:buClr>
                <a:schemeClr val="dk1"/>
              </a:buClr>
              <a:buSzPts val="2100"/>
              <a:buFont typeface="Calibri"/>
              <a:buChar char="•"/>
            </a:pPr>
            <a:r>
              <a:rPr b="0" i="0" lang="en-US" sz="2200" u="none" cap="none" strike="noStrike">
                <a:solidFill>
                  <a:srgbClr val="3F3F3F"/>
                </a:solidFill>
                <a:latin typeface="Open Sans"/>
                <a:ea typeface="Open Sans"/>
                <a:cs typeface="Open Sans"/>
                <a:sym typeface="Open Sans"/>
              </a:rPr>
              <a:t>A VIP has an IP address, which must be publicly available to be usable</a:t>
            </a:r>
            <a:endParaRPr/>
          </a:p>
          <a:p>
            <a:pPr indent="-95250" lvl="1" marL="228600" marR="0" rtl="0" algn="l">
              <a:lnSpc>
                <a:spcPct val="90000"/>
              </a:lnSpc>
              <a:spcBef>
                <a:spcPts val="0"/>
              </a:spcBef>
              <a:spcAft>
                <a:spcPts val="0"/>
              </a:spcAft>
              <a:buClr>
                <a:schemeClr val="dk1"/>
              </a:buClr>
              <a:buSzPts val="2100"/>
              <a:buFont typeface="Calibri"/>
              <a:buNone/>
            </a:pPr>
            <a:r>
              <a:t/>
            </a:r>
            <a:endParaRPr b="0" i="0" sz="2200" u="none" cap="none" strike="noStrike">
              <a:solidFill>
                <a:srgbClr val="3F3F3F"/>
              </a:solidFill>
              <a:latin typeface="Open Sans"/>
              <a:ea typeface="Open Sans"/>
              <a:cs typeface="Open Sans"/>
              <a:sym typeface="Open Sans"/>
            </a:endParaRPr>
          </a:p>
          <a:p>
            <a:pPr indent="-228600" lvl="1" marL="228600" marR="0" rtl="0" algn="l">
              <a:lnSpc>
                <a:spcPct val="90000"/>
              </a:lnSpc>
              <a:spcBef>
                <a:spcPts val="0"/>
              </a:spcBef>
              <a:spcAft>
                <a:spcPts val="0"/>
              </a:spcAft>
              <a:buClr>
                <a:schemeClr val="dk1"/>
              </a:buClr>
              <a:buSzPts val="2100"/>
              <a:buFont typeface="Calibri"/>
              <a:buChar char="•"/>
            </a:pPr>
            <a:r>
              <a:rPr b="0" i="0" lang="en-US" sz="2200" u="none" cap="none" strike="noStrike">
                <a:solidFill>
                  <a:srgbClr val="3F3F3F"/>
                </a:solidFill>
                <a:latin typeface="Open Sans"/>
                <a:ea typeface="Open Sans"/>
                <a:cs typeface="Open Sans"/>
                <a:sym typeface="Open Sans"/>
              </a:rPr>
              <a:t>Usually, a TCP or UDP port number is associated with the VIP, such as TCP port 80 for web traffic</a:t>
            </a:r>
            <a:endParaRPr/>
          </a:p>
        </p:txBody>
      </p:sp>
      <p:sp>
        <p:nvSpPr>
          <p:cNvPr id="6198" name="Google Shape;6198;p490"/>
          <p:cNvSpPr/>
          <p:nvPr/>
        </p:nvSpPr>
        <p:spPr>
          <a:xfrm>
            <a:off x="1080613" y="2151326"/>
            <a:ext cx="7111864" cy="1007700"/>
          </a:xfrm>
          <a:prstGeom prst="round2SameRect">
            <a:avLst>
              <a:gd fmla="val 16667" name="adj1"/>
              <a:gd fmla="val 0" name="adj2"/>
            </a:avLst>
          </a:prstGeom>
          <a:solidFill>
            <a:srgbClr val="6EC9D6"/>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SemiBold"/>
                <a:ea typeface="Open Sans SemiBold"/>
                <a:cs typeface="Open Sans SemiBold"/>
                <a:sym typeface="Open Sans SemiBold"/>
              </a:rPr>
              <a:t>Virtual IP</a:t>
            </a:r>
            <a:endParaRPr b="0" i="0" sz="1400" u="none" cap="none" strike="noStrike">
              <a:solidFill>
                <a:srgbClr val="000000"/>
              </a:solidFill>
              <a:latin typeface="Arial"/>
              <a:ea typeface="Arial"/>
              <a:cs typeface="Arial"/>
              <a:sym typeface="Arial"/>
            </a:endParaRPr>
          </a:p>
        </p:txBody>
      </p:sp>
      <p:pic>
        <p:nvPicPr>
          <p:cNvPr id="6199" name="Google Shape;6199;p490"/>
          <p:cNvPicPr preferRelativeResize="0"/>
          <p:nvPr/>
        </p:nvPicPr>
        <p:blipFill rotWithShape="1">
          <a:blip r:embed="rId3">
            <a:alphaModFix/>
          </a:blip>
          <a:srcRect b="0" l="0" r="0" t="0"/>
          <a:stretch/>
        </p:blipFill>
        <p:spPr>
          <a:xfrm rot="10800000">
            <a:off x="11839948" y="2409370"/>
            <a:ext cx="1651000" cy="1532230"/>
          </a:xfrm>
          <a:prstGeom prst="rect">
            <a:avLst/>
          </a:prstGeom>
          <a:noFill/>
          <a:ln>
            <a:noFill/>
          </a:ln>
        </p:spPr>
      </p:pic>
      <p:pic>
        <p:nvPicPr>
          <p:cNvPr id="6200" name="Google Shape;6200;p490"/>
          <p:cNvPicPr preferRelativeResize="0"/>
          <p:nvPr/>
        </p:nvPicPr>
        <p:blipFill rotWithShape="1">
          <a:blip r:embed="rId3">
            <a:alphaModFix/>
          </a:blip>
          <a:srcRect b="0" l="0" r="0" t="0"/>
          <a:stretch/>
        </p:blipFill>
        <p:spPr>
          <a:xfrm rot="10800000">
            <a:off x="11977873" y="5406336"/>
            <a:ext cx="1375149" cy="1181016"/>
          </a:xfrm>
          <a:prstGeom prst="rect">
            <a:avLst/>
          </a:prstGeom>
          <a:noFill/>
          <a:ln>
            <a:noFill/>
          </a:ln>
        </p:spPr>
      </p:pic>
      <p:sp>
        <p:nvSpPr>
          <p:cNvPr id="6201" name="Google Shape;6201;p490"/>
          <p:cNvSpPr/>
          <p:nvPr/>
        </p:nvSpPr>
        <p:spPr>
          <a:xfrm>
            <a:off x="9762035" y="6673166"/>
            <a:ext cx="5882640" cy="2148840"/>
          </a:xfrm>
          <a:prstGeom prst="rect">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202" name="Google Shape;6202;p490"/>
          <p:cNvPicPr preferRelativeResize="0"/>
          <p:nvPr/>
        </p:nvPicPr>
        <p:blipFill rotWithShape="1">
          <a:blip r:embed="rId4">
            <a:alphaModFix/>
          </a:blip>
          <a:srcRect b="0" l="0" r="0" t="0"/>
          <a:stretch/>
        </p:blipFill>
        <p:spPr>
          <a:xfrm>
            <a:off x="11304229" y="6985506"/>
            <a:ext cx="1413599" cy="1400802"/>
          </a:xfrm>
          <a:prstGeom prst="rect">
            <a:avLst/>
          </a:prstGeom>
          <a:noFill/>
          <a:ln>
            <a:noFill/>
          </a:ln>
        </p:spPr>
      </p:pic>
      <p:pic>
        <p:nvPicPr>
          <p:cNvPr id="6203" name="Google Shape;6203;p490"/>
          <p:cNvPicPr preferRelativeResize="0"/>
          <p:nvPr/>
        </p:nvPicPr>
        <p:blipFill rotWithShape="1">
          <a:blip r:embed="rId4">
            <a:alphaModFix/>
          </a:blip>
          <a:srcRect b="0" l="0" r="0" t="0"/>
          <a:stretch/>
        </p:blipFill>
        <p:spPr>
          <a:xfrm>
            <a:off x="14116954" y="6985506"/>
            <a:ext cx="1413599" cy="1400802"/>
          </a:xfrm>
          <a:prstGeom prst="rect">
            <a:avLst/>
          </a:prstGeom>
          <a:noFill/>
          <a:ln>
            <a:noFill/>
          </a:ln>
        </p:spPr>
      </p:pic>
      <p:pic>
        <p:nvPicPr>
          <p:cNvPr id="6204" name="Google Shape;6204;p490"/>
          <p:cNvPicPr preferRelativeResize="0"/>
          <p:nvPr/>
        </p:nvPicPr>
        <p:blipFill rotWithShape="1">
          <a:blip r:embed="rId4">
            <a:alphaModFix/>
          </a:blip>
          <a:srcRect b="0" l="0" r="0" t="0"/>
          <a:stretch/>
        </p:blipFill>
        <p:spPr>
          <a:xfrm>
            <a:off x="12703355" y="6977515"/>
            <a:ext cx="1413599" cy="1400802"/>
          </a:xfrm>
          <a:prstGeom prst="rect">
            <a:avLst/>
          </a:prstGeom>
          <a:noFill/>
          <a:ln>
            <a:noFill/>
          </a:ln>
        </p:spPr>
      </p:pic>
      <p:pic>
        <p:nvPicPr>
          <p:cNvPr id="6205" name="Google Shape;6205;p490"/>
          <p:cNvPicPr preferRelativeResize="0"/>
          <p:nvPr/>
        </p:nvPicPr>
        <p:blipFill rotWithShape="1">
          <a:blip r:embed="rId4">
            <a:alphaModFix/>
          </a:blip>
          <a:srcRect b="0" l="0" r="0" t="0"/>
          <a:stretch/>
        </p:blipFill>
        <p:spPr>
          <a:xfrm>
            <a:off x="9943769" y="6985506"/>
            <a:ext cx="1413599" cy="1400802"/>
          </a:xfrm>
          <a:prstGeom prst="rect">
            <a:avLst/>
          </a:prstGeom>
          <a:noFill/>
          <a:ln>
            <a:noFill/>
          </a:ln>
        </p:spPr>
      </p:pic>
      <p:sp>
        <p:nvSpPr>
          <p:cNvPr id="6206" name="Google Shape;6206;p490"/>
          <p:cNvSpPr txBox="1"/>
          <p:nvPr/>
        </p:nvSpPr>
        <p:spPr>
          <a:xfrm>
            <a:off x="10119360" y="8430814"/>
            <a:ext cx="11848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10.10.10.1</a:t>
            </a:r>
            <a:endParaRPr/>
          </a:p>
        </p:txBody>
      </p:sp>
      <p:sp>
        <p:nvSpPr>
          <p:cNvPr id="6207" name="Google Shape;6207;p490"/>
          <p:cNvSpPr txBox="1"/>
          <p:nvPr/>
        </p:nvSpPr>
        <p:spPr>
          <a:xfrm>
            <a:off x="12817719" y="8413528"/>
            <a:ext cx="11848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10.10.10.3</a:t>
            </a:r>
            <a:endParaRPr/>
          </a:p>
        </p:txBody>
      </p:sp>
      <p:sp>
        <p:nvSpPr>
          <p:cNvPr id="6208" name="Google Shape;6208;p490"/>
          <p:cNvSpPr txBox="1"/>
          <p:nvPr/>
        </p:nvSpPr>
        <p:spPr>
          <a:xfrm>
            <a:off x="14313013" y="8442662"/>
            <a:ext cx="11848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10.10.10.4</a:t>
            </a:r>
            <a:endParaRPr/>
          </a:p>
        </p:txBody>
      </p:sp>
      <p:sp>
        <p:nvSpPr>
          <p:cNvPr id="6209" name="Google Shape;6209;p490"/>
          <p:cNvSpPr txBox="1"/>
          <p:nvPr/>
        </p:nvSpPr>
        <p:spPr>
          <a:xfrm>
            <a:off x="11485707" y="8411884"/>
            <a:ext cx="11848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10.10.10.2</a:t>
            </a:r>
            <a:endParaRPr/>
          </a:p>
        </p:txBody>
      </p:sp>
      <p:sp>
        <p:nvSpPr>
          <p:cNvPr id="6210" name="Google Shape;6210;p490"/>
          <p:cNvSpPr txBox="1"/>
          <p:nvPr/>
        </p:nvSpPr>
        <p:spPr>
          <a:xfrm>
            <a:off x="13045440" y="3158382"/>
            <a:ext cx="301752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VIP https://11.11.11.1</a:t>
            </a:r>
            <a:endParaRPr/>
          </a:p>
        </p:txBody>
      </p:sp>
      <p:pic>
        <p:nvPicPr>
          <p:cNvPr id="6211" name="Google Shape;6211;p490"/>
          <p:cNvPicPr preferRelativeResize="0"/>
          <p:nvPr/>
        </p:nvPicPr>
        <p:blipFill rotWithShape="1">
          <a:blip r:embed="rId5">
            <a:alphaModFix/>
          </a:blip>
          <a:srcRect b="0" l="0" r="0" t="0"/>
          <a:stretch/>
        </p:blipFill>
        <p:spPr>
          <a:xfrm>
            <a:off x="11960360" y="964026"/>
            <a:ext cx="1320620" cy="1320620"/>
          </a:xfrm>
          <a:prstGeom prst="rect">
            <a:avLst/>
          </a:prstGeom>
          <a:noFill/>
          <a:ln>
            <a:noFill/>
          </a:ln>
        </p:spPr>
      </p:pic>
      <p:pic>
        <p:nvPicPr>
          <p:cNvPr id="6212" name="Google Shape;6212;p490"/>
          <p:cNvPicPr preferRelativeResize="0"/>
          <p:nvPr/>
        </p:nvPicPr>
        <p:blipFill rotWithShape="1">
          <a:blip r:embed="rId6">
            <a:alphaModFix/>
          </a:blip>
          <a:srcRect b="0" l="0" r="0" t="0"/>
          <a:stretch/>
        </p:blipFill>
        <p:spPr>
          <a:xfrm>
            <a:off x="11994992" y="4046917"/>
            <a:ext cx="1273605" cy="1273605"/>
          </a:xfrm>
          <a:prstGeom prst="rect">
            <a:avLst/>
          </a:prstGeom>
          <a:noFill/>
          <a:ln>
            <a:noFill/>
          </a:ln>
        </p:spPr>
      </p:pic>
      <p:sp>
        <p:nvSpPr>
          <p:cNvPr id="6213" name="Google Shape;6213;p490"/>
          <p:cNvSpPr/>
          <p:nvPr/>
        </p:nvSpPr>
        <p:spPr>
          <a:xfrm>
            <a:off x="5397500" y="816324"/>
            <a:ext cx="54610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14" name="Google Shape;6214;p490"/>
          <p:cNvSpPr txBox="1"/>
          <p:nvPr/>
        </p:nvSpPr>
        <p:spPr>
          <a:xfrm>
            <a:off x="1114550" y="7154160"/>
            <a:ext cx="7366041" cy="126030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VIPs are essential for directing traffic to the appropriate load balancer and ensuring that network requests reach their intended destinations efficiently.</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9" name="Shape 6219"/>
        <p:cNvGrpSpPr/>
        <p:nvPr/>
      </p:nvGrpSpPr>
      <p:grpSpPr>
        <a:xfrm>
          <a:off x="0" y="0"/>
          <a:ext cx="0" cy="0"/>
          <a:chOff x="0" y="0"/>
          <a:chExt cx="0" cy="0"/>
        </a:xfrm>
      </p:grpSpPr>
      <p:sp>
        <p:nvSpPr>
          <p:cNvPr id="6220" name="Google Shape;6220;p49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Clusters</a:t>
            </a:r>
            <a:endParaRPr>
              <a:latin typeface="Open Sans"/>
              <a:ea typeface="Open Sans"/>
              <a:cs typeface="Open Sans"/>
              <a:sym typeface="Open Sans"/>
            </a:endParaRPr>
          </a:p>
        </p:txBody>
      </p:sp>
      <p:sp>
        <p:nvSpPr>
          <p:cNvPr id="6221" name="Google Shape;6221;p491"/>
          <p:cNvSpPr/>
          <p:nvPr/>
        </p:nvSpPr>
        <p:spPr>
          <a:xfrm>
            <a:off x="7226300" y="816352"/>
            <a:ext cx="18078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22" name="Google Shape;6222;p491"/>
          <p:cNvSpPr/>
          <p:nvPr/>
        </p:nvSpPr>
        <p:spPr>
          <a:xfrm>
            <a:off x="1489142" y="2819583"/>
            <a:ext cx="13316356" cy="4184332"/>
          </a:xfrm>
          <a:prstGeom prst="roundRect">
            <a:avLst>
              <a:gd fmla="val 16667" name="adj"/>
            </a:avLst>
          </a:prstGeom>
          <a:solidFill>
            <a:srgbClr val="C4E0B2"/>
          </a:solidFill>
          <a:ln>
            <a:noFill/>
          </a:ln>
          <a:effectLst>
            <a:outerShdw blurRad="50800" rotWithShape="0" dir="2700012" dist="38615">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23" name="Google Shape;6223;p491"/>
          <p:cNvSpPr txBox="1"/>
          <p:nvPr/>
        </p:nvSpPr>
        <p:spPr>
          <a:xfrm>
            <a:off x="1104592" y="1286673"/>
            <a:ext cx="14046817" cy="87096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A cluster is a group of interconnected computers that work together as a single system. This configuration allows them to handle tasks that would be too complex or time-consuming for a single computer.</a:t>
            </a:r>
            <a:endParaRPr b="0" i="0" sz="2200" u="none" cap="none" strike="noStrike">
              <a:solidFill>
                <a:srgbClr val="404040"/>
              </a:solidFill>
              <a:latin typeface="Open Sans"/>
              <a:ea typeface="Open Sans"/>
              <a:cs typeface="Open Sans"/>
              <a:sym typeface="Open Sans"/>
            </a:endParaRPr>
          </a:p>
        </p:txBody>
      </p:sp>
      <p:sp>
        <p:nvSpPr>
          <p:cNvPr id="6224" name="Google Shape;6224;p491"/>
          <p:cNvSpPr/>
          <p:nvPr/>
        </p:nvSpPr>
        <p:spPr>
          <a:xfrm>
            <a:off x="1940594" y="3185252"/>
            <a:ext cx="8486542" cy="3429556"/>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Clustering involves grouping multiple servers or nodes together to operate as a single system</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Clustering involves an active node and a passive node that share a common quorum disk, reinforced by a witness server, heartbeat communication, and a VIP at the forefront</a:t>
            </a:r>
            <a:endParaRPr/>
          </a:p>
        </p:txBody>
      </p:sp>
      <p:sp>
        <p:nvSpPr>
          <p:cNvPr id="6225" name="Google Shape;6225;p491"/>
          <p:cNvSpPr txBox="1"/>
          <p:nvPr/>
        </p:nvSpPr>
        <p:spPr>
          <a:xfrm>
            <a:off x="1957506" y="7527870"/>
            <a:ext cx="12451817"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Clusters are essential for improving the efficiency, reliability, and scalability of computing resources, enabling them to perform complex tasks more effectively.</a:t>
            </a:r>
            <a:endParaRPr b="0" i="0" sz="2200" u="none" cap="none" strike="noStrike">
              <a:solidFill>
                <a:srgbClr val="000000"/>
              </a:solidFill>
              <a:latin typeface="Arial"/>
              <a:ea typeface="Arial"/>
              <a:cs typeface="Arial"/>
              <a:sym typeface="Arial"/>
            </a:endParaRPr>
          </a:p>
        </p:txBody>
      </p:sp>
      <p:pic>
        <p:nvPicPr>
          <p:cNvPr id="6226" name="Google Shape;6226;p491"/>
          <p:cNvPicPr preferRelativeResize="0"/>
          <p:nvPr/>
        </p:nvPicPr>
        <p:blipFill rotWithShape="1">
          <a:blip r:embed="rId3">
            <a:alphaModFix/>
          </a:blip>
          <a:srcRect b="0" l="0" r="0" t="0"/>
          <a:stretch/>
        </p:blipFill>
        <p:spPr>
          <a:xfrm>
            <a:off x="10831142" y="3745987"/>
            <a:ext cx="2865404" cy="2471338"/>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1" name="Shape 6231"/>
        <p:cNvGrpSpPr/>
        <p:nvPr/>
      </p:nvGrpSpPr>
      <p:grpSpPr>
        <a:xfrm>
          <a:off x="0" y="0"/>
          <a:ext cx="0" cy="0"/>
          <a:chOff x="0" y="0"/>
          <a:chExt cx="0" cy="0"/>
        </a:xfrm>
      </p:grpSpPr>
      <p:sp>
        <p:nvSpPr>
          <p:cNvPr id="6232" name="Google Shape;6232;p492"/>
          <p:cNvSpPr txBox="1"/>
          <p:nvPr>
            <p:ph type="title"/>
          </p:nvPr>
        </p:nvSpPr>
        <p:spPr>
          <a:xfrm>
            <a:off x="36140" y="295847"/>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Concepts of Clusters</a:t>
            </a:r>
            <a:endParaRPr/>
          </a:p>
        </p:txBody>
      </p:sp>
      <p:sp>
        <p:nvSpPr>
          <p:cNvPr id="6233" name="Google Shape;6233;p492"/>
          <p:cNvSpPr/>
          <p:nvPr/>
        </p:nvSpPr>
        <p:spPr>
          <a:xfrm>
            <a:off x="609599" y="1172522"/>
            <a:ext cx="4802155" cy="3401910"/>
          </a:xfrm>
          <a:custGeom>
            <a:rect b="b" l="l" r="r" t="t"/>
            <a:pathLst>
              <a:path extrusionOk="0" fill="none" h="3401910" w="4802155">
                <a:moveTo>
                  <a:pt x="0" y="566996"/>
                </a:moveTo>
                <a:cubicBezTo>
                  <a:pt x="12832" y="247793"/>
                  <a:pt x="269025" y="28088"/>
                  <a:pt x="566996" y="0"/>
                </a:cubicBezTo>
                <a:cubicBezTo>
                  <a:pt x="1638349" y="46331"/>
                  <a:pt x="2860052" y="-116014"/>
                  <a:pt x="4235159" y="0"/>
                </a:cubicBezTo>
                <a:cubicBezTo>
                  <a:pt x="4550229" y="4066"/>
                  <a:pt x="4796310" y="286709"/>
                  <a:pt x="4802155" y="566996"/>
                </a:cubicBezTo>
                <a:cubicBezTo>
                  <a:pt x="4648648" y="1223162"/>
                  <a:pt x="4923401" y="2445891"/>
                  <a:pt x="4802155" y="2834914"/>
                </a:cubicBezTo>
                <a:cubicBezTo>
                  <a:pt x="4830847" y="3154911"/>
                  <a:pt x="4569885" y="3370403"/>
                  <a:pt x="4235159" y="3401910"/>
                </a:cubicBezTo>
                <a:cubicBezTo>
                  <a:pt x="2534141" y="3359684"/>
                  <a:pt x="1083280" y="3308424"/>
                  <a:pt x="566996" y="3401910"/>
                </a:cubicBezTo>
                <a:cubicBezTo>
                  <a:pt x="274558" y="3399368"/>
                  <a:pt x="11492" y="3153093"/>
                  <a:pt x="0" y="2834914"/>
                </a:cubicBezTo>
                <a:cubicBezTo>
                  <a:pt x="103478" y="1983736"/>
                  <a:pt x="131025" y="934860"/>
                  <a:pt x="0" y="566996"/>
                </a:cubicBezTo>
                <a:close/>
              </a:path>
              <a:path extrusionOk="0" h="3401910" w="4802155">
                <a:moveTo>
                  <a:pt x="0" y="566996"/>
                </a:moveTo>
                <a:cubicBezTo>
                  <a:pt x="2198" y="244447"/>
                  <a:pt x="230450" y="-12615"/>
                  <a:pt x="566996" y="0"/>
                </a:cubicBezTo>
                <a:cubicBezTo>
                  <a:pt x="1027186" y="122108"/>
                  <a:pt x="3256870" y="-106165"/>
                  <a:pt x="4235159" y="0"/>
                </a:cubicBezTo>
                <a:cubicBezTo>
                  <a:pt x="4530068" y="-3357"/>
                  <a:pt x="4835027" y="292778"/>
                  <a:pt x="4802155" y="566996"/>
                </a:cubicBezTo>
                <a:cubicBezTo>
                  <a:pt x="4921970" y="1274802"/>
                  <a:pt x="4674143" y="2511073"/>
                  <a:pt x="4802155" y="2834914"/>
                </a:cubicBezTo>
                <a:cubicBezTo>
                  <a:pt x="4833561" y="3164781"/>
                  <a:pt x="4510083" y="3370827"/>
                  <a:pt x="4235159" y="3401910"/>
                </a:cubicBezTo>
                <a:cubicBezTo>
                  <a:pt x="2913385" y="3424084"/>
                  <a:pt x="1012076" y="3364827"/>
                  <a:pt x="566996" y="3401910"/>
                </a:cubicBezTo>
                <a:cubicBezTo>
                  <a:pt x="197075" y="3398901"/>
                  <a:pt x="-1333" y="3086937"/>
                  <a:pt x="0" y="2834914"/>
                </a:cubicBezTo>
                <a:cubicBezTo>
                  <a:pt x="33771" y="2365628"/>
                  <a:pt x="60233" y="1046630"/>
                  <a:pt x="0" y="566996"/>
                </a:cubicBezTo>
                <a:close/>
              </a:path>
            </a:pathLst>
          </a:cu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67" u="none" cap="none" strike="noStrike">
                <a:solidFill>
                  <a:schemeClr val="lt1"/>
                </a:solidFill>
                <a:latin typeface="Arial"/>
                <a:ea typeface="Arial"/>
                <a:cs typeface="Arial"/>
                <a:sym typeface="Arial"/>
              </a:rPr>
              <a:t>C</a:t>
            </a:r>
            <a:endParaRPr/>
          </a:p>
        </p:txBody>
      </p:sp>
      <p:sp>
        <p:nvSpPr>
          <p:cNvPr id="6234" name="Google Shape;6234;p492"/>
          <p:cNvSpPr/>
          <p:nvPr/>
        </p:nvSpPr>
        <p:spPr>
          <a:xfrm>
            <a:off x="11085683" y="1135524"/>
            <a:ext cx="4802155" cy="3438908"/>
          </a:xfrm>
          <a:custGeom>
            <a:rect b="b" l="l" r="r" t="t"/>
            <a:pathLst>
              <a:path extrusionOk="0" fill="none" h="3438908" w="4802155">
                <a:moveTo>
                  <a:pt x="0" y="573163"/>
                </a:moveTo>
                <a:cubicBezTo>
                  <a:pt x="4546" y="254467"/>
                  <a:pt x="269370" y="23616"/>
                  <a:pt x="573163" y="0"/>
                </a:cubicBezTo>
                <a:cubicBezTo>
                  <a:pt x="2281568" y="46331"/>
                  <a:pt x="2676481" y="-116014"/>
                  <a:pt x="4228992" y="0"/>
                </a:cubicBezTo>
                <a:cubicBezTo>
                  <a:pt x="4550016" y="9443"/>
                  <a:pt x="4795482" y="294122"/>
                  <a:pt x="4802155" y="573163"/>
                </a:cubicBezTo>
                <a:cubicBezTo>
                  <a:pt x="4648648" y="1620815"/>
                  <a:pt x="4923401" y="2434385"/>
                  <a:pt x="4802155" y="2865745"/>
                </a:cubicBezTo>
                <a:cubicBezTo>
                  <a:pt x="4842123" y="3191842"/>
                  <a:pt x="4569341" y="3404165"/>
                  <a:pt x="4228992" y="3438908"/>
                </a:cubicBezTo>
                <a:cubicBezTo>
                  <a:pt x="3126309" y="3396682"/>
                  <a:pt x="2071095" y="3345422"/>
                  <a:pt x="573163" y="3438908"/>
                </a:cubicBezTo>
                <a:cubicBezTo>
                  <a:pt x="291158" y="3434667"/>
                  <a:pt x="46956" y="3202870"/>
                  <a:pt x="0" y="2865745"/>
                </a:cubicBezTo>
                <a:cubicBezTo>
                  <a:pt x="103478" y="2214958"/>
                  <a:pt x="131025" y="998834"/>
                  <a:pt x="0" y="573163"/>
                </a:cubicBezTo>
                <a:close/>
              </a:path>
              <a:path extrusionOk="0" h="3438908" w="4802155">
                <a:moveTo>
                  <a:pt x="0" y="573163"/>
                </a:moveTo>
                <a:cubicBezTo>
                  <a:pt x="5761" y="231958"/>
                  <a:pt x="252527" y="-2203"/>
                  <a:pt x="573163" y="0"/>
                </a:cubicBezTo>
                <a:cubicBezTo>
                  <a:pt x="2098669" y="122108"/>
                  <a:pt x="3576526" y="-106165"/>
                  <a:pt x="4228992" y="0"/>
                </a:cubicBezTo>
                <a:cubicBezTo>
                  <a:pt x="4533207" y="-2271"/>
                  <a:pt x="4815150" y="272002"/>
                  <a:pt x="4802155" y="573163"/>
                </a:cubicBezTo>
                <a:cubicBezTo>
                  <a:pt x="4921970" y="1372343"/>
                  <a:pt x="4674143" y="2588298"/>
                  <a:pt x="4802155" y="2865745"/>
                </a:cubicBezTo>
                <a:cubicBezTo>
                  <a:pt x="4819306" y="3191427"/>
                  <a:pt x="4539267" y="3433806"/>
                  <a:pt x="4228992" y="3438908"/>
                </a:cubicBezTo>
                <a:cubicBezTo>
                  <a:pt x="3182814" y="3461082"/>
                  <a:pt x="1905193" y="3401825"/>
                  <a:pt x="573163" y="3438908"/>
                </a:cubicBezTo>
                <a:cubicBezTo>
                  <a:pt x="244541" y="3438268"/>
                  <a:pt x="-1357" y="3120061"/>
                  <a:pt x="0" y="2865745"/>
                </a:cubicBezTo>
                <a:cubicBezTo>
                  <a:pt x="33771" y="2480331"/>
                  <a:pt x="60233" y="1390577"/>
                  <a:pt x="0" y="573163"/>
                </a:cubicBezTo>
                <a:close/>
              </a:path>
            </a:pathLst>
          </a:cu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sp>
        <p:nvSpPr>
          <p:cNvPr id="6235" name="Google Shape;6235;p492"/>
          <p:cNvSpPr/>
          <p:nvPr/>
        </p:nvSpPr>
        <p:spPr>
          <a:xfrm>
            <a:off x="1269626" y="1237137"/>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Node configuration</a:t>
            </a:r>
            <a:endParaRPr b="1" i="0" sz="2200" u="none" cap="none" strike="noStrike">
              <a:solidFill>
                <a:srgbClr val="3F3F3F"/>
              </a:solidFill>
              <a:latin typeface="Open Sans"/>
              <a:ea typeface="Open Sans"/>
              <a:cs typeface="Open Sans"/>
              <a:sym typeface="Open Sans"/>
            </a:endParaRPr>
          </a:p>
        </p:txBody>
      </p:sp>
      <p:sp>
        <p:nvSpPr>
          <p:cNvPr id="6236" name="Google Shape;6236;p492"/>
          <p:cNvSpPr/>
          <p:nvPr/>
        </p:nvSpPr>
        <p:spPr>
          <a:xfrm>
            <a:off x="11837625" y="1229246"/>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Witness server</a:t>
            </a:r>
            <a:endParaRPr b="1" i="0" sz="2200" u="none" cap="none" strike="noStrike">
              <a:solidFill>
                <a:srgbClr val="3F3F3F"/>
              </a:solidFill>
              <a:latin typeface="Open Sans"/>
              <a:ea typeface="Open Sans"/>
              <a:cs typeface="Open Sans"/>
              <a:sym typeface="Open Sans"/>
            </a:endParaRPr>
          </a:p>
        </p:txBody>
      </p:sp>
      <p:sp>
        <p:nvSpPr>
          <p:cNvPr id="6237" name="Google Shape;6237;p492"/>
          <p:cNvSpPr txBox="1"/>
          <p:nvPr/>
        </p:nvSpPr>
        <p:spPr>
          <a:xfrm>
            <a:off x="982206" y="1987914"/>
            <a:ext cx="4346783" cy="255451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At the core of this clustering configuration lie a pair of nodes, one active and one passive. Both nodes are accessed by a virtual IP on the frontend and share the same disk</a:t>
            </a:r>
            <a:endParaRPr/>
          </a:p>
        </p:txBody>
      </p:sp>
      <p:sp>
        <p:nvSpPr>
          <p:cNvPr id="6238" name="Google Shape;6238;p492"/>
          <p:cNvSpPr/>
          <p:nvPr/>
        </p:nvSpPr>
        <p:spPr>
          <a:xfrm>
            <a:off x="3112733" y="5213536"/>
            <a:ext cx="4802155" cy="3689041"/>
          </a:xfrm>
          <a:custGeom>
            <a:rect b="b" l="l" r="r" t="t"/>
            <a:pathLst>
              <a:path extrusionOk="0" fill="none" h="3689041" w="4802155">
                <a:moveTo>
                  <a:pt x="0" y="614852"/>
                </a:moveTo>
                <a:cubicBezTo>
                  <a:pt x="58842" y="247491"/>
                  <a:pt x="301174" y="47941"/>
                  <a:pt x="614852" y="0"/>
                </a:cubicBezTo>
                <a:cubicBezTo>
                  <a:pt x="1585614" y="46331"/>
                  <a:pt x="2612130" y="-116014"/>
                  <a:pt x="4187303" y="0"/>
                </a:cubicBezTo>
                <a:cubicBezTo>
                  <a:pt x="4535832" y="18900"/>
                  <a:pt x="4796930" y="304650"/>
                  <a:pt x="4802155" y="614852"/>
                </a:cubicBezTo>
                <a:cubicBezTo>
                  <a:pt x="4648648" y="1537229"/>
                  <a:pt x="4923401" y="2193004"/>
                  <a:pt x="4802155" y="3074189"/>
                </a:cubicBezTo>
                <a:cubicBezTo>
                  <a:pt x="4810351" y="3415720"/>
                  <a:pt x="4557625" y="3644155"/>
                  <a:pt x="4187303" y="3689041"/>
                </a:cubicBezTo>
                <a:cubicBezTo>
                  <a:pt x="3683738" y="3646815"/>
                  <a:pt x="2276881" y="3595555"/>
                  <a:pt x="614852" y="3689041"/>
                </a:cubicBezTo>
                <a:cubicBezTo>
                  <a:pt x="305855" y="3685287"/>
                  <a:pt x="6391" y="3416562"/>
                  <a:pt x="0" y="3074189"/>
                </a:cubicBezTo>
                <a:cubicBezTo>
                  <a:pt x="103478" y="2548026"/>
                  <a:pt x="131025" y="1415873"/>
                  <a:pt x="0" y="614852"/>
                </a:cubicBezTo>
                <a:close/>
              </a:path>
              <a:path extrusionOk="0" h="3689041" w="4802155">
                <a:moveTo>
                  <a:pt x="0" y="614852"/>
                </a:moveTo>
                <a:cubicBezTo>
                  <a:pt x="5438" y="252006"/>
                  <a:pt x="223533" y="-27893"/>
                  <a:pt x="614852" y="0"/>
                </a:cubicBezTo>
                <a:cubicBezTo>
                  <a:pt x="1608082" y="122108"/>
                  <a:pt x="2627053" y="-106165"/>
                  <a:pt x="4187303" y="0"/>
                </a:cubicBezTo>
                <a:cubicBezTo>
                  <a:pt x="4493943" y="-6063"/>
                  <a:pt x="4829636" y="307820"/>
                  <a:pt x="4802155" y="614852"/>
                </a:cubicBezTo>
                <a:cubicBezTo>
                  <a:pt x="4921970" y="1182945"/>
                  <a:pt x="4674143" y="1895672"/>
                  <a:pt x="4802155" y="3074189"/>
                </a:cubicBezTo>
                <a:cubicBezTo>
                  <a:pt x="4821389" y="3424004"/>
                  <a:pt x="4514510" y="3678984"/>
                  <a:pt x="4187303" y="3689041"/>
                </a:cubicBezTo>
                <a:cubicBezTo>
                  <a:pt x="2482718" y="3711215"/>
                  <a:pt x="1639083" y="3651958"/>
                  <a:pt x="614852" y="3689041"/>
                </a:cubicBezTo>
                <a:cubicBezTo>
                  <a:pt x="213729" y="3685779"/>
                  <a:pt x="-846" y="3374959"/>
                  <a:pt x="0" y="3074189"/>
                </a:cubicBezTo>
                <a:cubicBezTo>
                  <a:pt x="33771" y="1965916"/>
                  <a:pt x="60233" y="1613682"/>
                  <a:pt x="0" y="614852"/>
                </a:cubicBezTo>
                <a:close/>
              </a:path>
            </a:pathLst>
          </a:cu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67" u="none" cap="none" strike="noStrike">
                <a:solidFill>
                  <a:schemeClr val="lt1"/>
                </a:solidFill>
                <a:latin typeface="Arial"/>
                <a:ea typeface="Arial"/>
                <a:cs typeface="Arial"/>
                <a:sym typeface="Arial"/>
              </a:rPr>
              <a:t>C</a:t>
            </a:r>
            <a:endParaRPr/>
          </a:p>
        </p:txBody>
      </p:sp>
      <p:sp>
        <p:nvSpPr>
          <p:cNvPr id="6239" name="Google Shape;6239;p492"/>
          <p:cNvSpPr/>
          <p:nvPr/>
        </p:nvSpPr>
        <p:spPr>
          <a:xfrm>
            <a:off x="5946948" y="1154446"/>
            <a:ext cx="4802155" cy="3419986"/>
          </a:xfrm>
          <a:custGeom>
            <a:rect b="b" l="l" r="r" t="t"/>
            <a:pathLst>
              <a:path extrusionOk="0" fill="none" h="3419986" w="4802155">
                <a:moveTo>
                  <a:pt x="0" y="570009"/>
                </a:moveTo>
                <a:cubicBezTo>
                  <a:pt x="14097" y="248545"/>
                  <a:pt x="268090" y="23859"/>
                  <a:pt x="570009" y="0"/>
                </a:cubicBezTo>
                <a:cubicBezTo>
                  <a:pt x="1058369" y="46331"/>
                  <a:pt x="3448857" y="-116014"/>
                  <a:pt x="4232146" y="0"/>
                </a:cubicBezTo>
                <a:cubicBezTo>
                  <a:pt x="4560514" y="28617"/>
                  <a:pt x="4794587" y="297741"/>
                  <a:pt x="4802155" y="570009"/>
                </a:cubicBezTo>
                <a:cubicBezTo>
                  <a:pt x="4648648" y="1512989"/>
                  <a:pt x="4923401" y="2615440"/>
                  <a:pt x="4802155" y="2849977"/>
                </a:cubicBezTo>
                <a:cubicBezTo>
                  <a:pt x="4844412" y="3174879"/>
                  <a:pt x="4577921" y="3374779"/>
                  <a:pt x="4232146" y="3419986"/>
                </a:cubicBezTo>
                <a:cubicBezTo>
                  <a:pt x="3003243" y="3377760"/>
                  <a:pt x="1709725" y="3326500"/>
                  <a:pt x="570009" y="3419986"/>
                </a:cubicBezTo>
                <a:cubicBezTo>
                  <a:pt x="307249" y="3413596"/>
                  <a:pt x="20384" y="3173716"/>
                  <a:pt x="0" y="2849977"/>
                </a:cubicBezTo>
                <a:cubicBezTo>
                  <a:pt x="103478" y="2289943"/>
                  <a:pt x="131025" y="1607387"/>
                  <a:pt x="0" y="570009"/>
                </a:cubicBezTo>
                <a:close/>
              </a:path>
              <a:path extrusionOk="0" h="3419986" w="4802155">
                <a:moveTo>
                  <a:pt x="0" y="570009"/>
                </a:moveTo>
                <a:cubicBezTo>
                  <a:pt x="12165" y="203139"/>
                  <a:pt x="228772" y="-14247"/>
                  <a:pt x="570009" y="0"/>
                </a:cubicBezTo>
                <a:cubicBezTo>
                  <a:pt x="2157255" y="122108"/>
                  <a:pt x="2626680" y="-106165"/>
                  <a:pt x="4232146" y="0"/>
                </a:cubicBezTo>
                <a:cubicBezTo>
                  <a:pt x="4531245" y="-2892"/>
                  <a:pt x="4823926" y="280982"/>
                  <a:pt x="4802155" y="570009"/>
                </a:cubicBezTo>
                <a:cubicBezTo>
                  <a:pt x="4921970" y="1656872"/>
                  <a:pt x="4674143" y="2100771"/>
                  <a:pt x="4802155" y="2849977"/>
                </a:cubicBezTo>
                <a:cubicBezTo>
                  <a:pt x="4817013" y="3172696"/>
                  <a:pt x="4529140" y="3405499"/>
                  <a:pt x="4232146" y="3419986"/>
                </a:cubicBezTo>
                <a:cubicBezTo>
                  <a:pt x="3116934" y="3442160"/>
                  <a:pt x="1628212" y="3382903"/>
                  <a:pt x="570009" y="3419986"/>
                </a:cubicBezTo>
                <a:cubicBezTo>
                  <a:pt x="213867" y="3417796"/>
                  <a:pt x="-978" y="3119935"/>
                  <a:pt x="0" y="2849977"/>
                </a:cubicBezTo>
                <a:cubicBezTo>
                  <a:pt x="33771" y="2583058"/>
                  <a:pt x="60233" y="880256"/>
                  <a:pt x="0" y="570009"/>
                </a:cubicBezTo>
                <a:close/>
              </a:path>
            </a:pathLst>
          </a:cu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67" u="none" cap="none" strike="noStrike">
                <a:solidFill>
                  <a:schemeClr val="lt1"/>
                </a:solidFill>
                <a:latin typeface="Arial"/>
                <a:ea typeface="Arial"/>
                <a:cs typeface="Arial"/>
                <a:sym typeface="Arial"/>
              </a:rPr>
              <a:t>C</a:t>
            </a:r>
            <a:endParaRPr/>
          </a:p>
        </p:txBody>
      </p:sp>
      <p:sp>
        <p:nvSpPr>
          <p:cNvPr id="6240" name="Google Shape;6240;p492"/>
          <p:cNvSpPr/>
          <p:nvPr/>
        </p:nvSpPr>
        <p:spPr>
          <a:xfrm>
            <a:off x="6708795" y="1210750"/>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Quorum disk</a:t>
            </a:r>
            <a:endParaRPr b="1" i="0" sz="2200" u="none" cap="none" strike="noStrike">
              <a:solidFill>
                <a:srgbClr val="3F3F3F"/>
              </a:solidFill>
              <a:latin typeface="Open Sans"/>
              <a:ea typeface="Open Sans"/>
              <a:cs typeface="Open Sans"/>
              <a:sym typeface="Open Sans"/>
            </a:endParaRPr>
          </a:p>
        </p:txBody>
      </p:sp>
      <p:sp>
        <p:nvSpPr>
          <p:cNvPr id="6241" name="Google Shape;6241;p492"/>
          <p:cNvSpPr txBox="1"/>
          <p:nvPr/>
        </p:nvSpPr>
        <p:spPr>
          <a:xfrm>
            <a:off x="6276453" y="1958683"/>
            <a:ext cx="4346783" cy="255451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The quorum disk is a shared storage resource that members of the cluster share. It acts as a neutral arbiter, storing critical configuration and state information that both the active and passive nodes access</a:t>
            </a:r>
            <a:endParaRPr/>
          </a:p>
        </p:txBody>
      </p:sp>
      <p:sp>
        <p:nvSpPr>
          <p:cNvPr id="6242" name="Google Shape;6242;p492"/>
          <p:cNvSpPr txBox="1"/>
          <p:nvPr/>
        </p:nvSpPr>
        <p:spPr>
          <a:xfrm>
            <a:off x="11510949" y="1985913"/>
            <a:ext cx="4135452" cy="255451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The witness server is an impartial entity that assists in determining the state of the cluster. The witness server helps prevent split-brain scenarios and ensures that the cluster operates smoothly</a:t>
            </a:r>
            <a:endParaRPr/>
          </a:p>
        </p:txBody>
      </p:sp>
      <p:sp>
        <p:nvSpPr>
          <p:cNvPr id="6243" name="Google Shape;6243;p492"/>
          <p:cNvSpPr/>
          <p:nvPr/>
        </p:nvSpPr>
        <p:spPr>
          <a:xfrm>
            <a:off x="3772761" y="5506854"/>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Heartbeat communication</a:t>
            </a:r>
            <a:endParaRPr b="1" i="0" sz="2200" u="none" cap="none" strike="noStrike">
              <a:solidFill>
                <a:srgbClr val="3F3F3F"/>
              </a:solidFill>
              <a:latin typeface="Open Sans"/>
              <a:ea typeface="Open Sans"/>
              <a:cs typeface="Open Sans"/>
              <a:sym typeface="Open Sans"/>
            </a:endParaRPr>
          </a:p>
        </p:txBody>
      </p:sp>
      <p:sp>
        <p:nvSpPr>
          <p:cNvPr id="6244" name="Google Shape;6244;p492"/>
          <p:cNvSpPr txBox="1"/>
          <p:nvPr/>
        </p:nvSpPr>
        <p:spPr>
          <a:xfrm>
            <a:off x="3452387" y="6263971"/>
            <a:ext cx="4346783" cy="255451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Communication between the active and passive nodes is facilitated through a heartbeat mechanism. If it detects an absence or irregularity in the node heartbeat, it knows that the active node has failed</a:t>
            </a:r>
            <a:endParaRPr/>
          </a:p>
        </p:txBody>
      </p:sp>
      <p:sp>
        <p:nvSpPr>
          <p:cNvPr id="6245" name="Google Shape;6245;p492"/>
          <p:cNvSpPr/>
          <p:nvPr/>
        </p:nvSpPr>
        <p:spPr>
          <a:xfrm>
            <a:off x="8684605" y="5283634"/>
            <a:ext cx="4802155" cy="3689041"/>
          </a:xfrm>
          <a:custGeom>
            <a:rect b="b" l="l" r="r" t="t"/>
            <a:pathLst>
              <a:path extrusionOk="0" fill="none" h="3689041" w="4802155">
                <a:moveTo>
                  <a:pt x="0" y="614852"/>
                </a:moveTo>
                <a:cubicBezTo>
                  <a:pt x="58842" y="247491"/>
                  <a:pt x="301174" y="47941"/>
                  <a:pt x="614852" y="0"/>
                </a:cubicBezTo>
                <a:cubicBezTo>
                  <a:pt x="1585614" y="46331"/>
                  <a:pt x="2612130" y="-116014"/>
                  <a:pt x="4187303" y="0"/>
                </a:cubicBezTo>
                <a:cubicBezTo>
                  <a:pt x="4535832" y="18900"/>
                  <a:pt x="4796930" y="304650"/>
                  <a:pt x="4802155" y="614852"/>
                </a:cubicBezTo>
                <a:cubicBezTo>
                  <a:pt x="4648648" y="1537229"/>
                  <a:pt x="4923401" y="2193004"/>
                  <a:pt x="4802155" y="3074189"/>
                </a:cubicBezTo>
                <a:cubicBezTo>
                  <a:pt x="4810351" y="3415720"/>
                  <a:pt x="4557625" y="3644155"/>
                  <a:pt x="4187303" y="3689041"/>
                </a:cubicBezTo>
                <a:cubicBezTo>
                  <a:pt x="3683738" y="3646815"/>
                  <a:pt x="2276881" y="3595555"/>
                  <a:pt x="614852" y="3689041"/>
                </a:cubicBezTo>
                <a:cubicBezTo>
                  <a:pt x="305855" y="3685287"/>
                  <a:pt x="6391" y="3416562"/>
                  <a:pt x="0" y="3074189"/>
                </a:cubicBezTo>
                <a:cubicBezTo>
                  <a:pt x="103478" y="2548026"/>
                  <a:pt x="131025" y="1415873"/>
                  <a:pt x="0" y="614852"/>
                </a:cubicBezTo>
                <a:close/>
              </a:path>
              <a:path extrusionOk="0" h="3689041" w="4802155">
                <a:moveTo>
                  <a:pt x="0" y="614852"/>
                </a:moveTo>
                <a:cubicBezTo>
                  <a:pt x="5438" y="252006"/>
                  <a:pt x="223533" y="-27893"/>
                  <a:pt x="614852" y="0"/>
                </a:cubicBezTo>
                <a:cubicBezTo>
                  <a:pt x="1608082" y="122108"/>
                  <a:pt x="2627053" y="-106165"/>
                  <a:pt x="4187303" y="0"/>
                </a:cubicBezTo>
                <a:cubicBezTo>
                  <a:pt x="4493943" y="-6063"/>
                  <a:pt x="4829636" y="307820"/>
                  <a:pt x="4802155" y="614852"/>
                </a:cubicBezTo>
                <a:cubicBezTo>
                  <a:pt x="4921970" y="1182945"/>
                  <a:pt x="4674143" y="1895672"/>
                  <a:pt x="4802155" y="3074189"/>
                </a:cubicBezTo>
                <a:cubicBezTo>
                  <a:pt x="4821389" y="3424004"/>
                  <a:pt x="4514510" y="3678984"/>
                  <a:pt x="4187303" y="3689041"/>
                </a:cubicBezTo>
                <a:cubicBezTo>
                  <a:pt x="2482718" y="3711215"/>
                  <a:pt x="1639083" y="3651958"/>
                  <a:pt x="614852" y="3689041"/>
                </a:cubicBezTo>
                <a:cubicBezTo>
                  <a:pt x="213729" y="3685779"/>
                  <a:pt x="-846" y="3374959"/>
                  <a:pt x="0" y="3074189"/>
                </a:cubicBezTo>
                <a:cubicBezTo>
                  <a:pt x="33771" y="1965916"/>
                  <a:pt x="60233" y="1613682"/>
                  <a:pt x="0" y="614852"/>
                </a:cubicBezTo>
                <a:close/>
              </a:path>
            </a:pathLst>
          </a:cu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67" u="none" cap="none" strike="noStrike">
                <a:solidFill>
                  <a:schemeClr val="lt1"/>
                </a:solidFill>
                <a:latin typeface="Arial"/>
                <a:ea typeface="Arial"/>
                <a:cs typeface="Arial"/>
                <a:sym typeface="Arial"/>
              </a:rPr>
              <a:t>C</a:t>
            </a:r>
            <a:endParaRPr/>
          </a:p>
        </p:txBody>
      </p:sp>
      <p:sp>
        <p:nvSpPr>
          <p:cNvPr id="6246" name="Google Shape;6246;p492"/>
          <p:cNvSpPr/>
          <p:nvPr/>
        </p:nvSpPr>
        <p:spPr>
          <a:xfrm>
            <a:off x="9344631" y="5561939"/>
            <a:ext cx="3482100" cy="666009"/>
          </a:xfrm>
          <a:prstGeom prst="roundRect">
            <a:avLst>
              <a:gd fmla="val 16667" name="adj"/>
            </a:avLst>
          </a:prstGeom>
          <a:solidFill>
            <a:srgbClr val="0FCF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Virtual IP</a:t>
            </a:r>
            <a:endParaRPr b="1" i="0" sz="2200" u="none" cap="none" strike="noStrike">
              <a:solidFill>
                <a:srgbClr val="3F3F3F"/>
              </a:solidFill>
              <a:latin typeface="Open Sans"/>
              <a:ea typeface="Open Sans"/>
              <a:cs typeface="Open Sans"/>
              <a:sym typeface="Open Sans"/>
            </a:endParaRPr>
          </a:p>
        </p:txBody>
      </p:sp>
      <p:sp>
        <p:nvSpPr>
          <p:cNvPr id="6247" name="Google Shape;6247;p492"/>
          <p:cNvSpPr txBox="1"/>
          <p:nvPr/>
        </p:nvSpPr>
        <p:spPr>
          <a:xfrm>
            <a:off x="9191646" y="6419938"/>
            <a:ext cx="3951621" cy="221596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At the forefront of the clustering setup is the VIP. It’s the public-facing interface of the cluster, acting as the entry point for external request</a:t>
            </a:r>
            <a:endParaRPr/>
          </a:p>
        </p:txBody>
      </p:sp>
      <p:sp>
        <p:nvSpPr>
          <p:cNvPr id="6248" name="Google Shape;6248;p492"/>
          <p:cNvSpPr/>
          <p:nvPr/>
        </p:nvSpPr>
        <p:spPr>
          <a:xfrm>
            <a:off x="5867400" y="882293"/>
            <a:ext cx="4522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2" name="Shape 6252"/>
        <p:cNvGrpSpPr/>
        <p:nvPr/>
      </p:nvGrpSpPr>
      <p:grpSpPr>
        <a:xfrm>
          <a:off x="0" y="0"/>
          <a:ext cx="0" cy="0"/>
          <a:chOff x="0" y="0"/>
          <a:chExt cx="0" cy="0"/>
        </a:xfrm>
      </p:grpSpPr>
      <p:sp>
        <p:nvSpPr>
          <p:cNvPr id="6253" name="Google Shape;6253;p49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Types of Clusters</a:t>
            </a:r>
            <a:endParaRPr>
              <a:latin typeface="Open Sans"/>
              <a:ea typeface="Open Sans"/>
              <a:cs typeface="Open Sans"/>
              <a:sym typeface="Open Sans"/>
            </a:endParaRPr>
          </a:p>
        </p:txBody>
      </p:sp>
      <p:grpSp>
        <p:nvGrpSpPr>
          <p:cNvPr id="6254" name="Google Shape;6254;p493"/>
          <p:cNvGrpSpPr/>
          <p:nvPr/>
        </p:nvGrpSpPr>
        <p:grpSpPr>
          <a:xfrm>
            <a:off x="5866349" y="1947689"/>
            <a:ext cx="4550004" cy="5118482"/>
            <a:chOff x="7337418" y="4788356"/>
            <a:chExt cx="6116595" cy="4055322"/>
          </a:xfrm>
        </p:grpSpPr>
        <p:sp>
          <p:nvSpPr>
            <p:cNvPr id="6255" name="Google Shape;6255;p493"/>
            <p:cNvSpPr/>
            <p:nvPr/>
          </p:nvSpPr>
          <p:spPr>
            <a:xfrm>
              <a:off x="7337418" y="4788356"/>
              <a:ext cx="6116595" cy="4055322"/>
            </a:xfrm>
            <a:prstGeom prst="roundRect">
              <a:avLst>
                <a:gd fmla="val 3807" name="adj"/>
              </a:avLst>
            </a:prstGeom>
            <a:solidFill>
              <a:srgbClr val="F2F2F2"/>
            </a:solidFill>
            <a:ln cap="flat" cmpd="sng" w="25400">
              <a:solidFill>
                <a:srgbClr val="3F3F3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256" name="Google Shape;6256;p493"/>
            <p:cNvSpPr txBox="1"/>
            <p:nvPr/>
          </p:nvSpPr>
          <p:spPr>
            <a:xfrm>
              <a:off x="8126248" y="5963495"/>
              <a:ext cx="4837236" cy="2306773"/>
            </a:xfrm>
            <a:prstGeom prst="rect">
              <a:avLst/>
            </a:prstGeom>
            <a:noFill/>
            <a:ln>
              <a:noFill/>
            </a:ln>
          </p:spPr>
          <p:txBody>
            <a:bodyPr anchorCtr="0" anchor="ctr" bIns="45700" lIns="91425" spcFirstLastPara="1" rIns="91425" wrap="square" tIns="45700">
              <a:spAutoFit/>
            </a:bodyPr>
            <a:lstStyle/>
            <a:p>
              <a:pPr indent="-114300" lvl="1" marL="114300" marR="0" rtl="0" algn="l">
                <a:lnSpc>
                  <a:spcPct val="90000"/>
                </a:lnSpc>
                <a:spcBef>
                  <a:spcPts val="595"/>
                </a:spcBef>
                <a:spcAft>
                  <a:spcPts val="0"/>
                </a:spcAft>
                <a:buClr>
                  <a:schemeClr val="lt1"/>
                </a:buClr>
                <a:buSzPts val="1300"/>
                <a:buFont typeface="Calibri"/>
                <a:buChar char="•"/>
              </a:pPr>
              <a:r>
                <a:rPr b="0" i="0" lang="en-US" sz="2200" u="none" cap="none" strike="noStrike">
                  <a:solidFill>
                    <a:srgbClr val="3F3F3F"/>
                  </a:solidFill>
                  <a:latin typeface="Open Sans"/>
                  <a:ea typeface="Open Sans"/>
                  <a:cs typeface="Open Sans"/>
                  <a:sym typeface="Open Sans"/>
                </a:rPr>
                <a:t>In an active-active cluster, multiple servers (usually at least two) work simultaneously. They all share the workload through a load balancer, which distributes tasks efficiently</a:t>
              </a:r>
              <a:endParaRPr b="0" i="0" sz="2200" u="none" cap="none" strike="noStrike">
                <a:solidFill>
                  <a:srgbClr val="3F3F3F"/>
                </a:solidFill>
                <a:latin typeface="Open Sans"/>
                <a:ea typeface="Open Sans"/>
                <a:cs typeface="Open Sans"/>
                <a:sym typeface="Open Sans"/>
              </a:endParaRPr>
            </a:p>
          </p:txBody>
        </p:sp>
        <p:grpSp>
          <p:nvGrpSpPr>
            <p:cNvPr id="6257" name="Google Shape;6257;p493"/>
            <p:cNvGrpSpPr/>
            <p:nvPr/>
          </p:nvGrpSpPr>
          <p:grpSpPr>
            <a:xfrm>
              <a:off x="8418542" y="4791391"/>
              <a:ext cx="4544942" cy="598692"/>
              <a:chOff x="5333062" y="3021735"/>
              <a:chExt cx="4131774" cy="796858"/>
            </a:xfrm>
          </p:grpSpPr>
          <p:sp>
            <p:nvSpPr>
              <p:cNvPr id="6258" name="Google Shape;6258;p493"/>
              <p:cNvSpPr/>
              <p:nvPr/>
            </p:nvSpPr>
            <p:spPr>
              <a:xfrm rot="10800000">
                <a:off x="5333062" y="3021735"/>
                <a:ext cx="4131774" cy="796858"/>
              </a:xfrm>
              <a:prstGeom prst="round2SameRect">
                <a:avLst>
                  <a:gd fmla="val 16993" name="adj1"/>
                  <a:gd fmla="val 0" name="adj2"/>
                </a:avLst>
              </a:prstGeom>
              <a:solidFill>
                <a:srgbClr val="EFC58D"/>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259" name="Google Shape;6259;p493"/>
              <p:cNvSpPr txBox="1"/>
              <p:nvPr/>
            </p:nvSpPr>
            <p:spPr>
              <a:xfrm>
                <a:off x="5680368" y="3161612"/>
                <a:ext cx="3654529" cy="52839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Active/Active</a:t>
                </a:r>
                <a:endParaRPr b="0" i="0" sz="1400" u="none" cap="none" strike="noStrike">
                  <a:solidFill>
                    <a:srgbClr val="000000"/>
                  </a:solidFill>
                  <a:latin typeface="Arial"/>
                  <a:ea typeface="Arial"/>
                  <a:cs typeface="Arial"/>
                  <a:sym typeface="Arial"/>
                </a:endParaRPr>
              </a:p>
            </p:txBody>
          </p:sp>
        </p:grpSp>
      </p:grpSp>
      <p:grpSp>
        <p:nvGrpSpPr>
          <p:cNvPr id="6260" name="Google Shape;6260;p493"/>
          <p:cNvGrpSpPr/>
          <p:nvPr/>
        </p:nvGrpSpPr>
        <p:grpSpPr>
          <a:xfrm>
            <a:off x="823965" y="1958594"/>
            <a:ext cx="4550004" cy="5107577"/>
            <a:chOff x="1647214" y="4789533"/>
            <a:chExt cx="6888601" cy="4054734"/>
          </a:xfrm>
        </p:grpSpPr>
        <p:sp>
          <p:nvSpPr>
            <p:cNvPr id="6261" name="Google Shape;6261;p493"/>
            <p:cNvSpPr/>
            <p:nvPr/>
          </p:nvSpPr>
          <p:spPr>
            <a:xfrm>
              <a:off x="1647214" y="4789533"/>
              <a:ext cx="6888601" cy="4054734"/>
            </a:xfrm>
            <a:prstGeom prst="roundRect">
              <a:avLst>
                <a:gd fmla="val 2664"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262" name="Google Shape;6262;p493"/>
            <p:cNvSpPr txBox="1"/>
            <p:nvPr/>
          </p:nvSpPr>
          <p:spPr>
            <a:xfrm>
              <a:off x="1875354" y="6068682"/>
              <a:ext cx="5618659" cy="1827582"/>
            </a:xfrm>
            <a:prstGeom prst="rect">
              <a:avLst/>
            </a:prstGeom>
            <a:noFill/>
            <a:ln>
              <a:noFill/>
            </a:ln>
          </p:spPr>
          <p:txBody>
            <a:bodyPr anchorCtr="0" anchor="ctr" bIns="45700" lIns="91425" spcFirstLastPara="1" rIns="91425" wrap="square" tIns="45700">
              <a:spAutoFit/>
            </a:bodyPr>
            <a:lstStyle/>
            <a:p>
              <a:pPr indent="0" lvl="1" marL="0" marR="0" rtl="0" algn="l">
                <a:lnSpc>
                  <a:spcPct val="90000"/>
                </a:lnSpc>
                <a:spcBef>
                  <a:spcPts val="595"/>
                </a:spcBef>
                <a:spcAft>
                  <a:spcPts val="0"/>
                </a:spcAft>
                <a:buNone/>
              </a:pPr>
              <a:r>
                <a:rPr b="0" i="0" lang="en-US" sz="2200" u="none" cap="none" strike="noStrike">
                  <a:solidFill>
                    <a:srgbClr val="3F3F3F"/>
                  </a:solidFill>
                  <a:latin typeface="Open Sans"/>
                  <a:ea typeface="Open Sans"/>
                  <a:cs typeface="Open Sans"/>
                  <a:sym typeface="Open Sans"/>
                </a:rPr>
                <a:t>An active-standby cluster has two nodes, but only one is active at a time, handling all the workload. The other node remains on standby, ready to take over if the primary fails</a:t>
              </a:r>
              <a:endParaRPr b="0" i="0" sz="2200" u="none" cap="none" strike="noStrike">
                <a:solidFill>
                  <a:srgbClr val="3F3F3F"/>
                </a:solidFill>
                <a:latin typeface="Open Sans"/>
                <a:ea typeface="Open Sans"/>
                <a:cs typeface="Open Sans"/>
                <a:sym typeface="Open Sans"/>
              </a:endParaRPr>
            </a:p>
          </p:txBody>
        </p:sp>
        <p:grpSp>
          <p:nvGrpSpPr>
            <p:cNvPr id="6263" name="Google Shape;6263;p493"/>
            <p:cNvGrpSpPr/>
            <p:nvPr/>
          </p:nvGrpSpPr>
          <p:grpSpPr>
            <a:xfrm>
              <a:off x="3063485" y="4795283"/>
              <a:ext cx="3841441" cy="598695"/>
              <a:chOff x="11740772" y="3025342"/>
              <a:chExt cx="3492219" cy="796860"/>
            </a:xfrm>
          </p:grpSpPr>
          <p:sp>
            <p:nvSpPr>
              <p:cNvPr id="6264" name="Google Shape;6264;p493"/>
              <p:cNvSpPr/>
              <p:nvPr/>
            </p:nvSpPr>
            <p:spPr>
              <a:xfrm rot="10800000">
                <a:off x="11740772" y="3025342"/>
                <a:ext cx="3463437" cy="796860"/>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265" name="Google Shape;6265;p493"/>
              <p:cNvSpPr txBox="1"/>
              <p:nvPr/>
            </p:nvSpPr>
            <p:spPr>
              <a:xfrm>
                <a:off x="11774064" y="3150369"/>
                <a:ext cx="3458927" cy="4552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Active standby</a:t>
                </a:r>
                <a:endParaRPr b="0" i="0" sz="1400" u="none" cap="none" strike="noStrike">
                  <a:solidFill>
                    <a:srgbClr val="000000"/>
                  </a:solidFill>
                  <a:latin typeface="Arial"/>
                  <a:ea typeface="Arial"/>
                  <a:cs typeface="Arial"/>
                  <a:sym typeface="Arial"/>
                </a:endParaRPr>
              </a:p>
            </p:txBody>
          </p:sp>
        </p:grpSp>
      </p:grpSp>
      <p:sp>
        <p:nvSpPr>
          <p:cNvPr id="6266" name="Google Shape;6266;p493"/>
          <p:cNvSpPr/>
          <p:nvPr/>
        </p:nvSpPr>
        <p:spPr>
          <a:xfrm>
            <a:off x="10680181" y="1640198"/>
            <a:ext cx="5124446" cy="7092322"/>
          </a:xfrm>
          <a:prstGeom prst="rect">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67" name="Google Shape;6267;p493"/>
          <p:cNvSpPr/>
          <p:nvPr/>
        </p:nvSpPr>
        <p:spPr>
          <a:xfrm>
            <a:off x="10908733" y="1840994"/>
            <a:ext cx="2212637" cy="6550848"/>
          </a:xfrm>
          <a:prstGeom prst="rect">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68" name="Google Shape;6268;p493"/>
          <p:cNvSpPr/>
          <p:nvPr/>
        </p:nvSpPr>
        <p:spPr>
          <a:xfrm>
            <a:off x="13385198" y="1840994"/>
            <a:ext cx="2293646" cy="6550848"/>
          </a:xfrm>
          <a:prstGeom prst="rect">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269" name="Google Shape;6269;p493"/>
          <p:cNvPicPr preferRelativeResize="0"/>
          <p:nvPr/>
        </p:nvPicPr>
        <p:blipFill rotWithShape="1">
          <a:blip r:embed="rId3">
            <a:alphaModFix/>
          </a:blip>
          <a:srcRect b="0" l="0" r="0" t="0"/>
          <a:stretch/>
        </p:blipFill>
        <p:spPr>
          <a:xfrm>
            <a:off x="11407746" y="2289160"/>
            <a:ext cx="1161330" cy="1161330"/>
          </a:xfrm>
          <a:prstGeom prst="rect">
            <a:avLst/>
          </a:prstGeom>
          <a:noFill/>
          <a:ln>
            <a:noFill/>
          </a:ln>
        </p:spPr>
      </p:pic>
      <p:pic>
        <p:nvPicPr>
          <p:cNvPr id="6270" name="Google Shape;6270;p493"/>
          <p:cNvPicPr preferRelativeResize="0"/>
          <p:nvPr/>
        </p:nvPicPr>
        <p:blipFill rotWithShape="1">
          <a:blip r:embed="rId3">
            <a:alphaModFix/>
          </a:blip>
          <a:srcRect b="0" l="0" r="0" t="0"/>
          <a:stretch/>
        </p:blipFill>
        <p:spPr>
          <a:xfrm>
            <a:off x="14016566" y="2358940"/>
            <a:ext cx="1145897" cy="1145897"/>
          </a:xfrm>
          <a:prstGeom prst="rect">
            <a:avLst/>
          </a:prstGeom>
          <a:noFill/>
          <a:ln>
            <a:noFill/>
          </a:ln>
        </p:spPr>
      </p:pic>
      <p:pic>
        <p:nvPicPr>
          <p:cNvPr id="6271" name="Google Shape;6271;p493"/>
          <p:cNvPicPr preferRelativeResize="0"/>
          <p:nvPr/>
        </p:nvPicPr>
        <p:blipFill rotWithShape="1">
          <a:blip r:embed="rId4">
            <a:alphaModFix/>
          </a:blip>
          <a:srcRect b="0" l="0" r="0" t="0"/>
          <a:stretch/>
        </p:blipFill>
        <p:spPr>
          <a:xfrm>
            <a:off x="10946773" y="5150134"/>
            <a:ext cx="1031834" cy="1478280"/>
          </a:xfrm>
          <a:prstGeom prst="rect">
            <a:avLst/>
          </a:prstGeom>
          <a:noFill/>
          <a:ln>
            <a:noFill/>
          </a:ln>
        </p:spPr>
      </p:pic>
      <p:pic>
        <p:nvPicPr>
          <p:cNvPr id="6272" name="Google Shape;6272;p493"/>
          <p:cNvPicPr preferRelativeResize="0"/>
          <p:nvPr/>
        </p:nvPicPr>
        <p:blipFill rotWithShape="1">
          <a:blip r:embed="rId4">
            <a:alphaModFix/>
          </a:blip>
          <a:srcRect b="0" l="0" r="0" t="0"/>
          <a:stretch/>
        </p:blipFill>
        <p:spPr>
          <a:xfrm>
            <a:off x="12070063" y="5105077"/>
            <a:ext cx="1031834" cy="1478280"/>
          </a:xfrm>
          <a:prstGeom prst="rect">
            <a:avLst/>
          </a:prstGeom>
          <a:noFill/>
          <a:ln>
            <a:noFill/>
          </a:ln>
        </p:spPr>
      </p:pic>
      <p:pic>
        <p:nvPicPr>
          <p:cNvPr id="6273" name="Google Shape;6273;p493"/>
          <p:cNvPicPr preferRelativeResize="0"/>
          <p:nvPr/>
        </p:nvPicPr>
        <p:blipFill rotWithShape="1">
          <a:blip r:embed="rId4">
            <a:alphaModFix/>
          </a:blip>
          <a:srcRect b="0" l="0" r="0" t="0"/>
          <a:stretch/>
        </p:blipFill>
        <p:spPr>
          <a:xfrm>
            <a:off x="14709902" y="5097313"/>
            <a:ext cx="1031834" cy="1478280"/>
          </a:xfrm>
          <a:prstGeom prst="rect">
            <a:avLst/>
          </a:prstGeom>
          <a:noFill/>
          <a:ln>
            <a:noFill/>
          </a:ln>
        </p:spPr>
      </p:pic>
      <p:pic>
        <p:nvPicPr>
          <p:cNvPr id="6274" name="Google Shape;6274;p493"/>
          <p:cNvPicPr preferRelativeResize="0"/>
          <p:nvPr/>
        </p:nvPicPr>
        <p:blipFill rotWithShape="1">
          <a:blip r:embed="rId4">
            <a:alphaModFix/>
          </a:blip>
          <a:srcRect b="0" l="0" r="0" t="0"/>
          <a:stretch/>
        </p:blipFill>
        <p:spPr>
          <a:xfrm>
            <a:off x="13420209" y="5129241"/>
            <a:ext cx="1031834" cy="1478280"/>
          </a:xfrm>
          <a:prstGeom prst="rect">
            <a:avLst/>
          </a:prstGeom>
          <a:noFill/>
          <a:ln>
            <a:noFill/>
          </a:ln>
        </p:spPr>
      </p:pic>
      <p:pic>
        <p:nvPicPr>
          <p:cNvPr id="6275" name="Google Shape;6275;p493"/>
          <p:cNvPicPr preferRelativeResize="0"/>
          <p:nvPr/>
        </p:nvPicPr>
        <p:blipFill rotWithShape="1">
          <a:blip r:embed="rId5">
            <a:alphaModFix/>
          </a:blip>
          <a:srcRect b="0" l="0" r="0" t="0"/>
          <a:stretch/>
        </p:blipFill>
        <p:spPr>
          <a:xfrm rot="599734">
            <a:off x="11220464" y="3725568"/>
            <a:ext cx="778993" cy="1204375"/>
          </a:xfrm>
          <a:prstGeom prst="rect">
            <a:avLst/>
          </a:prstGeom>
          <a:noFill/>
          <a:ln>
            <a:noFill/>
          </a:ln>
        </p:spPr>
      </p:pic>
      <p:pic>
        <p:nvPicPr>
          <p:cNvPr id="6276" name="Google Shape;6276;p493"/>
          <p:cNvPicPr preferRelativeResize="0"/>
          <p:nvPr/>
        </p:nvPicPr>
        <p:blipFill rotWithShape="1">
          <a:blip r:embed="rId5">
            <a:alphaModFix/>
          </a:blip>
          <a:srcRect b="0" l="0" r="0" t="0"/>
          <a:stretch/>
        </p:blipFill>
        <p:spPr>
          <a:xfrm rot="-973618">
            <a:off x="12010498" y="3710851"/>
            <a:ext cx="778993" cy="1204375"/>
          </a:xfrm>
          <a:prstGeom prst="rect">
            <a:avLst/>
          </a:prstGeom>
          <a:noFill/>
          <a:ln>
            <a:noFill/>
          </a:ln>
        </p:spPr>
      </p:pic>
      <p:sp>
        <p:nvSpPr>
          <p:cNvPr id="6277" name="Google Shape;6277;p493"/>
          <p:cNvSpPr txBox="1"/>
          <p:nvPr/>
        </p:nvSpPr>
        <p:spPr>
          <a:xfrm>
            <a:off x="11003147" y="6934374"/>
            <a:ext cx="97621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Node 1 </a:t>
            </a:r>
            <a:endParaRPr/>
          </a:p>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(Active</a:t>
            </a:r>
            <a:r>
              <a:rPr b="1" i="0" lang="en-US" sz="1400" u="none" cap="none" strike="noStrike">
                <a:solidFill>
                  <a:srgbClr val="000000"/>
                </a:solidFill>
                <a:latin typeface="Arial"/>
                <a:ea typeface="Arial"/>
                <a:cs typeface="Arial"/>
                <a:sym typeface="Arial"/>
              </a:rPr>
              <a:t>)</a:t>
            </a:r>
            <a:endParaRPr/>
          </a:p>
        </p:txBody>
      </p:sp>
      <p:sp>
        <p:nvSpPr>
          <p:cNvPr id="6278" name="Google Shape;6278;p493"/>
          <p:cNvSpPr txBox="1"/>
          <p:nvPr/>
        </p:nvSpPr>
        <p:spPr>
          <a:xfrm>
            <a:off x="12127065" y="6934374"/>
            <a:ext cx="97621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Node 2 </a:t>
            </a:r>
            <a:endParaRPr/>
          </a:p>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(Active</a:t>
            </a:r>
            <a:r>
              <a:rPr b="1" i="0" lang="en-US" sz="1400" u="none" cap="none" strike="noStrike">
                <a:solidFill>
                  <a:srgbClr val="000000"/>
                </a:solidFill>
                <a:latin typeface="Arial"/>
                <a:ea typeface="Arial"/>
                <a:cs typeface="Arial"/>
                <a:sym typeface="Arial"/>
              </a:rPr>
              <a:t>)</a:t>
            </a:r>
            <a:endParaRPr/>
          </a:p>
        </p:txBody>
      </p:sp>
      <p:sp>
        <p:nvSpPr>
          <p:cNvPr id="6279" name="Google Shape;6279;p493"/>
          <p:cNvSpPr txBox="1"/>
          <p:nvPr/>
        </p:nvSpPr>
        <p:spPr>
          <a:xfrm>
            <a:off x="13502576" y="6884313"/>
            <a:ext cx="97621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Node 1 </a:t>
            </a:r>
            <a:endParaRPr/>
          </a:p>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(Active</a:t>
            </a:r>
            <a:r>
              <a:rPr b="1" i="0" lang="en-US" sz="1400" u="none" cap="none" strike="noStrike">
                <a:solidFill>
                  <a:srgbClr val="000000"/>
                </a:solidFill>
                <a:latin typeface="Arial"/>
                <a:ea typeface="Arial"/>
                <a:cs typeface="Arial"/>
                <a:sym typeface="Arial"/>
              </a:rPr>
              <a:t>)</a:t>
            </a:r>
            <a:endParaRPr/>
          </a:p>
        </p:txBody>
      </p:sp>
      <p:sp>
        <p:nvSpPr>
          <p:cNvPr id="6280" name="Google Shape;6280;p493"/>
          <p:cNvSpPr txBox="1"/>
          <p:nvPr/>
        </p:nvSpPr>
        <p:spPr>
          <a:xfrm>
            <a:off x="14604260" y="6934374"/>
            <a:ext cx="111640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Node 2 </a:t>
            </a:r>
            <a:endParaRPr/>
          </a:p>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(Passive)</a:t>
            </a:r>
            <a:endParaRPr b="1" i="0" sz="1400" u="none" cap="none" strike="noStrike">
              <a:solidFill>
                <a:srgbClr val="000000"/>
              </a:solidFill>
              <a:latin typeface="Arial"/>
              <a:ea typeface="Arial"/>
              <a:cs typeface="Arial"/>
              <a:sym typeface="Arial"/>
            </a:endParaRPr>
          </a:p>
        </p:txBody>
      </p:sp>
      <p:pic>
        <p:nvPicPr>
          <p:cNvPr id="6281" name="Google Shape;6281;p493"/>
          <p:cNvPicPr preferRelativeResize="0"/>
          <p:nvPr/>
        </p:nvPicPr>
        <p:blipFill rotWithShape="1">
          <a:blip r:embed="rId5">
            <a:alphaModFix/>
          </a:blip>
          <a:srcRect b="0" l="0" r="0" t="0"/>
          <a:stretch/>
        </p:blipFill>
        <p:spPr>
          <a:xfrm rot="714524">
            <a:off x="13810976" y="3723477"/>
            <a:ext cx="778993" cy="1313960"/>
          </a:xfrm>
          <a:prstGeom prst="rect">
            <a:avLst/>
          </a:prstGeom>
          <a:noFill/>
          <a:ln>
            <a:noFill/>
          </a:ln>
        </p:spPr>
      </p:pic>
      <p:pic>
        <p:nvPicPr>
          <p:cNvPr id="6282" name="Google Shape;6282;p493"/>
          <p:cNvPicPr preferRelativeResize="0"/>
          <p:nvPr/>
        </p:nvPicPr>
        <p:blipFill rotWithShape="1">
          <a:blip r:embed="rId6">
            <a:alphaModFix/>
          </a:blip>
          <a:srcRect b="0" l="0" r="0" t="0"/>
          <a:stretch/>
        </p:blipFill>
        <p:spPr>
          <a:xfrm rot="9138967">
            <a:off x="14136303" y="3792410"/>
            <a:ext cx="1750607" cy="1188336"/>
          </a:xfrm>
          <a:prstGeom prst="rect">
            <a:avLst/>
          </a:prstGeom>
          <a:noFill/>
          <a:ln>
            <a:noFill/>
          </a:ln>
        </p:spPr>
      </p:pic>
      <p:sp>
        <p:nvSpPr>
          <p:cNvPr id="6283" name="Google Shape;6283;p493"/>
          <p:cNvSpPr/>
          <p:nvPr/>
        </p:nvSpPr>
        <p:spPr>
          <a:xfrm>
            <a:off x="6248400" y="816324"/>
            <a:ext cx="3760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7" name="Shape 6287"/>
        <p:cNvGrpSpPr/>
        <p:nvPr/>
      </p:nvGrpSpPr>
      <p:grpSpPr>
        <a:xfrm>
          <a:off x="0" y="0"/>
          <a:ext cx="0" cy="0"/>
          <a:chOff x="0" y="0"/>
          <a:chExt cx="0" cy="0"/>
        </a:xfrm>
      </p:grpSpPr>
      <p:sp>
        <p:nvSpPr>
          <p:cNvPr id="6288" name="Google Shape;6288;p494"/>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Site Considerations</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3" name="Shape 6293"/>
        <p:cNvGrpSpPr/>
        <p:nvPr/>
      </p:nvGrpSpPr>
      <p:grpSpPr>
        <a:xfrm>
          <a:off x="0" y="0"/>
          <a:ext cx="0" cy="0"/>
          <a:chOff x="0" y="0"/>
          <a:chExt cx="0" cy="0"/>
        </a:xfrm>
      </p:grpSpPr>
      <p:sp>
        <p:nvSpPr>
          <p:cNvPr id="6294" name="Google Shape;6294;p49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Site Considerations </a:t>
            </a:r>
            <a:r>
              <a:rPr lang="en-US"/>
              <a:t>for Availability</a:t>
            </a:r>
            <a:endParaRPr>
              <a:latin typeface="Open Sans"/>
              <a:ea typeface="Open Sans"/>
              <a:cs typeface="Open Sans"/>
              <a:sym typeface="Open Sans"/>
            </a:endParaRPr>
          </a:p>
        </p:txBody>
      </p:sp>
      <p:sp>
        <p:nvSpPr>
          <p:cNvPr id="6295" name="Google Shape;6295;p495"/>
          <p:cNvSpPr/>
          <p:nvPr/>
        </p:nvSpPr>
        <p:spPr>
          <a:xfrm>
            <a:off x="4305300" y="816352"/>
            <a:ext cx="76617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96" name="Google Shape;6296;p495"/>
          <p:cNvSpPr/>
          <p:nvPr/>
        </p:nvSpPr>
        <p:spPr>
          <a:xfrm>
            <a:off x="1489142" y="2508301"/>
            <a:ext cx="13316356" cy="4184332"/>
          </a:xfrm>
          <a:prstGeom prst="roundRect">
            <a:avLst>
              <a:gd fmla="val 16667" name="adj"/>
            </a:avLst>
          </a:prstGeom>
          <a:solidFill>
            <a:srgbClr val="BBD6EE"/>
          </a:solidFill>
          <a:ln>
            <a:noFill/>
          </a:ln>
          <a:effectLst>
            <a:outerShdw blurRad="50800" rotWithShape="0" dir="2700012" dist="38615">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97" name="Google Shape;6297;p495"/>
          <p:cNvSpPr txBox="1"/>
          <p:nvPr/>
        </p:nvSpPr>
        <p:spPr>
          <a:xfrm>
            <a:off x="1104592" y="1286673"/>
            <a:ext cx="14046817" cy="87096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Recovery sites are designed to ensure uninterrupted service, even in the face of hardware or software failures, through redundant systems and failover mechanisms.</a:t>
            </a:r>
            <a:endParaRPr b="0" i="0" sz="2200" u="none" cap="none" strike="noStrike">
              <a:solidFill>
                <a:srgbClr val="404040"/>
              </a:solidFill>
              <a:latin typeface="Open Sans"/>
              <a:ea typeface="Open Sans"/>
              <a:cs typeface="Open Sans"/>
              <a:sym typeface="Open Sans"/>
            </a:endParaRPr>
          </a:p>
        </p:txBody>
      </p:sp>
      <p:sp>
        <p:nvSpPr>
          <p:cNvPr id="6298" name="Google Shape;6298;p495"/>
          <p:cNvSpPr/>
          <p:nvPr/>
        </p:nvSpPr>
        <p:spPr>
          <a:xfrm>
            <a:off x="1940594" y="2873970"/>
            <a:ext cx="8486542" cy="3429556"/>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 optimal recovery site location is necessary for business continuity planning (BCP)</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It must fully support operations in the event of a disaster at the primary location</a:t>
            </a:r>
            <a:endParaRPr/>
          </a:p>
        </p:txBody>
      </p:sp>
      <p:sp>
        <p:nvSpPr>
          <p:cNvPr id="6299" name="Google Shape;6299;p495"/>
          <p:cNvSpPr txBox="1"/>
          <p:nvPr/>
        </p:nvSpPr>
        <p:spPr>
          <a:xfrm>
            <a:off x="1957506" y="7216588"/>
            <a:ext cx="12451817"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None/>
            </a:pPr>
            <a:r>
              <a:rPr b="0" i="0" lang="en-US" sz="2200" u="none" cap="none" strike="noStrike">
                <a:solidFill>
                  <a:srgbClr val="3F3F3F"/>
                </a:solidFill>
                <a:latin typeface="Open Sans"/>
                <a:ea typeface="Open Sans"/>
                <a:cs typeface="Open Sans"/>
                <a:sym typeface="Open Sans"/>
              </a:rPr>
              <a:t>Implementing these site considerations is crucial for maintaining high availability and ensuring business resilience during disruptions.</a:t>
            </a:r>
            <a:endParaRPr b="0" i="0" sz="2200" u="none" cap="none" strike="noStrike">
              <a:solidFill>
                <a:srgbClr val="000000"/>
              </a:solidFill>
              <a:latin typeface="Arial"/>
              <a:ea typeface="Arial"/>
              <a:cs typeface="Arial"/>
              <a:sym typeface="Arial"/>
            </a:endParaRPr>
          </a:p>
        </p:txBody>
      </p:sp>
      <p:pic>
        <p:nvPicPr>
          <p:cNvPr id="6300" name="Google Shape;6300;p495"/>
          <p:cNvPicPr preferRelativeResize="0"/>
          <p:nvPr/>
        </p:nvPicPr>
        <p:blipFill rotWithShape="1">
          <a:blip r:embed="rId3">
            <a:alphaModFix/>
          </a:blip>
          <a:srcRect b="0" l="0" r="0" t="0"/>
          <a:stretch/>
        </p:blipFill>
        <p:spPr>
          <a:xfrm>
            <a:off x="11092317" y="3230259"/>
            <a:ext cx="2740415" cy="27404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3"/>
          <p:cNvSpPr txBox="1"/>
          <p:nvPr>
            <p:ph idx="1" type="body"/>
          </p:nvPr>
        </p:nvSpPr>
        <p:spPr>
          <a:xfrm>
            <a:off x="1034478" y="2577252"/>
            <a:ext cx="10294142" cy="548700"/>
          </a:xfrm>
          <a:prstGeom prst="rect">
            <a:avLst/>
          </a:prstGeom>
          <a:noFill/>
          <a:ln>
            <a:noFill/>
          </a:ln>
        </p:spPr>
        <p:txBody>
          <a:bodyPr anchorCtr="0" anchor="t" bIns="0" lIns="91425" spcFirstLastPara="1" rIns="91425" wrap="square" tIns="0">
            <a:noAutofit/>
          </a:bodyPr>
          <a:lstStyle/>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Compare and contrast security implications of different</a:t>
            </a:r>
            <a:endParaRPr/>
          </a:p>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architecture models to evaluate their effectiveness in various</a:t>
            </a:r>
            <a:endParaRPr/>
          </a:p>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scenarios</a:t>
            </a:r>
            <a:endParaRPr/>
          </a:p>
          <a:p>
            <a:pPr indent="-228600" lvl="0" marL="457200" rtl="0" algn="l">
              <a:lnSpc>
                <a:spcPct val="90000"/>
              </a:lnSpc>
              <a:spcBef>
                <a:spcPts val="1000"/>
              </a:spcBef>
              <a:spcAft>
                <a:spcPts val="0"/>
              </a:spcAft>
              <a:buSzPts val="2800"/>
              <a:buFont typeface="Arial"/>
              <a:buNone/>
            </a:pPr>
            <a:r>
              <a:t/>
            </a:r>
            <a:endParaRPr b="0" i="0" u="none" strike="noStrike">
              <a:solidFill>
                <a:srgbClr val="3F3F3F"/>
              </a:solidFill>
              <a:latin typeface="Open Sans"/>
              <a:ea typeface="Open Sans"/>
              <a:cs typeface="Open Sans"/>
              <a:sym typeface="Open Sans"/>
            </a:endParaRPr>
          </a:p>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Apply security principles to secure enterprise infrastructure by</a:t>
            </a:r>
            <a:endParaRPr/>
          </a:p>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implementing best practices and methodologies</a:t>
            </a:r>
            <a:endParaRPr/>
          </a:p>
          <a:p>
            <a:pPr indent="-228600" lvl="0" marL="457200" rtl="0" algn="l">
              <a:lnSpc>
                <a:spcPct val="90000"/>
              </a:lnSpc>
              <a:spcBef>
                <a:spcPts val="1000"/>
              </a:spcBef>
              <a:spcAft>
                <a:spcPts val="0"/>
              </a:spcAft>
              <a:buSzPts val="2800"/>
              <a:buFont typeface="Arial"/>
              <a:buNone/>
            </a:pPr>
            <a:r>
              <a:t/>
            </a:r>
            <a:endParaRPr b="0" i="0" u="none" strike="noStrike">
              <a:solidFill>
                <a:srgbClr val="3F3F3F"/>
              </a:solidFill>
              <a:latin typeface="Open Sans"/>
              <a:ea typeface="Open Sans"/>
              <a:cs typeface="Open Sans"/>
              <a:sym typeface="Open Sans"/>
            </a:endParaRPr>
          </a:p>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Compare and contrast concepts and strategies to protect data,</a:t>
            </a:r>
            <a:endParaRPr/>
          </a:p>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ensuring optimal safeguarding of sensitive information</a:t>
            </a:r>
            <a:endParaRPr/>
          </a:p>
          <a:p>
            <a:pPr indent="-228600" lvl="0" marL="457200" rtl="0" algn="l">
              <a:lnSpc>
                <a:spcPct val="90000"/>
              </a:lnSpc>
              <a:spcBef>
                <a:spcPts val="1000"/>
              </a:spcBef>
              <a:spcAft>
                <a:spcPts val="0"/>
              </a:spcAft>
              <a:buSzPts val="2800"/>
              <a:buFont typeface="Arial"/>
              <a:buNone/>
            </a:pPr>
            <a:r>
              <a:t/>
            </a:r>
            <a:endParaRPr b="0" i="0" u="none" strike="noStrike">
              <a:solidFill>
                <a:srgbClr val="3F3F3F"/>
              </a:solidFill>
              <a:latin typeface="Open Sans"/>
              <a:ea typeface="Open Sans"/>
              <a:cs typeface="Open Sans"/>
              <a:sym typeface="Open Sans"/>
            </a:endParaRPr>
          </a:p>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Understand the importance of resilience and recovery in security</a:t>
            </a:r>
            <a:endParaRPr/>
          </a:p>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architecture to maintain operational stability and business</a:t>
            </a:r>
            <a:endParaRPr/>
          </a:p>
          <a:p>
            <a:pPr indent="-228600" lvl="0" marL="457200" rtl="0" algn="l">
              <a:lnSpc>
                <a:spcPct val="90000"/>
              </a:lnSpc>
              <a:spcBef>
                <a:spcPts val="1000"/>
              </a:spcBef>
              <a:spcAft>
                <a:spcPts val="0"/>
              </a:spcAft>
              <a:buSzPts val="2800"/>
              <a:buFont typeface="Arial"/>
              <a:buNone/>
            </a:pPr>
            <a:r>
              <a:rPr b="0" i="0" lang="en-US" u="none" strike="noStrike">
                <a:solidFill>
                  <a:srgbClr val="3F3F3F"/>
                </a:solidFill>
                <a:latin typeface="Open Sans"/>
                <a:ea typeface="Open Sans"/>
                <a:cs typeface="Open Sans"/>
                <a:sym typeface="Open Sans"/>
              </a:rPr>
              <a:t>continuity</a:t>
            </a:r>
            <a:endParaRPr>
              <a:solidFill>
                <a:srgbClr val="3F3F3F"/>
              </a:solidFill>
              <a:latin typeface="Open Sans"/>
              <a:ea typeface="Open Sans"/>
              <a:cs typeface="Open Sans"/>
              <a:sym typeface="Open Sans"/>
            </a:endParaRPr>
          </a:p>
        </p:txBody>
      </p:sp>
      <p:pic>
        <p:nvPicPr>
          <p:cNvPr id="105" name="Google Shape;105;p253"/>
          <p:cNvPicPr preferRelativeResize="0"/>
          <p:nvPr/>
        </p:nvPicPr>
        <p:blipFill rotWithShape="1">
          <a:blip r:embed="rId3">
            <a:alphaModFix/>
          </a:blip>
          <a:srcRect b="0" l="0" r="0" t="0"/>
          <a:stretch/>
        </p:blipFill>
        <p:spPr>
          <a:xfrm>
            <a:off x="652743" y="2588235"/>
            <a:ext cx="548700" cy="548700"/>
          </a:xfrm>
          <a:prstGeom prst="rect">
            <a:avLst/>
          </a:prstGeom>
          <a:noFill/>
          <a:ln>
            <a:noFill/>
          </a:ln>
        </p:spPr>
      </p:pic>
      <p:pic>
        <p:nvPicPr>
          <p:cNvPr id="106" name="Google Shape;106;p253"/>
          <p:cNvPicPr preferRelativeResize="0"/>
          <p:nvPr/>
        </p:nvPicPr>
        <p:blipFill rotWithShape="1">
          <a:blip r:embed="rId3">
            <a:alphaModFix/>
          </a:blip>
          <a:srcRect b="0" l="0" r="0" t="0"/>
          <a:stretch/>
        </p:blipFill>
        <p:spPr>
          <a:xfrm>
            <a:off x="652743" y="4297650"/>
            <a:ext cx="548700" cy="548700"/>
          </a:xfrm>
          <a:prstGeom prst="rect">
            <a:avLst/>
          </a:prstGeom>
          <a:noFill/>
          <a:ln>
            <a:noFill/>
          </a:ln>
        </p:spPr>
      </p:pic>
      <p:pic>
        <p:nvPicPr>
          <p:cNvPr id="107" name="Google Shape;107;p253"/>
          <p:cNvPicPr preferRelativeResize="0"/>
          <p:nvPr/>
        </p:nvPicPr>
        <p:blipFill rotWithShape="1">
          <a:blip r:embed="rId3">
            <a:alphaModFix/>
          </a:blip>
          <a:srcRect b="0" l="0" r="0" t="0"/>
          <a:stretch/>
        </p:blipFill>
        <p:spPr>
          <a:xfrm>
            <a:off x="652743" y="5555480"/>
            <a:ext cx="548700" cy="548700"/>
          </a:xfrm>
          <a:prstGeom prst="rect">
            <a:avLst/>
          </a:prstGeom>
          <a:noFill/>
          <a:ln>
            <a:noFill/>
          </a:ln>
        </p:spPr>
      </p:pic>
      <p:pic>
        <p:nvPicPr>
          <p:cNvPr id="108" name="Google Shape;108;p253"/>
          <p:cNvPicPr preferRelativeResize="0"/>
          <p:nvPr/>
        </p:nvPicPr>
        <p:blipFill rotWithShape="1">
          <a:blip r:embed="rId3">
            <a:alphaModFix/>
          </a:blip>
          <a:srcRect b="0" l="0" r="0" t="0"/>
          <a:stretch/>
        </p:blipFill>
        <p:spPr>
          <a:xfrm>
            <a:off x="652743" y="6813310"/>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7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Hybrid Cloud </a:t>
            </a:r>
            <a:endParaRPr>
              <a:latin typeface="Open Sans"/>
              <a:ea typeface="Open Sans"/>
              <a:cs typeface="Open Sans"/>
              <a:sym typeface="Open Sans"/>
            </a:endParaRPr>
          </a:p>
        </p:txBody>
      </p:sp>
      <p:sp>
        <p:nvSpPr>
          <p:cNvPr id="540" name="Google Shape;540;p273"/>
          <p:cNvSpPr/>
          <p:nvPr/>
        </p:nvSpPr>
        <p:spPr>
          <a:xfrm>
            <a:off x="6642101" y="816352"/>
            <a:ext cx="29905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1" name="Google Shape;541;p273"/>
          <p:cNvSpPr txBox="1"/>
          <p:nvPr>
            <p:ph idx="1" type="body"/>
          </p:nvPr>
        </p:nvSpPr>
        <p:spPr>
          <a:xfrm>
            <a:off x="1316013" y="1366208"/>
            <a:ext cx="13696999" cy="819798"/>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A hybrid cloud is an architecture that integrates private and public cloud services, facilitating data and application sharing between them.</a:t>
            </a:r>
            <a:endParaRPr/>
          </a:p>
        </p:txBody>
      </p:sp>
      <p:sp>
        <p:nvSpPr>
          <p:cNvPr id="542" name="Google Shape;542;p273"/>
          <p:cNvSpPr/>
          <p:nvPr/>
        </p:nvSpPr>
        <p:spPr>
          <a:xfrm>
            <a:off x="1671557" y="3054502"/>
            <a:ext cx="13055762" cy="4792373"/>
          </a:xfrm>
          <a:prstGeom prst="roundRect">
            <a:avLst>
              <a:gd fmla="val 4437" name="adj"/>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3" name="Google Shape;543;p273"/>
          <p:cNvSpPr/>
          <p:nvPr/>
        </p:nvSpPr>
        <p:spPr>
          <a:xfrm>
            <a:off x="1940594" y="3211892"/>
            <a:ext cx="8486542" cy="4344035"/>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Flexibility and scalability:</a:t>
            </a:r>
            <a:r>
              <a:rPr b="0" i="0" lang="en-US" sz="2200" u="none" cap="none" strike="noStrike">
                <a:solidFill>
                  <a:srgbClr val="3F3F3F"/>
                </a:solidFill>
                <a:latin typeface="Open Sans"/>
                <a:ea typeface="Open Sans"/>
                <a:cs typeface="Open Sans"/>
                <a:sym typeface="Open Sans"/>
              </a:rPr>
              <a:t> A hybrid cloud provides flexibility, scalability, and diverse deployment options but demands careful consideration of data integration, network connectivity, security, compliance, and cost.</a:t>
            </a:r>
            <a:endParaRPr/>
          </a:p>
          <a:p>
            <a:pPr indent="0" lvl="1"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1"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Control and efficiency: </a:t>
            </a:r>
            <a:r>
              <a:rPr b="0" i="0" lang="en-US" sz="2200" u="none" cap="none" strike="noStrike">
                <a:solidFill>
                  <a:srgbClr val="3F3F3F"/>
                </a:solidFill>
                <a:latin typeface="Open Sans"/>
                <a:ea typeface="Open Sans"/>
                <a:cs typeface="Open Sans"/>
                <a:sym typeface="Open Sans"/>
              </a:rPr>
              <a:t>A well-architected hybrid cloud offers the control of a private cloud combined with the efficiency of a public cloud.</a:t>
            </a:r>
            <a:endParaRPr/>
          </a:p>
        </p:txBody>
      </p:sp>
      <p:sp>
        <p:nvSpPr>
          <p:cNvPr id="544" name="Google Shape;544;p273"/>
          <p:cNvSpPr/>
          <p:nvPr/>
        </p:nvSpPr>
        <p:spPr>
          <a:xfrm>
            <a:off x="2286000" y="2867893"/>
            <a:ext cx="2410691" cy="602673"/>
          </a:xfrm>
          <a:prstGeom prst="roundRect">
            <a:avLst>
              <a:gd fmla="val 16667" name="adj"/>
            </a:avLst>
          </a:prstGeom>
          <a:solidFill>
            <a:srgbClr val="FFC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Core aspect</a:t>
            </a:r>
            <a:endParaRPr b="0" i="0" sz="2200" u="none" cap="none" strike="noStrike">
              <a:solidFill>
                <a:srgbClr val="3F3F3F"/>
              </a:solidFill>
              <a:latin typeface="Open Sans"/>
              <a:ea typeface="Open Sans"/>
              <a:cs typeface="Open Sans"/>
              <a:sym typeface="Open Sans"/>
            </a:endParaRPr>
          </a:p>
        </p:txBody>
      </p:sp>
      <p:pic>
        <p:nvPicPr>
          <p:cNvPr id="545" name="Google Shape;545;p273"/>
          <p:cNvPicPr preferRelativeResize="0"/>
          <p:nvPr/>
        </p:nvPicPr>
        <p:blipFill rotWithShape="1">
          <a:blip r:embed="rId3">
            <a:alphaModFix/>
          </a:blip>
          <a:srcRect b="0" l="0" r="0" t="0"/>
          <a:stretch/>
        </p:blipFill>
        <p:spPr>
          <a:xfrm>
            <a:off x="10624225" y="3470566"/>
            <a:ext cx="3844634" cy="3844634"/>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4" name="Shape 6304"/>
        <p:cNvGrpSpPr/>
        <p:nvPr/>
      </p:nvGrpSpPr>
      <p:grpSpPr>
        <a:xfrm>
          <a:off x="0" y="0"/>
          <a:ext cx="0" cy="0"/>
          <a:chOff x="0" y="0"/>
          <a:chExt cx="0" cy="0"/>
        </a:xfrm>
      </p:grpSpPr>
      <p:sp>
        <p:nvSpPr>
          <p:cNvPr id="6305" name="Google Shape;6305;p496"/>
          <p:cNvSpPr txBox="1"/>
          <p:nvPr>
            <p:ph type="title"/>
          </p:nvPr>
        </p:nvSpPr>
        <p:spPr>
          <a:xfrm>
            <a:off x="-10160" y="229878"/>
            <a:ext cx="16276200"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Types of </a:t>
            </a:r>
            <a:r>
              <a:rPr lang="en-US"/>
              <a:t>Recoveries</a:t>
            </a:r>
            <a:r>
              <a:rPr lang="en-US" sz="2800">
                <a:solidFill>
                  <a:srgbClr val="3F3F3F"/>
                </a:solidFill>
                <a:latin typeface="Open Sans"/>
                <a:ea typeface="Open Sans"/>
                <a:cs typeface="Open Sans"/>
                <a:sym typeface="Open Sans"/>
              </a:rPr>
              <a:t>: Operational Recovery</a:t>
            </a:r>
            <a:endParaRPr>
              <a:latin typeface="Open Sans"/>
              <a:ea typeface="Open Sans"/>
              <a:cs typeface="Open Sans"/>
              <a:sym typeface="Open Sans"/>
            </a:endParaRPr>
          </a:p>
        </p:txBody>
      </p:sp>
      <p:pic>
        <p:nvPicPr>
          <p:cNvPr id="6306" name="Google Shape;6306;p496"/>
          <p:cNvPicPr preferRelativeResize="0"/>
          <p:nvPr/>
        </p:nvPicPr>
        <p:blipFill rotWithShape="1">
          <a:blip r:embed="rId3">
            <a:alphaModFix/>
          </a:blip>
          <a:srcRect b="11135" l="14355" r="6909" t="12226"/>
          <a:stretch/>
        </p:blipFill>
        <p:spPr>
          <a:xfrm>
            <a:off x="9262350" y="2013956"/>
            <a:ext cx="3663236" cy="3676395"/>
          </a:xfrm>
          <a:prstGeom prst="roundRect">
            <a:avLst>
              <a:gd fmla="val 7143" name="adj"/>
            </a:avLst>
          </a:prstGeom>
          <a:noFill/>
          <a:ln>
            <a:noFill/>
          </a:ln>
        </p:spPr>
      </p:pic>
      <p:sp>
        <p:nvSpPr>
          <p:cNvPr id="6307" name="Google Shape;6307;p496"/>
          <p:cNvSpPr/>
          <p:nvPr/>
        </p:nvSpPr>
        <p:spPr>
          <a:xfrm>
            <a:off x="2399720" y="6428074"/>
            <a:ext cx="11438587" cy="1243922"/>
          </a:xfrm>
          <a:prstGeom prst="roundRect">
            <a:avLst>
              <a:gd fmla="val 13424" name="adj"/>
            </a:avLst>
          </a:prstGeom>
          <a:no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Additional location options include reciprocal or mutual aid agreements, mobile sites, multiple processing centers, service bureaus, self-service, surviving sites, internal arrangements, and work from home.</a:t>
            </a:r>
            <a:br>
              <a:rPr b="0" i="0" lang="en-US" sz="2200" u="none" cap="none" strike="noStrike">
                <a:solidFill>
                  <a:srgbClr val="3F3F3F"/>
                </a:solidFill>
                <a:latin typeface="Open Sans"/>
                <a:ea typeface="Open Sans"/>
                <a:cs typeface="Open Sans"/>
                <a:sym typeface="Open Sans"/>
              </a:rPr>
            </a:br>
            <a:endParaRPr b="0" i="0" sz="2200" u="none" cap="none" strike="noStrike">
              <a:solidFill>
                <a:srgbClr val="3F3F3F"/>
              </a:solidFill>
              <a:latin typeface="Open Sans"/>
              <a:ea typeface="Open Sans"/>
              <a:cs typeface="Open Sans"/>
              <a:sym typeface="Open Sans"/>
            </a:endParaRPr>
          </a:p>
        </p:txBody>
      </p:sp>
      <p:grpSp>
        <p:nvGrpSpPr>
          <p:cNvPr id="6308" name="Google Shape;6308;p496"/>
          <p:cNvGrpSpPr/>
          <p:nvPr/>
        </p:nvGrpSpPr>
        <p:grpSpPr>
          <a:xfrm>
            <a:off x="2095207" y="1900810"/>
            <a:ext cx="5080509" cy="3931956"/>
            <a:chOff x="1389918" y="2863699"/>
            <a:chExt cx="5080509" cy="3931956"/>
          </a:xfrm>
        </p:grpSpPr>
        <p:sp>
          <p:nvSpPr>
            <p:cNvPr id="6309" name="Google Shape;6309;p496"/>
            <p:cNvSpPr/>
            <p:nvPr/>
          </p:nvSpPr>
          <p:spPr>
            <a:xfrm>
              <a:off x="1389918" y="2863699"/>
              <a:ext cx="5080509" cy="3931956"/>
            </a:xfrm>
            <a:prstGeom prst="roundRect">
              <a:avLst>
                <a:gd fmla="val 3110" name="adj"/>
              </a:avLst>
            </a:prstGeom>
            <a:solidFill>
              <a:srgbClr val="F3F3F3"/>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496"/>
            <p:cNvSpPr/>
            <p:nvPr/>
          </p:nvSpPr>
          <p:spPr>
            <a:xfrm>
              <a:off x="1389919" y="2863699"/>
              <a:ext cx="5080508" cy="1007700"/>
            </a:xfrm>
            <a:prstGeom prst="round2SameRect">
              <a:avLst>
                <a:gd fmla="val 16667" name="adj1"/>
                <a:gd fmla="val 0" name="adj2"/>
              </a:avLst>
            </a:prstGeom>
            <a:solidFill>
              <a:srgbClr val="427AA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Businesses have the following options for a secure facility:</a:t>
              </a:r>
              <a:endParaRPr/>
            </a:p>
          </p:txBody>
        </p:sp>
        <p:sp>
          <p:nvSpPr>
            <p:cNvPr id="6311" name="Google Shape;6311;p496"/>
            <p:cNvSpPr/>
            <p:nvPr/>
          </p:nvSpPr>
          <p:spPr>
            <a:xfrm>
              <a:off x="1503803" y="4003607"/>
              <a:ext cx="4284699" cy="258423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Mirror or redundant site</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5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Hot site</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5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Warm site</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5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Cold site</a:t>
              </a:r>
              <a:endParaRPr/>
            </a:p>
          </p:txBody>
        </p:sp>
      </p:grpSp>
      <p:sp>
        <p:nvSpPr>
          <p:cNvPr id="6312" name="Google Shape;6312;p496"/>
          <p:cNvSpPr/>
          <p:nvPr/>
        </p:nvSpPr>
        <p:spPr>
          <a:xfrm>
            <a:off x="3429000" y="816352"/>
            <a:ext cx="9396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6" name="Shape 6316"/>
        <p:cNvGrpSpPr/>
        <p:nvPr/>
      </p:nvGrpSpPr>
      <p:grpSpPr>
        <a:xfrm>
          <a:off x="0" y="0"/>
          <a:ext cx="0" cy="0"/>
          <a:chOff x="0" y="0"/>
          <a:chExt cx="0" cy="0"/>
        </a:xfrm>
      </p:grpSpPr>
      <p:sp>
        <p:nvSpPr>
          <p:cNvPr id="6317" name="Google Shape;6317;p49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Recovery Partner Strateg</a:t>
            </a:r>
            <a:r>
              <a:rPr lang="en-US"/>
              <a:t>ies</a:t>
            </a:r>
            <a:endParaRPr>
              <a:latin typeface="Open Sans"/>
              <a:ea typeface="Open Sans"/>
              <a:cs typeface="Open Sans"/>
              <a:sym typeface="Open Sans"/>
            </a:endParaRPr>
          </a:p>
        </p:txBody>
      </p:sp>
      <p:sp>
        <p:nvSpPr>
          <p:cNvPr id="6318" name="Google Shape;6318;p497"/>
          <p:cNvSpPr/>
          <p:nvPr/>
        </p:nvSpPr>
        <p:spPr>
          <a:xfrm>
            <a:off x="3943350" y="2008492"/>
            <a:ext cx="11214100" cy="1587500"/>
          </a:xfrm>
          <a:prstGeom prst="roundRect">
            <a:avLst>
              <a:gd fmla="val 8000" name="adj"/>
            </a:avLst>
          </a:prstGeom>
          <a:solidFill>
            <a:srgbClr val="FCF1E8"/>
          </a:solidFill>
          <a:ln>
            <a:noFill/>
          </a:ln>
        </p:spPr>
        <p:txBody>
          <a:bodyPr anchorCtr="0" anchor="ctr" bIns="0" lIns="0" spcFirstLastPara="1" rIns="0" wrap="square" tIns="0">
            <a:noAutofit/>
          </a:bodyPr>
          <a:lstStyle/>
          <a:p>
            <a:pPr indent="-401638" lvl="0" marL="57785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Mutual or bidirectional arrangements between two organizations where one organization can move its operations to the other organization in case of disaster</a:t>
            </a:r>
            <a:endParaRPr/>
          </a:p>
          <a:p>
            <a:pPr indent="-261937" lvl="0" marL="577850" marR="0" rtl="0" algn="l">
              <a:lnSpc>
                <a:spcPct val="100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401638" lvl="0" marL="577850"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Also known as mutual aid agreements (MAAs)</a:t>
            </a:r>
            <a:endParaRPr b="0" i="0" sz="2200" u="none" cap="none" strike="noStrike">
              <a:solidFill>
                <a:srgbClr val="3F3F3F"/>
              </a:solidFill>
              <a:latin typeface="Open Sans"/>
              <a:ea typeface="Open Sans"/>
              <a:cs typeface="Open Sans"/>
              <a:sym typeface="Open Sans"/>
            </a:endParaRPr>
          </a:p>
        </p:txBody>
      </p:sp>
      <p:sp>
        <p:nvSpPr>
          <p:cNvPr id="6319" name="Google Shape;6319;p497"/>
          <p:cNvSpPr/>
          <p:nvPr/>
        </p:nvSpPr>
        <p:spPr>
          <a:xfrm>
            <a:off x="3981450" y="3913492"/>
            <a:ext cx="11176000" cy="1587500"/>
          </a:xfrm>
          <a:prstGeom prst="roundRect">
            <a:avLst>
              <a:gd fmla="val 6667" name="adj"/>
            </a:avLst>
          </a:prstGeom>
          <a:solidFill>
            <a:srgbClr val="F6DFDA"/>
          </a:solidFill>
          <a:ln>
            <a:noFill/>
          </a:ln>
        </p:spPr>
        <p:txBody>
          <a:bodyPr anchorCtr="0" anchor="ctr" bIns="0" lIns="0" spcFirstLastPara="1" rIns="0" wrap="square" tIns="0">
            <a:noAutofit/>
          </a:bodyPr>
          <a:lstStyle/>
          <a:p>
            <a:pPr indent="-336550" lvl="0" marL="512763"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Processing centers spread across different geographical locations</a:t>
            </a:r>
            <a:endParaRPr/>
          </a:p>
          <a:p>
            <a:pPr indent="-196850" lvl="0" marL="512763" marR="0" rtl="0" algn="l">
              <a:lnSpc>
                <a:spcPct val="100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336550" lvl="0" marL="512763"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Handle the business’s operational requirements during recovery</a:t>
            </a:r>
            <a:endParaRPr b="0" i="0" sz="2200" u="none" cap="none" strike="noStrike">
              <a:solidFill>
                <a:srgbClr val="3F3F3F"/>
              </a:solidFill>
              <a:latin typeface="Open Sans"/>
              <a:ea typeface="Open Sans"/>
              <a:cs typeface="Open Sans"/>
              <a:sym typeface="Open Sans"/>
            </a:endParaRPr>
          </a:p>
        </p:txBody>
      </p:sp>
      <p:sp>
        <p:nvSpPr>
          <p:cNvPr id="6320" name="Google Shape;6320;p497"/>
          <p:cNvSpPr/>
          <p:nvPr/>
        </p:nvSpPr>
        <p:spPr>
          <a:xfrm>
            <a:off x="3943350" y="5818492"/>
            <a:ext cx="11214100" cy="1587500"/>
          </a:xfrm>
          <a:prstGeom prst="roundRect">
            <a:avLst>
              <a:gd fmla="val 8000" name="adj"/>
            </a:avLst>
          </a:prstGeom>
          <a:solidFill>
            <a:srgbClr val="F3DCB7"/>
          </a:solidFill>
          <a:ln>
            <a:noFill/>
          </a:ln>
        </p:spPr>
        <p:txBody>
          <a:bodyPr anchorCtr="0" anchor="ctr" bIns="0" lIns="0" spcFirstLastPara="1" rIns="0" wrap="square" tIns="0">
            <a:noAutofit/>
          </a:bodyPr>
          <a:lstStyle/>
          <a:p>
            <a:pPr indent="-288924" lvl="0" marL="512763"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Recovery contracts with an offsite service bureau help to have the site ready and available for the organization during emergencies</a:t>
            </a:r>
            <a:endParaRPr/>
          </a:p>
          <a:p>
            <a:pPr indent="-149224" lvl="0" marL="512763" marR="0" rtl="0" algn="l">
              <a:lnSpc>
                <a:spcPct val="100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288924" lvl="0" marL="512763" marR="0" rtl="0" algn="l">
              <a:lnSpc>
                <a:spcPct val="100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Offer expertise in processes, technology, and business domains to customers</a:t>
            </a:r>
            <a:endParaRPr b="0" i="0" sz="2200" u="none" cap="none" strike="noStrike">
              <a:solidFill>
                <a:srgbClr val="3F3F3F"/>
              </a:solidFill>
              <a:latin typeface="Open Sans"/>
              <a:ea typeface="Open Sans"/>
              <a:cs typeface="Open Sans"/>
              <a:sym typeface="Open Sans"/>
            </a:endParaRPr>
          </a:p>
        </p:txBody>
      </p:sp>
      <p:sp>
        <p:nvSpPr>
          <p:cNvPr id="6321" name="Google Shape;6321;p497"/>
          <p:cNvSpPr txBox="1"/>
          <p:nvPr/>
        </p:nvSpPr>
        <p:spPr>
          <a:xfrm>
            <a:off x="5038420" y="1292159"/>
            <a:ext cx="6179100" cy="430800"/>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The recovery partner strategies are:</a:t>
            </a:r>
            <a:endParaRPr b="0" i="0" sz="2200" u="none" cap="none" strike="noStrike">
              <a:solidFill>
                <a:srgbClr val="3F3F3F"/>
              </a:solidFill>
              <a:latin typeface="Open Sans"/>
              <a:ea typeface="Open Sans"/>
              <a:cs typeface="Open Sans"/>
              <a:sym typeface="Open Sans"/>
            </a:endParaRPr>
          </a:p>
        </p:txBody>
      </p:sp>
      <p:grpSp>
        <p:nvGrpSpPr>
          <p:cNvPr id="6322" name="Google Shape;6322;p497"/>
          <p:cNvGrpSpPr/>
          <p:nvPr/>
        </p:nvGrpSpPr>
        <p:grpSpPr>
          <a:xfrm>
            <a:off x="1071604" y="2008492"/>
            <a:ext cx="3122254" cy="5397600"/>
            <a:chOff x="1071604" y="2222500"/>
            <a:chExt cx="3122254" cy="5397600"/>
          </a:xfrm>
        </p:grpSpPr>
        <p:sp>
          <p:nvSpPr>
            <p:cNvPr id="6323" name="Google Shape;6323;p497"/>
            <p:cNvSpPr/>
            <p:nvPr/>
          </p:nvSpPr>
          <p:spPr>
            <a:xfrm>
              <a:off x="1124151" y="2222500"/>
              <a:ext cx="2667001" cy="1587500"/>
            </a:xfrm>
            <a:prstGeom prst="roundRect">
              <a:avLst>
                <a:gd fmla="val 8000" name="adj"/>
              </a:avLst>
            </a:prstGeom>
            <a:solidFill>
              <a:srgbClr val="F4C19A"/>
            </a:solidFill>
            <a:ln>
              <a:noFill/>
            </a:ln>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3F3F3F"/>
                </a:buClr>
                <a:buSzPts val="2200"/>
                <a:buFont typeface="Open Sans"/>
                <a:buNone/>
              </a:pPr>
              <a:r>
                <a:rPr b="1" i="0" lang="en-US" sz="2200" u="none" cap="none" strike="noStrike">
                  <a:solidFill>
                    <a:srgbClr val="3F3F3F"/>
                  </a:solidFill>
                  <a:latin typeface="Open Sans"/>
                  <a:ea typeface="Open Sans"/>
                  <a:cs typeface="Open Sans"/>
                  <a:sym typeface="Open Sans"/>
                </a:rPr>
                <a:t>Reciprocal agreements</a:t>
              </a:r>
              <a:endParaRPr b="1" i="0" sz="2200" u="none" cap="none" strike="noStrike">
                <a:solidFill>
                  <a:srgbClr val="3F3F3F"/>
                </a:solidFill>
                <a:latin typeface="Open Sans"/>
                <a:ea typeface="Open Sans"/>
                <a:cs typeface="Open Sans"/>
                <a:sym typeface="Open Sans"/>
              </a:endParaRPr>
            </a:p>
          </p:txBody>
        </p:sp>
        <p:sp>
          <p:nvSpPr>
            <p:cNvPr id="6324" name="Google Shape;6324;p497"/>
            <p:cNvSpPr/>
            <p:nvPr/>
          </p:nvSpPr>
          <p:spPr>
            <a:xfrm>
              <a:off x="1110183" y="4127500"/>
              <a:ext cx="2667001" cy="1587500"/>
            </a:xfrm>
            <a:prstGeom prst="roundRect">
              <a:avLst>
                <a:gd fmla="val 6667" name="adj"/>
              </a:avLst>
            </a:prstGeom>
            <a:solidFill>
              <a:srgbClr val="E9AFA3"/>
            </a:solidFill>
            <a:ln>
              <a:noFill/>
            </a:ln>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3F3F3F"/>
                </a:buClr>
                <a:buSzPts val="2200"/>
                <a:buFont typeface="Open Sans"/>
                <a:buNone/>
              </a:pPr>
              <a:r>
                <a:rPr b="1" i="0" lang="en-US" sz="2200" u="none" cap="none" strike="noStrike">
                  <a:solidFill>
                    <a:srgbClr val="3F3F3F"/>
                  </a:solidFill>
                  <a:latin typeface="Open Sans"/>
                  <a:ea typeface="Open Sans"/>
                  <a:cs typeface="Open Sans"/>
                  <a:sym typeface="Open Sans"/>
                </a:rPr>
                <a:t>Multiple processing centers</a:t>
              </a:r>
              <a:endParaRPr b="1" i="0" sz="2200" u="none" cap="none" strike="noStrike">
                <a:solidFill>
                  <a:srgbClr val="3F3F3F"/>
                </a:solidFill>
                <a:latin typeface="Open Sans"/>
                <a:ea typeface="Open Sans"/>
                <a:cs typeface="Open Sans"/>
                <a:sym typeface="Open Sans"/>
              </a:endParaRPr>
            </a:p>
          </p:txBody>
        </p:sp>
        <p:sp>
          <p:nvSpPr>
            <p:cNvPr id="6325" name="Google Shape;6325;p497"/>
            <p:cNvSpPr/>
            <p:nvPr/>
          </p:nvSpPr>
          <p:spPr>
            <a:xfrm>
              <a:off x="1071604" y="6032500"/>
              <a:ext cx="2667000" cy="1587600"/>
            </a:xfrm>
            <a:prstGeom prst="roundRect">
              <a:avLst>
                <a:gd fmla="val 8000" name="adj"/>
              </a:avLst>
            </a:prstGeom>
            <a:solidFill>
              <a:srgbClr val="E4B363"/>
            </a:solidFill>
            <a:ln>
              <a:noFill/>
            </a:ln>
          </p:spPr>
          <p:txBody>
            <a:bodyPr anchorCtr="0" anchor="ctr" bIns="254000" lIns="254000" spcFirstLastPara="1" rIns="254000" wrap="square" tIns="254000">
              <a:noAutofit/>
            </a:bodyPr>
            <a:lstStyle/>
            <a:p>
              <a:pPr indent="0" lvl="0" marL="0" marR="0" rtl="0" algn="ctr">
                <a:lnSpc>
                  <a:spcPct val="100000"/>
                </a:lnSpc>
                <a:spcBef>
                  <a:spcPts val="0"/>
                </a:spcBef>
                <a:spcAft>
                  <a:spcPts val="0"/>
                </a:spcAft>
                <a:buClr>
                  <a:srgbClr val="3F3F3F"/>
                </a:buClr>
                <a:buSzPts val="2200"/>
                <a:buFont typeface="Open Sans"/>
                <a:buNone/>
              </a:pPr>
              <a:r>
                <a:rPr b="1" i="0" lang="en-US" sz="2200" u="none" cap="none" strike="noStrike">
                  <a:solidFill>
                    <a:srgbClr val="3F3F3F"/>
                  </a:solidFill>
                  <a:latin typeface="Open Sans"/>
                  <a:ea typeface="Open Sans"/>
                  <a:cs typeface="Open Sans"/>
                  <a:sym typeface="Open Sans"/>
                </a:rPr>
                <a:t>Service bureaus</a:t>
              </a:r>
              <a:endParaRPr b="1" i="0" sz="2200" u="none" cap="none" strike="noStrike">
                <a:solidFill>
                  <a:srgbClr val="3F3F3F"/>
                </a:solidFill>
                <a:latin typeface="Open Sans"/>
                <a:ea typeface="Open Sans"/>
                <a:cs typeface="Open Sans"/>
                <a:sym typeface="Open Sans"/>
              </a:endParaRPr>
            </a:p>
          </p:txBody>
        </p:sp>
        <p:sp>
          <p:nvSpPr>
            <p:cNvPr id="6326" name="Google Shape;6326;p497"/>
            <p:cNvSpPr/>
            <p:nvPr/>
          </p:nvSpPr>
          <p:spPr>
            <a:xfrm>
              <a:off x="3664559" y="2827867"/>
              <a:ext cx="529299" cy="430800"/>
            </a:xfrm>
            <a:prstGeom prst="rightArrow">
              <a:avLst>
                <a:gd fmla="val 50000" name="adj1"/>
                <a:gd fmla="val 50000" name="adj2"/>
              </a:avLst>
            </a:prstGeom>
            <a:solidFill>
              <a:srgbClr val="F4C19A"/>
            </a:solidFill>
            <a:ln cap="flat" cmpd="sng" w="25400">
              <a:solidFill>
                <a:srgbClr val="F4C19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27" name="Google Shape;6327;p497"/>
            <p:cNvSpPr/>
            <p:nvPr/>
          </p:nvSpPr>
          <p:spPr>
            <a:xfrm>
              <a:off x="3664559" y="4705850"/>
              <a:ext cx="529299" cy="430800"/>
            </a:xfrm>
            <a:prstGeom prst="rightArrow">
              <a:avLst>
                <a:gd fmla="val 50000" name="adj1"/>
                <a:gd fmla="val 50000" name="adj2"/>
              </a:avLst>
            </a:prstGeom>
            <a:solidFill>
              <a:srgbClr val="E9AFA3"/>
            </a:solidFill>
            <a:ln cap="flat" cmpd="sng" w="25400">
              <a:solidFill>
                <a:srgbClr val="E9AF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28" name="Google Shape;6328;p497"/>
            <p:cNvSpPr/>
            <p:nvPr/>
          </p:nvSpPr>
          <p:spPr>
            <a:xfrm>
              <a:off x="3664559" y="6593081"/>
              <a:ext cx="529299" cy="430800"/>
            </a:xfrm>
            <a:prstGeom prst="rightArrow">
              <a:avLst>
                <a:gd fmla="val 50000" name="adj1"/>
                <a:gd fmla="val 50000" name="adj2"/>
              </a:avLst>
            </a:prstGeom>
            <a:solidFill>
              <a:srgbClr val="E4B363"/>
            </a:solidFill>
            <a:ln cap="flat" cmpd="sng" w="25400">
              <a:solidFill>
                <a:srgbClr val="E4B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6329" name="Google Shape;6329;p497"/>
          <p:cNvSpPr/>
          <p:nvPr/>
        </p:nvSpPr>
        <p:spPr>
          <a:xfrm>
            <a:off x="5041900" y="816324"/>
            <a:ext cx="61873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30" name="Google Shape;6330;p497"/>
          <p:cNvSpPr txBox="1"/>
          <p:nvPr/>
        </p:nvSpPr>
        <p:spPr>
          <a:xfrm>
            <a:off x="927930" y="7775287"/>
            <a:ext cx="14415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These strategies ensure that businesses have robust plans in place to maintain operations and recover swiftly in the event of a disaster.</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4" name="Shape 6334"/>
        <p:cNvGrpSpPr/>
        <p:nvPr/>
      </p:nvGrpSpPr>
      <p:grpSpPr>
        <a:xfrm>
          <a:off x="0" y="0"/>
          <a:ext cx="0" cy="0"/>
          <a:chOff x="0" y="0"/>
          <a:chExt cx="0" cy="0"/>
        </a:xfrm>
      </p:grpSpPr>
      <p:grpSp>
        <p:nvGrpSpPr>
          <p:cNvPr id="6335" name="Google Shape;6335;p146"/>
          <p:cNvGrpSpPr/>
          <p:nvPr/>
        </p:nvGrpSpPr>
        <p:grpSpPr>
          <a:xfrm>
            <a:off x="1528212" y="2882528"/>
            <a:ext cx="13326775" cy="5507493"/>
            <a:chOff x="4797386" y="2884020"/>
            <a:chExt cx="13326775" cy="5507493"/>
          </a:xfrm>
        </p:grpSpPr>
        <p:sp>
          <p:nvSpPr>
            <p:cNvPr id="6336" name="Google Shape;6336;p146"/>
            <p:cNvSpPr/>
            <p:nvPr/>
          </p:nvSpPr>
          <p:spPr>
            <a:xfrm>
              <a:off x="4797386" y="2884020"/>
              <a:ext cx="13326775" cy="5507493"/>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37" name="Google Shape;6337;p146"/>
            <p:cNvGrpSpPr/>
            <p:nvPr/>
          </p:nvGrpSpPr>
          <p:grpSpPr>
            <a:xfrm>
              <a:off x="6136641" y="2902887"/>
              <a:ext cx="4164072" cy="599666"/>
              <a:chOff x="7259121" y="1465534"/>
              <a:chExt cx="3396158" cy="293264"/>
            </a:xfrm>
          </p:grpSpPr>
          <p:sp>
            <p:nvSpPr>
              <p:cNvPr id="6338" name="Google Shape;6338;p146"/>
              <p:cNvSpPr/>
              <p:nvPr/>
            </p:nvSpPr>
            <p:spPr>
              <a:xfrm rot="10800000">
                <a:off x="7259121" y="1465534"/>
                <a:ext cx="3388200" cy="293264"/>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6339" name="Google Shape;6339;p146"/>
              <p:cNvSpPr txBox="1"/>
              <p:nvPr/>
            </p:nvSpPr>
            <p:spPr>
              <a:xfrm>
                <a:off x="7295916" y="1503375"/>
                <a:ext cx="3359363" cy="2107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Mirror site</a:t>
                </a:r>
                <a:endParaRPr/>
              </a:p>
            </p:txBody>
          </p:sp>
        </p:grpSp>
        <p:sp>
          <p:nvSpPr>
            <p:cNvPr id="6340" name="Google Shape;6340;p146"/>
            <p:cNvSpPr/>
            <p:nvPr/>
          </p:nvSpPr>
          <p:spPr>
            <a:xfrm>
              <a:off x="4886441" y="3521420"/>
              <a:ext cx="7016779" cy="425824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4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mirror or redundant site is a duplicate production of a system capable of seamlessly conducting IT operations without loss of services to the system’s end user</a:t>
              </a:r>
              <a:endParaRPr/>
            </a:p>
            <a:p>
              <a:pPr indent="-342900" lvl="0" marL="342900" marR="0" rtl="0" algn="l">
                <a:lnSpc>
                  <a:spcPct val="114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redundant site is configured like the primary site and is the most expensive recovery option</a:t>
              </a:r>
              <a:endParaRPr/>
            </a:p>
            <a:p>
              <a:pPr indent="-342900" lvl="0" marL="342900" marR="0" rtl="0" algn="l">
                <a:lnSpc>
                  <a:spcPct val="114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Example: Regulatory bodies have made it mandatory for commercial banks to have redundant sites</a:t>
              </a:r>
              <a:endParaRPr/>
            </a:p>
          </p:txBody>
        </p:sp>
      </p:grpSp>
      <p:sp>
        <p:nvSpPr>
          <p:cNvPr id="6341" name="Google Shape;6341;p146"/>
          <p:cNvSpPr/>
          <p:nvPr/>
        </p:nvSpPr>
        <p:spPr>
          <a:xfrm>
            <a:off x="9840881" y="3156520"/>
            <a:ext cx="4765708" cy="4783180"/>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342" name="Google Shape;6342;p146"/>
          <p:cNvPicPr preferRelativeResize="0"/>
          <p:nvPr/>
        </p:nvPicPr>
        <p:blipFill rotWithShape="1">
          <a:blip r:embed="rId3">
            <a:alphaModFix/>
          </a:blip>
          <a:srcRect b="57094" l="8218" r="7563" t="6177"/>
          <a:stretch/>
        </p:blipFill>
        <p:spPr>
          <a:xfrm>
            <a:off x="9957842" y="3590467"/>
            <a:ext cx="4531786" cy="3625160"/>
          </a:xfrm>
          <a:prstGeom prst="rect">
            <a:avLst/>
          </a:prstGeom>
          <a:noFill/>
          <a:ln>
            <a:noFill/>
          </a:ln>
        </p:spPr>
      </p:pic>
      <p:sp>
        <p:nvSpPr>
          <p:cNvPr id="6343" name="Google Shape;6343;p146"/>
          <p:cNvSpPr/>
          <p:nvPr/>
        </p:nvSpPr>
        <p:spPr>
          <a:xfrm>
            <a:off x="1058250" y="1204300"/>
            <a:ext cx="14415300" cy="736200"/>
          </a:xfrm>
          <a:prstGeom prst="roundRect">
            <a:avLst>
              <a:gd fmla="val 2359" name="adj"/>
            </a:avLst>
          </a:prstGeom>
          <a:solidFill>
            <a:srgbClr val="FFFFFF"/>
          </a:solidFill>
          <a:ln>
            <a:noFill/>
          </a:ln>
        </p:spPr>
        <p:txBody>
          <a:bodyPr anchorCtr="0" anchor="ctr" bIns="60950" lIns="91425" spcFirstLastPara="1" rIns="121900" wrap="square" tIns="60950">
            <a:noAutofit/>
          </a:bodyPr>
          <a:lstStyle/>
          <a:p>
            <a:pPr indent="0" lvl="0" marL="112713"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344" name="Google Shape;6344;p14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Backup Sites</a:t>
            </a:r>
            <a:endParaRPr>
              <a:latin typeface="Open Sans"/>
              <a:ea typeface="Open Sans"/>
              <a:cs typeface="Open Sans"/>
              <a:sym typeface="Open Sans"/>
            </a:endParaRPr>
          </a:p>
        </p:txBody>
      </p:sp>
      <p:sp>
        <p:nvSpPr>
          <p:cNvPr id="6345" name="Google Shape;6345;p146"/>
          <p:cNvSpPr txBox="1"/>
          <p:nvPr/>
        </p:nvSpPr>
        <p:spPr>
          <a:xfrm>
            <a:off x="1146088" y="1392626"/>
            <a:ext cx="14415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Backup sites are locations where the business can be recovered in the event of a disaster at the primary site. The different backup sites available are:</a:t>
            </a:r>
            <a:endParaRPr b="0" i="0" sz="2200" u="none" cap="none" strike="noStrike">
              <a:solidFill>
                <a:srgbClr val="3F3F3F"/>
              </a:solidFill>
              <a:latin typeface="Open Sans"/>
              <a:ea typeface="Open Sans"/>
              <a:cs typeface="Open Sans"/>
              <a:sym typeface="Open Sans"/>
            </a:endParaRPr>
          </a:p>
        </p:txBody>
      </p:sp>
      <p:sp>
        <p:nvSpPr>
          <p:cNvPr id="6346" name="Google Shape;6346;p146"/>
          <p:cNvSpPr txBox="1"/>
          <p:nvPr/>
        </p:nvSpPr>
        <p:spPr>
          <a:xfrm>
            <a:off x="10792184" y="2645476"/>
            <a:ext cx="406471" cy="461641"/>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6347" name="Google Shape;6347;p146"/>
          <p:cNvSpPr/>
          <p:nvPr/>
        </p:nvSpPr>
        <p:spPr>
          <a:xfrm>
            <a:off x="6718301" y="816324"/>
            <a:ext cx="28139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1" name="Shape 6351"/>
        <p:cNvGrpSpPr/>
        <p:nvPr/>
      </p:nvGrpSpPr>
      <p:grpSpPr>
        <a:xfrm>
          <a:off x="0" y="0"/>
          <a:ext cx="0" cy="0"/>
          <a:chOff x="0" y="0"/>
          <a:chExt cx="0" cy="0"/>
        </a:xfrm>
      </p:grpSpPr>
      <p:grpSp>
        <p:nvGrpSpPr>
          <p:cNvPr id="6352" name="Google Shape;6352;p498"/>
          <p:cNvGrpSpPr/>
          <p:nvPr/>
        </p:nvGrpSpPr>
        <p:grpSpPr>
          <a:xfrm>
            <a:off x="1528212" y="2026496"/>
            <a:ext cx="13326775" cy="5507493"/>
            <a:chOff x="4797386" y="2884020"/>
            <a:chExt cx="13326775" cy="5507493"/>
          </a:xfrm>
        </p:grpSpPr>
        <p:sp>
          <p:nvSpPr>
            <p:cNvPr id="6353" name="Google Shape;6353;p498"/>
            <p:cNvSpPr/>
            <p:nvPr/>
          </p:nvSpPr>
          <p:spPr>
            <a:xfrm>
              <a:off x="4797386" y="2884020"/>
              <a:ext cx="13326775" cy="5507493"/>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4" name="Google Shape;6354;p498"/>
            <p:cNvGrpSpPr/>
            <p:nvPr/>
          </p:nvGrpSpPr>
          <p:grpSpPr>
            <a:xfrm>
              <a:off x="6136641" y="2902887"/>
              <a:ext cx="4164072" cy="599666"/>
              <a:chOff x="7259121" y="1465534"/>
              <a:chExt cx="3396158" cy="293264"/>
            </a:xfrm>
          </p:grpSpPr>
          <p:sp>
            <p:nvSpPr>
              <p:cNvPr id="6355" name="Google Shape;6355;p498"/>
              <p:cNvSpPr/>
              <p:nvPr/>
            </p:nvSpPr>
            <p:spPr>
              <a:xfrm rot="10800000">
                <a:off x="7259121" y="1465534"/>
                <a:ext cx="3388200" cy="293264"/>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6356" name="Google Shape;6356;p498"/>
              <p:cNvSpPr txBox="1"/>
              <p:nvPr/>
            </p:nvSpPr>
            <p:spPr>
              <a:xfrm>
                <a:off x="7295916" y="1503375"/>
                <a:ext cx="3359363" cy="2107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Hot site</a:t>
                </a:r>
                <a:endParaRPr/>
              </a:p>
            </p:txBody>
          </p:sp>
        </p:grpSp>
        <p:sp>
          <p:nvSpPr>
            <p:cNvPr id="6357" name="Google Shape;6357;p498"/>
            <p:cNvSpPr/>
            <p:nvPr/>
          </p:nvSpPr>
          <p:spPr>
            <a:xfrm>
              <a:off x="4886441" y="3521420"/>
              <a:ext cx="6928856" cy="473971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hot site is where an organization relocates its data center following a major disruption or disaster</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consists of servers, raised floors, power, utilities, fully configured computers, hardware, and critical applications’ data mirrored in real-time</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helps resume critical operations within a very short period</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Hot sites can be internal (owned) or external (outsourced)</a:t>
              </a:r>
              <a:endParaRPr/>
            </a:p>
          </p:txBody>
        </p:sp>
      </p:grpSp>
      <p:sp>
        <p:nvSpPr>
          <p:cNvPr id="6358" name="Google Shape;6358;p498"/>
          <p:cNvSpPr/>
          <p:nvPr/>
        </p:nvSpPr>
        <p:spPr>
          <a:xfrm>
            <a:off x="9840881" y="2300488"/>
            <a:ext cx="4765708" cy="4783180"/>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359" name="Google Shape;6359;p498"/>
          <p:cNvPicPr preferRelativeResize="0"/>
          <p:nvPr/>
        </p:nvPicPr>
        <p:blipFill rotWithShape="1">
          <a:blip r:embed="rId3">
            <a:alphaModFix/>
          </a:blip>
          <a:srcRect b="57094" l="8218" r="7563" t="6177"/>
          <a:stretch/>
        </p:blipFill>
        <p:spPr>
          <a:xfrm>
            <a:off x="9957842" y="2734435"/>
            <a:ext cx="4531786" cy="3625160"/>
          </a:xfrm>
          <a:prstGeom prst="rect">
            <a:avLst/>
          </a:prstGeom>
          <a:noFill/>
          <a:ln>
            <a:noFill/>
          </a:ln>
        </p:spPr>
      </p:pic>
      <p:sp>
        <p:nvSpPr>
          <p:cNvPr id="6360" name="Google Shape;6360;p498"/>
          <p:cNvSpPr/>
          <p:nvPr/>
        </p:nvSpPr>
        <p:spPr>
          <a:xfrm>
            <a:off x="1058250" y="1204300"/>
            <a:ext cx="14415300" cy="736200"/>
          </a:xfrm>
          <a:prstGeom prst="roundRect">
            <a:avLst>
              <a:gd fmla="val 2359" name="adj"/>
            </a:avLst>
          </a:prstGeom>
          <a:solidFill>
            <a:srgbClr val="FFFFFF"/>
          </a:solidFill>
          <a:ln>
            <a:noFill/>
          </a:ln>
        </p:spPr>
        <p:txBody>
          <a:bodyPr anchorCtr="0" anchor="ctr" bIns="60950" lIns="91425" spcFirstLastPara="1" rIns="121900" wrap="square" tIns="60950">
            <a:noAutofit/>
          </a:bodyPr>
          <a:lstStyle/>
          <a:p>
            <a:pPr indent="0" lvl="0" marL="112713"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361" name="Google Shape;6361;p49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Backup Sites</a:t>
            </a:r>
            <a:endParaRPr>
              <a:latin typeface="Open Sans"/>
              <a:ea typeface="Open Sans"/>
              <a:cs typeface="Open Sans"/>
              <a:sym typeface="Open Sans"/>
            </a:endParaRPr>
          </a:p>
        </p:txBody>
      </p:sp>
      <p:sp>
        <p:nvSpPr>
          <p:cNvPr id="6362" name="Google Shape;6362;p498"/>
          <p:cNvSpPr txBox="1"/>
          <p:nvPr/>
        </p:nvSpPr>
        <p:spPr>
          <a:xfrm>
            <a:off x="10792184" y="1789444"/>
            <a:ext cx="406471" cy="461641"/>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6363" name="Google Shape;6363;p498"/>
          <p:cNvSpPr/>
          <p:nvPr/>
        </p:nvSpPr>
        <p:spPr>
          <a:xfrm>
            <a:off x="6718301" y="816324"/>
            <a:ext cx="28139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7" name="Shape 6367"/>
        <p:cNvGrpSpPr/>
        <p:nvPr/>
      </p:nvGrpSpPr>
      <p:grpSpPr>
        <a:xfrm>
          <a:off x="0" y="0"/>
          <a:ext cx="0" cy="0"/>
          <a:chOff x="0" y="0"/>
          <a:chExt cx="0" cy="0"/>
        </a:xfrm>
      </p:grpSpPr>
      <p:grpSp>
        <p:nvGrpSpPr>
          <p:cNvPr id="6368" name="Google Shape;6368;p499"/>
          <p:cNvGrpSpPr/>
          <p:nvPr/>
        </p:nvGrpSpPr>
        <p:grpSpPr>
          <a:xfrm>
            <a:off x="1528212" y="2045954"/>
            <a:ext cx="13326775" cy="5527741"/>
            <a:chOff x="4797386" y="2884020"/>
            <a:chExt cx="13326775" cy="5527741"/>
          </a:xfrm>
        </p:grpSpPr>
        <p:sp>
          <p:nvSpPr>
            <p:cNvPr id="6369" name="Google Shape;6369;p499"/>
            <p:cNvSpPr/>
            <p:nvPr/>
          </p:nvSpPr>
          <p:spPr>
            <a:xfrm>
              <a:off x="4797386" y="2884020"/>
              <a:ext cx="13326775" cy="5507493"/>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70" name="Google Shape;6370;p499"/>
            <p:cNvGrpSpPr/>
            <p:nvPr/>
          </p:nvGrpSpPr>
          <p:grpSpPr>
            <a:xfrm>
              <a:off x="6136641" y="2902887"/>
              <a:ext cx="4164072" cy="599666"/>
              <a:chOff x="7259121" y="1465534"/>
              <a:chExt cx="3396158" cy="293264"/>
            </a:xfrm>
          </p:grpSpPr>
          <p:sp>
            <p:nvSpPr>
              <p:cNvPr id="6371" name="Google Shape;6371;p499"/>
              <p:cNvSpPr/>
              <p:nvPr/>
            </p:nvSpPr>
            <p:spPr>
              <a:xfrm rot="10800000">
                <a:off x="7259121" y="1465534"/>
                <a:ext cx="3388200" cy="293264"/>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6372" name="Google Shape;6372;p499"/>
              <p:cNvSpPr txBox="1"/>
              <p:nvPr/>
            </p:nvSpPr>
            <p:spPr>
              <a:xfrm>
                <a:off x="7295916" y="1503375"/>
                <a:ext cx="3359363" cy="2107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Warm site</a:t>
                </a:r>
                <a:endParaRPr/>
              </a:p>
            </p:txBody>
          </p:sp>
        </p:grpSp>
        <p:sp>
          <p:nvSpPr>
            <p:cNvPr id="6373" name="Google Shape;6373;p499"/>
            <p:cNvSpPr/>
            <p:nvPr/>
          </p:nvSpPr>
          <p:spPr>
            <a:xfrm>
              <a:off x="4886441" y="3441210"/>
              <a:ext cx="6586933" cy="497055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warm site has hardware and connectivity but lacks real-time data</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relies on backup data to rebuild a system after a disruption</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consists of raised floors, power, utilities, computer peripherals, and fully configured computers</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is less expensive, more flexible, and requires fewer resources for maintenance</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requires more time and resources to activate the site</a:t>
              </a:r>
              <a:endParaRPr/>
            </a:p>
          </p:txBody>
        </p:sp>
      </p:grpSp>
      <p:sp>
        <p:nvSpPr>
          <p:cNvPr id="6374" name="Google Shape;6374;p499"/>
          <p:cNvSpPr/>
          <p:nvPr/>
        </p:nvSpPr>
        <p:spPr>
          <a:xfrm>
            <a:off x="9840881" y="2319946"/>
            <a:ext cx="4765708" cy="4783180"/>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375" name="Google Shape;6375;p499"/>
          <p:cNvPicPr preferRelativeResize="0"/>
          <p:nvPr/>
        </p:nvPicPr>
        <p:blipFill rotWithShape="1">
          <a:blip r:embed="rId3">
            <a:alphaModFix/>
          </a:blip>
          <a:srcRect b="57094" l="8218" r="7563" t="6177"/>
          <a:stretch/>
        </p:blipFill>
        <p:spPr>
          <a:xfrm>
            <a:off x="9957842" y="2753893"/>
            <a:ext cx="4531786" cy="3625160"/>
          </a:xfrm>
          <a:prstGeom prst="rect">
            <a:avLst/>
          </a:prstGeom>
          <a:noFill/>
          <a:ln>
            <a:noFill/>
          </a:ln>
        </p:spPr>
      </p:pic>
      <p:sp>
        <p:nvSpPr>
          <p:cNvPr id="6376" name="Google Shape;6376;p499"/>
          <p:cNvSpPr/>
          <p:nvPr/>
        </p:nvSpPr>
        <p:spPr>
          <a:xfrm>
            <a:off x="1058250" y="1204300"/>
            <a:ext cx="14415300" cy="736200"/>
          </a:xfrm>
          <a:prstGeom prst="roundRect">
            <a:avLst>
              <a:gd fmla="val 2359" name="adj"/>
            </a:avLst>
          </a:prstGeom>
          <a:solidFill>
            <a:srgbClr val="FFFFFF"/>
          </a:solidFill>
          <a:ln>
            <a:noFill/>
          </a:ln>
        </p:spPr>
        <p:txBody>
          <a:bodyPr anchorCtr="0" anchor="ctr" bIns="60950" lIns="91425" spcFirstLastPara="1" rIns="121900" wrap="square" tIns="60950">
            <a:noAutofit/>
          </a:bodyPr>
          <a:lstStyle/>
          <a:p>
            <a:pPr indent="0" lvl="0" marL="112713"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377" name="Google Shape;6377;p49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Backup Sites</a:t>
            </a:r>
            <a:endParaRPr>
              <a:latin typeface="Open Sans"/>
              <a:ea typeface="Open Sans"/>
              <a:cs typeface="Open Sans"/>
              <a:sym typeface="Open Sans"/>
            </a:endParaRPr>
          </a:p>
        </p:txBody>
      </p:sp>
      <p:sp>
        <p:nvSpPr>
          <p:cNvPr id="6378" name="Google Shape;6378;p499"/>
          <p:cNvSpPr txBox="1"/>
          <p:nvPr/>
        </p:nvSpPr>
        <p:spPr>
          <a:xfrm>
            <a:off x="10792184" y="1808902"/>
            <a:ext cx="406471" cy="461641"/>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6379" name="Google Shape;6379;p499"/>
          <p:cNvSpPr/>
          <p:nvPr/>
        </p:nvSpPr>
        <p:spPr>
          <a:xfrm>
            <a:off x="6718301" y="816324"/>
            <a:ext cx="28139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3" name="Shape 6383"/>
        <p:cNvGrpSpPr/>
        <p:nvPr/>
      </p:nvGrpSpPr>
      <p:grpSpPr>
        <a:xfrm>
          <a:off x="0" y="0"/>
          <a:ext cx="0" cy="0"/>
          <a:chOff x="0" y="0"/>
          <a:chExt cx="0" cy="0"/>
        </a:xfrm>
      </p:grpSpPr>
      <p:grpSp>
        <p:nvGrpSpPr>
          <p:cNvPr id="6384" name="Google Shape;6384;p500"/>
          <p:cNvGrpSpPr/>
          <p:nvPr/>
        </p:nvGrpSpPr>
        <p:grpSpPr>
          <a:xfrm>
            <a:off x="1528212" y="2026497"/>
            <a:ext cx="13326775" cy="5507493"/>
            <a:chOff x="4797386" y="2884020"/>
            <a:chExt cx="13326775" cy="5507493"/>
          </a:xfrm>
        </p:grpSpPr>
        <p:sp>
          <p:nvSpPr>
            <p:cNvPr id="6385" name="Google Shape;6385;p500"/>
            <p:cNvSpPr/>
            <p:nvPr/>
          </p:nvSpPr>
          <p:spPr>
            <a:xfrm>
              <a:off x="4797386" y="2884020"/>
              <a:ext cx="13326775" cy="5507493"/>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86" name="Google Shape;6386;p500"/>
            <p:cNvGrpSpPr/>
            <p:nvPr/>
          </p:nvGrpSpPr>
          <p:grpSpPr>
            <a:xfrm>
              <a:off x="6136641" y="2902887"/>
              <a:ext cx="4164072" cy="599666"/>
              <a:chOff x="7259121" y="1465534"/>
              <a:chExt cx="3396158" cy="293264"/>
            </a:xfrm>
          </p:grpSpPr>
          <p:sp>
            <p:nvSpPr>
              <p:cNvPr id="6387" name="Google Shape;6387;p500"/>
              <p:cNvSpPr/>
              <p:nvPr/>
            </p:nvSpPr>
            <p:spPr>
              <a:xfrm rot="10800000">
                <a:off x="7259121" y="1465534"/>
                <a:ext cx="3388200" cy="293264"/>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6388" name="Google Shape;6388;p500"/>
              <p:cNvSpPr txBox="1"/>
              <p:nvPr/>
            </p:nvSpPr>
            <p:spPr>
              <a:xfrm>
                <a:off x="7295916" y="1503375"/>
                <a:ext cx="3359363" cy="2107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Cold site</a:t>
                </a:r>
                <a:endParaRPr/>
              </a:p>
            </p:txBody>
          </p:sp>
        </p:grpSp>
        <p:sp>
          <p:nvSpPr>
            <p:cNvPr id="6389" name="Google Shape;6389;p500"/>
            <p:cNvSpPr/>
            <p:nvPr/>
          </p:nvSpPr>
          <p:spPr>
            <a:xfrm>
              <a:off x="4886441" y="3441210"/>
              <a:ext cx="6586933" cy="281611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cold site does not have data backups and immediately available hardware</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Configuring cold sites and restoring critical IT services take more time. It has a raised floor, power, utilities, and physical security</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has no resources or geographic constraints</a:t>
              </a:r>
              <a:endParaRPr/>
            </a:p>
          </p:txBody>
        </p:sp>
      </p:grpSp>
      <p:sp>
        <p:nvSpPr>
          <p:cNvPr id="6390" name="Google Shape;6390;p500"/>
          <p:cNvSpPr/>
          <p:nvPr/>
        </p:nvSpPr>
        <p:spPr>
          <a:xfrm>
            <a:off x="9840881" y="2300489"/>
            <a:ext cx="4765708" cy="4783180"/>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391" name="Google Shape;6391;p500"/>
          <p:cNvPicPr preferRelativeResize="0"/>
          <p:nvPr/>
        </p:nvPicPr>
        <p:blipFill rotWithShape="1">
          <a:blip r:embed="rId3">
            <a:alphaModFix/>
          </a:blip>
          <a:srcRect b="57094" l="8218" r="7563" t="6177"/>
          <a:stretch/>
        </p:blipFill>
        <p:spPr>
          <a:xfrm>
            <a:off x="9957842" y="2734436"/>
            <a:ext cx="4531786" cy="3625160"/>
          </a:xfrm>
          <a:prstGeom prst="rect">
            <a:avLst/>
          </a:prstGeom>
          <a:noFill/>
          <a:ln>
            <a:noFill/>
          </a:ln>
        </p:spPr>
      </p:pic>
      <p:sp>
        <p:nvSpPr>
          <p:cNvPr id="6392" name="Google Shape;6392;p50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Backup Sites</a:t>
            </a:r>
            <a:endParaRPr>
              <a:latin typeface="Open Sans"/>
              <a:ea typeface="Open Sans"/>
              <a:cs typeface="Open Sans"/>
              <a:sym typeface="Open Sans"/>
            </a:endParaRPr>
          </a:p>
        </p:txBody>
      </p:sp>
      <p:sp>
        <p:nvSpPr>
          <p:cNvPr id="6393" name="Google Shape;6393;p500"/>
          <p:cNvSpPr txBox="1"/>
          <p:nvPr/>
        </p:nvSpPr>
        <p:spPr>
          <a:xfrm>
            <a:off x="10792184" y="1789445"/>
            <a:ext cx="406471" cy="461641"/>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6394" name="Google Shape;6394;p500"/>
          <p:cNvSpPr/>
          <p:nvPr/>
        </p:nvSpPr>
        <p:spPr>
          <a:xfrm>
            <a:off x="6718301" y="816324"/>
            <a:ext cx="28139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8" name="Shape 6398"/>
        <p:cNvGrpSpPr/>
        <p:nvPr/>
      </p:nvGrpSpPr>
      <p:grpSpPr>
        <a:xfrm>
          <a:off x="0" y="0"/>
          <a:ext cx="0" cy="0"/>
          <a:chOff x="0" y="0"/>
          <a:chExt cx="0" cy="0"/>
        </a:xfrm>
      </p:grpSpPr>
      <p:grpSp>
        <p:nvGrpSpPr>
          <p:cNvPr id="6399" name="Google Shape;6399;p501"/>
          <p:cNvGrpSpPr/>
          <p:nvPr/>
        </p:nvGrpSpPr>
        <p:grpSpPr>
          <a:xfrm>
            <a:off x="1528212" y="1676297"/>
            <a:ext cx="13326775" cy="5507493"/>
            <a:chOff x="4797386" y="2884020"/>
            <a:chExt cx="13326775" cy="5507493"/>
          </a:xfrm>
        </p:grpSpPr>
        <p:sp>
          <p:nvSpPr>
            <p:cNvPr id="6400" name="Google Shape;6400;p501"/>
            <p:cNvSpPr/>
            <p:nvPr/>
          </p:nvSpPr>
          <p:spPr>
            <a:xfrm>
              <a:off x="4797386" y="2884020"/>
              <a:ext cx="13326775" cy="5507493"/>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01" name="Google Shape;6401;p501"/>
            <p:cNvGrpSpPr/>
            <p:nvPr/>
          </p:nvGrpSpPr>
          <p:grpSpPr>
            <a:xfrm>
              <a:off x="6136641" y="2902887"/>
              <a:ext cx="4164072" cy="599666"/>
              <a:chOff x="7259121" y="1465534"/>
              <a:chExt cx="3396158" cy="293264"/>
            </a:xfrm>
          </p:grpSpPr>
          <p:sp>
            <p:nvSpPr>
              <p:cNvPr id="6402" name="Google Shape;6402;p501"/>
              <p:cNvSpPr/>
              <p:nvPr/>
            </p:nvSpPr>
            <p:spPr>
              <a:xfrm rot="10800000">
                <a:off x="7259121" y="1465534"/>
                <a:ext cx="3388200" cy="293264"/>
              </a:xfrm>
              <a:prstGeom prst="round2SameRect">
                <a:avLst>
                  <a:gd fmla="val 16667" name="adj1"/>
                  <a:gd fmla="val 0" name="adj2"/>
                </a:avLst>
              </a:prstGeom>
              <a:solidFill>
                <a:srgbClr val="0566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6403" name="Google Shape;6403;p501"/>
              <p:cNvSpPr txBox="1"/>
              <p:nvPr/>
            </p:nvSpPr>
            <p:spPr>
              <a:xfrm>
                <a:off x="7295916" y="1503375"/>
                <a:ext cx="3359363" cy="2107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Mobile site</a:t>
                </a:r>
                <a:endParaRPr/>
              </a:p>
            </p:txBody>
          </p:sp>
        </p:grpSp>
        <p:sp>
          <p:nvSpPr>
            <p:cNvPr id="6404" name="Google Shape;6404;p501"/>
            <p:cNvSpPr/>
            <p:nvPr/>
          </p:nvSpPr>
          <p:spPr>
            <a:xfrm>
              <a:off x="4886441" y="3441210"/>
              <a:ext cx="6586933" cy="31546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Mobile sites are also called data centers on wheels</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has towable trailers that contain computer equipment as well as HVAC, fire suppression equipment, and physical security</a:t>
              </a:r>
              <a:endParaRPr/>
            </a:p>
            <a:p>
              <a:pPr indent="-342900" lvl="0" marL="342900" marR="0" rtl="0" algn="l">
                <a:lnSpc>
                  <a:spcPct val="100000"/>
                </a:lnSpc>
                <a:spcBef>
                  <a:spcPts val="180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keeps the facility intact despite the data center being damaged</a:t>
              </a:r>
              <a:endParaRPr/>
            </a:p>
          </p:txBody>
        </p:sp>
      </p:grpSp>
      <p:sp>
        <p:nvSpPr>
          <p:cNvPr id="6405" name="Google Shape;6405;p501"/>
          <p:cNvSpPr/>
          <p:nvPr/>
        </p:nvSpPr>
        <p:spPr>
          <a:xfrm>
            <a:off x="9840881" y="1950289"/>
            <a:ext cx="4765708" cy="4783180"/>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406" name="Google Shape;6406;p501"/>
          <p:cNvPicPr preferRelativeResize="0"/>
          <p:nvPr/>
        </p:nvPicPr>
        <p:blipFill rotWithShape="1">
          <a:blip r:embed="rId3">
            <a:alphaModFix/>
          </a:blip>
          <a:srcRect b="57094" l="8218" r="7563" t="6177"/>
          <a:stretch/>
        </p:blipFill>
        <p:spPr>
          <a:xfrm>
            <a:off x="9957842" y="2384236"/>
            <a:ext cx="4531786" cy="3625160"/>
          </a:xfrm>
          <a:prstGeom prst="rect">
            <a:avLst/>
          </a:prstGeom>
          <a:noFill/>
          <a:ln>
            <a:noFill/>
          </a:ln>
        </p:spPr>
      </p:pic>
      <p:sp>
        <p:nvSpPr>
          <p:cNvPr id="6407" name="Google Shape;6407;p50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Backup Sites</a:t>
            </a:r>
            <a:endParaRPr>
              <a:latin typeface="Open Sans"/>
              <a:ea typeface="Open Sans"/>
              <a:cs typeface="Open Sans"/>
              <a:sym typeface="Open Sans"/>
            </a:endParaRPr>
          </a:p>
        </p:txBody>
      </p:sp>
      <p:sp>
        <p:nvSpPr>
          <p:cNvPr id="6408" name="Google Shape;6408;p501"/>
          <p:cNvSpPr txBox="1"/>
          <p:nvPr/>
        </p:nvSpPr>
        <p:spPr>
          <a:xfrm>
            <a:off x="10792184" y="1439245"/>
            <a:ext cx="406471" cy="461641"/>
          </a:xfrm>
          <a:prstGeom prst="rect">
            <a:avLst/>
          </a:prstGeom>
          <a:noFill/>
          <a:ln>
            <a:noFill/>
          </a:ln>
        </p:spPr>
        <p:txBody>
          <a:bodyPr anchorCtr="0" anchor="t" bIns="60925" lIns="121875" spcFirstLastPara="1" rIns="121875" wrap="square" tIns="609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6409" name="Google Shape;6409;p501"/>
          <p:cNvSpPr/>
          <p:nvPr/>
        </p:nvSpPr>
        <p:spPr>
          <a:xfrm>
            <a:off x="6718301" y="816324"/>
            <a:ext cx="28139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10" name="Google Shape;6410;p501"/>
          <p:cNvSpPr txBox="1"/>
          <p:nvPr/>
        </p:nvSpPr>
        <p:spPr>
          <a:xfrm>
            <a:off x="1058250" y="7617737"/>
            <a:ext cx="14415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These backup site options ensure that businesses can choose the appropriate level of preparedness and recovery capabilities to maintain operations during disruptions.</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4" name="Shape 6414"/>
        <p:cNvGrpSpPr/>
        <p:nvPr/>
      </p:nvGrpSpPr>
      <p:grpSpPr>
        <a:xfrm>
          <a:off x="0" y="0"/>
          <a:ext cx="0" cy="0"/>
          <a:chOff x="0" y="0"/>
          <a:chExt cx="0" cy="0"/>
        </a:xfrm>
      </p:grpSpPr>
      <p:sp>
        <p:nvSpPr>
          <p:cNvPr id="6415" name="Google Shape;6415;p502"/>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Backups</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0" name="Shape 6420"/>
        <p:cNvGrpSpPr/>
        <p:nvPr/>
      </p:nvGrpSpPr>
      <p:grpSpPr>
        <a:xfrm>
          <a:off x="0" y="0"/>
          <a:ext cx="0" cy="0"/>
          <a:chOff x="0" y="0"/>
          <a:chExt cx="0" cy="0"/>
        </a:xfrm>
      </p:grpSpPr>
      <p:sp>
        <p:nvSpPr>
          <p:cNvPr id="6421" name="Google Shape;6421;p50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Backups</a:t>
            </a:r>
            <a:endParaRPr>
              <a:latin typeface="Open Sans"/>
              <a:ea typeface="Open Sans"/>
              <a:cs typeface="Open Sans"/>
              <a:sym typeface="Open Sans"/>
            </a:endParaRPr>
          </a:p>
        </p:txBody>
      </p:sp>
      <p:sp>
        <p:nvSpPr>
          <p:cNvPr id="6422" name="Google Shape;6422;p503"/>
          <p:cNvSpPr/>
          <p:nvPr/>
        </p:nvSpPr>
        <p:spPr>
          <a:xfrm>
            <a:off x="1060276" y="2687078"/>
            <a:ext cx="9384476" cy="2929497"/>
          </a:xfrm>
          <a:prstGeom prst="roundRect">
            <a:avLst>
              <a:gd fmla="val 16667"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1" marL="0" marR="0" rtl="0" algn="l">
              <a:lnSpc>
                <a:spcPct val="100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A backup, in the context of computers, refers to a copy of your data that is stored in a separate location. This copy can be used to restore your data if the original is lost or corrupted. It’s the process of copying your computer data (documents, photos, emails, etc.) and storing those copies elsewhere to protect them from loss.</a:t>
            </a:r>
            <a:endParaRPr b="0" i="0" sz="2200" u="none" cap="none" strike="noStrike">
              <a:solidFill>
                <a:schemeClr val="dk1"/>
              </a:solidFill>
              <a:latin typeface="Open Sans"/>
              <a:ea typeface="Open Sans"/>
              <a:cs typeface="Open Sans"/>
              <a:sym typeface="Open Sans"/>
            </a:endParaRPr>
          </a:p>
        </p:txBody>
      </p:sp>
      <p:pic>
        <p:nvPicPr>
          <p:cNvPr id="6423" name="Google Shape;6423;p503"/>
          <p:cNvPicPr preferRelativeResize="0"/>
          <p:nvPr/>
        </p:nvPicPr>
        <p:blipFill rotWithShape="1">
          <a:blip r:embed="rId3">
            <a:alphaModFix/>
          </a:blip>
          <a:srcRect b="0" l="0" r="0" t="0"/>
          <a:stretch/>
        </p:blipFill>
        <p:spPr>
          <a:xfrm>
            <a:off x="11272236" y="2589151"/>
            <a:ext cx="3027424" cy="3027424"/>
          </a:xfrm>
          <a:prstGeom prst="rect">
            <a:avLst/>
          </a:prstGeom>
          <a:noFill/>
          <a:ln>
            <a:noFill/>
          </a:ln>
        </p:spPr>
      </p:pic>
      <p:sp>
        <p:nvSpPr>
          <p:cNvPr id="6424" name="Google Shape;6424;p503"/>
          <p:cNvSpPr/>
          <p:nvPr/>
        </p:nvSpPr>
        <p:spPr>
          <a:xfrm>
            <a:off x="7200901" y="816352"/>
            <a:ext cx="186539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8" name="Shape 6428"/>
        <p:cNvGrpSpPr/>
        <p:nvPr/>
      </p:nvGrpSpPr>
      <p:grpSpPr>
        <a:xfrm>
          <a:off x="0" y="0"/>
          <a:ext cx="0" cy="0"/>
          <a:chOff x="0" y="0"/>
          <a:chExt cx="0" cy="0"/>
        </a:xfrm>
      </p:grpSpPr>
      <p:sp>
        <p:nvSpPr>
          <p:cNvPr id="6429" name="Google Shape;6429;p50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Reasons for Backups</a:t>
            </a:r>
            <a:endParaRPr/>
          </a:p>
        </p:txBody>
      </p:sp>
      <p:grpSp>
        <p:nvGrpSpPr>
          <p:cNvPr id="6430" name="Google Shape;6430;p504"/>
          <p:cNvGrpSpPr/>
          <p:nvPr/>
        </p:nvGrpSpPr>
        <p:grpSpPr>
          <a:xfrm>
            <a:off x="5261239" y="2072639"/>
            <a:ext cx="9409286" cy="5219064"/>
            <a:chOff x="5448894" y="2890138"/>
            <a:chExt cx="5762706" cy="2793496"/>
          </a:xfrm>
        </p:grpSpPr>
        <p:grpSp>
          <p:nvGrpSpPr>
            <p:cNvPr id="6431" name="Google Shape;6431;p504"/>
            <p:cNvGrpSpPr/>
            <p:nvPr/>
          </p:nvGrpSpPr>
          <p:grpSpPr>
            <a:xfrm>
              <a:off x="5456388" y="2994136"/>
              <a:ext cx="1030675" cy="710704"/>
              <a:chOff x="5135316" y="1329109"/>
              <a:chExt cx="1030675" cy="710704"/>
            </a:xfrm>
          </p:grpSpPr>
          <p:sp>
            <p:nvSpPr>
              <p:cNvPr id="6432" name="Google Shape;6432;p504"/>
              <p:cNvSpPr/>
              <p:nvPr/>
            </p:nvSpPr>
            <p:spPr>
              <a:xfrm>
                <a:off x="5562487" y="1329109"/>
                <a:ext cx="603504" cy="5333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01</a:t>
                </a:r>
                <a:endParaRPr b="0" i="0" sz="1400" u="none" cap="none" strike="noStrike">
                  <a:solidFill>
                    <a:srgbClr val="000000"/>
                  </a:solidFill>
                  <a:latin typeface="Arial"/>
                  <a:ea typeface="Arial"/>
                  <a:cs typeface="Arial"/>
                  <a:sym typeface="Arial"/>
                </a:endParaRPr>
              </a:p>
            </p:txBody>
          </p:sp>
          <p:sp>
            <p:nvSpPr>
              <p:cNvPr id="6433" name="Google Shape;6433;p504"/>
              <p:cNvSpPr/>
              <p:nvPr/>
            </p:nvSpPr>
            <p:spPr>
              <a:xfrm>
                <a:off x="5135316" y="1329109"/>
                <a:ext cx="427171" cy="710704"/>
              </a:xfrm>
              <a:custGeom>
                <a:rect b="b" l="l" r="r" t="t"/>
                <a:pathLst>
                  <a:path extrusionOk="0" h="569" w="342">
                    <a:moveTo>
                      <a:pt x="342" y="0"/>
                    </a:moveTo>
                    <a:lnTo>
                      <a:pt x="0" y="528"/>
                    </a:lnTo>
                    <a:lnTo>
                      <a:pt x="45" y="569"/>
                    </a:lnTo>
                    <a:lnTo>
                      <a:pt x="342" y="427"/>
                    </a:lnTo>
                    <a:lnTo>
                      <a:pt x="342" y="0"/>
                    </a:lnTo>
                    <a:close/>
                  </a:path>
                </a:pathLst>
              </a:custGeom>
              <a:solidFill>
                <a:srgbClr val="2E75B5"/>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nvGrpSpPr>
            <p:cNvPr id="6434" name="Google Shape;6434;p504"/>
            <p:cNvGrpSpPr/>
            <p:nvPr/>
          </p:nvGrpSpPr>
          <p:grpSpPr>
            <a:xfrm>
              <a:off x="5448894" y="4897673"/>
              <a:ext cx="1030675" cy="710704"/>
              <a:chOff x="5127822" y="3232646"/>
              <a:chExt cx="1030675" cy="710704"/>
            </a:xfrm>
          </p:grpSpPr>
          <p:sp>
            <p:nvSpPr>
              <p:cNvPr id="6435" name="Google Shape;6435;p504"/>
              <p:cNvSpPr/>
              <p:nvPr/>
            </p:nvSpPr>
            <p:spPr>
              <a:xfrm>
                <a:off x="5554993" y="3411259"/>
                <a:ext cx="603504" cy="532091"/>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03</a:t>
                </a:r>
                <a:endParaRPr b="0" i="0" sz="1400" u="none" cap="none" strike="noStrike">
                  <a:solidFill>
                    <a:srgbClr val="000000"/>
                  </a:solidFill>
                  <a:latin typeface="Arial"/>
                  <a:ea typeface="Arial"/>
                  <a:cs typeface="Arial"/>
                  <a:sym typeface="Arial"/>
                </a:endParaRPr>
              </a:p>
            </p:txBody>
          </p:sp>
          <p:sp>
            <p:nvSpPr>
              <p:cNvPr id="6436" name="Google Shape;6436;p504"/>
              <p:cNvSpPr/>
              <p:nvPr/>
            </p:nvSpPr>
            <p:spPr>
              <a:xfrm>
                <a:off x="5127822" y="3232646"/>
                <a:ext cx="427171" cy="710704"/>
              </a:xfrm>
              <a:custGeom>
                <a:rect b="b" l="l" r="r" t="t"/>
                <a:pathLst>
                  <a:path extrusionOk="0" h="569" w="342">
                    <a:moveTo>
                      <a:pt x="342" y="569"/>
                    </a:moveTo>
                    <a:lnTo>
                      <a:pt x="0" y="42"/>
                    </a:lnTo>
                    <a:lnTo>
                      <a:pt x="45" y="0"/>
                    </a:lnTo>
                    <a:lnTo>
                      <a:pt x="342" y="143"/>
                    </a:lnTo>
                    <a:lnTo>
                      <a:pt x="342" y="569"/>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nvGrpSpPr>
            <p:cNvPr id="6437" name="Google Shape;6437;p504"/>
            <p:cNvGrpSpPr/>
            <p:nvPr/>
          </p:nvGrpSpPr>
          <p:grpSpPr>
            <a:xfrm>
              <a:off x="5747414" y="4010855"/>
              <a:ext cx="805988" cy="533340"/>
              <a:chOff x="5426342" y="2345828"/>
              <a:chExt cx="805988" cy="533340"/>
            </a:xfrm>
          </p:grpSpPr>
          <p:sp>
            <p:nvSpPr>
              <p:cNvPr id="6438" name="Google Shape;6438;p504"/>
              <p:cNvSpPr/>
              <p:nvPr/>
            </p:nvSpPr>
            <p:spPr>
              <a:xfrm>
                <a:off x="5711122" y="2345828"/>
                <a:ext cx="521208" cy="5333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02</a:t>
                </a:r>
                <a:endParaRPr b="0" i="0" sz="1400" u="none" cap="none" strike="noStrike">
                  <a:solidFill>
                    <a:srgbClr val="000000"/>
                  </a:solidFill>
                  <a:latin typeface="Arial"/>
                  <a:ea typeface="Arial"/>
                  <a:cs typeface="Arial"/>
                  <a:sym typeface="Arial"/>
                </a:endParaRPr>
              </a:p>
            </p:txBody>
          </p:sp>
          <p:sp>
            <p:nvSpPr>
              <p:cNvPr id="6439" name="Google Shape;6439;p504"/>
              <p:cNvSpPr/>
              <p:nvPr/>
            </p:nvSpPr>
            <p:spPr>
              <a:xfrm>
                <a:off x="5426342" y="2345828"/>
                <a:ext cx="284781" cy="533340"/>
              </a:xfrm>
              <a:custGeom>
                <a:rect b="b" l="l" r="r" t="t"/>
                <a:pathLst>
                  <a:path extrusionOk="0" h="427" w="228">
                    <a:moveTo>
                      <a:pt x="228" y="0"/>
                    </a:moveTo>
                    <a:lnTo>
                      <a:pt x="0" y="185"/>
                    </a:lnTo>
                    <a:lnTo>
                      <a:pt x="0" y="266"/>
                    </a:lnTo>
                    <a:lnTo>
                      <a:pt x="228" y="427"/>
                    </a:lnTo>
                    <a:lnTo>
                      <a:pt x="228" y="0"/>
                    </a:lnTo>
                    <a:close/>
                  </a:path>
                </a:pathLst>
              </a:custGeom>
              <a:solidFill>
                <a:srgbClr val="7B7B7B"/>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sp>
          <p:nvSpPr>
            <p:cNvPr id="6440" name="Google Shape;6440;p504"/>
            <p:cNvSpPr txBox="1"/>
            <p:nvPr/>
          </p:nvSpPr>
          <p:spPr>
            <a:xfrm>
              <a:off x="6743606" y="2890138"/>
              <a:ext cx="4467994" cy="669119"/>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Hard drive failure</a:t>
              </a:r>
              <a:r>
                <a:rPr b="0" i="0" lang="en-US" sz="2200" u="none" cap="none" strike="noStrike">
                  <a:solidFill>
                    <a:srgbClr val="3F3F3F"/>
                  </a:solidFill>
                  <a:latin typeface="Open Sans"/>
                  <a:ea typeface="Open Sans"/>
                  <a:cs typeface="Open Sans"/>
                  <a:sym typeface="Open Sans"/>
                </a:rPr>
                <a:t>: As with any mechanical device, hard drives can malfunction and crash. Backups ensure you don't lose irreplaceable data</a:t>
              </a:r>
              <a:endParaRPr b="0" i="0" sz="2200" u="none" cap="none" strike="noStrike">
                <a:solidFill>
                  <a:srgbClr val="3F3F3F"/>
                </a:solidFill>
                <a:latin typeface="Open Sans"/>
                <a:ea typeface="Open Sans"/>
                <a:cs typeface="Open Sans"/>
                <a:sym typeface="Open Sans"/>
              </a:endParaRPr>
            </a:p>
          </p:txBody>
        </p:sp>
        <p:sp>
          <p:nvSpPr>
            <p:cNvPr id="6441" name="Google Shape;6441;p504"/>
            <p:cNvSpPr txBox="1"/>
            <p:nvPr/>
          </p:nvSpPr>
          <p:spPr>
            <a:xfrm>
              <a:off x="6718716" y="3907962"/>
              <a:ext cx="4467994" cy="669119"/>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Data corruption</a:t>
              </a:r>
              <a:r>
                <a:rPr b="0" i="0" lang="en-US" sz="2200" u="none" cap="none" strike="noStrike">
                  <a:solidFill>
                    <a:srgbClr val="3F3F3F"/>
                  </a:solidFill>
                  <a:latin typeface="Open Sans"/>
                  <a:ea typeface="Open Sans"/>
                  <a:cs typeface="Open Sans"/>
                  <a:sym typeface="Open Sans"/>
                </a:rPr>
                <a:t>: Power surges, malware, or even human error can corrupt your files. Backups provide a clean copy to restore from</a:t>
              </a:r>
              <a:endParaRPr b="0" i="0" sz="2200" u="none" cap="none" strike="noStrike">
                <a:solidFill>
                  <a:srgbClr val="3F3F3F"/>
                </a:solidFill>
                <a:latin typeface="Open Sans"/>
                <a:ea typeface="Open Sans"/>
                <a:cs typeface="Open Sans"/>
                <a:sym typeface="Open Sans"/>
              </a:endParaRPr>
            </a:p>
          </p:txBody>
        </p:sp>
        <p:sp>
          <p:nvSpPr>
            <p:cNvPr id="6442" name="Google Shape;6442;p504"/>
            <p:cNvSpPr txBox="1"/>
            <p:nvPr/>
          </p:nvSpPr>
          <p:spPr>
            <a:xfrm>
              <a:off x="6743606" y="5014515"/>
              <a:ext cx="4467994" cy="669119"/>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 Accidental Deletion: </a:t>
              </a:r>
              <a:r>
                <a:rPr b="0" i="0" lang="en-US" sz="2200" u="none" cap="none" strike="noStrike">
                  <a:solidFill>
                    <a:srgbClr val="3F3F3F"/>
                  </a:solidFill>
                  <a:latin typeface="Open Sans"/>
                  <a:ea typeface="Open Sans"/>
                  <a:cs typeface="Open Sans"/>
                  <a:sym typeface="Open Sans"/>
                </a:rPr>
                <a:t>Hitting the wrong button can mean losing important files. Backups offer a safety net from accidental deletion</a:t>
              </a:r>
              <a:endParaRPr b="0" i="0" sz="2200" u="none" cap="none" strike="noStrike">
                <a:solidFill>
                  <a:srgbClr val="3F3F3F"/>
                </a:solidFill>
                <a:latin typeface="Open Sans"/>
                <a:ea typeface="Open Sans"/>
                <a:cs typeface="Open Sans"/>
                <a:sym typeface="Open Sans"/>
              </a:endParaRPr>
            </a:p>
          </p:txBody>
        </p:sp>
      </p:grpSp>
      <p:sp>
        <p:nvSpPr>
          <p:cNvPr id="6443" name="Google Shape;6443;p504"/>
          <p:cNvSpPr/>
          <p:nvPr/>
        </p:nvSpPr>
        <p:spPr>
          <a:xfrm>
            <a:off x="5842000" y="816324"/>
            <a:ext cx="45780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ud computing icon with a folder and arrows&#10;&#10;Description automatically generated" id="6444" name="Google Shape;6444;p504"/>
          <p:cNvPicPr preferRelativeResize="0"/>
          <p:nvPr/>
        </p:nvPicPr>
        <p:blipFill rotWithShape="1">
          <a:blip r:embed="rId3">
            <a:alphaModFix/>
          </a:blip>
          <a:srcRect b="0" l="0" r="0" t="0"/>
          <a:stretch/>
        </p:blipFill>
        <p:spPr>
          <a:xfrm>
            <a:off x="745831" y="2619920"/>
            <a:ext cx="4034132" cy="40341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74"/>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Challenges in Hybrid Cloud</a:t>
            </a:r>
            <a:endParaRPr/>
          </a:p>
        </p:txBody>
      </p:sp>
      <p:pic>
        <p:nvPicPr>
          <p:cNvPr id="552" name="Google Shape;552;p274"/>
          <p:cNvPicPr preferRelativeResize="0"/>
          <p:nvPr/>
        </p:nvPicPr>
        <p:blipFill rotWithShape="1">
          <a:blip r:embed="rId3">
            <a:alphaModFix/>
          </a:blip>
          <a:srcRect b="0" l="0" r="0" t="0"/>
          <a:stretch/>
        </p:blipFill>
        <p:spPr>
          <a:xfrm>
            <a:off x="1783080" y="1300150"/>
            <a:ext cx="13456920" cy="7613972"/>
          </a:xfrm>
          <a:prstGeom prst="rect">
            <a:avLst/>
          </a:prstGeom>
          <a:noFill/>
          <a:ln>
            <a:noFill/>
          </a:ln>
        </p:spPr>
      </p:pic>
      <p:sp>
        <p:nvSpPr>
          <p:cNvPr id="553" name="Google Shape;553;p274"/>
          <p:cNvSpPr txBox="1"/>
          <p:nvPr/>
        </p:nvSpPr>
        <p:spPr>
          <a:xfrm>
            <a:off x="5445600" y="2015031"/>
            <a:ext cx="9439899" cy="120060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Hybrid clouds allow seamless data sharing between private and public cloud environments, which can create complexities in data synchronization, consistency, and governance.</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Proper data integration techniques are essential to ensure seamless data flow and accessibility.</a:t>
            </a:r>
            <a:endParaRPr b="0" i="0" sz="2200" u="none" cap="none" strike="noStrike">
              <a:solidFill>
                <a:srgbClr val="434343"/>
              </a:solidFill>
              <a:latin typeface="Open Sans"/>
              <a:ea typeface="Open Sans"/>
              <a:cs typeface="Open Sans"/>
              <a:sym typeface="Open Sans"/>
            </a:endParaRPr>
          </a:p>
        </p:txBody>
      </p:sp>
      <p:sp>
        <p:nvSpPr>
          <p:cNvPr id="554" name="Google Shape;554;p274"/>
          <p:cNvSpPr txBox="1"/>
          <p:nvPr/>
        </p:nvSpPr>
        <p:spPr>
          <a:xfrm>
            <a:off x="5445600" y="4414250"/>
            <a:ext cx="9685481" cy="163068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A hybrid cloud demands robust network connectivity to enable seamless communication between private and public environments.</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Challenges include maintaining secure and fast connections, minimizing latency, and implementing consistent networking policies.</a:t>
            </a:r>
            <a:endParaRPr b="0" i="0" sz="2200" u="none" cap="none" strike="noStrike">
              <a:solidFill>
                <a:srgbClr val="434343"/>
              </a:solidFill>
              <a:latin typeface="Open Sans"/>
              <a:ea typeface="Open Sans"/>
              <a:cs typeface="Open Sans"/>
              <a:sym typeface="Open Sans"/>
            </a:endParaRPr>
          </a:p>
        </p:txBody>
      </p:sp>
      <p:sp>
        <p:nvSpPr>
          <p:cNvPr id="555" name="Google Shape;555;p274"/>
          <p:cNvSpPr txBox="1"/>
          <p:nvPr/>
        </p:nvSpPr>
        <p:spPr>
          <a:xfrm>
            <a:off x="5493730" y="7243549"/>
            <a:ext cx="9468126" cy="120060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Security considerations in a hybrid cloud can be complex as data and applications may reside in different environments, each with unique security protocols.</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Unified security policies, encryption, and identity management are essential to safeguard data across all domains.</a:t>
            </a:r>
            <a:endParaRPr b="0" i="0" sz="2200" u="none" cap="none" strike="noStrike">
              <a:solidFill>
                <a:srgbClr val="434343"/>
              </a:solidFill>
              <a:latin typeface="Open Sans"/>
              <a:ea typeface="Open Sans"/>
              <a:cs typeface="Open Sans"/>
              <a:sym typeface="Open Sans"/>
            </a:endParaRPr>
          </a:p>
        </p:txBody>
      </p:sp>
      <p:sp>
        <p:nvSpPr>
          <p:cNvPr id="556" name="Google Shape;556;p274"/>
          <p:cNvSpPr txBox="1"/>
          <p:nvPr/>
        </p:nvSpPr>
        <p:spPr>
          <a:xfrm>
            <a:off x="2266805" y="2001939"/>
            <a:ext cx="2743200" cy="105221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800" u="none" cap="none" strike="noStrike">
                <a:solidFill>
                  <a:srgbClr val="434343"/>
                </a:solidFill>
                <a:latin typeface="Open Sans"/>
                <a:ea typeface="Open Sans"/>
                <a:cs typeface="Open Sans"/>
                <a:sym typeface="Open Sans"/>
              </a:rPr>
              <a:t>Data Integrations</a:t>
            </a:r>
            <a:endParaRPr/>
          </a:p>
        </p:txBody>
      </p:sp>
      <p:sp>
        <p:nvSpPr>
          <p:cNvPr id="557" name="Google Shape;557;p274"/>
          <p:cNvSpPr txBox="1"/>
          <p:nvPr/>
        </p:nvSpPr>
        <p:spPr>
          <a:xfrm>
            <a:off x="2347902" y="4581030"/>
            <a:ext cx="2743200" cy="105221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800" u="none" cap="none" strike="noStrike">
                <a:solidFill>
                  <a:srgbClr val="434343"/>
                </a:solidFill>
                <a:latin typeface="Open Sans"/>
                <a:ea typeface="Open Sans"/>
                <a:cs typeface="Open Sans"/>
                <a:sym typeface="Open Sans"/>
              </a:rPr>
              <a:t>Network connectivity</a:t>
            </a:r>
            <a:endParaRPr/>
          </a:p>
        </p:txBody>
      </p:sp>
      <p:sp>
        <p:nvSpPr>
          <p:cNvPr id="558" name="Google Shape;558;p274"/>
          <p:cNvSpPr txBox="1"/>
          <p:nvPr/>
        </p:nvSpPr>
        <p:spPr>
          <a:xfrm>
            <a:off x="2090745" y="7417630"/>
            <a:ext cx="3095320" cy="55669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800" u="none" cap="none" strike="noStrike">
                <a:solidFill>
                  <a:srgbClr val="434343"/>
                </a:solidFill>
                <a:latin typeface="Open Sans"/>
                <a:ea typeface="Open Sans"/>
                <a:cs typeface="Open Sans"/>
                <a:sym typeface="Open Sans"/>
              </a:rPr>
              <a:t>Security</a:t>
            </a:r>
            <a:endParaRPr/>
          </a:p>
        </p:txBody>
      </p:sp>
      <p:sp>
        <p:nvSpPr>
          <p:cNvPr id="559" name="Google Shape;559;p274"/>
          <p:cNvSpPr/>
          <p:nvPr/>
        </p:nvSpPr>
        <p:spPr>
          <a:xfrm>
            <a:off x="5168900" y="816352"/>
            <a:ext cx="5933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8" name="Shape 6448"/>
        <p:cNvGrpSpPr/>
        <p:nvPr/>
      </p:nvGrpSpPr>
      <p:grpSpPr>
        <a:xfrm>
          <a:off x="0" y="0"/>
          <a:ext cx="0" cy="0"/>
          <a:chOff x="0" y="0"/>
          <a:chExt cx="0" cy="0"/>
        </a:xfrm>
      </p:grpSpPr>
      <p:sp>
        <p:nvSpPr>
          <p:cNvPr id="6449" name="Google Shape;6449;p505"/>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Types of Backups</a:t>
            </a:r>
            <a:endParaRPr/>
          </a:p>
        </p:txBody>
      </p:sp>
      <p:sp>
        <p:nvSpPr>
          <p:cNvPr id="6450" name="Google Shape;6450;p505"/>
          <p:cNvSpPr/>
          <p:nvPr/>
        </p:nvSpPr>
        <p:spPr>
          <a:xfrm rot="5400000">
            <a:off x="8824410" y="-2443904"/>
            <a:ext cx="2094320" cy="10242286"/>
          </a:xfrm>
          <a:prstGeom prst="round2SameRect">
            <a:avLst>
              <a:gd fmla="val 9437" name="adj1"/>
              <a:gd fmla="val 0" name="adj2"/>
            </a:avLst>
          </a:prstGeom>
          <a:solidFill>
            <a:schemeClr val="lt1"/>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6451" name="Google Shape;6451;p505"/>
          <p:cNvGrpSpPr/>
          <p:nvPr/>
        </p:nvGrpSpPr>
        <p:grpSpPr>
          <a:xfrm>
            <a:off x="1791970" y="1613389"/>
            <a:ext cx="3226074" cy="2094321"/>
            <a:chOff x="3393463" y="1259130"/>
            <a:chExt cx="3226074" cy="2172379"/>
          </a:xfrm>
        </p:grpSpPr>
        <p:sp>
          <p:nvSpPr>
            <p:cNvPr id="6452" name="Google Shape;6452;p505"/>
            <p:cNvSpPr/>
            <p:nvPr/>
          </p:nvSpPr>
          <p:spPr>
            <a:xfrm rot="-5400000">
              <a:off x="3798247" y="854345"/>
              <a:ext cx="2172379" cy="2981948"/>
            </a:xfrm>
            <a:prstGeom prst="round2SameRect">
              <a:avLst>
                <a:gd fmla="val 9636" name="adj1"/>
                <a:gd fmla="val 0" name="adj2"/>
              </a:avLst>
            </a:prstGeom>
            <a:solidFill>
              <a:srgbClr val="FF8585"/>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6453" name="Google Shape;6453;p505"/>
            <p:cNvSpPr/>
            <p:nvPr/>
          </p:nvSpPr>
          <p:spPr>
            <a:xfrm rot="5400000">
              <a:off x="6257404" y="2218499"/>
              <a:ext cx="470624" cy="253641"/>
            </a:xfrm>
            <a:prstGeom prst="triangle">
              <a:avLst>
                <a:gd fmla="val 50000" name="adj"/>
              </a:avLst>
            </a:prstGeom>
            <a:solidFill>
              <a:srgbClr val="FF85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6454" name="Google Shape;6454;p505"/>
            <p:cNvSpPr txBox="1"/>
            <p:nvPr/>
          </p:nvSpPr>
          <p:spPr>
            <a:xfrm>
              <a:off x="3476588" y="2223757"/>
              <a:ext cx="2817813" cy="4469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Local backup</a:t>
              </a:r>
              <a:endParaRPr b="0" i="0" sz="1400" u="none" cap="none" strike="noStrike">
                <a:solidFill>
                  <a:srgbClr val="000000"/>
                </a:solidFill>
                <a:latin typeface="Open Sans SemiBold"/>
                <a:ea typeface="Open Sans SemiBold"/>
                <a:cs typeface="Open Sans SemiBold"/>
                <a:sym typeface="Open Sans SemiBold"/>
              </a:endParaRPr>
            </a:p>
          </p:txBody>
        </p:sp>
      </p:grpSp>
      <p:sp>
        <p:nvSpPr>
          <p:cNvPr id="6455" name="Google Shape;6455;p505"/>
          <p:cNvSpPr txBox="1"/>
          <p:nvPr/>
        </p:nvSpPr>
        <p:spPr>
          <a:xfrm>
            <a:off x="5075563" y="1675396"/>
            <a:ext cx="9931125" cy="2021988"/>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These involve copying data to on-site storage devices such as external hard drives, USB drives, network-attached storage (NAS), and local servers.</a:t>
            </a:r>
            <a:endParaRPr/>
          </a:p>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It provides quick access for restores but is vulnerable to physical damage like fire or theft if kept at the same location</a:t>
            </a:r>
            <a:endParaRPr b="0" i="0" sz="2200" u="none" cap="none" strike="noStrike">
              <a:solidFill>
                <a:srgbClr val="3F3F3F"/>
              </a:solidFill>
              <a:latin typeface="Open Sans"/>
              <a:ea typeface="Open Sans"/>
              <a:cs typeface="Open Sans"/>
              <a:sym typeface="Open Sans"/>
            </a:endParaRPr>
          </a:p>
        </p:txBody>
      </p:sp>
      <p:sp>
        <p:nvSpPr>
          <p:cNvPr id="6456" name="Google Shape;6456;p505"/>
          <p:cNvSpPr/>
          <p:nvPr/>
        </p:nvSpPr>
        <p:spPr>
          <a:xfrm rot="5400000">
            <a:off x="8933283" y="-195970"/>
            <a:ext cx="1761541" cy="10242286"/>
          </a:xfrm>
          <a:prstGeom prst="round2SameRect">
            <a:avLst>
              <a:gd fmla="val 9437" name="adj1"/>
              <a:gd fmla="val 0" name="adj2"/>
            </a:avLst>
          </a:prstGeom>
          <a:solidFill>
            <a:schemeClr val="lt1"/>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6457" name="Google Shape;6457;p505"/>
          <p:cNvGrpSpPr/>
          <p:nvPr/>
        </p:nvGrpSpPr>
        <p:grpSpPr>
          <a:xfrm>
            <a:off x="1791971" y="4044399"/>
            <a:ext cx="3226074" cy="1761542"/>
            <a:chOff x="3393463" y="1259130"/>
            <a:chExt cx="3226074" cy="2172379"/>
          </a:xfrm>
        </p:grpSpPr>
        <p:sp>
          <p:nvSpPr>
            <p:cNvPr id="6458" name="Google Shape;6458;p505"/>
            <p:cNvSpPr/>
            <p:nvPr/>
          </p:nvSpPr>
          <p:spPr>
            <a:xfrm rot="-5400000">
              <a:off x="3798247" y="854345"/>
              <a:ext cx="2172379" cy="2981948"/>
            </a:xfrm>
            <a:prstGeom prst="round2SameRect">
              <a:avLst>
                <a:gd fmla="val 9636" name="adj1"/>
                <a:gd fmla="val 0" name="adj2"/>
              </a:avLst>
            </a:prstGeom>
            <a:solidFill>
              <a:srgbClr val="17BFAB"/>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6459" name="Google Shape;6459;p505"/>
            <p:cNvSpPr/>
            <p:nvPr/>
          </p:nvSpPr>
          <p:spPr>
            <a:xfrm rot="5400000">
              <a:off x="6257404" y="2218499"/>
              <a:ext cx="470624" cy="253641"/>
            </a:xfrm>
            <a:prstGeom prst="triangle">
              <a:avLst>
                <a:gd fmla="val 50000" name="adj"/>
              </a:avLst>
            </a:prstGeom>
            <a:solidFill>
              <a:srgbClr val="17BFAB"/>
            </a:solidFill>
            <a:ln cap="flat" cmpd="sng" w="9525">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6460" name="Google Shape;6460;p505"/>
            <p:cNvSpPr txBox="1"/>
            <p:nvPr/>
          </p:nvSpPr>
          <p:spPr>
            <a:xfrm>
              <a:off x="3476589" y="2063399"/>
              <a:ext cx="2817813" cy="531332"/>
            </a:xfrm>
            <a:prstGeom prst="rect">
              <a:avLst/>
            </a:prstGeom>
            <a:solidFill>
              <a:srgbClr val="17BFAB"/>
            </a:solidFill>
            <a:ln cap="flat" cmpd="sng" w="9525">
              <a:solidFill>
                <a:srgbClr val="17BFA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Cloud backup</a:t>
              </a:r>
              <a:endParaRPr b="0" i="0" sz="1400" u="none" cap="none" strike="noStrike">
                <a:solidFill>
                  <a:srgbClr val="000000"/>
                </a:solidFill>
                <a:latin typeface="Open Sans SemiBold"/>
                <a:ea typeface="Open Sans SemiBold"/>
                <a:cs typeface="Open Sans SemiBold"/>
                <a:sym typeface="Open Sans SemiBold"/>
              </a:endParaRPr>
            </a:p>
          </p:txBody>
        </p:sp>
      </p:grpSp>
      <p:sp>
        <p:nvSpPr>
          <p:cNvPr id="6461" name="Google Shape;6461;p505"/>
          <p:cNvSpPr txBox="1"/>
          <p:nvPr/>
        </p:nvSpPr>
        <p:spPr>
          <a:xfrm>
            <a:off x="5075565" y="4321583"/>
            <a:ext cx="9622070" cy="1250110"/>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Involves storing your data on remote servers offered by services like Google Drive or Dropbox</a:t>
            </a:r>
            <a:endParaRPr/>
          </a:p>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Allows access from anywhere with an internet connection</a:t>
            </a:r>
            <a:endParaRPr b="0" i="0" sz="2200" u="none" cap="none" strike="noStrike">
              <a:solidFill>
                <a:srgbClr val="3F3F3F"/>
              </a:solidFill>
              <a:latin typeface="Open Sans"/>
              <a:ea typeface="Open Sans"/>
              <a:cs typeface="Open Sans"/>
              <a:sym typeface="Open Sans"/>
            </a:endParaRPr>
          </a:p>
        </p:txBody>
      </p:sp>
      <p:sp>
        <p:nvSpPr>
          <p:cNvPr id="6462" name="Google Shape;6462;p505"/>
          <p:cNvSpPr/>
          <p:nvPr/>
        </p:nvSpPr>
        <p:spPr>
          <a:xfrm rot="5400000">
            <a:off x="8800547" y="1938149"/>
            <a:ext cx="2027014" cy="10242286"/>
          </a:xfrm>
          <a:prstGeom prst="round2SameRect">
            <a:avLst>
              <a:gd fmla="val 9437" name="adj1"/>
              <a:gd fmla="val 0" name="adj2"/>
            </a:avLst>
          </a:prstGeom>
          <a:solidFill>
            <a:schemeClr val="lt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6463" name="Google Shape;6463;p505"/>
          <p:cNvGrpSpPr/>
          <p:nvPr/>
        </p:nvGrpSpPr>
        <p:grpSpPr>
          <a:xfrm>
            <a:off x="1791971" y="6045781"/>
            <a:ext cx="3226074" cy="2027016"/>
            <a:chOff x="3393463" y="1259130"/>
            <a:chExt cx="3226074" cy="2172379"/>
          </a:xfrm>
        </p:grpSpPr>
        <p:sp>
          <p:nvSpPr>
            <p:cNvPr id="6464" name="Google Shape;6464;p505"/>
            <p:cNvSpPr/>
            <p:nvPr/>
          </p:nvSpPr>
          <p:spPr>
            <a:xfrm rot="-5400000">
              <a:off x="3798247" y="854345"/>
              <a:ext cx="2172379" cy="2981948"/>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6465" name="Google Shape;6465;p505"/>
            <p:cNvSpPr/>
            <p:nvPr/>
          </p:nvSpPr>
          <p:spPr>
            <a:xfrm rot="5400000">
              <a:off x="6257404" y="2218499"/>
              <a:ext cx="470624" cy="253641"/>
            </a:xfrm>
            <a:prstGeom prst="triangle">
              <a:avLst>
                <a:gd fmla="val 50000" name="adj"/>
              </a:avLst>
            </a:prstGeom>
            <a:solidFill>
              <a:srgbClr val="427AA1"/>
            </a:solidFill>
            <a:ln cap="flat" cmpd="sng" w="9525">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6466" name="Google Shape;6466;p505"/>
            <p:cNvSpPr txBox="1"/>
            <p:nvPr/>
          </p:nvSpPr>
          <p:spPr>
            <a:xfrm>
              <a:off x="3475489" y="1852967"/>
              <a:ext cx="2817900" cy="824577"/>
            </a:xfrm>
            <a:prstGeom prst="rect">
              <a:avLst/>
            </a:prstGeom>
            <a:solidFill>
              <a:srgbClr val="427AA1"/>
            </a:solidFill>
            <a:ln cap="flat" cmpd="sng" w="9525">
              <a:solidFill>
                <a:srgbClr val="427AA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Online backup service</a:t>
              </a:r>
              <a:endParaRPr b="0" i="0" sz="1400" u="none" cap="none" strike="noStrike">
                <a:solidFill>
                  <a:srgbClr val="000000"/>
                </a:solidFill>
                <a:latin typeface="Open Sans SemiBold"/>
                <a:ea typeface="Open Sans SemiBold"/>
                <a:cs typeface="Open Sans SemiBold"/>
                <a:sym typeface="Open Sans SemiBold"/>
              </a:endParaRPr>
            </a:p>
          </p:txBody>
        </p:sp>
      </p:grpSp>
      <p:sp>
        <p:nvSpPr>
          <p:cNvPr id="6467" name="Google Shape;6467;p505"/>
          <p:cNvSpPr txBox="1"/>
          <p:nvPr/>
        </p:nvSpPr>
        <p:spPr>
          <a:xfrm>
            <a:off x="5075565" y="6460477"/>
            <a:ext cx="9388500" cy="1250110"/>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These services automate the backup process, scheduling regular data copies to their servers</a:t>
            </a:r>
            <a:endParaRPr/>
          </a:p>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This is a convenient option but also relies on internet connectivity</a:t>
            </a:r>
            <a:endParaRPr b="0" i="0" sz="2200" u="none" cap="none" strike="noStrike">
              <a:solidFill>
                <a:srgbClr val="3F3F3F"/>
              </a:solidFill>
              <a:latin typeface="Open Sans"/>
              <a:ea typeface="Open Sans"/>
              <a:cs typeface="Open Sans"/>
              <a:sym typeface="Open Sans"/>
            </a:endParaRPr>
          </a:p>
        </p:txBody>
      </p:sp>
      <p:sp>
        <p:nvSpPr>
          <p:cNvPr id="6468" name="Google Shape;6468;p505"/>
          <p:cNvSpPr/>
          <p:nvPr/>
        </p:nvSpPr>
        <p:spPr>
          <a:xfrm>
            <a:off x="6223000" y="895023"/>
            <a:ext cx="3818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2" name="Shape 6472"/>
        <p:cNvGrpSpPr/>
        <p:nvPr/>
      </p:nvGrpSpPr>
      <p:grpSpPr>
        <a:xfrm>
          <a:off x="0" y="0"/>
          <a:ext cx="0" cy="0"/>
          <a:chOff x="0" y="0"/>
          <a:chExt cx="0" cy="0"/>
        </a:xfrm>
      </p:grpSpPr>
      <p:graphicFrame>
        <p:nvGraphicFramePr>
          <p:cNvPr id="6473" name="Google Shape;6473;p138"/>
          <p:cNvGraphicFramePr/>
          <p:nvPr/>
        </p:nvGraphicFramePr>
        <p:xfrm>
          <a:off x="935934" y="2487088"/>
          <a:ext cx="3000000" cy="3000000"/>
        </p:xfrm>
        <a:graphic>
          <a:graphicData uri="http://schemas.openxmlformats.org/drawingml/2006/table">
            <a:tbl>
              <a:tblPr>
                <a:noFill/>
                <a:tableStyleId>{968ED6C1-C02C-49E0-B6CE-7A1554D6257D}</a:tableStyleId>
              </a:tblPr>
              <a:tblGrid>
                <a:gridCol w="2728125"/>
                <a:gridCol w="4147075"/>
                <a:gridCol w="3197975"/>
                <a:gridCol w="4519000"/>
              </a:tblGrid>
              <a:tr h="673425">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 </a:t>
                      </a:r>
                      <a:endParaRPr sz="2200" u="none" cap="none" strike="noStrike">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5"/>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b="1" lang="en-US" sz="2200" u="none" cap="none" strike="noStrike">
                          <a:solidFill>
                            <a:schemeClr val="lt1"/>
                          </a:solidFill>
                          <a:latin typeface="Open Sans"/>
                          <a:ea typeface="Open Sans"/>
                          <a:cs typeface="Open Sans"/>
                          <a:sym typeface="Open Sans"/>
                        </a:rPr>
                        <a:t>Full backup</a:t>
                      </a:r>
                      <a:endParaRPr sz="2200" u="none" cap="none" strike="noStrike">
                        <a:solidFill>
                          <a:schemeClr val="lt1"/>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5"/>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b="1" lang="en-US" sz="2200" u="none" cap="none" strike="noStrike">
                          <a:solidFill>
                            <a:schemeClr val="lt1"/>
                          </a:solidFill>
                          <a:latin typeface="Open Sans"/>
                          <a:ea typeface="Open Sans"/>
                          <a:cs typeface="Open Sans"/>
                          <a:sym typeface="Open Sans"/>
                        </a:rPr>
                        <a:t>Differential backup</a:t>
                      </a:r>
                      <a:endParaRPr sz="2200" u="none" cap="none" strike="noStrike">
                        <a:solidFill>
                          <a:schemeClr val="lt1"/>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5"/>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b="1" lang="en-US" sz="2200" u="none" cap="none" strike="noStrike">
                          <a:solidFill>
                            <a:schemeClr val="lt1"/>
                          </a:solidFill>
                          <a:latin typeface="Open Sans"/>
                          <a:ea typeface="Open Sans"/>
                          <a:cs typeface="Open Sans"/>
                          <a:sym typeface="Open Sans"/>
                        </a:rPr>
                        <a:t>Incremental backup</a:t>
                      </a:r>
                      <a:endParaRPr sz="2200" u="none" cap="none" strike="noStrike">
                        <a:solidFill>
                          <a:schemeClr val="lt1"/>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5"/>
                    </a:solidFill>
                  </a:tcPr>
                </a:tc>
              </a:tr>
              <a:tr h="3850325">
                <a:tc>
                  <a:txBody>
                    <a:bodyPr/>
                    <a:lstStyle/>
                    <a:p>
                      <a:pPr indent="0" lvl="0" marL="0" marR="0" rtl="0" algn="ctr">
                        <a:lnSpc>
                          <a:spcPct val="107000"/>
                        </a:lnSpc>
                        <a:spcBef>
                          <a:spcPts val="0"/>
                        </a:spcBef>
                        <a:spcAft>
                          <a:spcPts val="0"/>
                        </a:spcAft>
                        <a:buClr>
                          <a:srgbClr val="3F3F3F"/>
                        </a:buClr>
                        <a:buSzPts val="2000"/>
                        <a:buFont typeface="Open Sans"/>
                        <a:buNone/>
                      </a:pPr>
                      <a:r>
                        <a:rPr b="1" lang="en-US" sz="2200" u="none" cap="none" strike="noStrike">
                          <a:solidFill>
                            <a:schemeClr val="lt1"/>
                          </a:solidFill>
                          <a:latin typeface="Open Sans"/>
                          <a:ea typeface="Open Sans"/>
                          <a:cs typeface="Open Sans"/>
                          <a:sym typeface="Open Sans"/>
                        </a:rPr>
                        <a:t>Methodology</a:t>
                      </a:r>
                      <a:endParaRPr sz="2200" u="none" cap="none" strike="noStrike">
                        <a:solidFill>
                          <a:schemeClr val="lt1"/>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5"/>
                    </a:solidFill>
                  </a:tcPr>
                </a:tc>
                <a:tc>
                  <a:txBody>
                    <a:bodyPr/>
                    <a:lstStyle/>
                    <a:p>
                      <a:pPr indent="-234950" lvl="0" marL="342900" marR="0" rtl="0" algn="l">
                        <a:lnSpc>
                          <a:spcPct val="107000"/>
                        </a:lnSpc>
                        <a:spcBef>
                          <a:spcPts val="0"/>
                        </a:spcBef>
                        <a:spcAft>
                          <a:spcPts val="0"/>
                        </a:spcAft>
                        <a:buClr>
                          <a:srgbClr val="3F3F3F"/>
                        </a:buClr>
                        <a:buSzPts val="2200"/>
                        <a:buFont typeface="Open Sans"/>
                        <a:buChar char="•"/>
                      </a:pPr>
                      <a:r>
                        <a:rPr lang="en-US" sz="2200" u="none" cap="none" strike="noStrike">
                          <a:solidFill>
                            <a:srgbClr val="3F3F3F"/>
                          </a:solidFill>
                          <a:latin typeface="Open Sans"/>
                          <a:ea typeface="Open Sans"/>
                          <a:cs typeface="Open Sans"/>
                          <a:sym typeface="Open Sans"/>
                        </a:rPr>
                        <a:t>It is the starting point for all other types of backups</a:t>
                      </a:r>
                      <a:endParaRPr/>
                    </a:p>
                    <a:p>
                      <a:pPr indent="-234950" lvl="0" marL="342900" marR="0" rtl="0" algn="l">
                        <a:lnSpc>
                          <a:spcPct val="107000"/>
                        </a:lnSpc>
                        <a:spcBef>
                          <a:spcPts val="0"/>
                        </a:spcBef>
                        <a:spcAft>
                          <a:spcPts val="0"/>
                        </a:spcAft>
                        <a:buClr>
                          <a:srgbClr val="3F3F3F"/>
                        </a:buClr>
                        <a:buSzPts val="2200"/>
                        <a:buFont typeface="Open Sans"/>
                        <a:buChar char="•"/>
                      </a:pPr>
                      <a:r>
                        <a:rPr lang="en-US" sz="2200" u="none" cap="none" strike="noStrike">
                          <a:solidFill>
                            <a:srgbClr val="3F3F3F"/>
                          </a:solidFill>
                          <a:latin typeface="Open Sans"/>
                          <a:ea typeface="Open Sans"/>
                          <a:cs typeface="Open Sans"/>
                          <a:sym typeface="Open Sans"/>
                        </a:rPr>
                        <a:t>It contains all the data in the folders and files that are selected to be backed up</a:t>
                      </a:r>
                      <a:endParaRPr/>
                    </a:p>
                    <a:p>
                      <a:pPr indent="-234950" lvl="0" marL="342900" marR="0" rtl="0" algn="l">
                        <a:lnSpc>
                          <a:spcPct val="107000"/>
                        </a:lnSpc>
                        <a:spcBef>
                          <a:spcPts val="0"/>
                        </a:spcBef>
                        <a:spcAft>
                          <a:spcPts val="0"/>
                        </a:spcAft>
                        <a:buClr>
                          <a:srgbClr val="3F3F3F"/>
                        </a:buClr>
                        <a:buSzPts val="2200"/>
                        <a:buFont typeface="Open Sans"/>
                        <a:buChar char="•"/>
                      </a:pPr>
                      <a:r>
                        <a:rPr lang="en-US" sz="2200" u="none" cap="none" strike="noStrike">
                          <a:solidFill>
                            <a:srgbClr val="3F3F3F"/>
                          </a:solidFill>
                          <a:latin typeface="Open Sans"/>
                          <a:ea typeface="Open Sans"/>
                          <a:cs typeface="Open Sans"/>
                          <a:sym typeface="Open Sans"/>
                        </a:rPr>
                        <a:t>A single full backup can provide the ability to completely restore all backed-up files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95250" lvl="0" marL="342900" marR="0" rtl="0" algn="l">
                        <a:lnSpc>
                          <a:spcPct val="107000"/>
                        </a:lnSpc>
                        <a:spcBef>
                          <a:spcPts val="0"/>
                        </a:spcBef>
                        <a:spcAft>
                          <a:spcPts val="0"/>
                        </a:spcAft>
                        <a:buClr>
                          <a:srgbClr val="3F3F3F"/>
                        </a:buClr>
                        <a:buSzPts val="2200"/>
                        <a:buFont typeface="Open Sans"/>
                        <a:buNone/>
                      </a:pPr>
                      <a:r>
                        <a:t/>
                      </a:r>
                      <a:endParaRPr sz="2200" u="none" cap="none" strike="noStrike">
                        <a:solidFill>
                          <a:srgbClr val="3F3F3F"/>
                        </a:solidFill>
                        <a:latin typeface="Open Sans"/>
                        <a:ea typeface="Open Sans"/>
                        <a:cs typeface="Open Sans"/>
                        <a:sym typeface="Open Sans"/>
                      </a:endParaRPr>
                    </a:p>
                    <a:p>
                      <a:pPr indent="-234950" lvl="0" marL="342900" marR="0" rtl="0" algn="l">
                        <a:lnSpc>
                          <a:spcPct val="107000"/>
                        </a:lnSpc>
                        <a:spcBef>
                          <a:spcPts val="0"/>
                        </a:spcBef>
                        <a:spcAft>
                          <a:spcPts val="0"/>
                        </a:spcAft>
                        <a:buClr>
                          <a:srgbClr val="3F3F3F"/>
                        </a:buClr>
                        <a:buSzPts val="2200"/>
                        <a:buFont typeface="Open Sans"/>
                        <a:buChar char="•"/>
                      </a:pPr>
                      <a:r>
                        <a:rPr lang="en-US" sz="2200" u="none" cap="none" strike="noStrike">
                          <a:solidFill>
                            <a:srgbClr val="3F3F3F"/>
                          </a:solidFill>
                          <a:latin typeface="Open Sans"/>
                          <a:ea typeface="Open Sans"/>
                          <a:cs typeface="Open Sans"/>
                          <a:sym typeface="Open Sans"/>
                        </a:rPr>
                        <a:t>It contains all files that have changed since the last full backup, the latest full backup, and the latest differential backup is needed for a complete restoration.</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95250" lvl="0" marL="342900" marR="0" rtl="0" algn="l">
                        <a:lnSpc>
                          <a:spcPct val="107000"/>
                        </a:lnSpc>
                        <a:spcBef>
                          <a:spcPts val="0"/>
                        </a:spcBef>
                        <a:spcAft>
                          <a:spcPts val="0"/>
                        </a:spcAft>
                        <a:buClr>
                          <a:srgbClr val="3F3F3F"/>
                        </a:buClr>
                        <a:buSzPts val="2200"/>
                        <a:buFont typeface="Open Sans"/>
                        <a:buNone/>
                      </a:pPr>
                      <a:r>
                        <a:t/>
                      </a:r>
                      <a:endParaRPr sz="1400" u="none" cap="none" strike="noStrike">
                        <a:solidFill>
                          <a:srgbClr val="3F3F3F"/>
                        </a:solidFill>
                        <a:latin typeface="Open Sans"/>
                        <a:ea typeface="Open Sans"/>
                        <a:cs typeface="Open Sans"/>
                        <a:sym typeface="Open Sans"/>
                      </a:endParaRPr>
                    </a:p>
                    <a:p>
                      <a:pPr indent="-234950" lvl="0" marL="342900" marR="0" rtl="0" algn="l">
                        <a:lnSpc>
                          <a:spcPct val="107000"/>
                        </a:lnSpc>
                        <a:spcBef>
                          <a:spcPts val="0"/>
                        </a:spcBef>
                        <a:spcAft>
                          <a:spcPts val="0"/>
                        </a:spcAft>
                        <a:buClr>
                          <a:srgbClr val="3F3F3F"/>
                        </a:buClr>
                        <a:buSzPts val="2200"/>
                        <a:buFont typeface="Open Sans"/>
                        <a:buChar char="•"/>
                      </a:pPr>
                      <a:r>
                        <a:rPr lang="en-US" sz="2200" u="none" cap="none" strike="noStrike">
                          <a:solidFill>
                            <a:srgbClr val="3F3F3F"/>
                          </a:solidFill>
                          <a:latin typeface="Open Sans"/>
                          <a:ea typeface="Open Sans"/>
                          <a:cs typeface="Open Sans"/>
                          <a:sym typeface="Open Sans"/>
                        </a:rPr>
                        <a:t>It stores all files that have changed since the last full, differential, or incremental backup</a:t>
                      </a:r>
                      <a:endParaRPr/>
                    </a:p>
                    <a:p>
                      <a:pPr indent="-234950" lvl="0" marL="342900" marR="0" rtl="0" algn="l">
                        <a:lnSpc>
                          <a:spcPct val="107000"/>
                        </a:lnSpc>
                        <a:spcBef>
                          <a:spcPts val="0"/>
                        </a:spcBef>
                        <a:spcAft>
                          <a:spcPts val="0"/>
                        </a:spcAft>
                        <a:buClr>
                          <a:srgbClr val="3F3F3F"/>
                        </a:buClr>
                        <a:buSzPts val="2200"/>
                        <a:buFont typeface="Open Sans"/>
                        <a:buChar char="•"/>
                      </a:pPr>
                      <a:r>
                        <a:rPr lang="en-US" sz="2200" u="none" cap="none" strike="noStrike">
                          <a:solidFill>
                            <a:srgbClr val="3F3F3F"/>
                          </a:solidFill>
                          <a:latin typeface="Open Sans"/>
                          <a:ea typeface="Open Sans"/>
                          <a:cs typeface="Open Sans"/>
                          <a:sym typeface="Open Sans"/>
                        </a:rPr>
                        <a:t>When restoring from an incremental backup, the most recent full backup as well as every incremental backup made since the last full backup are needed</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8425">
                <a:tc>
                  <a:txBody>
                    <a:bodyPr/>
                    <a:lstStyle/>
                    <a:p>
                      <a:pPr indent="0" lvl="0" marL="0" marR="0" rtl="0" algn="ctr">
                        <a:lnSpc>
                          <a:spcPct val="107000"/>
                        </a:lnSpc>
                        <a:spcBef>
                          <a:spcPts val="0"/>
                        </a:spcBef>
                        <a:spcAft>
                          <a:spcPts val="0"/>
                        </a:spcAft>
                        <a:buClr>
                          <a:srgbClr val="3F3F3F"/>
                        </a:buClr>
                        <a:buSzPts val="2000"/>
                        <a:buFont typeface="Open Sans"/>
                        <a:buNone/>
                      </a:pPr>
                      <a:r>
                        <a:rPr b="1" lang="en-US" sz="2200" u="none" cap="none" strike="noStrike">
                          <a:solidFill>
                            <a:schemeClr val="lt1"/>
                          </a:solidFill>
                          <a:latin typeface="Open Sans"/>
                          <a:ea typeface="Open Sans"/>
                          <a:cs typeface="Open Sans"/>
                          <a:sym typeface="Open Sans"/>
                        </a:rPr>
                        <a:t>Backup speed</a:t>
                      </a:r>
                      <a:endParaRPr sz="2200" u="none" cap="none" strike="noStrike">
                        <a:solidFill>
                          <a:schemeClr val="lt1"/>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5"/>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Slow</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Medium</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Fast</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8425">
                <a:tc>
                  <a:txBody>
                    <a:bodyPr/>
                    <a:lstStyle/>
                    <a:p>
                      <a:pPr indent="0" lvl="0" marL="0" marR="0" rtl="0" algn="ctr">
                        <a:lnSpc>
                          <a:spcPct val="107000"/>
                        </a:lnSpc>
                        <a:spcBef>
                          <a:spcPts val="0"/>
                        </a:spcBef>
                        <a:spcAft>
                          <a:spcPts val="0"/>
                        </a:spcAft>
                        <a:buClr>
                          <a:srgbClr val="3F3F3F"/>
                        </a:buClr>
                        <a:buSzPts val="2000"/>
                        <a:buFont typeface="Open Sans"/>
                        <a:buNone/>
                      </a:pPr>
                      <a:r>
                        <a:rPr b="1" lang="en-US" sz="2200" u="none" cap="none" strike="noStrike">
                          <a:solidFill>
                            <a:schemeClr val="lt1"/>
                          </a:solidFill>
                          <a:latin typeface="Open Sans"/>
                          <a:ea typeface="Open Sans"/>
                          <a:cs typeface="Open Sans"/>
                          <a:sym typeface="Open Sans"/>
                        </a:rPr>
                        <a:t>Restoration speed</a:t>
                      </a:r>
                      <a:endParaRPr sz="2200" u="none" cap="none" strike="noStrike">
                        <a:solidFill>
                          <a:schemeClr val="lt1"/>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5"/>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Fast</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Medium</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Slow</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835850">
                <a:tc>
                  <a:txBody>
                    <a:bodyPr/>
                    <a:lstStyle/>
                    <a:p>
                      <a:pPr indent="0" lvl="0" marL="0" marR="0" rtl="0" algn="ctr">
                        <a:lnSpc>
                          <a:spcPct val="107000"/>
                        </a:lnSpc>
                        <a:spcBef>
                          <a:spcPts val="0"/>
                        </a:spcBef>
                        <a:spcAft>
                          <a:spcPts val="0"/>
                        </a:spcAft>
                        <a:buClr>
                          <a:srgbClr val="3F3F3F"/>
                        </a:buClr>
                        <a:buSzPts val="2000"/>
                        <a:buFont typeface="Open Sans"/>
                        <a:buNone/>
                      </a:pPr>
                      <a:r>
                        <a:rPr b="1" lang="en-US" sz="2200" u="none" cap="none" strike="noStrike">
                          <a:solidFill>
                            <a:schemeClr val="lt1"/>
                          </a:solidFill>
                          <a:latin typeface="Open Sans"/>
                          <a:ea typeface="Open Sans"/>
                          <a:cs typeface="Open Sans"/>
                          <a:sym typeface="Open Sans"/>
                        </a:rPr>
                        <a:t>Storage space required</a:t>
                      </a:r>
                      <a:endParaRPr sz="2200" u="none" cap="none" strike="noStrike">
                        <a:solidFill>
                          <a:schemeClr val="lt1"/>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B9BD5"/>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High</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Medium</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7000"/>
                        </a:lnSpc>
                        <a:spcBef>
                          <a:spcPts val="0"/>
                        </a:spcBef>
                        <a:spcAft>
                          <a:spcPts val="0"/>
                        </a:spcAft>
                        <a:buClr>
                          <a:srgbClr val="3F3F3F"/>
                        </a:buClr>
                        <a:buSzPts val="2000"/>
                        <a:buFont typeface="Open Sans"/>
                        <a:buNone/>
                      </a:pPr>
                      <a:r>
                        <a:rPr lang="en-US" sz="2200" u="none" cap="none" strike="noStrike">
                          <a:solidFill>
                            <a:srgbClr val="3F3F3F"/>
                          </a:solidFill>
                          <a:latin typeface="Open Sans"/>
                          <a:ea typeface="Open Sans"/>
                          <a:cs typeface="Open Sans"/>
                          <a:sym typeface="Open Sans"/>
                        </a:rPr>
                        <a:t>Low</a:t>
                      </a:r>
                      <a:endParaRPr sz="2200" u="none" cap="none" strike="noStrike">
                        <a:solidFill>
                          <a:srgbClr val="3F3F3F"/>
                        </a:solidFill>
                        <a:latin typeface="Open Sans"/>
                        <a:ea typeface="Open Sans"/>
                        <a:cs typeface="Open Sans"/>
                        <a:sym typeface="Open Sans"/>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474" name="Google Shape;6474;p13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Backup Methods </a:t>
            </a:r>
            <a:endParaRPr>
              <a:latin typeface="Open Sans"/>
              <a:ea typeface="Open Sans"/>
              <a:cs typeface="Open Sans"/>
              <a:sym typeface="Open Sans"/>
            </a:endParaRPr>
          </a:p>
        </p:txBody>
      </p:sp>
      <p:sp>
        <p:nvSpPr>
          <p:cNvPr id="6475" name="Google Shape;6475;p138"/>
          <p:cNvSpPr txBox="1"/>
          <p:nvPr/>
        </p:nvSpPr>
        <p:spPr>
          <a:xfrm>
            <a:off x="1447609" y="1228455"/>
            <a:ext cx="13378500" cy="870917"/>
          </a:xfrm>
          <a:prstGeom prst="rect">
            <a:avLst/>
          </a:prstGeom>
          <a:noFill/>
          <a:ln>
            <a:noFill/>
          </a:ln>
        </p:spPr>
        <p:txBody>
          <a:bodyPr anchorCtr="0" anchor="t" bIns="45675" lIns="45675" spcFirstLastPara="1" rIns="45675" wrap="square" tIns="45675">
            <a:spAutoFit/>
          </a:bodyPr>
          <a:lstStyle/>
          <a:p>
            <a:pPr indent="0" lvl="0" marL="0" marR="0" rtl="0" algn="ctr">
              <a:lnSpc>
                <a:spcPct val="115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Backup methods ensure data integrity and network availability by protecting and restoring deleted, corrupted, or lost information. The different methods are:</a:t>
            </a:r>
            <a:endParaRPr b="0" i="0" sz="2200" u="none" cap="none" strike="noStrike">
              <a:solidFill>
                <a:srgbClr val="000000"/>
              </a:solidFill>
              <a:latin typeface="Open Sans"/>
              <a:ea typeface="Open Sans"/>
              <a:cs typeface="Open Sans"/>
              <a:sym typeface="Open Sans"/>
            </a:endParaRPr>
          </a:p>
        </p:txBody>
      </p:sp>
      <p:sp>
        <p:nvSpPr>
          <p:cNvPr id="6476" name="Google Shape;6476;p138"/>
          <p:cNvSpPr/>
          <p:nvPr/>
        </p:nvSpPr>
        <p:spPr>
          <a:xfrm>
            <a:off x="6223000" y="816324"/>
            <a:ext cx="38180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0" name="Shape 6480"/>
        <p:cNvGrpSpPr/>
        <p:nvPr/>
      </p:nvGrpSpPr>
      <p:grpSpPr>
        <a:xfrm>
          <a:off x="0" y="0"/>
          <a:ext cx="0" cy="0"/>
          <a:chOff x="0" y="0"/>
          <a:chExt cx="0" cy="0"/>
        </a:xfrm>
      </p:grpSpPr>
      <p:sp>
        <p:nvSpPr>
          <p:cNvPr id="6481" name="Google Shape;6481;p15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Redundancy and Fault Tolerance Methods</a:t>
            </a:r>
            <a:endParaRPr>
              <a:latin typeface="Open Sans"/>
              <a:ea typeface="Open Sans"/>
              <a:cs typeface="Open Sans"/>
              <a:sym typeface="Open Sans"/>
            </a:endParaRPr>
          </a:p>
        </p:txBody>
      </p:sp>
      <p:sp>
        <p:nvSpPr>
          <p:cNvPr id="6482" name="Google Shape;6482;p156"/>
          <p:cNvSpPr txBox="1"/>
          <p:nvPr/>
        </p:nvSpPr>
        <p:spPr>
          <a:xfrm>
            <a:off x="1439546" y="1478012"/>
            <a:ext cx="13287900" cy="110795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The types of </a:t>
            </a:r>
            <a:r>
              <a:rPr b="1" i="0" lang="en-US" sz="2200" u="none" cap="none" strike="noStrike">
                <a:solidFill>
                  <a:srgbClr val="3F3F3F"/>
                </a:solidFill>
                <a:latin typeface="Open Sans"/>
                <a:ea typeface="Open Sans"/>
                <a:cs typeface="Open Sans"/>
                <a:sym typeface="Open Sans"/>
              </a:rPr>
              <a:t>Redundant Arrays of Inexpensive Disks </a:t>
            </a:r>
            <a:r>
              <a:rPr b="0" i="0" lang="en-US" sz="2200" u="none" cap="none" strike="noStrike">
                <a:solidFill>
                  <a:srgbClr val="3F3F3F"/>
                </a:solidFill>
                <a:latin typeface="Open Sans"/>
                <a:ea typeface="Open Sans"/>
                <a:cs typeface="Open Sans"/>
                <a:sym typeface="Open Sans"/>
              </a:rPr>
              <a:t>or</a:t>
            </a:r>
            <a:r>
              <a:rPr b="1" i="0" lang="en-US" sz="2200" u="none" cap="none" strike="noStrike">
                <a:solidFill>
                  <a:srgbClr val="3F3F3F"/>
                </a:solidFill>
                <a:latin typeface="Open Sans"/>
                <a:ea typeface="Open Sans"/>
                <a:cs typeface="Open Sans"/>
                <a:sym typeface="Open Sans"/>
              </a:rPr>
              <a:t> Redundant Arrays of Independent Disks (RAIDs) </a:t>
            </a:r>
            <a:r>
              <a:rPr b="0" i="0" lang="en-US" sz="2200" u="none" cap="none" strike="noStrike">
                <a:solidFill>
                  <a:srgbClr val="3F3F3F"/>
                </a:solidFill>
                <a:latin typeface="Open Sans"/>
                <a:ea typeface="Open Sans"/>
                <a:cs typeface="Open Sans"/>
                <a:sym typeface="Open Sans"/>
              </a:rPr>
              <a:t>are: </a:t>
            </a:r>
            <a:endParaRPr b="0" i="0" sz="2200" u="none" cap="none" strike="noStrike">
              <a:solidFill>
                <a:srgbClr val="3F3F3F"/>
              </a:solidFill>
              <a:latin typeface="Open Sans"/>
              <a:ea typeface="Open Sans"/>
              <a:cs typeface="Open Sans"/>
              <a:sym typeface="Open Sans"/>
            </a:endParaRPr>
          </a:p>
        </p:txBody>
      </p:sp>
      <p:grpSp>
        <p:nvGrpSpPr>
          <p:cNvPr id="6483" name="Google Shape;6483;p156"/>
          <p:cNvGrpSpPr/>
          <p:nvPr/>
        </p:nvGrpSpPr>
        <p:grpSpPr>
          <a:xfrm>
            <a:off x="1131650" y="3078894"/>
            <a:ext cx="4126577" cy="4135168"/>
            <a:chOff x="1588854" y="2111663"/>
            <a:chExt cx="4126577" cy="4172987"/>
          </a:xfrm>
        </p:grpSpPr>
        <p:sp>
          <p:nvSpPr>
            <p:cNvPr id="6484" name="Google Shape;6484;p156"/>
            <p:cNvSpPr/>
            <p:nvPr/>
          </p:nvSpPr>
          <p:spPr>
            <a:xfrm>
              <a:off x="1588854" y="2510237"/>
              <a:ext cx="4126577" cy="3774413"/>
            </a:xfrm>
            <a:prstGeom prst="roundRect">
              <a:avLst>
                <a:gd fmla="val 5566"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Data striping is done over many drives</a:t>
              </a:r>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Redundancy or parity is not provided</a:t>
              </a:r>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All volumes become unusable if one volume fails</a:t>
              </a:r>
              <a:endParaRPr/>
            </a:p>
          </p:txBody>
        </p:sp>
        <p:grpSp>
          <p:nvGrpSpPr>
            <p:cNvPr id="6485" name="Google Shape;6485;p156"/>
            <p:cNvGrpSpPr/>
            <p:nvPr/>
          </p:nvGrpSpPr>
          <p:grpSpPr>
            <a:xfrm>
              <a:off x="1716191" y="2111663"/>
              <a:ext cx="3871901" cy="731685"/>
              <a:chOff x="3001111" y="1390514"/>
              <a:chExt cx="3929012" cy="2040997"/>
            </a:xfrm>
          </p:grpSpPr>
          <p:sp>
            <p:nvSpPr>
              <p:cNvPr id="6486" name="Google Shape;6486;p156"/>
              <p:cNvSpPr/>
              <p:nvPr/>
            </p:nvSpPr>
            <p:spPr>
              <a:xfrm rot="-5400000">
                <a:off x="3863939" y="920039"/>
                <a:ext cx="2040997" cy="2981948"/>
              </a:xfrm>
              <a:prstGeom prst="roundRect">
                <a:avLst>
                  <a:gd fmla="val 16667" name="adj"/>
                </a:avLst>
              </a:prstGeom>
              <a:solidFill>
                <a:srgbClr val="FF8585"/>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sp>
            <p:nvSpPr>
              <p:cNvPr id="6487" name="Google Shape;6487;p156"/>
              <p:cNvSpPr/>
              <p:nvPr/>
            </p:nvSpPr>
            <p:spPr>
              <a:xfrm>
                <a:off x="3001111" y="1629359"/>
                <a:ext cx="3929012" cy="148941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RAID 0: Striping </a:t>
                </a:r>
                <a:endParaRPr/>
              </a:p>
            </p:txBody>
          </p:sp>
        </p:grpSp>
      </p:grpSp>
      <p:grpSp>
        <p:nvGrpSpPr>
          <p:cNvPr id="6488" name="Google Shape;6488;p156"/>
          <p:cNvGrpSpPr/>
          <p:nvPr/>
        </p:nvGrpSpPr>
        <p:grpSpPr>
          <a:xfrm>
            <a:off x="6073874" y="3074020"/>
            <a:ext cx="4125600" cy="4140042"/>
            <a:chOff x="6641958" y="2110931"/>
            <a:chExt cx="4125600" cy="4554047"/>
          </a:xfrm>
        </p:grpSpPr>
        <p:sp>
          <p:nvSpPr>
            <p:cNvPr id="6489" name="Google Shape;6489;p156"/>
            <p:cNvSpPr/>
            <p:nvPr/>
          </p:nvSpPr>
          <p:spPr>
            <a:xfrm>
              <a:off x="6641958" y="2510235"/>
              <a:ext cx="4125600" cy="4154743"/>
            </a:xfrm>
            <a:prstGeom prst="roundRect">
              <a:avLst>
                <a:gd fmla="val 560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data is written simultaneously on two drives</a:t>
              </a:r>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If one drive fails, the other one has the data</a:t>
              </a:r>
              <a:endParaRPr/>
            </a:p>
          </p:txBody>
        </p:sp>
        <p:grpSp>
          <p:nvGrpSpPr>
            <p:cNvPr id="6490" name="Google Shape;6490;p156"/>
            <p:cNvGrpSpPr/>
            <p:nvPr/>
          </p:nvGrpSpPr>
          <p:grpSpPr>
            <a:xfrm>
              <a:off x="6768807" y="2110931"/>
              <a:ext cx="3871901" cy="731685"/>
              <a:chOff x="2903359" y="1390514"/>
              <a:chExt cx="3929012" cy="2040997"/>
            </a:xfrm>
          </p:grpSpPr>
          <p:sp>
            <p:nvSpPr>
              <p:cNvPr id="6491" name="Google Shape;6491;p156"/>
              <p:cNvSpPr/>
              <p:nvPr/>
            </p:nvSpPr>
            <p:spPr>
              <a:xfrm rot="-5400000">
                <a:off x="3863939" y="920039"/>
                <a:ext cx="2040997" cy="2981948"/>
              </a:xfrm>
              <a:prstGeom prst="roundRect">
                <a:avLst>
                  <a:gd fmla="val 16667" name="adj"/>
                </a:avLst>
              </a:prstGeom>
              <a:solidFill>
                <a:srgbClr val="009FB7"/>
              </a:solidFill>
              <a:ln cap="flat" cmpd="sng" w="25400">
                <a:solidFill>
                  <a:srgbClr val="009F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sp>
            <p:nvSpPr>
              <p:cNvPr id="6492" name="Google Shape;6492;p156"/>
              <p:cNvSpPr/>
              <p:nvPr/>
            </p:nvSpPr>
            <p:spPr>
              <a:xfrm>
                <a:off x="2903359" y="1545086"/>
                <a:ext cx="3929012" cy="1623513"/>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RAID 1: Mirroring </a:t>
                </a:r>
                <a:endParaRPr/>
              </a:p>
            </p:txBody>
          </p:sp>
        </p:grpSp>
      </p:grpSp>
      <p:grpSp>
        <p:nvGrpSpPr>
          <p:cNvPr id="6493" name="Google Shape;6493;p156"/>
          <p:cNvGrpSpPr/>
          <p:nvPr/>
        </p:nvGrpSpPr>
        <p:grpSpPr>
          <a:xfrm>
            <a:off x="11015121" y="3134392"/>
            <a:ext cx="4125600" cy="4075653"/>
            <a:chOff x="11472326" y="2172440"/>
            <a:chExt cx="4125600" cy="4483217"/>
          </a:xfrm>
        </p:grpSpPr>
        <p:sp>
          <p:nvSpPr>
            <p:cNvPr id="6494" name="Google Shape;6494;p156"/>
            <p:cNvSpPr/>
            <p:nvPr/>
          </p:nvSpPr>
          <p:spPr>
            <a:xfrm>
              <a:off x="11472326" y="2541430"/>
              <a:ext cx="4125600" cy="4114227"/>
            </a:xfrm>
            <a:prstGeom prst="roundRect">
              <a:avLst>
                <a:gd fmla="val 3685"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Parity data is held on one drive while data is striped over all drives</a:t>
              </a:r>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drive can be reconstructed from the parity drive if it fails</a:t>
              </a:r>
              <a:endParaRPr/>
            </a:p>
          </p:txBody>
        </p:sp>
        <p:grpSp>
          <p:nvGrpSpPr>
            <p:cNvPr id="6495" name="Google Shape;6495;p156"/>
            <p:cNvGrpSpPr/>
            <p:nvPr/>
          </p:nvGrpSpPr>
          <p:grpSpPr>
            <a:xfrm>
              <a:off x="11867559" y="2172440"/>
              <a:ext cx="3388922" cy="731685"/>
              <a:chOff x="3113079" y="1473047"/>
              <a:chExt cx="3438909" cy="2040997"/>
            </a:xfrm>
          </p:grpSpPr>
          <p:sp>
            <p:nvSpPr>
              <p:cNvPr id="6496" name="Google Shape;6496;p156"/>
              <p:cNvSpPr/>
              <p:nvPr/>
            </p:nvSpPr>
            <p:spPr>
              <a:xfrm rot="-5400000">
                <a:off x="3829421" y="818766"/>
                <a:ext cx="2040997" cy="3349560"/>
              </a:xfrm>
              <a:prstGeom prst="roundRect">
                <a:avLst>
                  <a:gd fmla="val 16667" name="adj"/>
                </a:avLst>
              </a:prstGeom>
              <a:solidFill>
                <a:schemeClr val="accent6"/>
              </a:solidFill>
              <a:ln cap="flat" cmpd="sng" w="25400">
                <a:solidFill>
                  <a:srgbClr val="70AD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sp>
            <p:nvSpPr>
              <p:cNvPr id="6497" name="Google Shape;6497;p156"/>
              <p:cNvSpPr/>
              <p:nvPr/>
            </p:nvSpPr>
            <p:spPr>
              <a:xfrm>
                <a:off x="3113079" y="1690556"/>
                <a:ext cx="3438909" cy="1623511"/>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RAID 3: Byte-level parity </a:t>
                </a:r>
                <a:endParaRPr/>
              </a:p>
            </p:txBody>
          </p:sp>
        </p:grpSp>
      </p:grpSp>
      <p:sp>
        <p:nvSpPr>
          <p:cNvPr id="6498" name="Google Shape;6498;p156"/>
          <p:cNvSpPr/>
          <p:nvPr/>
        </p:nvSpPr>
        <p:spPr>
          <a:xfrm>
            <a:off x="3479800" y="816324"/>
            <a:ext cx="9300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2" name="Shape 6502"/>
        <p:cNvGrpSpPr/>
        <p:nvPr/>
      </p:nvGrpSpPr>
      <p:grpSpPr>
        <a:xfrm>
          <a:off x="0" y="0"/>
          <a:ext cx="0" cy="0"/>
          <a:chOff x="0" y="0"/>
          <a:chExt cx="0" cy="0"/>
        </a:xfrm>
      </p:grpSpPr>
      <p:sp>
        <p:nvSpPr>
          <p:cNvPr id="6503" name="Google Shape;6503;p50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Redundancy and Fault Tolerance Methods</a:t>
            </a:r>
            <a:endParaRPr>
              <a:latin typeface="Open Sans"/>
              <a:ea typeface="Open Sans"/>
              <a:cs typeface="Open Sans"/>
              <a:sym typeface="Open Sans"/>
            </a:endParaRPr>
          </a:p>
        </p:txBody>
      </p:sp>
      <p:sp>
        <p:nvSpPr>
          <p:cNvPr id="6504" name="Google Shape;6504;p506"/>
          <p:cNvSpPr/>
          <p:nvPr/>
        </p:nvSpPr>
        <p:spPr>
          <a:xfrm>
            <a:off x="1131650" y="2773467"/>
            <a:ext cx="4126577" cy="3740206"/>
          </a:xfrm>
          <a:prstGeom prst="roundRect">
            <a:avLst>
              <a:gd fmla="val 5566"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Ensures that there is no single point of failure</a:t>
            </a:r>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Writes data along with parity on all drives</a:t>
            </a:r>
            <a:endParaRPr/>
          </a:p>
        </p:txBody>
      </p:sp>
      <p:sp>
        <p:nvSpPr>
          <p:cNvPr id="6505" name="Google Shape;6505;p506"/>
          <p:cNvSpPr/>
          <p:nvPr/>
        </p:nvSpPr>
        <p:spPr>
          <a:xfrm>
            <a:off x="6073874" y="2736635"/>
            <a:ext cx="4125600" cy="3777038"/>
          </a:xfrm>
          <a:prstGeom prst="roundRect">
            <a:avLst>
              <a:gd fmla="val 560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More fault tolerance than level 5 with a second set of parity data written on all drives</a:t>
            </a:r>
            <a:endParaRPr/>
          </a:p>
        </p:txBody>
      </p:sp>
      <p:sp>
        <p:nvSpPr>
          <p:cNvPr id="6506" name="Google Shape;6506;p506"/>
          <p:cNvSpPr/>
          <p:nvPr/>
        </p:nvSpPr>
        <p:spPr>
          <a:xfrm>
            <a:off x="11015121" y="2769447"/>
            <a:ext cx="4125600" cy="3740207"/>
          </a:xfrm>
          <a:prstGeom prst="roundRect">
            <a:avLst>
              <a:gd fmla="val 3685"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Supports multiple disk failures by simultaneously mirroring and striping data across several drives</a:t>
            </a:r>
            <a:endParaRPr/>
          </a:p>
        </p:txBody>
      </p:sp>
      <p:sp>
        <p:nvSpPr>
          <p:cNvPr id="6507" name="Google Shape;6507;p506"/>
          <p:cNvSpPr/>
          <p:nvPr/>
        </p:nvSpPr>
        <p:spPr>
          <a:xfrm>
            <a:off x="3479800" y="816324"/>
            <a:ext cx="9300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508" name="Google Shape;6508;p506"/>
          <p:cNvGrpSpPr/>
          <p:nvPr/>
        </p:nvGrpSpPr>
        <p:grpSpPr>
          <a:xfrm>
            <a:off x="1542017" y="2210509"/>
            <a:ext cx="3194127" cy="956104"/>
            <a:chOff x="3247245" y="1193370"/>
            <a:chExt cx="3241241" cy="2933703"/>
          </a:xfrm>
        </p:grpSpPr>
        <p:sp>
          <p:nvSpPr>
            <p:cNvPr id="6509" name="Google Shape;6509;p506"/>
            <p:cNvSpPr/>
            <p:nvPr/>
          </p:nvSpPr>
          <p:spPr>
            <a:xfrm rot="-5400000">
              <a:off x="3666643" y="1117332"/>
              <a:ext cx="2435589" cy="2981948"/>
            </a:xfrm>
            <a:prstGeom prst="roundRect">
              <a:avLst>
                <a:gd fmla="val 16667" name="adj"/>
              </a:avLst>
            </a:prstGeom>
            <a:solidFill>
              <a:srgbClr val="009FB7"/>
            </a:solidFill>
            <a:ln cap="flat" cmpd="sng" w="25400">
              <a:solidFill>
                <a:srgbClr val="009F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sp>
          <p:nvSpPr>
            <p:cNvPr id="6510" name="Google Shape;6510;p506"/>
            <p:cNvSpPr/>
            <p:nvPr/>
          </p:nvSpPr>
          <p:spPr>
            <a:xfrm>
              <a:off x="3247245" y="1193370"/>
              <a:ext cx="3241241" cy="2933703"/>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RAID 5: Interleave parity </a:t>
              </a:r>
              <a:endParaRPr/>
            </a:p>
          </p:txBody>
        </p:sp>
      </p:grpSp>
      <p:sp>
        <p:nvSpPr>
          <p:cNvPr id="6511" name="Google Shape;6511;p506"/>
          <p:cNvSpPr/>
          <p:nvPr/>
        </p:nvSpPr>
        <p:spPr>
          <a:xfrm>
            <a:off x="6469107" y="2205007"/>
            <a:ext cx="3476611" cy="1063256"/>
          </a:xfrm>
          <a:prstGeom prst="roundRect">
            <a:avLst>
              <a:gd fmla="val 16667" name="adj"/>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RAID 6: Second or double-parity data </a:t>
            </a:r>
            <a:endParaRPr/>
          </a:p>
        </p:txBody>
      </p:sp>
      <p:grpSp>
        <p:nvGrpSpPr>
          <p:cNvPr id="6512" name="Google Shape;6512;p506"/>
          <p:cNvGrpSpPr/>
          <p:nvPr/>
        </p:nvGrpSpPr>
        <p:grpSpPr>
          <a:xfrm>
            <a:off x="11393748" y="2083550"/>
            <a:ext cx="3276777" cy="1101909"/>
            <a:chOff x="3247245" y="1193370"/>
            <a:chExt cx="3241241" cy="2933704"/>
          </a:xfrm>
        </p:grpSpPr>
        <p:sp>
          <p:nvSpPr>
            <p:cNvPr id="6513" name="Google Shape;6513;p506"/>
            <p:cNvSpPr/>
            <p:nvPr/>
          </p:nvSpPr>
          <p:spPr>
            <a:xfrm rot="-5400000">
              <a:off x="3666643" y="1117332"/>
              <a:ext cx="2435589" cy="2981948"/>
            </a:xfrm>
            <a:prstGeom prst="roundRect">
              <a:avLst>
                <a:gd fmla="val 16667" name="adj"/>
              </a:avLst>
            </a:prstGeom>
            <a:solidFill>
              <a:srgbClr val="009FB7"/>
            </a:solidFill>
            <a:ln cap="flat" cmpd="sng" w="25400">
              <a:solidFill>
                <a:srgbClr val="009F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sp>
          <p:nvSpPr>
            <p:cNvPr id="6514" name="Google Shape;6514;p506"/>
            <p:cNvSpPr/>
            <p:nvPr/>
          </p:nvSpPr>
          <p:spPr>
            <a:xfrm>
              <a:off x="3247245" y="1193370"/>
              <a:ext cx="3241241" cy="2933704"/>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RAID 10: Striping and mirroring </a:t>
              </a:r>
              <a:endParaRPr/>
            </a:p>
          </p:txBody>
        </p:sp>
      </p:gr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8" name="Shape 6518"/>
        <p:cNvGrpSpPr/>
        <p:nvPr/>
      </p:nvGrpSpPr>
      <p:grpSpPr>
        <a:xfrm>
          <a:off x="0" y="0"/>
          <a:ext cx="0" cy="0"/>
          <a:chOff x="0" y="0"/>
          <a:chExt cx="0" cy="0"/>
        </a:xfrm>
      </p:grpSpPr>
      <p:sp>
        <p:nvSpPr>
          <p:cNvPr id="6519" name="Google Shape;6519;p507"/>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Power</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4" name="Shape 6524"/>
        <p:cNvGrpSpPr/>
        <p:nvPr/>
      </p:nvGrpSpPr>
      <p:grpSpPr>
        <a:xfrm>
          <a:off x="0" y="0"/>
          <a:ext cx="0" cy="0"/>
          <a:chOff x="0" y="0"/>
          <a:chExt cx="0" cy="0"/>
        </a:xfrm>
      </p:grpSpPr>
      <p:sp>
        <p:nvSpPr>
          <p:cNvPr id="6525" name="Google Shape;6525;p50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Power</a:t>
            </a:r>
            <a:endParaRPr>
              <a:latin typeface="Open Sans"/>
              <a:ea typeface="Open Sans"/>
              <a:cs typeface="Open Sans"/>
              <a:sym typeface="Open Sans"/>
            </a:endParaRPr>
          </a:p>
        </p:txBody>
      </p:sp>
      <p:sp>
        <p:nvSpPr>
          <p:cNvPr id="6526" name="Google Shape;6526;p508"/>
          <p:cNvSpPr/>
          <p:nvPr/>
        </p:nvSpPr>
        <p:spPr>
          <a:xfrm>
            <a:off x="7429501" y="816352"/>
            <a:ext cx="140104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27" name="Google Shape;6527;p508"/>
          <p:cNvSpPr/>
          <p:nvPr/>
        </p:nvSpPr>
        <p:spPr>
          <a:xfrm>
            <a:off x="1060276" y="2687078"/>
            <a:ext cx="9384476" cy="2929497"/>
          </a:xfrm>
          <a:prstGeom prst="roundRect">
            <a:avLst>
              <a:gd fmla="val 16667"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1" marL="0" marR="0" rtl="0" algn="l">
              <a:lnSpc>
                <a:spcPct val="100000"/>
              </a:lnSpc>
              <a:spcBef>
                <a:spcPts val="0"/>
              </a:spcBef>
              <a:spcAft>
                <a:spcPts val="0"/>
              </a:spcAft>
              <a:buNone/>
            </a:pPr>
            <a:r>
              <a:rPr b="0" i="0" lang="en-US" sz="2200" u="none" cap="none" strike="noStrike">
                <a:solidFill>
                  <a:srgbClr val="000000"/>
                </a:solidFill>
                <a:latin typeface="Open Sans"/>
                <a:ea typeface="Open Sans"/>
                <a:cs typeface="Open Sans"/>
                <a:sym typeface="Open Sans"/>
              </a:rPr>
              <a:t>Power protection refers to devices and strategies used to safeguard electronic equipment from damage caused by fluctuations or complete loss of electrical power.</a:t>
            </a:r>
            <a:endParaRPr b="0" i="0" sz="2200" u="none" cap="none" strike="noStrike">
              <a:solidFill>
                <a:schemeClr val="dk1"/>
              </a:solidFill>
              <a:latin typeface="Open Sans"/>
              <a:ea typeface="Open Sans"/>
              <a:cs typeface="Open Sans"/>
              <a:sym typeface="Open Sans"/>
            </a:endParaRPr>
          </a:p>
        </p:txBody>
      </p:sp>
      <p:pic>
        <p:nvPicPr>
          <p:cNvPr id="6528" name="Google Shape;6528;p508"/>
          <p:cNvPicPr preferRelativeResize="0"/>
          <p:nvPr/>
        </p:nvPicPr>
        <p:blipFill rotWithShape="1">
          <a:blip r:embed="rId3">
            <a:alphaModFix/>
          </a:blip>
          <a:srcRect b="0" l="0" r="0" t="0"/>
          <a:stretch/>
        </p:blipFill>
        <p:spPr>
          <a:xfrm>
            <a:off x="11115947" y="2404167"/>
            <a:ext cx="3457303" cy="2929497"/>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2" name="Shape 6532"/>
        <p:cNvGrpSpPr/>
        <p:nvPr/>
      </p:nvGrpSpPr>
      <p:grpSpPr>
        <a:xfrm>
          <a:off x="0" y="0"/>
          <a:ext cx="0" cy="0"/>
          <a:chOff x="0" y="0"/>
          <a:chExt cx="0" cy="0"/>
        </a:xfrm>
      </p:grpSpPr>
      <p:sp>
        <p:nvSpPr>
          <p:cNvPr id="6533" name="Google Shape;6533;p509"/>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a:solidFill>
                  <a:srgbClr val="3F3F3F"/>
                </a:solidFill>
              </a:rPr>
              <a:t>Power Supply</a:t>
            </a:r>
            <a:endParaRPr>
              <a:solidFill>
                <a:srgbClr val="3F3F3F"/>
              </a:solidFill>
            </a:endParaRPr>
          </a:p>
        </p:txBody>
      </p:sp>
      <p:sp>
        <p:nvSpPr>
          <p:cNvPr id="6534" name="Google Shape;6534;p509"/>
          <p:cNvSpPr txBox="1"/>
          <p:nvPr/>
        </p:nvSpPr>
        <p:spPr>
          <a:xfrm>
            <a:off x="1902107" y="1393101"/>
            <a:ext cx="12451636" cy="771878"/>
          </a:xfrm>
          <a:prstGeom prst="rect">
            <a:avLst/>
          </a:prstGeom>
          <a:noFill/>
          <a:ln>
            <a:noFill/>
          </a:ln>
        </p:spPr>
        <p:txBody>
          <a:bodyPr anchorCtr="0" anchor="ctr" bIns="0" lIns="0" spcFirstLastPara="1" rIns="0" wrap="square" tIns="0">
            <a:spAutoFit/>
          </a:bodyPr>
          <a:lstStyle/>
          <a:p>
            <a:pPr indent="1270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reliable power supply is critical for any data center. The following are common threats to the power system:</a:t>
            </a:r>
            <a:endParaRPr b="0" i="0" sz="2200" u="none" cap="none" strike="noStrike">
              <a:solidFill>
                <a:srgbClr val="3F3F3F"/>
              </a:solidFill>
              <a:latin typeface="Open Sans"/>
              <a:ea typeface="Open Sans"/>
              <a:cs typeface="Open Sans"/>
              <a:sym typeface="Open Sans"/>
            </a:endParaRPr>
          </a:p>
        </p:txBody>
      </p:sp>
      <p:sp>
        <p:nvSpPr>
          <p:cNvPr id="6535" name="Google Shape;6535;p509"/>
          <p:cNvSpPr/>
          <p:nvPr/>
        </p:nvSpPr>
        <p:spPr>
          <a:xfrm>
            <a:off x="4129724" y="2804491"/>
            <a:ext cx="8020946" cy="1303257"/>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000"/>
              </a:lnSpc>
              <a:spcBef>
                <a:spcPts val="1000"/>
              </a:spcBef>
              <a:spcAft>
                <a:spcPts val="0"/>
              </a:spcAft>
              <a:buClr>
                <a:srgbClr val="000000"/>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536" name="Google Shape;6536;p509"/>
          <p:cNvSpPr/>
          <p:nvPr/>
        </p:nvSpPr>
        <p:spPr>
          <a:xfrm>
            <a:off x="4107256" y="2569521"/>
            <a:ext cx="3384667" cy="488959"/>
          </a:xfrm>
          <a:prstGeom prst="snipRoundRect">
            <a:avLst>
              <a:gd fmla="val 16667" name="adj1"/>
              <a:gd fmla="val 32955" name="adj2"/>
            </a:avLst>
          </a:prstGeom>
          <a:solidFill>
            <a:srgbClr val="C86A4C"/>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714375" lvl="0" marL="0" marR="0" rtl="0" algn="l">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Power excess</a:t>
            </a:r>
            <a:endParaRPr b="0" i="0" sz="2200" u="none" cap="none" strike="noStrike">
              <a:solidFill>
                <a:schemeClr val="lt1"/>
              </a:solidFill>
              <a:latin typeface="Open Sans"/>
              <a:ea typeface="Open Sans"/>
              <a:cs typeface="Open Sans"/>
              <a:sym typeface="Open Sans"/>
            </a:endParaRPr>
          </a:p>
        </p:txBody>
      </p:sp>
      <p:sp>
        <p:nvSpPr>
          <p:cNvPr id="6537" name="Google Shape;6537;p509"/>
          <p:cNvSpPr/>
          <p:nvPr/>
        </p:nvSpPr>
        <p:spPr>
          <a:xfrm>
            <a:off x="4129725" y="4699257"/>
            <a:ext cx="8020946" cy="1396531"/>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000"/>
              </a:lnSpc>
              <a:spcBef>
                <a:spcPts val="1000"/>
              </a:spcBef>
              <a:spcAft>
                <a:spcPts val="0"/>
              </a:spcAft>
              <a:buClr>
                <a:srgbClr val="000000"/>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538" name="Google Shape;6538;p509"/>
          <p:cNvSpPr/>
          <p:nvPr/>
        </p:nvSpPr>
        <p:spPr>
          <a:xfrm>
            <a:off x="4107256" y="4464287"/>
            <a:ext cx="3422767" cy="488959"/>
          </a:xfrm>
          <a:prstGeom prst="snipRoundRect">
            <a:avLst>
              <a:gd fmla="val 16667" name="adj1"/>
              <a:gd fmla="val 32955" name="adj2"/>
            </a:avLst>
          </a:prstGeom>
          <a:solidFill>
            <a:srgbClr val="009FB7"/>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839469" lvl="0" marL="0" marR="0" rtl="0" algn="l">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Power loss</a:t>
            </a:r>
            <a:endParaRPr b="0" i="0" sz="2200" u="none" cap="none" strike="noStrike">
              <a:solidFill>
                <a:schemeClr val="lt1"/>
              </a:solidFill>
              <a:latin typeface="Open Sans"/>
              <a:ea typeface="Open Sans"/>
              <a:cs typeface="Open Sans"/>
              <a:sym typeface="Open Sans"/>
            </a:endParaRPr>
          </a:p>
        </p:txBody>
      </p:sp>
      <p:sp>
        <p:nvSpPr>
          <p:cNvPr id="6539" name="Google Shape;6539;p509"/>
          <p:cNvSpPr/>
          <p:nvPr/>
        </p:nvSpPr>
        <p:spPr>
          <a:xfrm>
            <a:off x="4129725" y="6827017"/>
            <a:ext cx="8020946" cy="1396531"/>
          </a:xfrm>
          <a:prstGeom prst="roundRect">
            <a:avLst>
              <a:gd fmla="val 4792" name="adj"/>
            </a:avLst>
          </a:prstGeom>
          <a:solidFill>
            <a:srgbClr val="E8E8E8"/>
          </a:solidFill>
          <a:ln cap="rnd" cmpd="sng" w="412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4000"/>
              </a:lnSpc>
              <a:spcBef>
                <a:spcPts val="1000"/>
              </a:spcBef>
              <a:spcAft>
                <a:spcPts val="0"/>
              </a:spcAft>
              <a:buClr>
                <a:srgbClr val="000000"/>
              </a:buClr>
              <a:buSzPts val="20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540" name="Google Shape;6540;p509"/>
          <p:cNvSpPr/>
          <p:nvPr/>
        </p:nvSpPr>
        <p:spPr>
          <a:xfrm>
            <a:off x="4107256" y="6592047"/>
            <a:ext cx="3422767" cy="488959"/>
          </a:xfrm>
          <a:prstGeom prst="snipRoundRect">
            <a:avLst>
              <a:gd fmla="val 16667" name="adj1"/>
              <a:gd fmla="val 32955" name="adj2"/>
            </a:avLst>
          </a:prstGeom>
          <a:solidFill>
            <a:srgbClr val="6A9672"/>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337820" lvl="0" marL="0" marR="0" rtl="0" algn="l">
              <a:lnSpc>
                <a:spcPct val="114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Power degradation</a:t>
            </a:r>
            <a:endParaRPr b="0" i="0" sz="2200" u="none" cap="none" strike="noStrike">
              <a:solidFill>
                <a:schemeClr val="lt1"/>
              </a:solidFill>
              <a:latin typeface="Open Sans"/>
              <a:ea typeface="Open Sans"/>
              <a:cs typeface="Open Sans"/>
              <a:sym typeface="Open Sans"/>
            </a:endParaRPr>
          </a:p>
        </p:txBody>
      </p:sp>
      <p:sp>
        <p:nvSpPr>
          <p:cNvPr id="6541" name="Google Shape;6541;p509"/>
          <p:cNvSpPr txBox="1"/>
          <p:nvPr/>
        </p:nvSpPr>
        <p:spPr>
          <a:xfrm>
            <a:off x="4107256" y="2925965"/>
            <a:ext cx="6773258" cy="1120651"/>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Surge:</a:t>
            </a:r>
            <a:r>
              <a:rPr b="0" i="0" lang="en-US" sz="2200" u="none" cap="none" strike="noStrike">
                <a:solidFill>
                  <a:srgbClr val="3F3F3F"/>
                </a:solidFill>
                <a:latin typeface="Open Sans"/>
                <a:ea typeface="Open Sans"/>
                <a:cs typeface="Open Sans"/>
                <a:sym typeface="Open Sans"/>
              </a:rPr>
              <a:t> Prolonged high voltage</a:t>
            </a:r>
            <a:endParaRPr/>
          </a:p>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Spike:</a:t>
            </a:r>
            <a:r>
              <a:rPr b="0" i="0" lang="en-US" sz="2200" u="none" cap="none" strike="noStrike">
                <a:solidFill>
                  <a:srgbClr val="3F3F3F"/>
                </a:solidFill>
                <a:latin typeface="Open Sans"/>
                <a:ea typeface="Open Sans"/>
                <a:cs typeface="Open Sans"/>
                <a:sym typeface="Open Sans"/>
              </a:rPr>
              <a:t> Momentary high voltage</a:t>
            </a:r>
            <a:endParaRPr/>
          </a:p>
        </p:txBody>
      </p:sp>
      <p:sp>
        <p:nvSpPr>
          <p:cNvPr id="6542" name="Google Shape;6542;p509"/>
          <p:cNvSpPr txBox="1"/>
          <p:nvPr/>
        </p:nvSpPr>
        <p:spPr>
          <a:xfrm>
            <a:off x="4107256" y="4859831"/>
            <a:ext cx="7848600" cy="1120651"/>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Blackout:</a:t>
            </a:r>
            <a:r>
              <a:rPr b="0" i="0" lang="en-US" sz="2200" u="none" cap="none" strike="noStrike">
                <a:solidFill>
                  <a:srgbClr val="3F3F3F"/>
                </a:solidFill>
                <a:latin typeface="Open Sans"/>
                <a:ea typeface="Open Sans"/>
                <a:cs typeface="Open Sans"/>
                <a:sym typeface="Open Sans"/>
              </a:rPr>
              <a:t> Prolonged, complete loss of electric power</a:t>
            </a:r>
            <a:endParaRPr/>
          </a:p>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Fault:</a:t>
            </a:r>
            <a:r>
              <a:rPr b="0" i="0" lang="en-US" sz="2200" u="none" cap="none" strike="noStrike">
                <a:solidFill>
                  <a:srgbClr val="3F3F3F"/>
                </a:solidFill>
                <a:latin typeface="Open Sans"/>
                <a:ea typeface="Open Sans"/>
                <a:cs typeface="Open Sans"/>
                <a:sym typeface="Open Sans"/>
              </a:rPr>
              <a:t> Momentary power outage</a:t>
            </a:r>
            <a:endParaRPr/>
          </a:p>
        </p:txBody>
      </p:sp>
      <p:sp>
        <p:nvSpPr>
          <p:cNvPr id="6543" name="Google Shape;6543;p509"/>
          <p:cNvSpPr txBox="1"/>
          <p:nvPr/>
        </p:nvSpPr>
        <p:spPr>
          <a:xfrm>
            <a:off x="4107256" y="6986459"/>
            <a:ext cx="7848600" cy="1120651"/>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Brownout:</a:t>
            </a:r>
            <a:r>
              <a:rPr b="0" i="0" lang="en-US" sz="2200" u="none" cap="none" strike="noStrike">
                <a:solidFill>
                  <a:srgbClr val="3F3F3F"/>
                </a:solidFill>
                <a:latin typeface="Open Sans"/>
                <a:ea typeface="Open Sans"/>
                <a:cs typeface="Open Sans"/>
                <a:sym typeface="Open Sans"/>
              </a:rPr>
              <a:t> Prolonged reduction in voltage</a:t>
            </a:r>
            <a:endParaRPr/>
          </a:p>
          <a:p>
            <a:pPr indent="-342900" lvl="0" marL="472500" marR="0" rtl="0" algn="l">
              <a:lnSpc>
                <a:spcPct val="114000"/>
              </a:lnSpc>
              <a:spcBef>
                <a:spcPts val="1000"/>
              </a:spcBef>
              <a:spcAft>
                <a:spcPts val="0"/>
              </a:spcAft>
              <a:buClr>
                <a:srgbClr val="3F3F3F"/>
              </a:buClr>
              <a:buSzPts val="2200"/>
              <a:buFont typeface="Arial"/>
              <a:buChar char="•"/>
            </a:pPr>
            <a:r>
              <a:rPr b="1" i="0" lang="en-US" sz="2200" u="none" cap="none" strike="noStrike">
                <a:solidFill>
                  <a:srgbClr val="3F3F3F"/>
                </a:solidFill>
                <a:latin typeface="Open Sans"/>
                <a:ea typeface="Open Sans"/>
                <a:cs typeface="Open Sans"/>
                <a:sym typeface="Open Sans"/>
              </a:rPr>
              <a:t>Sag or Dip:</a:t>
            </a:r>
            <a:r>
              <a:rPr b="0" i="0" lang="en-US" sz="2200" u="none" cap="none" strike="noStrike">
                <a:solidFill>
                  <a:srgbClr val="3F3F3F"/>
                </a:solidFill>
                <a:latin typeface="Open Sans"/>
                <a:ea typeface="Open Sans"/>
                <a:cs typeface="Open Sans"/>
                <a:sym typeface="Open Sans"/>
              </a:rPr>
              <a:t> Momentary reduction in voltage</a:t>
            </a:r>
            <a:endParaRPr/>
          </a:p>
        </p:txBody>
      </p:sp>
      <p:sp>
        <p:nvSpPr>
          <p:cNvPr id="6544" name="Google Shape;6544;p509"/>
          <p:cNvSpPr/>
          <p:nvPr/>
        </p:nvSpPr>
        <p:spPr>
          <a:xfrm>
            <a:off x="6629401" y="890466"/>
            <a:ext cx="30024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8" name="Shape 6548"/>
        <p:cNvGrpSpPr/>
        <p:nvPr/>
      </p:nvGrpSpPr>
      <p:grpSpPr>
        <a:xfrm>
          <a:off x="0" y="0"/>
          <a:ext cx="0" cy="0"/>
          <a:chOff x="0" y="0"/>
          <a:chExt cx="0" cy="0"/>
        </a:xfrm>
      </p:grpSpPr>
      <p:sp>
        <p:nvSpPr>
          <p:cNvPr id="6549" name="Google Shape;6549;p51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937" lvl="0" marL="0" rtl="0" algn="ctr">
              <a:lnSpc>
                <a:spcPct val="90000"/>
              </a:lnSpc>
              <a:spcBef>
                <a:spcPts val="0"/>
              </a:spcBef>
              <a:spcAft>
                <a:spcPts val="0"/>
              </a:spcAft>
              <a:buSzPts val="4400"/>
              <a:buNone/>
            </a:pPr>
            <a:r>
              <a:rPr lang="en-US">
                <a:solidFill>
                  <a:srgbClr val="3F3F3F"/>
                </a:solidFill>
              </a:rPr>
              <a:t>HVAC</a:t>
            </a:r>
            <a:endParaRPr>
              <a:solidFill>
                <a:srgbClr val="3F3F3F"/>
              </a:solidFill>
            </a:endParaRPr>
          </a:p>
        </p:txBody>
      </p:sp>
      <p:sp>
        <p:nvSpPr>
          <p:cNvPr id="6550" name="Google Shape;6550;p510"/>
          <p:cNvSpPr/>
          <p:nvPr/>
        </p:nvSpPr>
        <p:spPr>
          <a:xfrm>
            <a:off x="1306824" y="2322688"/>
            <a:ext cx="13149392" cy="4155604"/>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nvGrpSpPr>
          <p:cNvPr id="6551" name="Google Shape;6551;p510"/>
          <p:cNvGrpSpPr/>
          <p:nvPr/>
        </p:nvGrpSpPr>
        <p:grpSpPr>
          <a:xfrm rot="-5400000">
            <a:off x="4958695" y="-825408"/>
            <a:ext cx="594850" cy="6907858"/>
            <a:chOff x="5733265" y="1718302"/>
            <a:chExt cx="642145" cy="3928148"/>
          </a:xfrm>
        </p:grpSpPr>
        <p:sp>
          <p:nvSpPr>
            <p:cNvPr id="6552" name="Google Shape;6552;p510"/>
            <p:cNvSpPr/>
            <p:nvPr/>
          </p:nvSpPr>
          <p:spPr>
            <a:xfrm rot="-5400000">
              <a:off x="4109129" y="3380169"/>
              <a:ext cx="3890416" cy="642145"/>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SemiBold"/>
                <a:ea typeface="Open Sans SemiBold"/>
                <a:cs typeface="Open Sans SemiBold"/>
                <a:sym typeface="Open Sans SemiBold"/>
              </a:endParaRPr>
            </a:p>
          </p:txBody>
        </p:sp>
        <p:sp>
          <p:nvSpPr>
            <p:cNvPr id="6553" name="Google Shape;6553;p510"/>
            <p:cNvSpPr txBox="1"/>
            <p:nvPr/>
          </p:nvSpPr>
          <p:spPr>
            <a:xfrm rot="5400000">
              <a:off x="4144664" y="3431183"/>
              <a:ext cx="3857640" cy="431877"/>
            </a:xfrm>
            <a:prstGeom prst="rect">
              <a:avLst/>
            </a:prstGeom>
            <a:no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000" u="none" cap="none" strike="noStrike">
                  <a:solidFill>
                    <a:schemeClr val="lt1"/>
                  </a:solidFill>
                  <a:latin typeface="Open Sans"/>
                  <a:ea typeface="Open Sans"/>
                  <a:cs typeface="Open Sans"/>
                  <a:sym typeface="Open Sans"/>
                </a:rPr>
                <a:t>Heating, Ventilation, and Air-Conditioning (HVAC)</a:t>
              </a:r>
              <a:endParaRPr/>
            </a:p>
          </p:txBody>
        </p:sp>
      </p:grpSp>
      <p:sp>
        <p:nvSpPr>
          <p:cNvPr id="6554" name="Google Shape;6554;p510"/>
          <p:cNvSpPr txBox="1"/>
          <p:nvPr/>
        </p:nvSpPr>
        <p:spPr>
          <a:xfrm>
            <a:off x="1306824" y="3005600"/>
            <a:ext cx="12005757" cy="2663189"/>
          </a:xfrm>
          <a:prstGeom prst="rect">
            <a:avLst/>
          </a:prstGeom>
          <a:noFill/>
          <a:ln>
            <a:noFill/>
          </a:ln>
        </p:spPr>
        <p:txBody>
          <a:bodyPr anchorCtr="0" anchor="t" bIns="45700" lIns="91425" spcFirstLastPara="1" rIns="91425" wrap="square" tIns="45700">
            <a:spAutoFit/>
          </a:bodyPr>
          <a:lstStyle/>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Temperature and humidity are maintained within reasonable limits</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Positive pressure and drainage are employed</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Recommended humidity levels are 40 to 60%Low humidity causes static electricity</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High humidity may cause corrosion</a:t>
            </a:r>
            <a:endParaRPr/>
          </a:p>
          <a:p>
            <a:pPr indent="-342900" lvl="0" marL="472500" marR="0" rtl="0" algn="l">
              <a:lnSpc>
                <a:spcPct val="114000"/>
              </a:lnSpc>
              <a:spcBef>
                <a:spcPts val="100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Recommended set point temperature range for a data center is 68 to 77°F (20–25°C)</a:t>
            </a:r>
            <a:endParaRPr/>
          </a:p>
        </p:txBody>
      </p:sp>
      <p:sp>
        <p:nvSpPr>
          <p:cNvPr id="6555" name="Google Shape;6555;p510"/>
          <p:cNvSpPr/>
          <p:nvPr/>
        </p:nvSpPr>
        <p:spPr>
          <a:xfrm>
            <a:off x="7518400" y="890466"/>
            <a:ext cx="12204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9" name="Shape 6559"/>
        <p:cNvGrpSpPr/>
        <p:nvPr/>
      </p:nvGrpSpPr>
      <p:grpSpPr>
        <a:xfrm>
          <a:off x="0" y="0"/>
          <a:ext cx="0" cy="0"/>
          <a:chOff x="0" y="0"/>
          <a:chExt cx="0" cy="0"/>
        </a:xfrm>
      </p:grpSpPr>
      <p:sp>
        <p:nvSpPr>
          <p:cNvPr id="6560" name="Google Shape;6560;p511"/>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Controls to Handle Power Issue</a:t>
            </a:r>
            <a:endParaRPr/>
          </a:p>
        </p:txBody>
      </p:sp>
      <p:sp>
        <p:nvSpPr>
          <p:cNvPr id="6561" name="Google Shape;6561;p511"/>
          <p:cNvSpPr/>
          <p:nvPr/>
        </p:nvSpPr>
        <p:spPr>
          <a:xfrm rot="5400000">
            <a:off x="8824410" y="-2735736"/>
            <a:ext cx="2094320" cy="10242286"/>
          </a:xfrm>
          <a:prstGeom prst="round2SameRect">
            <a:avLst>
              <a:gd fmla="val 9437" name="adj1"/>
              <a:gd fmla="val 0" name="adj2"/>
            </a:avLst>
          </a:prstGeom>
          <a:solidFill>
            <a:schemeClr val="lt1"/>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6562" name="Google Shape;6562;p511"/>
          <p:cNvGrpSpPr/>
          <p:nvPr/>
        </p:nvGrpSpPr>
        <p:grpSpPr>
          <a:xfrm>
            <a:off x="1791970" y="1321557"/>
            <a:ext cx="3226074" cy="2094321"/>
            <a:chOff x="3393463" y="1259130"/>
            <a:chExt cx="3226074" cy="2172379"/>
          </a:xfrm>
        </p:grpSpPr>
        <p:sp>
          <p:nvSpPr>
            <p:cNvPr id="6563" name="Google Shape;6563;p511"/>
            <p:cNvSpPr/>
            <p:nvPr/>
          </p:nvSpPr>
          <p:spPr>
            <a:xfrm rot="-5400000">
              <a:off x="3798247" y="854345"/>
              <a:ext cx="2172379" cy="2981948"/>
            </a:xfrm>
            <a:prstGeom prst="round2SameRect">
              <a:avLst>
                <a:gd fmla="val 9636" name="adj1"/>
                <a:gd fmla="val 0" name="adj2"/>
              </a:avLst>
            </a:prstGeom>
            <a:solidFill>
              <a:srgbClr val="FF8585"/>
            </a:solidFill>
            <a:ln cap="flat" cmpd="sng" w="25400">
              <a:solidFill>
                <a:srgbClr val="FF85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6564" name="Google Shape;6564;p511"/>
            <p:cNvSpPr/>
            <p:nvPr/>
          </p:nvSpPr>
          <p:spPr>
            <a:xfrm rot="5400000">
              <a:off x="6257404" y="2218499"/>
              <a:ext cx="470624" cy="253641"/>
            </a:xfrm>
            <a:prstGeom prst="triangle">
              <a:avLst>
                <a:gd fmla="val 50000" name="adj"/>
              </a:avLst>
            </a:prstGeom>
            <a:solidFill>
              <a:srgbClr val="FF85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6565" name="Google Shape;6565;p511"/>
            <p:cNvSpPr txBox="1"/>
            <p:nvPr/>
          </p:nvSpPr>
          <p:spPr>
            <a:xfrm>
              <a:off x="3476588" y="2223757"/>
              <a:ext cx="2817813" cy="4469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Generators</a:t>
              </a:r>
              <a:endParaRPr b="0" i="0" sz="1400" u="none" cap="none" strike="noStrike">
                <a:solidFill>
                  <a:srgbClr val="000000"/>
                </a:solidFill>
                <a:latin typeface="Open Sans SemiBold"/>
                <a:ea typeface="Open Sans SemiBold"/>
                <a:cs typeface="Open Sans SemiBold"/>
                <a:sym typeface="Open Sans SemiBold"/>
              </a:endParaRPr>
            </a:p>
          </p:txBody>
        </p:sp>
      </p:grpSp>
      <p:sp>
        <p:nvSpPr>
          <p:cNvPr id="6566" name="Google Shape;6566;p511"/>
          <p:cNvSpPr txBox="1"/>
          <p:nvPr/>
        </p:nvSpPr>
        <p:spPr>
          <a:xfrm>
            <a:off x="4921037" y="1534724"/>
            <a:ext cx="9931125" cy="1636049"/>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Generators serve as dependable backups, ensuring that essential systems remain operational even when the primary power source fails. They are safety nets that prevent organizations from plunging into darkness during power outages or disruptions</a:t>
            </a:r>
            <a:endParaRPr/>
          </a:p>
        </p:txBody>
      </p:sp>
      <p:sp>
        <p:nvSpPr>
          <p:cNvPr id="6567" name="Google Shape;6567;p511"/>
          <p:cNvSpPr/>
          <p:nvPr/>
        </p:nvSpPr>
        <p:spPr>
          <a:xfrm rot="5400000">
            <a:off x="8838528" y="-393046"/>
            <a:ext cx="1951051" cy="10242285"/>
          </a:xfrm>
          <a:prstGeom prst="round2SameRect">
            <a:avLst>
              <a:gd fmla="val 9437" name="adj1"/>
              <a:gd fmla="val 0" name="adj2"/>
            </a:avLst>
          </a:prstGeom>
          <a:solidFill>
            <a:schemeClr val="lt1"/>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6568" name="Google Shape;6568;p511"/>
          <p:cNvGrpSpPr/>
          <p:nvPr/>
        </p:nvGrpSpPr>
        <p:grpSpPr>
          <a:xfrm>
            <a:off x="1791971" y="3752566"/>
            <a:ext cx="3226074" cy="1951051"/>
            <a:chOff x="3393463" y="1259130"/>
            <a:chExt cx="3226074" cy="2172379"/>
          </a:xfrm>
        </p:grpSpPr>
        <p:sp>
          <p:nvSpPr>
            <p:cNvPr id="6569" name="Google Shape;6569;p511"/>
            <p:cNvSpPr/>
            <p:nvPr/>
          </p:nvSpPr>
          <p:spPr>
            <a:xfrm rot="-5400000">
              <a:off x="3798247" y="854345"/>
              <a:ext cx="2172379" cy="2981948"/>
            </a:xfrm>
            <a:prstGeom prst="round2SameRect">
              <a:avLst>
                <a:gd fmla="val 9636" name="adj1"/>
                <a:gd fmla="val 0" name="adj2"/>
              </a:avLst>
            </a:prstGeom>
            <a:solidFill>
              <a:srgbClr val="17BFAB"/>
            </a:solidFill>
            <a:ln cap="flat" cmpd="sng" w="25400">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6570" name="Google Shape;6570;p511"/>
            <p:cNvSpPr/>
            <p:nvPr/>
          </p:nvSpPr>
          <p:spPr>
            <a:xfrm rot="5400000">
              <a:off x="6257404" y="2218499"/>
              <a:ext cx="470624" cy="253641"/>
            </a:xfrm>
            <a:prstGeom prst="triangle">
              <a:avLst>
                <a:gd fmla="val 50000" name="adj"/>
              </a:avLst>
            </a:prstGeom>
            <a:solidFill>
              <a:srgbClr val="17BFAB"/>
            </a:solidFill>
            <a:ln cap="flat" cmpd="sng" w="9525">
              <a:solidFill>
                <a:srgbClr val="17BF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6571" name="Google Shape;6571;p511"/>
            <p:cNvSpPr txBox="1"/>
            <p:nvPr/>
          </p:nvSpPr>
          <p:spPr>
            <a:xfrm>
              <a:off x="3476589" y="2063399"/>
              <a:ext cx="2817813" cy="856682"/>
            </a:xfrm>
            <a:prstGeom prst="rect">
              <a:avLst/>
            </a:prstGeom>
            <a:solidFill>
              <a:srgbClr val="17BFAB"/>
            </a:solidFill>
            <a:ln cap="flat" cmpd="sng" w="9525">
              <a:solidFill>
                <a:srgbClr val="17BFA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Uninterruptable Power Supply(UPS)</a:t>
              </a:r>
              <a:endParaRPr b="0" i="0" sz="1400" u="none" cap="none" strike="noStrike">
                <a:solidFill>
                  <a:srgbClr val="000000"/>
                </a:solidFill>
                <a:latin typeface="Open Sans SemiBold"/>
                <a:ea typeface="Open Sans SemiBold"/>
                <a:cs typeface="Open Sans SemiBold"/>
                <a:sym typeface="Open Sans SemiBold"/>
              </a:endParaRPr>
            </a:p>
          </p:txBody>
        </p:sp>
      </p:grpSp>
      <p:sp>
        <p:nvSpPr>
          <p:cNvPr id="6572" name="Google Shape;6572;p511"/>
          <p:cNvSpPr txBox="1"/>
          <p:nvPr/>
        </p:nvSpPr>
        <p:spPr>
          <a:xfrm>
            <a:off x="4973764" y="3908945"/>
            <a:ext cx="9961431" cy="1636049"/>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UPS is an electrical device used to provide backup power to connected equipment or devices during power outages or fluctuations in the electrical supply. It is designed to keep the system going for a few minutes to allow the server team to close the servers down gracefully</a:t>
            </a:r>
            <a:endParaRPr/>
          </a:p>
        </p:txBody>
      </p:sp>
      <p:sp>
        <p:nvSpPr>
          <p:cNvPr id="6573" name="Google Shape;6573;p511"/>
          <p:cNvSpPr/>
          <p:nvPr/>
        </p:nvSpPr>
        <p:spPr>
          <a:xfrm rot="5400000">
            <a:off x="8861148" y="1913041"/>
            <a:ext cx="2164545" cy="10242286"/>
          </a:xfrm>
          <a:prstGeom prst="round2SameRect">
            <a:avLst>
              <a:gd fmla="val 9437" name="adj1"/>
              <a:gd fmla="val 0" name="adj2"/>
            </a:avLst>
          </a:prstGeom>
          <a:solidFill>
            <a:schemeClr val="lt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Open Sans"/>
              <a:ea typeface="Open Sans"/>
              <a:cs typeface="Open Sans"/>
              <a:sym typeface="Open Sans"/>
            </a:endParaRPr>
          </a:p>
        </p:txBody>
      </p:sp>
      <p:grpSp>
        <p:nvGrpSpPr>
          <p:cNvPr id="6574" name="Google Shape;6574;p511"/>
          <p:cNvGrpSpPr/>
          <p:nvPr/>
        </p:nvGrpSpPr>
        <p:grpSpPr>
          <a:xfrm>
            <a:off x="1791971" y="5932561"/>
            <a:ext cx="3226074" cy="2203246"/>
            <a:chOff x="3393463" y="1259130"/>
            <a:chExt cx="3226074" cy="2172379"/>
          </a:xfrm>
        </p:grpSpPr>
        <p:sp>
          <p:nvSpPr>
            <p:cNvPr id="6575" name="Google Shape;6575;p511"/>
            <p:cNvSpPr/>
            <p:nvPr/>
          </p:nvSpPr>
          <p:spPr>
            <a:xfrm rot="-5400000">
              <a:off x="3798247" y="854345"/>
              <a:ext cx="2172379" cy="2981948"/>
            </a:xfrm>
            <a:prstGeom prst="round2SameRect">
              <a:avLst>
                <a:gd fmla="val 9636" name="adj1"/>
                <a:gd fmla="val 0" name="adj2"/>
              </a:avLst>
            </a:prstGeom>
            <a:solidFill>
              <a:srgbClr val="427AA1"/>
            </a:solidFill>
            <a:ln cap="flat" cmpd="sng" w="25400">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SemiBold"/>
                <a:ea typeface="Open Sans SemiBold"/>
                <a:cs typeface="Open Sans SemiBold"/>
                <a:sym typeface="Open Sans SemiBold"/>
              </a:endParaRPr>
            </a:p>
          </p:txBody>
        </p:sp>
        <p:sp>
          <p:nvSpPr>
            <p:cNvPr id="6576" name="Google Shape;6576;p511"/>
            <p:cNvSpPr/>
            <p:nvPr/>
          </p:nvSpPr>
          <p:spPr>
            <a:xfrm rot="5400000">
              <a:off x="6257404" y="2218499"/>
              <a:ext cx="470624" cy="253641"/>
            </a:xfrm>
            <a:prstGeom prst="triangle">
              <a:avLst>
                <a:gd fmla="val 50000" name="adj"/>
              </a:avLst>
            </a:prstGeom>
            <a:solidFill>
              <a:srgbClr val="427AA1"/>
            </a:solidFill>
            <a:ln cap="flat" cmpd="sng" w="9525">
              <a:solidFill>
                <a:srgbClr val="427A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6577" name="Google Shape;6577;p511"/>
            <p:cNvSpPr txBox="1"/>
            <p:nvPr/>
          </p:nvSpPr>
          <p:spPr>
            <a:xfrm>
              <a:off x="3475489" y="1852967"/>
              <a:ext cx="2817900" cy="758622"/>
            </a:xfrm>
            <a:prstGeom prst="rect">
              <a:avLst/>
            </a:prstGeom>
            <a:solidFill>
              <a:srgbClr val="427AA1"/>
            </a:solidFill>
            <a:ln cap="flat" cmpd="sng" w="9525">
              <a:solidFill>
                <a:srgbClr val="427AA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SemiBold"/>
                  <a:ea typeface="Open Sans SemiBold"/>
                  <a:cs typeface="Open Sans SemiBold"/>
                  <a:sym typeface="Open Sans SemiBold"/>
                </a:rPr>
                <a:t>Power distribution units</a:t>
              </a:r>
              <a:endParaRPr b="0" i="0" sz="1400" u="none" cap="none" strike="noStrike">
                <a:solidFill>
                  <a:srgbClr val="000000"/>
                </a:solidFill>
                <a:latin typeface="Open Sans SemiBold"/>
                <a:ea typeface="Open Sans SemiBold"/>
                <a:cs typeface="Open Sans SemiBold"/>
                <a:sym typeface="Open Sans SemiBold"/>
              </a:endParaRPr>
            </a:p>
          </p:txBody>
        </p:sp>
      </p:grpSp>
      <p:sp>
        <p:nvSpPr>
          <p:cNvPr id="6578" name="Google Shape;6578;p511"/>
          <p:cNvSpPr txBox="1"/>
          <p:nvPr/>
        </p:nvSpPr>
        <p:spPr>
          <a:xfrm>
            <a:off x="5090550" y="6146697"/>
            <a:ext cx="9388500" cy="1636049"/>
          </a:xfrm>
          <a:prstGeom prst="rect">
            <a:avLst/>
          </a:prstGeom>
          <a:noFill/>
          <a:ln>
            <a:noFill/>
          </a:ln>
        </p:spPr>
        <p:txBody>
          <a:bodyPr anchorCtr="0" anchor="t" bIns="45700" lIns="91425" spcFirstLastPara="1" rIns="91425" wrap="square" tIns="45700">
            <a:spAutoFit/>
          </a:bodyPr>
          <a:lstStyle/>
          <a:p>
            <a:pPr indent="-342900" lvl="1"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PDUs serve as frontline defense, effectively mitigating power spikes, blackouts, and brownouts to safeguard your critical equipment and data. Their primary function is to maintain a balanced distribution of power, guarding against the perils of overload and overheating</a:t>
            </a:r>
            <a:endParaRPr/>
          </a:p>
        </p:txBody>
      </p:sp>
      <p:sp>
        <p:nvSpPr>
          <p:cNvPr id="6579" name="Google Shape;6579;p511"/>
          <p:cNvSpPr/>
          <p:nvPr/>
        </p:nvSpPr>
        <p:spPr>
          <a:xfrm>
            <a:off x="4673600" y="895023"/>
            <a:ext cx="692554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3" name="Shape 6583"/>
        <p:cNvGrpSpPr/>
        <p:nvPr/>
      </p:nvGrpSpPr>
      <p:grpSpPr>
        <a:xfrm>
          <a:off x="0" y="0"/>
          <a:ext cx="0" cy="0"/>
          <a:chOff x="0" y="0"/>
          <a:chExt cx="0" cy="0"/>
        </a:xfrm>
      </p:grpSpPr>
      <p:sp>
        <p:nvSpPr>
          <p:cNvPr id="6584" name="Google Shape;6584;p512"/>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Cloud Data Replications</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27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Challenges in Hybrid Cloud</a:t>
            </a:r>
            <a:endParaRPr/>
          </a:p>
        </p:txBody>
      </p:sp>
      <p:pic>
        <p:nvPicPr>
          <p:cNvPr id="566" name="Google Shape;566;p275"/>
          <p:cNvPicPr preferRelativeResize="0"/>
          <p:nvPr/>
        </p:nvPicPr>
        <p:blipFill rotWithShape="1">
          <a:blip r:embed="rId3">
            <a:alphaModFix/>
          </a:blip>
          <a:srcRect b="0" l="0" r="0" t="0"/>
          <a:stretch/>
        </p:blipFill>
        <p:spPr>
          <a:xfrm>
            <a:off x="1783080" y="1300150"/>
            <a:ext cx="13456920" cy="7613972"/>
          </a:xfrm>
          <a:prstGeom prst="rect">
            <a:avLst/>
          </a:prstGeom>
          <a:noFill/>
          <a:ln>
            <a:noFill/>
          </a:ln>
        </p:spPr>
      </p:pic>
      <p:sp>
        <p:nvSpPr>
          <p:cNvPr id="567" name="Google Shape;567;p275"/>
          <p:cNvSpPr txBox="1"/>
          <p:nvPr/>
        </p:nvSpPr>
        <p:spPr>
          <a:xfrm>
            <a:off x="5554521" y="2029154"/>
            <a:ext cx="8502300" cy="120060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Regulatory compliance can be challenging due to differing legal requirements in public and private environments.</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Careful alignment of privacy policies and compliance controls across the hybrid infrastructure is crucial.</a:t>
            </a:r>
            <a:endParaRPr b="0" i="0" sz="2200" u="none" cap="none" strike="noStrike">
              <a:solidFill>
                <a:srgbClr val="434343"/>
              </a:solidFill>
              <a:latin typeface="Open Sans"/>
              <a:ea typeface="Open Sans"/>
              <a:cs typeface="Open Sans"/>
              <a:sym typeface="Open Sans"/>
            </a:endParaRPr>
          </a:p>
        </p:txBody>
      </p:sp>
      <p:sp>
        <p:nvSpPr>
          <p:cNvPr id="568" name="Google Shape;568;p275"/>
          <p:cNvSpPr txBox="1"/>
          <p:nvPr/>
        </p:nvSpPr>
        <p:spPr>
          <a:xfrm>
            <a:off x="5554521" y="4424326"/>
            <a:ext cx="9222059" cy="163068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While a hybrid cloud provides flexibility, managing multiple environments can increase complexity and cost.</a:t>
            </a:r>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Effective cost management requires understanding the pricing structure of public cloud services and the overhead of maintaining private infrastructure.</a:t>
            </a:r>
            <a:endParaRPr b="0" i="0" sz="2200" u="none" cap="none" strike="noStrike">
              <a:solidFill>
                <a:srgbClr val="434343"/>
              </a:solidFill>
              <a:latin typeface="Open Sans"/>
              <a:ea typeface="Open Sans"/>
              <a:cs typeface="Open Sans"/>
              <a:sym typeface="Open Sans"/>
            </a:endParaRPr>
          </a:p>
        </p:txBody>
      </p:sp>
      <p:sp>
        <p:nvSpPr>
          <p:cNvPr id="569" name="Google Shape;569;p275"/>
          <p:cNvSpPr txBox="1"/>
          <p:nvPr/>
        </p:nvSpPr>
        <p:spPr>
          <a:xfrm>
            <a:off x="5493730" y="7185411"/>
            <a:ext cx="8502300" cy="120060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34343"/>
                </a:solidFill>
                <a:latin typeface="Open Sans"/>
                <a:ea typeface="Open Sans"/>
                <a:cs typeface="Open Sans"/>
                <a:sym typeface="Open Sans"/>
              </a:rPr>
              <a:t>Ensure your workloads can be easily migrated between cloud platforms with minimal reconfiguration. This flexibility gives you more control over your cloud environment.</a:t>
            </a:r>
            <a:endParaRPr b="0" i="0" sz="2200" u="none" cap="none" strike="noStrike">
              <a:solidFill>
                <a:srgbClr val="434343"/>
              </a:solidFill>
              <a:latin typeface="Open Sans"/>
              <a:ea typeface="Open Sans"/>
              <a:cs typeface="Open Sans"/>
              <a:sym typeface="Open Sans"/>
            </a:endParaRPr>
          </a:p>
        </p:txBody>
      </p:sp>
      <p:sp>
        <p:nvSpPr>
          <p:cNvPr id="570" name="Google Shape;570;p275"/>
          <p:cNvSpPr txBox="1"/>
          <p:nvPr/>
        </p:nvSpPr>
        <p:spPr>
          <a:xfrm>
            <a:off x="2347902" y="2239950"/>
            <a:ext cx="2743200" cy="55669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800" u="none" cap="none" strike="noStrike">
                <a:solidFill>
                  <a:srgbClr val="434343"/>
                </a:solidFill>
                <a:latin typeface="Open Sans"/>
                <a:ea typeface="Open Sans"/>
                <a:cs typeface="Open Sans"/>
                <a:sym typeface="Open Sans"/>
              </a:rPr>
              <a:t>Compliance</a:t>
            </a:r>
            <a:endParaRPr/>
          </a:p>
        </p:txBody>
      </p:sp>
      <p:sp>
        <p:nvSpPr>
          <p:cNvPr id="571" name="Google Shape;571;p275"/>
          <p:cNvSpPr txBox="1"/>
          <p:nvPr/>
        </p:nvSpPr>
        <p:spPr>
          <a:xfrm>
            <a:off x="2297201" y="4890036"/>
            <a:ext cx="2743200" cy="55669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800" u="none" cap="none" strike="noStrike">
                <a:solidFill>
                  <a:srgbClr val="434343"/>
                </a:solidFill>
                <a:latin typeface="Open Sans"/>
                <a:ea typeface="Open Sans"/>
                <a:cs typeface="Open Sans"/>
                <a:sym typeface="Open Sans"/>
              </a:rPr>
              <a:t>Cost</a:t>
            </a:r>
            <a:endParaRPr/>
          </a:p>
        </p:txBody>
      </p:sp>
      <p:sp>
        <p:nvSpPr>
          <p:cNvPr id="572" name="Google Shape;572;p275"/>
          <p:cNvSpPr txBox="1"/>
          <p:nvPr/>
        </p:nvSpPr>
        <p:spPr>
          <a:xfrm>
            <a:off x="2090745" y="7417630"/>
            <a:ext cx="3095320" cy="55669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800" u="none" cap="none" strike="noStrike">
                <a:solidFill>
                  <a:srgbClr val="434343"/>
                </a:solidFill>
                <a:latin typeface="Open Sans"/>
                <a:ea typeface="Open Sans"/>
                <a:cs typeface="Open Sans"/>
                <a:sym typeface="Open Sans"/>
              </a:rPr>
              <a:t>Portability</a:t>
            </a:r>
            <a:endParaRPr/>
          </a:p>
        </p:txBody>
      </p:sp>
      <p:sp>
        <p:nvSpPr>
          <p:cNvPr id="573" name="Google Shape;573;p275"/>
          <p:cNvSpPr/>
          <p:nvPr/>
        </p:nvSpPr>
        <p:spPr>
          <a:xfrm>
            <a:off x="5168900" y="816352"/>
            <a:ext cx="5933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9" name="Shape 6589"/>
        <p:cNvGrpSpPr/>
        <p:nvPr/>
      </p:nvGrpSpPr>
      <p:grpSpPr>
        <a:xfrm>
          <a:off x="0" y="0"/>
          <a:ext cx="0" cy="0"/>
          <a:chOff x="0" y="0"/>
          <a:chExt cx="0" cy="0"/>
        </a:xfrm>
      </p:grpSpPr>
      <p:sp>
        <p:nvSpPr>
          <p:cNvPr id="6590" name="Google Shape;6590;p513"/>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Cloud Data Replication</a:t>
            </a:r>
            <a:endParaRPr>
              <a:latin typeface="Open Sans"/>
              <a:ea typeface="Open Sans"/>
              <a:cs typeface="Open Sans"/>
              <a:sym typeface="Open Sans"/>
            </a:endParaRPr>
          </a:p>
        </p:txBody>
      </p:sp>
      <p:sp>
        <p:nvSpPr>
          <p:cNvPr id="6591" name="Google Shape;6591;p513"/>
          <p:cNvSpPr/>
          <p:nvPr/>
        </p:nvSpPr>
        <p:spPr>
          <a:xfrm>
            <a:off x="1186314" y="2794271"/>
            <a:ext cx="8844226" cy="3555458"/>
          </a:xfrm>
          <a:prstGeom prst="roundRect">
            <a:avLst>
              <a:gd fmla="val 16667"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1" marL="0" marR="0" rtl="0" algn="l">
              <a:lnSpc>
                <a:spcPct val="100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Data replication is the practice of creating and maintaining multiple copies of data in different locations, either within the same region or across regions. </a:t>
            </a:r>
            <a:endParaRPr/>
          </a:p>
          <a:p>
            <a:pPr indent="0" lvl="1" marL="0" marR="0" rtl="0" algn="l">
              <a:lnSpc>
                <a:spcPct val="100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a:p>
            <a:pPr indent="0" lvl="1" marL="0" marR="0" rtl="0" algn="l">
              <a:lnSpc>
                <a:spcPct val="100000"/>
              </a:lnSpc>
              <a:spcBef>
                <a:spcPts val="0"/>
              </a:spcBef>
              <a:spcAft>
                <a:spcPts val="0"/>
              </a:spcAft>
              <a:buNone/>
            </a:pPr>
            <a:r>
              <a:rPr b="0" i="0" lang="en-US" sz="2200" u="none" cap="none" strike="noStrike">
                <a:solidFill>
                  <a:srgbClr val="434343"/>
                </a:solidFill>
                <a:latin typeface="Open Sans"/>
                <a:ea typeface="Open Sans"/>
                <a:cs typeface="Open Sans"/>
                <a:sym typeface="Open Sans"/>
              </a:rPr>
              <a:t>The primary objective is to enhance data redundancy and availability. In cloud environments, data can be replicated to different regions and each region can be broken down further into different zones.</a:t>
            </a:r>
            <a:endParaRPr b="0" i="0" sz="2200" u="none" cap="none" strike="noStrike">
              <a:solidFill>
                <a:srgbClr val="3F3F3F"/>
              </a:solidFill>
              <a:latin typeface="Open Sans"/>
              <a:ea typeface="Open Sans"/>
              <a:cs typeface="Open Sans"/>
              <a:sym typeface="Open Sans"/>
            </a:endParaRPr>
          </a:p>
        </p:txBody>
      </p:sp>
      <p:pic>
        <p:nvPicPr>
          <p:cNvPr id="6592" name="Google Shape;6592;p513"/>
          <p:cNvPicPr preferRelativeResize="0"/>
          <p:nvPr/>
        </p:nvPicPr>
        <p:blipFill rotWithShape="1">
          <a:blip r:embed="rId3">
            <a:alphaModFix/>
          </a:blip>
          <a:srcRect b="0" l="0" r="0" t="0"/>
          <a:stretch/>
        </p:blipFill>
        <p:spPr>
          <a:xfrm>
            <a:off x="10986233" y="2354944"/>
            <a:ext cx="3819267" cy="3819267"/>
          </a:xfrm>
          <a:prstGeom prst="rect">
            <a:avLst/>
          </a:prstGeom>
          <a:noFill/>
          <a:ln>
            <a:noFill/>
          </a:ln>
        </p:spPr>
      </p:pic>
      <p:sp>
        <p:nvSpPr>
          <p:cNvPr id="6593" name="Google Shape;6593;p513"/>
          <p:cNvSpPr/>
          <p:nvPr/>
        </p:nvSpPr>
        <p:spPr>
          <a:xfrm>
            <a:off x="5600700" y="816352"/>
            <a:ext cx="50542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7" name="Shape 6597"/>
        <p:cNvGrpSpPr/>
        <p:nvPr/>
      </p:nvGrpSpPr>
      <p:grpSpPr>
        <a:xfrm>
          <a:off x="0" y="0"/>
          <a:ext cx="0" cy="0"/>
          <a:chOff x="0" y="0"/>
          <a:chExt cx="0" cy="0"/>
        </a:xfrm>
      </p:grpSpPr>
      <p:sp>
        <p:nvSpPr>
          <p:cNvPr id="6598" name="Google Shape;6598;p51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Regions and Availability Zones in Cloud</a:t>
            </a:r>
            <a:endParaRPr>
              <a:latin typeface="Open Sans"/>
              <a:ea typeface="Open Sans"/>
              <a:cs typeface="Open Sans"/>
              <a:sym typeface="Open Sans"/>
            </a:endParaRPr>
          </a:p>
        </p:txBody>
      </p:sp>
      <p:grpSp>
        <p:nvGrpSpPr>
          <p:cNvPr id="6599" name="Google Shape;6599;p514"/>
          <p:cNvGrpSpPr/>
          <p:nvPr/>
        </p:nvGrpSpPr>
        <p:grpSpPr>
          <a:xfrm>
            <a:off x="8337369" y="1978562"/>
            <a:ext cx="6116595" cy="6043628"/>
            <a:chOff x="7337418" y="4765134"/>
            <a:chExt cx="6116595" cy="4078544"/>
          </a:xfrm>
        </p:grpSpPr>
        <p:sp>
          <p:nvSpPr>
            <p:cNvPr id="6600" name="Google Shape;6600;p514"/>
            <p:cNvSpPr/>
            <p:nvPr/>
          </p:nvSpPr>
          <p:spPr>
            <a:xfrm>
              <a:off x="7337418" y="4788356"/>
              <a:ext cx="6116595" cy="4055322"/>
            </a:xfrm>
            <a:prstGeom prst="roundRect">
              <a:avLst>
                <a:gd fmla="val 3807"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601" name="Google Shape;6601;p514"/>
            <p:cNvSpPr txBox="1"/>
            <p:nvPr/>
          </p:nvSpPr>
          <p:spPr>
            <a:xfrm>
              <a:off x="7659315" y="5474039"/>
              <a:ext cx="5447051" cy="3187696"/>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Availability zones are self-contained data centers located within a specific region</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AZs are built with independent power, cooling, and networking to minimize the impact of a single point of failure</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If one AZ has an issue, the others in the region can keep your applications running</a:t>
              </a:r>
              <a:endParaRPr b="0" i="0" sz="2200" u="none" cap="none" strike="noStrike">
                <a:solidFill>
                  <a:srgbClr val="3F3F3F"/>
                </a:solidFill>
                <a:latin typeface="Open Sans"/>
                <a:ea typeface="Open Sans"/>
                <a:cs typeface="Open Sans"/>
                <a:sym typeface="Open Sans"/>
              </a:endParaRPr>
            </a:p>
          </p:txBody>
        </p:sp>
        <p:grpSp>
          <p:nvGrpSpPr>
            <p:cNvPr id="6602" name="Google Shape;6602;p514"/>
            <p:cNvGrpSpPr/>
            <p:nvPr/>
          </p:nvGrpSpPr>
          <p:grpSpPr>
            <a:xfrm>
              <a:off x="8418542" y="4765134"/>
              <a:ext cx="4544942" cy="598692"/>
              <a:chOff x="5333062" y="2986786"/>
              <a:chExt cx="4131774" cy="796858"/>
            </a:xfrm>
          </p:grpSpPr>
          <p:sp>
            <p:nvSpPr>
              <p:cNvPr id="6603" name="Google Shape;6603;p514"/>
              <p:cNvSpPr/>
              <p:nvPr/>
            </p:nvSpPr>
            <p:spPr>
              <a:xfrm rot="10800000">
                <a:off x="5333062" y="2986786"/>
                <a:ext cx="4131774" cy="796858"/>
              </a:xfrm>
              <a:prstGeom prst="round2SameRect">
                <a:avLst>
                  <a:gd fmla="val 16993" name="adj1"/>
                  <a:gd fmla="val 0" name="adj2"/>
                </a:avLst>
              </a:prstGeom>
              <a:solidFill>
                <a:srgbClr val="EFC58D"/>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604" name="Google Shape;6604;p514"/>
              <p:cNvSpPr txBox="1"/>
              <p:nvPr/>
            </p:nvSpPr>
            <p:spPr>
              <a:xfrm>
                <a:off x="5680368" y="3161612"/>
                <a:ext cx="3654529" cy="35658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Availability zones</a:t>
                </a:r>
                <a:endParaRPr b="0" i="0" sz="1400" u="none" cap="none" strike="noStrike">
                  <a:solidFill>
                    <a:srgbClr val="000000"/>
                  </a:solidFill>
                  <a:latin typeface="Arial"/>
                  <a:ea typeface="Arial"/>
                  <a:cs typeface="Arial"/>
                  <a:sym typeface="Arial"/>
                </a:endParaRPr>
              </a:p>
            </p:txBody>
          </p:sp>
        </p:grpSp>
      </p:grpSp>
      <p:grpSp>
        <p:nvGrpSpPr>
          <p:cNvPr id="6605" name="Google Shape;6605;p514"/>
          <p:cNvGrpSpPr/>
          <p:nvPr/>
        </p:nvGrpSpPr>
        <p:grpSpPr>
          <a:xfrm>
            <a:off x="1376775" y="2005056"/>
            <a:ext cx="6265972" cy="6114199"/>
            <a:chOff x="1647214" y="4789533"/>
            <a:chExt cx="6888601" cy="4054734"/>
          </a:xfrm>
        </p:grpSpPr>
        <p:sp>
          <p:nvSpPr>
            <p:cNvPr id="6606" name="Google Shape;6606;p514"/>
            <p:cNvSpPr/>
            <p:nvPr/>
          </p:nvSpPr>
          <p:spPr>
            <a:xfrm>
              <a:off x="1647214" y="4789533"/>
              <a:ext cx="6888601" cy="4054734"/>
            </a:xfrm>
            <a:prstGeom prst="roundRect">
              <a:avLst>
                <a:gd fmla="val 2664" name="adj"/>
              </a:avLst>
            </a:prstGeom>
            <a:solidFill>
              <a:srgbClr val="F2F2F2"/>
            </a:solidFill>
            <a:ln cap="flat" cmpd="sng" w="254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607" name="Google Shape;6607;p514"/>
            <p:cNvSpPr txBox="1"/>
            <p:nvPr/>
          </p:nvSpPr>
          <p:spPr>
            <a:xfrm>
              <a:off x="1789800" y="5519437"/>
              <a:ext cx="6660462" cy="3132508"/>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region is a distinct, separate geographic location where a cloud provider operates multiple data centers</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Regions are often isolated from each other to comply with data sovereignty regulations</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Regions can also be strategically chosen for disaster recovery purposes, placing backups in a geographically separate location</a:t>
              </a:r>
              <a:endParaRPr b="0" i="0" sz="2200" u="none" cap="none" strike="noStrike">
                <a:solidFill>
                  <a:srgbClr val="3F3F3F"/>
                </a:solidFill>
                <a:latin typeface="Open Sans"/>
                <a:ea typeface="Open Sans"/>
                <a:cs typeface="Open Sans"/>
                <a:sym typeface="Open Sans"/>
              </a:endParaRPr>
            </a:p>
          </p:txBody>
        </p:sp>
        <p:grpSp>
          <p:nvGrpSpPr>
            <p:cNvPr id="6608" name="Google Shape;6608;p514"/>
            <p:cNvGrpSpPr/>
            <p:nvPr/>
          </p:nvGrpSpPr>
          <p:grpSpPr>
            <a:xfrm>
              <a:off x="3063486" y="4795283"/>
              <a:ext cx="3809781" cy="598695"/>
              <a:chOff x="11740772" y="3025342"/>
              <a:chExt cx="3463437" cy="796860"/>
            </a:xfrm>
          </p:grpSpPr>
          <p:sp>
            <p:nvSpPr>
              <p:cNvPr id="6609" name="Google Shape;6609;p514"/>
              <p:cNvSpPr/>
              <p:nvPr/>
            </p:nvSpPr>
            <p:spPr>
              <a:xfrm rot="10800000">
                <a:off x="11740772" y="3025342"/>
                <a:ext cx="3463437" cy="796860"/>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610" name="Google Shape;6610;p514"/>
              <p:cNvSpPr txBox="1"/>
              <p:nvPr/>
            </p:nvSpPr>
            <p:spPr>
              <a:xfrm>
                <a:off x="12136422" y="3133794"/>
                <a:ext cx="2866264" cy="3802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Regions</a:t>
                </a:r>
                <a:endParaRPr b="0" i="0" sz="1400" u="none" cap="none" strike="noStrike">
                  <a:solidFill>
                    <a:srgbClr val="000000"/>
                  </a:solidFill>
                  <a:latin typeface="Arial"/>
                  <a:ea typeface="Arial"/>
                  <a:cs typeface="Arial"/>
                  <a:sym typeface="Arial"/>
                </a:endParaRPr>
              </a:p>
            </p:txBody>
          </p:sp>
        </p:grpSp>
      </p:grpSp>
      <p:sp>
        <p:nvSpPr>
          <p:cNvPr id="6611" name="Google Shape;6611;p514"/>
          <p:cNvSpPr/>
          <p:nvPr/>
        </p:nvSpPr>
        <p:spPr>
          <a:xfrm>
            <a:off x="3810000" y="816324"/>
            <a:ext cx="8646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5" name="Shape 6615"/>
        <p:cNvGrpSpPr/>
        <p:nvPr/>
      </p:nvGrpSpPr>
      <p:grpSpPr>
        <a:xfrm>
          <a:off x="0" y="0"/>
          <a:ext cx="0" cy="0"/>
          <a:chOff x="0" y="0"/>
          <a:chExt cx="0" cy="0"/>
        </a:xfrm>
      </p:grpSpPr>
      <p:sp>
        <p:nvSpPr>
          <p:cNvPr id="6616" name="Google Shape;6616;p51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Regions and Availability Zones</a:t>
            </a:r>
            <a:endParaRPr/>
          </a:p>
        </p:txBody>
      </p:sp>
      <p:sp>
        <p:nvSpPr>
          <p:cNvPr id="6617" name="Google Shape;6617;p515"/>
          <p:cNvSpPr/>
          <p:nvPr/>
        </p:nvSpPr>
        <p:spPr>
          <a:xfrm>
            <a:off x="1433015" y="1705970"/>
            <a:ext cx="6223379" cy="6428096"/>
          </a:xfrm>
          <a:prstGeom prst="roundRect">
            <a:avLst>
              <a:gd fmla="val 16667" name="adj"/>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18" name="Google Shape;6618;p515"/>
          <p:cNvSpPr/>
          <p:nvPr/>
        </p:nvSpPr>
        <p:spPr>
          <a:xfrm>
            <a:off x="9337343" y="1583140"/>
            <a:ext cx="6223379" cy="6550926"/>
          </a:xfrm>
          <a:prstGeom prst="roundRect">
            <a:avLst>
              <a:gd fmla="val 16667" name="adj"/>
            </a:avLst>
          </a:prstGeom>
          <a:solidFill>
            <a:schemeClr val="lt1"/>
          </a:solid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19" name="Google Shape;6619;p515"/>
          <p:cNvSpPr/>
          <p:nvPr/>
        </p:nvSpPr>
        <p:spPr>
          <a:xfrm>
            <a:off x="1927746" y="2645391"/>
            <a:ext cx="2415653" cy="2622645"/>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20" name="Google Shape;6620;p515"/>
          <p:cNvSpPr/>
          <p:nvPr/>
        </p:nvSpPr>
        <p:spPr>
          <a:xfrm>
            <a:off x="4816521" y="2700896"/>
            <a:ext cx="2415653" cy="2567140"/>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21" name="Google Shape;6621;p515"/>
          <p:cNvSpPr/>
          <p:nvPr/>
        </p:nvSpPr>
        <p:spPr>
          <a:xfrm>
            <a:off x="3336877" y="5498669"/>
            <a:ext cx="2415653" cy="2550789"/>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22" name="Google Shape;6622;p515"/>
          <p:cNvSpPr/>
          <p:nvPr/>
        </p:nvSpPr>
        <p:spPr>
          <a:xfrm>
            <a:off x="12783403" y="2700896"/>
            <a:ext cx="2415653" cy="2567140"/>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23" name="Google Shape;6623;p515"/>
          <p:cNvSpPr/>
          <p:nvPr/>
        </p:nvSpPr>
        <p:spPr>
          <a:xfrm>
            <a:off x="9603473" y="2700896"/>
            <a:ext cx="2415653" cy="2567140"/>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24" name="Google Shape;6624;p515"/>
          <p:cNvSpPr/>
          <p:nvPr/>
        </p:nvSpPr>
        <p:spPr>
          <a:xfrm>
            <a:off x="11241205" y="5516437"/>
            <a:ext cx="2543034" cy="2567140"/>
          </a:xfrm>
          <a:prstGeom prst="roundRect">
            <a:avLst>
              <a:gd fmla="val 16667" name="adj"/>
            </a:avLst>
          </a:prstGeom>
          <a:solidFill>
            <a:schemeClr val="l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625" name="Google Shape;6625;p515"/>
          <p:cNvPicPr preferRelativeResize="0"/>
          <p:nvPr/>
        </p:nvPicPr>
        <p:blipFill rotWithShape="1">
          <a:blip r:embed="rId3">
            <a:alphaModFix/>
          </a:blip>
          <a:srcRect b="0" l="0" r="0" t="0"/>
          <a:stretch/>
        </p:blipFill>
        <p:spPr>
          <a:xfrm>
            <a:off x="1975135" y="3200848"/>
            <a:ext cx="1182047" cy="1742364"/>
          </a:xfrm>
          <a:prstGeom prst="rect">
            <a:avLst/>
          </a:prstGeom>
          <a:noFill/>
          <a:ln>
            <a:noFill/>
          </a:ln>
        </p:spPr>
      </p:pic>
      <p:pic>
        <p:nvPicPr>
          <p:cNvPr id="6626" name="Google Shape;6626;p515"/>
          <p:cNvPicPr preferRelativeResize="0"/>
          <p:nvPr/>
        </p:nvPicPr>
        <p:blipFill rotWithShape="1">
          <a:blip r:embed="rId3">
            <a:alphaModFix/>
          </a:blip>
          <a:srcRect b="0" l="0" r="0" t="0"/>
          <a:stretch/>
        </p:blipFill>
        <p:spPr>
          <a:xfrm>
            <a:off x="3190732" y="3200848"/>
            <a:ext cx="1078171" cy="1742364"/>
          </a:xfrm>
          <a:prstGeom prst="rect">
            <a:avLst/>
          </a:prstGeom>
          <a:noFill/>
          <a:ln>
            <a:noFill/>
          </a:ln>
        </p:spPr>
      </p:pic>
      <p:pic>
        <p:nvPicPr>
          <p:cNvPr id="6627" name="Google Shape;6627;p515"/>
          <p:cNvPicPr preferRelativeResize="0"/>
          <p:nvPr/>
        </p:nvPicPr>
        <p:blipFill rotWithShape="1">
          <a:blip r:embed="rId3">
            <a:alphaModFix/>
          </a:blip>
          <a:srcRect b="0" l="0" r="0" t="0"/>
          <a:stretch/>
        </p:blipFill>
        <p:spPr>
          <a:xfrm>
            <a:off x="4838131" y="3401014"/>
            <a:ext cx="1078171" cy="1742364"/>
          </a:xfrm>
          <a:prstGeom prst="rect">
            <a:avLst/>
          </a:prstGeom>
          <a:noFill/>
          <a:ln>
            <a:noFill/>
          </a:ln>
        </p:spPr>
      </p:pic>
      <p:pic>
        <p:nvPicPr>
          <p:cNvPr id="6628" name="Google Shape;6628;p515"/>
          <p:cNvPicPr preferRelativeResize="0"/>
          <p:nvPr/>
        </p:nvPicPr>
        <p:blipFill rotWithShape="1">
          <a:blip r:embed="rId3">
            <a:alphaModFix/>
          </a:blip>
          <a:srcRect b="0" l="0" r="0" t="0"/>
          <a:stretch/>
        </p:blipFill>
        <p:spPr>
          <a:xfrm>
            <a:off x="5997618" y="3401014"/>
            <a:ext cx="1078171" cy="1742364"/>
          </a:xfrm>
          <a:prstGeom prst="rect">
            <a:avLst/>
          </a:prstGeom>
          <a:noFill/>
          <a:ln>
            <a:noFill/>
          </a:ln>
        </p:spPr>
      </p:pic>
      <p:pic>
        <p:nvPicPr>
          <p:cNvPr id="6629" name="Google Shape;6629;p515"/>
          <p:cNvPicPr preferRelativeResize="0"/>
          <p:nvPr/>
        </p:nvPicPr>
        <p:blipFill rotWithShape="1">
          <a:blip r:embed="rId3">
            <a:alphaModFix/>
          </a:blip>
          <a:srcRect b="0" l="0" r="0" t="0"/>
          <a:stretch/>
        </p:blipFill>
        <p:spPr>
          <a:xfrm>
            <a:off x="3466532" y="5948149"/>
            <a:ext cx="1078171" cy="1742364"/>
          </a:xfrm>
          <a:prstGeom prst="rect">
            <a:avLst/>
          </a:prstGeom>
          <a:noFill/>
          <a:ln>
            <a:noFill/>
          </a:ln>
        </p:spPr>
      </p:pic>
      <p:pic>
        <p:nvPicPr>
          <p:cNvPr id="6630" name="Google Shape;6630;p515"/>
          <p:cNvPicPr preferRelativeResize="0"/>
          <p:nvPr/>
        </p:nvPicPr>
        <p:blipFill rotWithShape="1">
          <a:blip r:embed="rId3">
            <a:alphaModFix/>
          </a:blip>
          <a:srcRect b="0" l="0" r="0" t="0"/>
          <a:stretch/>
        </p:blipFill>
        <p:spPr>
          <a:xfrm>
            <a:off x="4552096" y="5902881"/>
            <a:ext cx="1078171" cy="1742364"/>
          </a:xfrm>
          <a:prstGeom prst="rect">
            <a:avLst/>
          </a:prstGeom>
          <a:noFill/>
          <a:ln>
            <a:noFill/>
          </a:ln>
        </p:spPr>
      </p:pic>
      <p:pic>
        <p:nvPicPr>
          <p:cNvPr id="6631" name="Google Shape;6631;p515"/>
          <p:cNvPicPr preferRelativeResize="0"/>
          <p:nvPr/>
        </p:nvPicPr>
        <p:blipFill rotWithShape="1">
          <a:blip r:embed="rId3">
            <a:alphaModFix/>
          </a:blip>
          <a:srcRect b="0" l="0" r="0" t="0"/>
          <a:stretch/>
        </p:blipFill>
        <p:spPr>
          <a:xfrm>
            <a:off x="9629252" y="3200848"/>
            <a:ext cx="1182047" cy="1742364"/>
          </a:xfrm>
          <a:prstGeom prst="rect">
            <a:avLst/>
          </a:prstGeom>
          <a:noFill/>
          <a:ln>
            <a:noFill/>
          </a:ln>
        </p:spPr>
      </p:pic>
      <p:pic>
        <p:nvPicPr>
          <p:cNvPr id="6632" name="Google Shape;6632;p515"/>
          <p:cNvPicPr preferRelativeResize="0"/>
          <p:nvPr/>
        </p:nvPicPr>
        <p:blipFill rotWithShape="1">
          <a:blip r:embed="rId3">
            <a:alphaModFix/>
          </a:blip>
          <a:srcRect b="0" l="0" r="0" t="0"/>
          <a:stretch/>
        </p:blipFill>
        <p:spPr>
          <a:xfrm>
            <a:off x="10863237" y="3121236"/>
            <a:ext cx="1182047" cy="1742364"/>
          </a:xfrm>
          <a:prstGeom prst="rect">
            <a:avLst/>
          </a:prstGeom>
          <a:noFill/>
          <a:ln>
            <a:noFill/>
          </a:ln>
        </p:spPr>
      </p:pic>
      <p:pic>
        <p:nvPicPr>
          <p:cNvPr id="6633" name="Google Shape;6633;p515"/>
          <p:cNvPicPr preferRelativeResize="0"/>
          <p:nvPr/>
        </p:nvPicPr>
        <p:blipFill rotWithShape="1">
          <a:blip r:embed="rId3">
            <a:alphaModFix/>
          </a:blip>
          <a:srcRect b="0" l="0" r="0" t="0"/>
          <a:stretch/>
        </p:blipFill>
        <p:spPr>
          <a:xfrm>
            <a:off x="12878176" y="3194948"/>
            <a:ext cx="1182047" cy="1742364"/>
          </a:xfrm>
          <a:prstGeom prst="rect">
            <a:avLst/>
          </a:prstGeom>
          <a:noFill/>
          <a:ln>
            <a:noFill/>
          </a:ln>
        </p:spPr>
      </p:pic>
      <p:pic>
        <p:nvPicPr>
          <p:cNvPr id="6634" name="Google Shape;6634;p515"/>
          <p:cNvPicPr preferRelativeResize="0"/>
          <p:nvPr/>
        </p:nvPicPr>
        <p:blipFill rotWithShape="1">
          <a:blip r:embed="rId3">
            <a:alphaModFix/>
          </a:blip>
          <a:srcRect b="0" l="0" r="0" t="0"/>
          <a:stretch/>
        </p:blipFill>
        <p:spPr>
          <a:xfrm>
            <a:off x="12512722" y="5907450"/>
            <a:ext cx="1182047" cy="1742364"/>
          </a:xfrm>
          <a:prstGeom prst="rect">
            <a:avLst/>
          </a:prstGeom>
          <a:noFill/>
          <a:ln>
            <a:noFill/>
          </a:ln>
        </p:spPr>
      </p:pic>
      <p:pic>
        <p:nvPicPr>
          <p:cNvPr id="6635" name="Google Shape;6635;p515"/>
          <p:cNvPicPr preferRelativeResize="0"/>
          <p:nvPr/>
        </p:nvPicPr>
        <p:blipFill rotWithShape="1">
          <a:blip r:embed="rId3">
            <a:alphaModFix/>
          </a:blip>
          <a:srcRect b="0" l="0" r="0" t="0"/>
          <a:stretch/>
        </p:blipFill>
        <p:spPr>
          <a:xfrm>
            <a:off x="11330675" y="5948149"/>
            <a:ext cx="1182047" cy="1742364"/>
          </a:xfrm>
          <a:prstGeom prst="rect">
            <a:avLst/>
          </a:prstGeom>
          <a:noFill/>
          <a:ln>
            <a:noFill/>
          </a:ln>
        </p:spPr>
      </p:pic>
      <p:pic>
        <p:nvPicPr>
          <p:cNvPr id="6636" name="Google Shape;6636;p515"/>
          <p:cNvPicPr preferRelativeResize="0"/>
          <p:nvPr/>
        </p:nvPicPr>
        <p:blipFill rotWithShape="1">
          <a:blip r:embed="rId3">
            <a:alphaModFix/>
          </a:blip>
          <a:srcRect b="0" l="0" r="0" t="0"/>
          <a:stretch/>
        </p:blipFill>
        <p:spPr>
          <a:xfrm>
            <a:off x="14102299" y="3142632"/>
            <a:ext cx="1182047" cy="1742364"/>
          </a:xfrm>
          <a:prstGeom prst="rect">
            <a:avLst/>
          </a:prstGeom>
          <a:noFill/>
          <a:ln>
            <a:noFill/>
          </a:ln>
        </p:spPr>
      </p:pic>
      <p:sp>
        <p:nvSpPr>
          <p:cNvPr id="6637" name="Google Shape;6637;p515"/>
          <p:cNvSpPr txBox="1"/>
          <p:nvPr/>
        </p:nvSpPr>
        <p:spPr>
          <a:xfrm>
            <a:off x="2196156" y="2722135"/>
            <a:ext cx="2073126"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500" u="none" cap="none" strike="noStrike">
                <a:solidFill>
                  <a:srgbClr val="3F3F3F"/>
                </a:solidFill>
                <a:latin typeface="Open Sans"/>
                <a:ea typeface="Open Sans"/>
                <a:cs typeface="Open Sans"/>
                <a:sym typeface="Open Sans"/>
              </a:rPr>
              <a:t>Availability zone 1</a:t>
            </a:r>
            <a:endParaRPr/>
          </a:p>
        </p:txBody>
      </p:sp>
      <p:sp>
        <p:nvSpPr>
          <p:cNvPr id="6638" name="Google Shape;6638;p515"/>
          <p:cNvSpPr txBox="1"/>
          <p:nvPr/>
        </p:nvSpPr>
        <p:spPr>
          <a:xfrm>
            <a:off x="3557141" y="5592858"/>
            <a:ext cx="2073126"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500" u="none" cap="none" strike="noStrike">
                <a:solidFill>
                  <a:srgbClr val="3F3F3F"/>
                </a:solidFill>
                <a:latin typeface="Open Sans"/>
                <a:ea typeface="Open Sans"/>
                <a:cs typeface="Open Sans"/>
                <a:sym typeface="Open Sans"/>
              </a:rPr>
              <a:t>Availability zone 3</a:t>
            </a:r>
            <a:endParaRPr/>
          </a:p>
        </p:txBody>
      </p:sp>
      <p:sp>
        <p:nvSpPr>
          <p:cNvPr id="6639" name="Google Shape;6639;p515"/>
          <p:cNvSpPr txBox="1"/>
          <p:nvPr/>
        </p:nvSpPr>
        <p:spPr>
          <a:xfrm>
            <a:off x="5066068" y="2798071"/>
            <a:ext cx="2073126"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500" u="none" cap="none" strike="noStrike">
                <a:solidFill>
                  <a:srgbClr val="3F3F3F"/>
                </a:solidFill>
                <a:latin typeface="Open Sans"/>
                <a:ea typeface="Open Sans"/>
                <a:cs typeface="Open Sans"/>
                <a:sym typeface="Open Sans"/>
              </a:rPr>
              <a:t>Availability zone 2</a:t>
            </a:r>
            <a:endParaRPr/>
          </a:p>
        </p:txBody>
      </p:sp>
      <p:sp>
        <p:nvSpPr>
          <p:cNvPr id="6640" name="Google Shape;6640;p515"/>
          <p:cNvSpPr txBox="1"/>
          <p:nvPr/>
        </p:nvSpPr>
        <p:spPr>
          <a:xfrm>
            <a:off x="9788953" y="2807784"/>
            <a:ext cx="2073126"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500" u="none" cap="none" strike="noStrike">
                <a:solidFill>
                  <a:srgbClr val="3F3F3F"/>
                </a:solidFill>
                <a:latin typeface="Open Sans"/>
                <a:ea typeface="Open Sans"/>
                <a:cs typeface="Open Sans"/>
                <a:sym typeface="Open Sans"/>
              </a:rPr>
              <a:t>Availability zone 1</a:t>
            </a:r>
            <a:endParaRPr/>
          </a:p>
        </p:txBody>
      </p:sp>
      <p:sp>
        <p:nvSpPr>
          <p:cNvPr id="6641" name="Google Shape;6641;p515"/>
          <p:cNvSpPr txBox="1"/>
          <p:nvPr/>
        </p:nvSpPr>
        <p:spPr>
          <a:xfrm>
            <a:off x="13023281" y="2771329"/>
            <a:ext cx="2073126"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500" u="none" cap="none" strike="noStrike">
                <a:solidFill>
                  <a:srgbClr val="3F3F3F"/>
                </a:solidFill>
                <a:latin typeface="Open Sans"/>
                <a:ea typeface="Open Sans"/>
                <a:cs typeface="Open Sans"/>
                <a:sym typeface="Open Sans"/>
              </a:rPr>
              <a:t>Availability zone 2</a:t>
            </a:r>
            <a:endParaRPr/>
          </a:p>
        </p:txBody>
      </p:sp>
      <p:sp>
        <p:nvSpPr>
          <p:cNvPr id="6642" name="Google Shape;6642;p515"/>
          <p:cNvSpPr txBox="1"/>
          <p:nvPr/>
        </p:nvSpPr>
        <p:spPr>
          <a:xfrm>
            <a:off x="11573594" y="5570711"/>
            <a:ext cx="2073126"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500" u="none" cap="none" strike="noStrike">
                <a:solidFill>
                  <a:srgbClr val="3F3F3F"/>
                </a:solidFill>
                <a:latin typeface="Open Sans"/>
                <a:ea typeface="Open Sans"/>
                <a:cs typeface="Open Sans"/>
                <a:sym typeface="Open Sans"/>
              </a:rPr>
              <a:t>Availability zone 3</a:t>
            </a:r>
            <a:endParaRPr/>
          </a:p>
        </p:txBody>
      </p:sp>
      <p:sp>
        <p:nvSpPr>
          <p:cNvPr id="6643" name="Google Shape;6643;p515"/>
          <p:cNvSpPr txBox="1"/>
          <p:nvPr/>
        </p:nvSpPr>
        <p:spPr>
          <a:xfrm>
            <a:off x="2319545" y="1912048"/>
            <a:ext cx="4217158"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sng" cap="none" strike="noStrike">
                <a:solidFill>
                  <a:srgbClr val="3F3F3F"/>
                </a:solidFill>
                <a:latin typeface="Open Sans"/>
                <a:ea typeface="Open Sans"/>
                <a:cs typeface="Open Sans"/>
                <a:sym typeface="Open Sans"/>
              </a:rPr>
              <a:t>Region 1 </a:t>
            </a:r>
            <a:endParaRPr/>
          </a:p>
        </p:txBody>
      </p:sp>
      <p:sp>
        <p:nvSpPr>
          <p:cNvPr id="6644" name="Google Shape;6644;p515"/>
          <p:cNvSpPr txBox="1"/>
          <p:nvPr/>
        </p:nvSpPr>
        <p:spPr>
          <a:xfrm>
            <a:off x="10340453" y="1817226"/>
            <a:ext cx="4217158"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sng" cap="none" strike="noStrike">
                <a:solidFill>
                  <a:srgbClr val="3F3F3F"/>
                </a:solidFill>
                <a:latin typeface="Open Sans"/>
                <a:ea typeface="Open Sans"/>
                <a:cs typeface="Open Sans"/>
                <a:sym typeface="Open Sans"/>
              </a:rPr>
              <a:t>Region 2 </a:t>
            </a:r>
            <a:endParaRPr/>
          </a:p>
        </p:txBody>
      </p:sp>
      <p:sp>
        <p:nvSpPr>
          <p:cNvPr id="6645" name="Google Shape;6645;p515"/>
          <p:cNvSpPr/>
          <p:nvPr/>
        </p:nvSpPr>
        <p:spPr>
          <a:xfrm>
            <a:off x="4775200" y="816324"/>
            <a:ext cx="672115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0" name="Shape 6650"/>
        <p:cNvGrpSpPr/>
        <p:nvPr/>
      </p:nvGrpSpPr>
      <p:grpSpPr>
        <a:xfrm>
          <a:off x="0" y="0"/>
          <a:ext cx="0" cy="0"/>
          <a:chOff x="0" y="0"/>
          <a:chExt cx="0" cy="0"/>
        </a:xfrm>
      </p:grpSpPr>
      <p:sp>
        <p:nvSpPr>
          <p:cNvPr id="6651" name="Google Shape;6651;p51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Cloud Data Replication </a:t>
            </a:r>
            <a:endParaRPr/>
          </a:p>
        </p:txBody>
      </p:sp>
      <p:sp>
        <p:nvSpPr>
          <p:cNvPr id="6652" name="Google Shape;6652;p516"/>
          <p:cNvSpPr/>
          <p:nvPr/>
        </p:nvSpPr>
        <p:spPr>
          <a:xfrm>
            <a:off x="5792315" y="1924091"/>
            <a:ext cx="9989700" cy="3275705"/>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In LRS, three copies of your data are replicated within a single physical location or data center</a:t>
            </a:r>
            <a:endParaRPr/>
          </a:p>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While LRS offers basic redundancy, it may not be suitable for high-availability scenarios as the data is stored in the same zone</a:t>
            </a:r>
            <a:endParaRPr/>
          </a:p>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It is often the most cost-effective solution but leaves data vulnerable to total loss in the event of a localized disaster or power failure</a:t>
            </a:r>
            <a:endParaRPr/>
          </a:p>
        </p:txBody>
      </p:sp>
      <p:sp>
        <p:nvSpPr>
          <p:cNvPr id="6653" name="Google Shape;6653;p516"/>
          <p:cNvSpPr/>
          <p:nvPr/>
        </p:nvSpPr>
        <p:spPr>
          <a:xfrm>
            <a:off x="4961952" y="2396837"/>
            <a:ext cx="771998" cy="385273"/>
          </a:xfrm>
          <a:prstGeom prst="rightArrow">
            <a:avLst>
              <a:gd fmla="val 50000" name="adj1"/>
              <a:gd fmla="val 50000" name="adj2"/>
            </a:avLst>
          </a:prstGeom>
          <a:solidFill>
            <a:srgbClr val="385623"/>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654" name="Google Shape;6654;p516"/>
          <p:cNvGrpSpPr/>
          <p:nvPr/>
        </p:nvGrpSpPr>
        <p:grpSpPr>
          <a:xfrm>
            <a:off x="883920" y="1924090"/>
            <a:ext cx="4267200" cy="5152686"/>
            <a:chOff x="2469700" y="3980100"/>
            <a:chExt cx="3510600" cy="3167525"/>
          </a:xfrm>
        </p:grpSpPr>
        <p:sp>
          <p:nvSpPr>
            <p:cNvPr id="6655" name="Google Shape;6655;p516"/>
            <p:cNvSpPr/>
            <p:nvPr/>
          </p:nvSpPr>
          <p:spPr>
            <a:xfrm>
              <a:off x="2469700" y="3980100"/>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Local Redundant Storage</a:t>
              </a:r>
              <a:endParaRPr b="1" i="0" sz="2200" u="none" cap="none" strike="noStrike">
                <a:solidFill>
                  <a:srgbClr val="3F3F3F"/>
                </a:solidFill>
                <a:latin typeface="Open Sans"/>
                <a:ea typeface="Open Sans"/>
                <a:cs typeface="Open Sans"/>
                <a:sym typeface="Open Sans"/>
              </a:endParaRPr>
            </a:p>
          </p:txBody>
        </p:sp>
        <p:sp>
          <p:nvSpPr>
            <p:cNvPr id="6656" name="Google Shape;6656;p516"/>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Zone Redundant Storage</a:t>
              </a:r>
              <a:endParaRPr b="0" i="0" sz="2200" u="none" cap="none" strike="noStrike">
                <a:solidFill>
                  <a:srgbClr val="3F3F3F"/>
                </a:solidFill>
                <a:latin typeface="Open Sans"/>
                <a:ea typeface="Open Sans"/>
                <a:cs typeface="Open Sans"/>
                <a:sym typeface="Open Sans"/>
              </a:endParaRPr>
            </a:p>
          </p:txBody>
        </p:sp>
        <p:sp>
          <p:nvSpPr>
            <p:cNvPr id="6657" name="Google Shape;6657;p516"/>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Geo Zone Redundant Storage</a:t>
              </a:r>
              <a:endParaRPr b="0" i="0" sz="2200" u="none" cap="none" strike="noStrike">
                <a:solidFill>
                  <a:srgbClr val="3F3F3F"/>
                </a:solidFill>
                <a:latin typeface="Open Sans"/>
                <a:ea typeface="Open Sans"/>
                <a:cs typeface="Open Sans"/>
                <a:sym typeface="Open Sans"/>
              </a:endParaRPr>
            </a:p>
          </p:txBody>
        </p:sp>
        <p:sp>
          <p:nvSpPr>
            <p:cNvPr id="6658" name="Google Shape;6658;p516"/>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Geo Redundant Storage</a:t>
              </a:r>
              <a:endParaRPr b="0" i="0" sz="2200" u="none" cap="none" strike="noStrike">
                <a:solidFill>
                  <a:srgbClr val="3F3F3F"/>
                </a:solidFill>
                <a:latin typeface="Open Sans"/>
                <a:ea typeface="Open Sans"/>
                <a:cs typeface="Open Sans"/>
                <a:sym typeface="Open Sans"/>
              </a:endParaRPr>
            </a:p>
          </p:txBody>
        </p:sp>
      </p:grpSp>
      <p:sp>
        <p:nvSpPr>
          <p:cNvPr id="6659" name="Google Shape;6659;p516"/>
          <p:cNvSpPr/>
          <p:nvPr/>
        </p:nvSpPr>
        <p:spPr>
          <a:xfrm>
            <a:off x="5549900" y="816324"/>
            <a:ext cx="5169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4" name="Shape 6664"/>
        <p:cNvGrpSpPr/>
        <p:nvPr/>
      </p:nvGrpSpPr>
      <p:grpSpPr>
        <a:xfrm>
          <a:off x="0" y="0"/>
          <a:ext cx="0" cy="0"/>
          <a:chOff x="0" y="0"/>
          <a:chExt cx="0" cy="0"/>
        </a:xfrm>
      </p:grpSpPr>
      <p:sp>
        <p:nvSpPr>
          <p:cNvPr id="6665" name="Google Shape;6665;p51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Cloud Data Replication </a:t>
            </a:r>
            <a:endParaRPr/>
          </a:p>
        </p:txBody>
      </p:sp>
      <p:sp>
        <p:nvSpPr>
          <p:cNvPr id="6666" name="Google Shape;6666;p517"/>
          <p:cNvSpPr/>
          <p:nvPr/>
        </p:nvSpPr>
        <p:spPr>
          <a:xfrm>
            <a:off x="5733950" y="1924091"/>
            <a:ext cx="9989700" cy="4080924"/>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ZRS takes redundancy a step further by replicating data between three separate availability zones within your primary cloud region</a:t>
            </a:r>
            <a:endParaRPr/>
          </a:p>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It provides enhanced availability within the region, making it a suitable choice for primary storage</a:t>
            </a:r>
            <a:endParaRPr/>
          </a:p>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However, ZRS does not protect against a regional catastrophe that affects all availability zones simultaneously and would leave data inaccessible</a:t>
            </a:r>
            <a:endParaRPr/>
          </a:p>
        </p:txBody>
      </p:sp>
      <p:sp>
        <p:nvSpPr>
          <p:cNvPr id="6667" name="Google Shape;6667;p517"/>
          <p:cNvSpPr/>
          <p:nvPr/>
        </p:nvSpPr>
        <p:spPr>
          <a:xfrm>
            <a:off x="4961952" y="3564153"/>
            <a:ext cx="771998" cy="385273"/>
          </a:xfrm>
          <a:prstGeom prst="rightArrow">
            <a:avLst>
              <a:gd fmla="val 50000" name="adj1"/>
              <a:gd fmla="val 50000" name="adj2"/>
            </a:avLst>
          </a:prstGeom>
          <a:solidFill>
            <a:srgbClr val="385623"/>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668" name="Google Shape;6668;p517"/>
          <p:cNvGrpSpPr/>
          <p:nvPr/>
        </p:nvGrpSpPr>
        <p:grpSpPr>
          <a:xfrm>
            <a:off x="883920" y="1924092"/>
            <a:ext cx="4267200" cy="5152687"/>
            <a:chOff x="2469700" y="3980100"/>
            <a:chExt cx="3510600" cy="3167525"/>
          </a:xfrm>
        </p:grpSpPr>
        <p:sp>
          <p:nvSpPr>
            <p:cNvPr id="6669" name="Google Shape;6669;p517"/>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Local Redundant Storage</a:t>
              </a:r>
              <a:endParaRPr b="0" i="0" sz="2200" u="none" cap="none" strike="noStrike">
                <a:solidFill>
                  <a:srgbClr val="3F3F3F"/>
                </a:solidFill>
                <a:latin typeface="Open Sans"/>
                <a:ea typeface="Open Sans"/>
                <a:cs typeface="Open Sans"/>
                <a:sym typeface="Open Sans"/>
              </a:endParaRPr>
            </a:p>
          </p:txBody>
        </p:sp>
        <p:sp>
          <p:nvSpPr>
            <p:cNvPr id="6670" name="Google Shape;6670;p517"/>
            <p:cNvSpPr/>
            <p:nvPr/>
          </p:nvSpPr>
          <p:spPr>
            <a:xfrm>
              <a:off x="2469700" y="4776000"/>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Zone Redundant Storage</a:t>
              </a:r>
              <a:endParaRPr b="1" i="0" sz="2200" u="none" cap="none" strike="noStrike">
                <a:solidFill>
                  <a:srgbClr val="3F3F3F"/>
                </a:solidFill>
                <a:latin typeface="Open Sans"/>
                <a:ea typeface="Open Sans"/>
                <a:cs typeface="Open Sans"/>
                <a:sym typeface="Open Sans"/>
              </a:endParaRPr>
            </a:p>
          </p:txBody>
        </p:sp>
        <p:sp>
          <p:nvSpPr>
            <p:cNvPr id="6671" name="Google Shape;6671;p517"/>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Geo Zone Redundant Storage</a:t>
              </a:r>
              <a:endParaRPr b="0" i="0" sz="2200" u="none" cap="none" strike="noStrike">
                <a:solidFill>
                  <a:srgbClr val="3F3F3F"/>
                </a:solidFill>
                <a:latin typeface="Open Sans"/>
                <a:ea typeface="Open Sans"/>
                <a:cs typeface="Open Sans"/>
                <a:sym typeface="Open Sans"/>
              </a:endParaRPr>
            </a:p>
          </p:txBody>
        </p:sp>
        <p:sp>
          <p:nvSpPr>
            <p:cNvPr id="6672" name="Google Shape;6672;p517"/>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Geo Redundant Storage</a:t>
              </a:r>
              <a:endParaRPr b="0" i="0" sz="2200" u="none" cap="none" strike="noStrike">
                <a:solidFill>
                  <a:srgbClr val="3F3F3F"/>
                </a:solidFill>
                <a:latin typeface="Open Sans"/>
                <a:ea typeface="Open Sans"/>
                <a:cs typeface="Open Sans"/>
                <a:sym typeface="Open Sans"/>
              </a:endParaRPr>
            </a:p>
          </p:txBody>
        </p:sp>
      </p:grpSp>
      <p:sp>
        <p:nvSpPr>
          <p:cNvPr id="6673" name="Google Shape;6673;p517"/>
          <p:cNvSpPr/>
          <p:nvPr/>
        </p:nvSpPr>
        <p:spPr>
          <a:xfrm>
            <a:off x="5549900" y="816324"/>
            <a:ext cx="5169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8" name="Shape 6678"/>
        <p:cNvGrpSpPr/>
        <p:nvPr/>
      </p:nvGrpSpPr>
      <p:grpSpPr>
        <a:xfrm>
          <a:off x="0" y="0"/>
          <a:ext cx="0" cy="0"/>
          <a:chOff x="0" y="0"/>
          <a:chExt cx="0" cy="0"/>
        </a:xfrm>
      </p:grpSpPr>
      <p:sp>
        <p:nvSpPr>
          <p:cNvPr id="6679" name="Google Shape;6679;p51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Cloud Data Replication </a:t>
            </a:r>
            <a:endParaRPr/>
          </a:p>
        </p:txBody>
      </p:sp>
      <p:sp>
        <p:nvSpPr>
          <p:cNvPr id="6680" name="Google Shape;6680;p518"/>
          <p:cNvSpPr/>
          <p:nvPr/>
        </p:nvSpPr>
        <p:spPr>
          <a:xfrm>
            <a:off x="5733950" y="3071957"/>
            <a:ext cx="9989700" cy="4080924"/>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GRS takes this a step further by also storing one copy of the data in a secondary region, often located at a considerable geographical distance</a:t>
            </a:r>
            <a:endParaRPr/>
          </a:p>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This approach provides protection against regional disasters while maintaining high availability within the primary region</a:t>
            </a:r>
            <a:endParaRPr/>
          </a:p>
        </p:txBody>
      </p:sp>
      <p:sp>
        <p:nvSpPr>
          <p:cNvPr id="6681" name="Google Shape;6681;p518"/>
          <p:cNvSpPr/>
          <p:nvPr/>
        </p:nvSpPr>
        <p:spPr>
          <a:xfrm>
            <a:off x="4961952" y="4926027"/>
            <a:ext cx="771998" cy="385273"/>
          </a:xfrm>
          <a:prstGeom prst="rightArrow">
            <a:avLst>
              <a:gd fmla="val 50000" name="adj1"/>
              <a:gd fmla="val 50000" name="adj2"/>
            </a:avLst>
          </a:prstGeom>
          <a:solidFill>
            <a:srgbClr val="385623"/>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682" name="Google Shape;6682;p518"/>
          <p:cNvGrpSpPr/>
          <p:nvPr/>
        </p:nvGrpSpPr>
        <p:grpSpPr>
          <a:xfrm>
            <a:off x="883920" y="1924092"/>
            <a:ext cx="4267200" cy="5152687"/>
            <a:chOff x="2469700" y="3980100"/>
            <a:chExt cx="3510600" cy="3167525"/>
          </a:xfrm>
        </p:grpSpPr>
        <p:sp>
          <p:nvSpPr>
            <p:cNvPr id="6683" name="Google Shape;6683;p518"/>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Local Redundant Storage</a:t>
              </a:r>
              <a:endParaRPr b="0" i="0" sz="2200" u="none" cap="none" strike="noStrike">
                <a:solidFill>
                  <a:srgbClr val="3F3F3F"/>
                </a:solidFill>
                <a:latin typeface="Open Sans"/>
                <a:ea typeface="Open Sans"/>
                <a:cs typeface="Open Sans"/>
                <a:sym typeface="Open Sans"/>
              </a:endParaRPr>
            </a:p>
          </p:txBody>
        </p:sp>
        <p:sp>
          <p:nvSpPr>
            <p:cNvPr id="6684" name="Google Shape;6684;p518"/>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Zone Redundant Storage</a:t>
              </a:r>
              <a:endParaRPr b="0" i="0" sz="2200" u="none" cap="none" strike="noStrike">
                <a:solidFill>
                  <a:srgbClr val="3F3F3F"/>
                </a:solidFill>
                <a:latin typeface="Open Sans"/>
                <a:ea typeface="Open Sans"/>
                <a:cs typeface="Open Sans"/>
                <a:sym typeface="Open Sans"/>
              </a:endParaRPr>
            </a:p>
          </p:txBody>
        </p:sp>
        <p:sp>
          <p:nvSpPr>
            <p:cNvPr id="6685" name="Google Shape;6685;p518"/>
            <p:cNvSpPr/>
            <p:nvPr/>
          </p:nvSpPr>
          <p:spPr>
            <a:xfrm>
              <a:off x="2469700" y="6351725"/>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Geo Zone Redundant Storage</a:t>
              </a:r>
              <a:endParaRPr b="0" i="0" sz="2200" u="none" cap="none" strike="noStrike">
                <a:solidFill>
                  <a:srgbClr val="3F3F3F"/>
                </a:solidFill>
                <a:latin typeface="Open Sans"/>
                <a:ea typeface="Open Sans"/>
                <a:cs typeface="Open Sans"/>
                <a:sym typeface="Open Sans"/>
              </a:endParaRPr>
            </a:p>
          </p:txBody>
        </p:sp>
        <p:sp>
          <p:nvSpPr>
            <p:cNvPr id="6686" name="Google Shape;6686;p518"/>
            <p:cNvSpPr/>
            <p:nvPr/>
          </p:nvSpPr>
          <p:spPr>
            <a:xfrm>
              <a:off x="2469700" y="5555813"/>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Geo Redundant Storage</a:t>
              </a:r>
              <a:endParaRPr b="1" i="0" sz="2200" u="none" cap="none" strike="noStrike">
                <a:solidFill>
                  <a:srgbClr val="3F3F3F"/>
                </a:solidFill>
                <a:latin typeface="Open Sans"/>
                <a:ea typeface="Open Sans"/>
                <a:cs typeface="Open Sans"/>
                <a:sym typeface="Open Sans"/>
              </a:endParaRPr>
            </a:p>
          </p:txBody>
        </p:sp>
      </p:grpSp>
      <p:sp>
        <p:nvSpPr>
          <p:cNvPr id="6687" name="Google Shape;6687;p518"/>
          <p:cNvSpPr/>
          <p:nvPr/>
        </p:nvSpPr>
        <p:spPr>
          <a:xfrm>
            <a:off x="5549900" y="816324"/>
            <a:ext cx="5169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2" name="Shape 6692"/>
        <p:cNvGrpSpPr/>
        <p:nvPr/>
      </p:nvGrpSpPr>
      <p:grpSpPr>
        <a:xfrm>
          <a:off x="0" y="0"/>
          <a:ext cx="0" cy="0"/>
          <a:chOff x="0" y="0"/>
          <a:chExt cx="0" cy="0"/>
        </a:xfrm>
      </p:grpSpPr>
      <p:sp>
        <p:nvSpPr>
          <p:cNvPr id="6693" name="Google Shape;6693;p51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Cloud Data Replication </a:t>
            </a:r>
            <a:endParaRPr/>
          </a:p>
        </p:txBody>
      </p:sp>
      <p:sp>
        <p:nvSpPr>
          <p:cNvPr id="6694" name="Google Shape;6694;p519"/>
          <p:cNvSpPr/>
          <p:nvPr/>
        </p:nvSpPr>
        <p:spPr>
          <a:xfrm>
            <a:off x="5733950" y="2955221"/>
            <a:ext cx="9989700" cy="4080924"/>
          </a:xfrm>
          <a:prstGeom prst="roundRect">
            <a:avLst>
              <a:gd fmla="val 16667" name="adj"/>
            </a:avLst>
          </a:prstGeom>
          <a:solidFill>
            <a:schemeClr val="lt1"/>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GZRS combines the benefits of ZRS and GRS</a:t>
            </a:r>
            <a:endParaRPr/>
          </a:p>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It replicates data between three separate availability zones within your primary region and one copy to a secondary region, ensuring both regional and zone-level redundancy</a:t>
            </a:r>
            <a:endParaRPr/>
          </a:p>
          <a:p>
            <a:pPr indent="-342900" lvl="0" marL="342900" marR="0" rtl="0" algn="l">
              <a:lnSpc>
                <a:spcPct val="114000"/>
              </a:lnSpc>
              <a:spcBef>
                <a:spcPts val="100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This comprehensive approach maximizes data resilience and availability</a:t>
            </a:r>
            <a:endParaRPr/>
          </a:p>
        </p:txBody>
      </p:sp>
      <p:sp>
        <p:nvSpPr>
          <p:cNvPr id="6695" name="Google Shape;6695;p519"/>
          <p:cNvSpPr/>
          <p:nvPr/>
        </p:nvSpPr>
        <p:spPr>
          <a:xfrm>
            <a:off x="4961952" y="6210076"/>
            <a:ext cx="771998" cy="385273"/>
          </a:xfrm>
          <a:prstGeom prst="rightArrow">
            <a:avLst>
              <a:gd fmla="val 50000" name="adj1"/>
              <a:gd fmla="val 50000" name="adj2"/>
            </a:avLst>
          </a:prstGeom>
          <a:solidFill>
            <a:srgbClr val="385623"/>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696" name="Google Shape;6696;p519"/>
          <p:cNvGrpSpPr/>
          <p:nvPr/>
        </p:nvGrpSpPr>
        <p:grpSpPr>
          <a:xfrm>
            <a:off x="883920" y="1924092"/>
            <a:ext cx="4267200" cy="5152687"/>
            <a:chOff x="2469700" y="3980100"/>
            <a:chExt cx="3510600" cy="3167525"/>
          </a:xfrm>
        </p:grpSpPr>
        <p:sp>
          <p:nvSpPr>
            <p:cNvPr id="6697" name="Google Shape;6697;p519"/>
            <p:cNvSpPr/>
            <p:nvPr/>
          </p:nvSpPr>
          <p:spPr>
            <a:xfrm>
              <a:off x="2469700" y="39801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Local Redundant Storage</a:t>
              </a:r>
              <a:endParaRPr b="0" i="0" sz="2200" u="none" cap="none" strike="noStrike">
                <a:solidFill>
                  <a:srgbClr val="3F3F3F"/>
                </a:solidFill>
                <a:latin typeface="Open Sans"/>
                <a:ea typeface="Open Sans"/>
                <a:cs typeface="Open Sans"/>
                <a:sym typeface="Open Sans"/>
              </a:endParaRPr>
            </a:p>
          </p:txBody>
        </p:sp>
        <p:sp>
          <p:nvSpPr>
            <p:cNvPr id="6698" name="Google Shape;6698;p519"/>
            <p:cNvSpPr/>
            <p:nvPr/>
          </p:nvSpPr>
          <p:spPr>
            <a:xfrm>
              <a:off x="2469700" y="4776000"/>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Zone Redundant Storage</a:t>
              </a:r>
              <a:endParaRPr b="0" i="0" sz="2200" u="none" cap="none" strike="noStrike">
                <a:solidFill>
                  <a:srgbClr val="3F3F3F"/>
                </a:solidFill>
                <a:latin typeface="Open Sans"/>
                <a:ea typeface="Open Sans"/>
                <a:cs typeface="Open Sans"/>
                <a:sym typeface="Open Sans"/>
              </a:endParaRPr>
            </a:p>
          </p:txBody>
        </p:sp>
        <p:sp>
          <p:nvSpPr>
            <p:cNvPr id="6699" name="Google Shape;6699;p519"/>
            <p:cNvSpPr/>
            <p:nvPr/>
          </p:nvSpPr>
          <p:spPr>
            <a:xfrm>
              <a:off x="2469700" y="6351725"/>
              <a:ext cx="3510600" cy="795900"/>
            </a:xfrm>
            <a:prstGeom prst="roundRect">
              <a:avLst>
                <a:gd fmla="val 16667" name="adj"/>
              </a:avLst>
            </a:prstGeom>
            <a:solidFill>
              <a:srgbClr val="F9DEC9"/>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Geo Zone Redundant Storage</a:t>
              </a:r>
              <a:endParaRPr b="1" i="0" sz="2200" u="none" cap="none" strike="noStrike">
                <a:solidFill>
                  <a:srgbClr val="3F3F3F"/>
                </a:solidFill>
                <a:latin typeface="Open Sans"/>
                <a:ea typeface="Open Sans"/>
                <a:cs typeface="Open Sans"/>
                <a:sym typeface="Open Sans"/>
              </a:endParaRPr>
            </a:p>
          </p:txBody>
        </p:sp>
        <p:sp>
          <p:nvSpPr>
            <p:cNvPr id="6700" name="Google Shape;6700;p519"/>
            <p:cNvSpPr/>
            <p:nvPr/>
          </p:nvSpPr>
          <p:spPr>
            <a:xfrm>
              <a:off x="2469700" y="5555813"/>
              <a:ext cx="3510600" cy="795900"/>
            </a:xfrm>
            <a:prstGeom prst="roundRect">
              <a:avLst>
                <a:gd fmla="val 16667" name="adj"/>
              </a:avLst>
            </a:prstGeom>
            <a:solidFill>
              <a:srgbClr val="EBF2FA"/>
            </a:solidFill>
            <a:ln cap="flat" cmpd="sng" w="9525">
              <a:solidFill>
                <a:srgbClr val="0284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Geo Redundant Storage</a:t>
              </a:r>
              <a:endParaRPr b="0" i="0" sz="2200" u="none" cap="none" strike="noStrike">
                <a:solidFill>
                  <a:srgbClr val="3F3F3F"/>
                </a:solidFill>
                <a:latin typeface="Open Sans"/>
                <a:ea typeface="Open Sans"/>
                <a:cs typeface="Open Sans"/>
                <a:sym typeface="Open Sans"/>
              </a:endParaRPr>
            </a:p>
          </p:txBody>
        </p:sp>
      </p:grpSp>
      <p:sp>
        <p:nvSpPr>
          <p:cNvPr id="6701" name="Google Shape;6701;p519"/>
          <p:cNvSpPr/>
          <p:nvPr/>
        </p:nvSpPr>
        <p:spPr>
          <a:xfrm>
            <a:off x="5549900" y="816324"/>
            <a:ext cx="5169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5" name="Shape 6705"/>
        <p:cNvGrpSpPr/>
        <p:nvPr/>
      </p:nvGrpSpPr>
      <p:grpSpPr>
        <a:xfrm>
          <a:off x="0" y="0"/>
          <a:ext cx="0" cy="0"/>
          <a:chOff x="0" y="0"/>
          <a:chExt cx="0" cy="0"/>
        </a:xfrm>
      </p:grpSpPr>
      <p:sp>
        <p:nvSpPr>
          <p:cNvPr id="6706" name="Google Shape;6706;p520"/>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Testing</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0" name="Shape 6710"/>
        <p:cNvGrpSpPr/>
        <p:nvPr/>
      </p:nvGrpSpPr>
      <p:grpSpPr>
        <a:xfrm>
          <a:off x="0" y="0"/>
          <a:ext cx="0" cy="0"/>
          <a:chOff x="0" y="0"/>
          <a:chExt cx="0" cy="0"/>
        </a:xfrm>
      </p:grpSpPr>
      <p:sp>
        <p:nvSpPr>
          <p:cNvPr id="6711" name="Google Shape;6711;p521"/>
          <p:cNvSpPr/>
          <p:nvPr/>
        </p:nvSpPr>
        <p:spPr>
          <a:xfrm>
            <a:off x="1100281" y="2153200"/>
            <a:ext cx="14055437" cy="5799858"/>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712" name="Google Shape;6712;p52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BCP and DR testing</a:t>
            </a:r>
            <a:endParaRPr>
              <a:latin typeface="Open Sans"/>
              <a:ea typeface="Open Sans"/>
              <a:cs typeface="Open Sans"/>
              <a:sym typeface="Open Sans"/>
            </a:endParaRPr>
          </a:p>
        </p:txBody>
      </p:sp>
      <p:grpSp>
        <p:nvGrpSpPr>
          <p:cNvPr id="6713" name="Google Shape;6713;p521"/>
          <p:cNvGrpSpPr/>
          <p:nvPr/>
        </p:nvGrpSpPr>
        <p:grpSpPr>
          <a:xfrm>
            <a:off x="1398421" y="2479904"/>
            <a:ext cx="7200900" cy="5073694"/>
            <a:chOff x="6850022" y="2755346"/>
            <a:chExt cx="7200900" cy="5073694"/>
          </a:xfrm>
        </p:grpSpPr>
        <p:sp>
          <p:nvSpPr>
            <p:cNvPr id="6714" name="Google Shape;6714;p521"/>
            <p:cNvSpPr/>
            <p:nvPr/>
          </p:nvSpPr>
          <p:spPr>
            <a:xfrm>
              <a:off x="6850022" y="2755346"/>
              <a:ext cx="7200900" cy="5073694"/>
            </a:xfrm>
            <a:prstGeom prst="roundRect">
              <a:avLst>
                <a:gd fmla="val 4294" name="adj"/>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2F2F2"/>
                </a:solidFill>
                <a:latin typeface="Calibri"/>
                <a:ea typeface="Calibri"/>
                <a:cs typeface="Calibri"/>
                <a:sym typeface="Calibri"/>
              </a:endParaRPr>
            </a:p>
          </p:txBody>
        </p:sp>
        <p:sp>
          <p:nvSpPr>
            <p:cNvPr id="6715" name="Google Shape;6715;p521"/>
            <p:cNvSpPr txBox="1"/>
            <p:nvPr/>
          </p:nvSpPr>
          <p:spPr>
            <a:xfrm>
              <a:off x="6850022" y="3141094"/>
              <a:ext cx="6858900" cy="4374953"/>
            </a:xfrm>
            <a:prstGeom prst="rect">
              <a:avLst/>
            </a:prstGeom>
            <a:noFill/>
            <a:ln>
              <a:noFill/>
            </a:ln>
          </p:spPr>
          <p:txBody>
            <a:bodyPr anchorCtr="0" anchor="t" bIns="45675" lIns="45675" spcFirstLastPara="1" rIns="45675" wrap="square" tIns="45675">
              <a:spAutoFit/>
            </a:bodyPr>
            <a:lstStyle/>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BCP testing, or Business Continuity Plan testing, is a crucial process for ensuring the effectiveness of your organization's Business Continuity Plan (BCP). </a:t>
              </a:r>
              <a:endParaRPr/>
            </a:p>
            <a:p>
              <a:pPr indent="-203200" lvl="1"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1"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DR focuses on the restoration of IT infrastructure and operations after a crisis. This plan is a subset of BCP and is concerned with the recovery of specific operations, functions, sites, services, or applications to a pre-defined state in the event of a disruption.</a:t>
              </a:r>
              <a:endParaRPr b="0" i="0" sz="2200" u="none" cap="none" strike="noStrike">
                <a:solidFill>
                  <a:srgbClr val="404040"/>
                </a:solidFill>
                <a:latin typeface="Open Sans"/>
                <a:ea typeface="Open Sans"/>
                <a:cs typeface="Open Sans"/>
                <a:sym typeface="Open Sans"/>
              </a:endParaRPr>
            </a:p>
          </p:txBody>
        </p:sp>
      </p:grpSp>
      <p:sp>
        <p:nvSpPr>
          <p:cNvPr id="6716" name="Google Shape;6716;p521"/>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sp>
        <p:nvSpPr>
          <p:cNvPr id="6717" name="Google Shape;6717;p521"/>
          <p:cNvSpPr/>
          <p:nvPr/>
        </p:nvSpPr>
        <p:spPr>
          <a:xfrm>
            <a:off x="6578600" y="816324"/>
            <a:ext cx="3105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718" name="Google Shape;6718;p521"/>
          <p:cNvPicPr preferRelativeResize="0"/>
          <p:nvPr/>
        </p:nvPicPr>
        <p:blipFill rotWithShape="1">
          <a:blip r:embed="rId3">
            <a:alphaModFix/>
          </a:blip>
          <a:srcRect b="0" l="0" r="0" t="0"/>
          <a:stretch/>
        </p:blipFill>
        <p:spPr>
          <a:xfrm>
            <a:off x="10353824" y="3010742"/>
            <a:ext cx="4217017" cy="3566457"/>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2" name="Shape 6722"/>
        <p:cNvGrpSpPr/>
        <p:nvPr/>
      </p:nvGrpSpPr>
      <p:grpSpPr>
        <a:xfrm>
          <a:off x="0" y="0"/>
          <a:ext cx="0" cy="0"/>
          <a:chOff x="0" y="0"/>
          <a:chExt cx="0" cy="0"/>
        </a:xfrm>
      </p:grpSpPr>
      <p:sp>
        <p:nvSpPr>
          <p:cNvPr id="6723" name="Google Shape;6723;p18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Importance of Testing</a:t>
            </a:r>
            <a:endParaRPr>
              <a:latin typeface="Open Sans"/>
              <a:ea typeface="Open Sans"/>
              <a:cs typeface="Open Sans"/>
              <a:sym typeface="Open Sans"/>
            </a:endParaRPr>
          </a:p>
        </p:txBody>
      </p:sp>
      <p:pic>
        <p:nvPicPr>
          <p:cNvPr id="6724" name="Google Shape;6724;p185"/>
          <p:cNvPicPr preferRelativeResize="0"/>
          <p:nvPr/>
        </p:nvPicPr>
        <p:blipFill rotWithShape="1">
          <a:blip r:embed="rId3">
            <a:alphaModFix/>
          </a:blip>
          <a:srcRect b="0" l="0" r="0" t="0"/>
          <a:stretch/>
        </p:blipFill>
        <p:spPr>
          <a:xfrm>
            <a:off x="10178384" y="2679515"/>
            <a:ext cx="3905250" cy="3752850"/>
          </a:xfrm>
          <a:prstGeom prst="rect">
            <a:avLst/>
          </a:prstGeom>
          <a:noFill/>
          <a:ln>
            <a:noFill/>
          </a:ln>
        </p:spPr>
      </p:pic>
      <p:grpSp>
        <p:nvGrpSpPr>
          <p:cNvPr id="6725" name="Google Shape;6725;p185"/>
          <p:cNvGrpSpPr/>
          <p:nvPr/>
        </p:nvGrpSpPr>
        <p:grpSpPr>
          <a:xfrm>
            <a:off x="1464205" y="2561745"/>
            <a:ext cx="6755455" cy="4154992"/>
            <a:chOff x="7778511" y="2496819"/>
            <a:chExt cx="6338914" cy="4154992"/>
          </a:xfrm>
        </p:grpSpPr>
        <p:sp>
          <p:nvSpPr>
            <p:cNvPr id="6726" name="Google Shape;6726;p185"/>
            <p:cNvSpPr/>
            <p:nvPr/>
          </p:nvSpPr>
          <p:spPr>
            <a:xfrm>
              <a:off x="7964867" y="3251083"/>
              <a:ext cx="5981535" cy="3400728"/>
            </a:xfrm>
            <a:prstGeom prst="rect">
              <a:avLst/>
            </a:prstGeom>
            <a:solidFill>
              <a:srgbClr val="EAF0F0"/>
            </a:solidFill>
            <a:ln>
              <a:noFill/>
            </a:ln>
            <a:effectLst>
              <a:outerShdw blurRad="50800" rotWithShape="0" algn="t" dir="5400000" dist="38100">
                <a:srgbClr val="000000">
                  <a:alpha val="40000"/>
                </a:srgbClr>
              </a:outerShdw>
            </a:effectLst>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grpSp>
          <p:nvGrpSpPr>
            <p:cNvPr id="6727" name="Google Shape;6727;p185"/>
            <p:cNvGrpSpPr/>
            <p:nvPr/>
          </p:nvGrpSpPr>
          <p:grpSpPr>
            <a:xfrm>
              <a:off x="7778511" y="2496819"/>
              <a:ext cx="6338914" cy="788655"/>
              <a:chOff x="4414848" y="2365412"/>
              <a:chExt cx="3347791" cy="720756"/>
            </a:xfrm>
          </p:grpSpPr>
          <p:sp>
            <p:nvSpPr>
              <p:cNvPr id="6728" name="Google Shape;6728;p185"/>
              <p:cNvSpPr/>
              <p:nvPr/>
            </p:nvSpPr>
            <p:spPr>
              <a:xfrm>
                <a:off x="4506832" y="2984836"/>
                <a:ext cx="3169199" cy="101332"/>
              </a:xfrm>
              <a:prstGeom prst="rect">
                <a:avLst/>
              </a:prstGeom>
              <a:solidFill>
                <a:srgbClr val="BCC0C1"/>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6729" name="Google Shape;6729;p185"/>
              <p:cNvSpPr/>
              <p:nvPr/>
            </p:nvSpPr>
            <p:spPr>
              <a:xfrm>
                <a:off x="4637338" y="2984836"/>
                <a:ext cx="2946709" cy="101332"/>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6730" name="Google Shape;6730;p185"/>
              <p:cNvSpPr/>
              <p:nvPr/>
            </p:nvSpPr>
            <p:spPr>
              <a:xfrm>
                <a:off x="4414848" y="2365412"/>
                <a:ext cx="3347791" cy="628076"/>
              </a:xfrm>
              <a:prstGeom prst="roundRect">
                <a:avLst>
                  <a:gd fmla="val 12439" name="adj"/>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2F2F2"/>
                    </a:solidFill>
                    <a:latin typeface="Open Sans"/>
                    <a:ea typeface="Open Sans"/>
                    <a:cs typeface="Open Sans"/>
                    <a:sym typeface="Open Sans"/>
                  </a:rPr>
                  <a:t>Testing is important because it:</a:t>
                </a:r>
                <a:endParaRPr b="0" i="0" sz="2400" u="none" cap="none" strike="noStrike">
                  <a:solidFill>
                    <a:srgbClr val="F2F2F2"/>
                  </a:solidFill>
                  <a:latin typeface="Arial"/>
                  <a:ea typeface="Arial"/>
                  <a:cs typeface="Arial"/>
                  <a:sym typeface="Arial"/>
                </a:endParaRPr>
              </a:p>
            </p:txBody>
          </p:sp>
        </p:grpSp>
      </p:grpSp>
      <p:sp>
        <p:nvSpPr>
          <p:cNvPr id="6731" name="Google Shape;6731;p185"/>
          <p:cNvSpPr/>
          <p:nvPr/>
        </p:nvSpPr>
        <p:spPr>
          <a:xfrm>
            <a:off x="1693802" y="3564266"/>
            <a:ext cx="6251270" cy="2739171"/>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Helps keep the plans updated</a:t>
            </a:r>
            <a:endParaRPr/>
          </a:p>
          <a:p>
            <a:pPr indent="-203200" lvl="1" marL="342900" marR="0" rtl="0" algn="l">
              <a:lnSpc>
                <a:spcPct val="100000"/>
              </a:lnSpc>
              <a:spcBef>
                <a:spcPts val="0"/>
              </a:spcBef>
              <a:spcAft>
                <a:spcPts val="0"/>
              </a:spcAft>
              <a:buClr>
                <a:srgbClr val="000000"/>
              </a:buClr>
              <a:buSzPts val="2200"/>
              <a:buFont typeface="Arial"/>
              <a:buNone/>
            </a:pPr>
            <a:r>
              <a:t/>
            </a:r>
            <a:endParaRPr b="0" i="0" sz="1000" u="none" cap="none" strike="noStrike">
              <a:solidFill>
                <a:srgbClr val="000000"/>
              </a:solidFill>
              <a:latin typeface="Arial"/>
              <a:ea typeface="Arial"/>
              <a:cs typeface="Arial"/>
              <a:sym typeface="Arial"/>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Identifies shortcomings of the plans</a:t>
            </a:r>
            <a:endParaRPr/>
          </a:p>
          <a:p>
            <a:pPr indent="-203200" lvl="1" marL="342900" marR="0" rtl="0" algn="l">
              <a:lnSpc>
                <a:spcPct val="100000"/>
              </a:lnSpc>
              <a:spcBef>
                <a:spcPts val="0"/>
              </a:spcBef>
              <a:spcAft>
                <a:spcPts val="0"/>
              </a:spcAft>
              <a:buClr>
                <a:srgbClr val="000000"/>
              </a:buClr>
              <a:buSzPts val="2200"/>
              <a:buFont typeface="Arial"/>
              <a:buNone/>
            </a:pPr>
            <a:r>
              <a:t/>
            </a:r>
            <a:endParaRPr b="0" i="0" sz="1000" u="none" cap="none" strike="noStrike">
              <a:solidFill>
                <a:srgbClr val="000000"/>
              </a:solidFill>
              <a:latin typeface="Arial"/>
              <a:ea typeface="Arial"/>
              <a:cs typeface="Arial"/>
              <a:sym typeface="Arial"/>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Tests the organization’s readiness to face disasters</a:t>
            </a:r>
            <a:endParaRPr/>
          </a:p>
          <a:p>
            <a:pPr indent="-203200" lvl="1" marL="342900" marR="0" rtl="0" algn="l">
              <a:lnSpc>
                <a:spcPct val="100000"/>
              </a:lnSpc>
              <a:spcBef>
                <a:spcPts val="0"/>
              </a:spcBef>
              <a:spcAft>
                <a:spcPts val="0"/>
              </a:spcAft>
              <a:buClr>
                <a:srgbClr val="000000"/>
              </a:buClr>
              <a:buSzPts val="2200"/>
              <a:buFont typeface="Arial"/>
              <a:buNone/>
            </a:pPr>
            <a:r>
              <a:t/>
            </a:r>
            <a:endParaRPr b="0" i="0" sz="1000" u="none" cap="none" strike="noStrike">
              <a:solidFill>
                <a:srgbClr val="000000"/>
              </a:solidFill>
              <a:latin typeface="Arial"/>
              <a:ea typeface="Arial"/>
              <a:cs typeface="Arial"/>
              <a:sym typeface="Arial"/>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Refines existing controls</a:t>
            </a:r>
            <a:endParaRPr/>
          </a:p>
          <a:p>
            <a:pPr indent="-203200" lvl="1" marL="342900" marR="0" rtl="0" algn="l">
              <a:lnSpc>
                <a:spcPct val="100000"/>
              </a:lnSpc>
              <a:spcBef>
                <a:spcPts val="0"/>
              </a:spcBef>
              <a:spcAft>
                <a:spcPts val="0"/>
              </a:spcAft>
              <a:buClr>
                <a:srgbClr val="000000"/>
              </a:buClr>
              <a:buSzPts val="2200"/>
              <a:buFont typeface="Arial"/>
              <a:buNone/>
            </a:pPr>
            <a:r>
              <a:t/>
            </a:r>
            <a:endParaRPr b="0" i="0" sz="1000" u="none" cap="none" strike="noStrike">
              <a:solidFill>
                <a:srgbClr val="000000"/>
              </a:solidFill>
              <a:latin typeface="Arial"/>
              <a:ea typeface="Arial"/>
              <a:cs typeface="Arial"/>
              <a:sym typeface="Arial"/>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Satisfies regulatory requirements</a:t>
            </a:r>
            <a:endParaRPr b="0" i="0" sz="1400" u="none" cap="none" strike="noStrike">
              <a:solidFill>
                <a:srgbClr val="000000"/>
              </a:solidFill>
              <a:latin typeface="Arial"/>
              <a:ea typeface="Arial"/>
              <a:cs typeface="Arial"/>
              <a:sym typeface="Arial"/>
            </a:endParaRPr>
          </a:p>
        </p:txBody>
      </p:sp>
      <p:sp>
        <p:nvSpPr>
          <p:cNvPr id="6732" name="Google Shape;6732;p185"/>
          <p:cNvSpPr/>
          <p:nvPr/>
        </p:nvSpPr>
        <p:spPr>
          <a:xfrm>
            <a:off x="5689600" y="816324"/>
            <a:ext cx="48756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7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Third-Party Vendors</a:t>
            </a:r>
            <a:endParaRPr>
              <a:latin typeface="Open Sans"/>
              <a:ea typeface="Open Sans"/>
              <a:cs typeface="Open Sans"/>
              <a:sym typeface="Open Sans"/>
            </a:endParaRPr>
          </a:p>
        </p:txBody>
      </p:sp>
      <p:sp>
        <p:nvSpPr>
          <p:cNvPr id="580" name="Google Shape;580;p276"/>
          <p:cNvSpPr/>
          <p:nvPr/>
        </p:nvSpPr>
        <p:spPr>
          <a:xfrm>
            <a:off x="5918200" y="816352"/>
            <a:ext cx="44172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1" name="Google Shape;581;p276"/>
          <p:cNvSpPr txBox="1"/>
          <p:nvPr>
            <p:ph idx="1" type="body"/>
          </p:nvPr>
        </p:nvSpPr>
        <p:spPr>
          <a:xfrm>
            <a:off x="1316013" y="1366208"/>
            <a:ext cx="13696999" cy="819798"/>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Third-party vendors are external suppliers or service providers engaged by organizations to deliver specific products or services.</a:t>
            </a:r>
            <a:endParaRPr/>
          </a:p>
        </p:txBody>
      </p:sp>
      <p:sp>
        <p:nvSpPr>
          <p:cNvPr id="582" name="Google Shape;582;p276"/>
          <p:cNvSpPr/>
          <p:nvPr/>
        </p:nvSpPr>
        <p:spPr>
          <a:xfrm>
            <a:off x="1671557" y="2967239"/>
            <a:ext cx="13055762" cy="4256182"/>
          </a:xfrm>
          <a:prstGeom prst="roundRect">
            <a:avLst>
              <a:gd fmla="val 4437" name="adj"/>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3" name="Google Shape;583;p276"/>
          <p:cNvSpPr/>
          <p:nvPr/>
        </p:nvSpPr>
        <p:spPr>
          <a:xfrm>
            <a:off x="1940594" y="3535447"/>
            <a:ext cx="8486542" cy="3129400"/>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They are used because of their ability to provide expertise and services that complement an organization’s core capabilities.</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This alliance often requires granting these external entities varying degrees of access to sensitive systems, data, or infrastructure, resulting in many security risks.</a:t>
            </a:r>
            <a:endParaRPr/>
          </a:p>
        </p:txBody>
      </p:sp>
      <p:pic>
        <p:nvPicPr>
          <p:cNvPr id="584" name="Google Shape;584;p276"/>
          <p:cNvPicPr preferRelativeResize="0"/>
          <p:nvPr/>
        </p:nvPicPr>
        <p:blipFill rotWithShape="1">
          <a:blip r:embed="rId3">
            <a:alphaModFix/>
          </a:blip>
          <a:srcRect b="0" l="0" r="0" t="0"/>
          <a:stretch/>
        </p:blipFill>
        <p:spPr>
          <a:xfrm>
            <a:off x="10718475" y="3312676"/>
            <a:ext cx="3485983" cy="3485983"/>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7" name="Shape 6737"/>
        <p:cNvGrpSpPr/>
        <p:nvPr/>
      </p:nvGrpSpPr>
      <p:grpSpPr>
        <a:xfrm>
          <a:off x="0" y="0"/>
          <a:ext cx="0" cy="0"/>
          <a:chOff x="0" y="0"/>
          <a:chExt cx="0" cy="0"/>
        </a:xfrm>
      </p:grpSpPr>
      <p:sp>
        <p:nvSpPr>
          <p:cNvPr id="6738" name="Google Shape;6738;p52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Types of BCP/DR Tests</a:t>
            </a:r>
            <a:endParaRPr/>
          </a:p>
        </p:txBody>
      </p:sp>
      <p:sp>
        <p:nvSpPr>
          <p:cNvPr id="6739" name="Google Shape;6739;p522"/>
          <p:cNvSpPr/>
          <p:nvPr/>
        </p:nvSpPr>
        <p:spPr>
          <a:xfrm>
            <a:off x="1936662" y="3930844"/>
            <a:ext cx="2988970" cy="901191"/>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Review test</a:t>
            </a:r>
            <a:endParaRPr b="0" i="0" sz="2200" u="none" cap="none" strike="noStrike">
              <a:solidFill>
                <a:schemeClr val="lt1"/>
              </a:solidFill>
              <a:latin typeface="Open Sans"/>
              <a:ea typeface="Open Sans"/>
              <a:cs typeface="Open Sans"/>
              <a:sym typeface="Open Sans"/>
            </a:endParaRPr>
          </a:p>
        </p:txBody>
      </p:sp>
      <p:sp>
        <p:nvSpPr>
          <p:cNvPr id="6740" name="Google Shape;6740;p522"/>
          <p:cNvSpPr/>
          <p:nvPr/>
        </p:nvSpPr>
        <p:spPr>
          <a:xfrm>
            <a:off x="6633514" y="3882336"/>
            <a:ext cx="2988970" cy="901191"/>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Checklist test </a:t>
            </a:r>
            <a:endParaRPr b="0" i="0" sz="2200" u="none" cap="none" strike="noStrike">
              <a:solidFill>
                <a:schemeClr val="lt1"/>
              </a:solidFill>
              <a:latin typeface="Open Sans"/>
              <a:ea typeface="Open Sans"/>
              <a:cs typeface="Open Sans"/>
              <a:sym typeface="Open Sans"/>
            </a:endParaRPr>
          </a:p>
        </p:txBody>
      </p:sp>
      <p:sp>
        <p:nvSpPr>
          <p:cNvPr id="6741" name="Google Shape;6741;p522"/>
          <p:cNvSpPr/>
          <p:nvPr/>
        </p:nvSpPr>
        <p:spPr>
          <a:xfrm>
            <a:off x="11250449" y="3882336"/>
            <a:ext cx="2988970" cy="901191"/>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Structured walkthrough</a:t>
            </a:r>
            <a:endParaRPr b="0" i="0" sz="2200" u="none" cap="none" strike="noStrike">
              <a:solidFill>
                <a:schemeClr val="lt1"/>
              </a:solidFill>
              <a:latin typeface="Open Sans"/>
              <a:ea typeface="Open Sans"/>
              <a:cs typeface="Open Sans"/>
              <a:sym typeface="Open Sans"/>
            </a:endParaRPr>
          </a:p>
        </p:txBody>
      </p:sp>
      <p:sp>
        <p:nvSpPr>
          <p:cNvPr id="6742" name="Google Shape;6742;p522"/>
          <p:cNvSpPr/>
          <p:nvPr/>
        </p:nvSpPr>
        <p:spPr>
          <a:xfrm>
            <a:off x="1936662" y="7845757"/>
            <a:ext cx="2988970" cy="901191"/>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Simulation test</a:t>
            </a:r>
            <a:endParaRPr b="0" i="0" sz="2200" u="none" cap="none" strike="noStrike">
              <a:solidFill>
                <a:schemeClr val="lt1"/>
              </a:solidFill>
              <a:latin typeface="Open Sans"/>
              <a:ea typeface="Open Sans"/>
              <a:cs typeface="Open Sans"/>
              <a:sym typeface="Open Sans"/>
            </a:endParaRPr>
          </a:p>
        </p:txBody>
      </p:sp>
      <p:sp>
        <p:nvSpPr>
          <p:cNvPr id="6743" name="Google Shape;6743;p522"/>
          <p:cNvSpPr/>
          <p:nvPr/>
        </p:nvSpPr>
        <p:spPr>
          <a:xfrm>
            <a:off x="11255280" y="7764126"/>
            <a:ext cx="2988970" cy="901191"/>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Direct cutover</a:t>
            </a:r>
            <a:endParaRPr b="0" i="0" sz="2200" u="none" cap="none" strike="noStrike">
              <a:solidFill>
                <a:schemeClr val="lt1"/>
              </a:solidFill>
              <a:latin typeface="Open Sans"/>
              <a:ea typeface="Open Sans"/>
              <a:cs typeface="Open Sans"/>
              <a:sym typeface="Open Sans"/>
            </a:endParaRPr>
          </a:p>
        </p:txBody>
      </p:sp>
      <p:sp>
        <p:nvSpPr>
          <p:cNvPr id="6744" name="Google Shape;6744;p522"/>
          <p:cNvSpPr/>
          <p:nvPr/>
        </p:nvSpPr>
        <p:spPr>
          <a:xfrm>
            <a:off x="6633514" y="7802533"/>
            <a:ext cx="2988970" cy="901191"/>
          </a:xfrm>
          <a:prstGeom prst="roundRect">
            <a:avLst>
              <a:gd fmla="val 16667" name="adj"/>
            </a:avLst>
          </a:prstGeom>
          <a:solidFill>
            <a:srgbClr val="1E4E7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Parallel test</a:t>
            </a:r>
            <a:endParaRPr b="0" i="0" sz="2200" u="none" cap="none" strike="noStrike">
              <a:solidFill>
                <a:schemeClr val="lt1"/>
              </a:solidFill>
              <a:latin typeface="Open Sans"/>
              <a:ea typeface="Open Sans"/>
              <a:cs typeface="Open Sans"/>
              <a:sym typeface="Open Sans"/>
            </a:endParaRPr>
          </a:p>
        </p:txBody>
      </p:sp>
      <p:pic>
        <p:nvPicPr>
          <p:cNvPr id="6745" name="Google Shape;6745;p522"/>
          <p:cNvPicPr preferRelativeResize="0"/>
          <p:nvPr/>
        </p:nvPicPr>
        <p:blipFill rotWithShape="1">
          <a:blip r:embed="rId3">
            <a:alphaModFix/>
          </a:blip>
          <a:srcRect b="0" l="0" r="0" t="0"/>
          <a:stretch/>
        </p:blipFill>
        <p:spPr>
          <a:xfrm>
            <a:off x="2465898" y="1621170"/>
            <a:ext cx="2090336" cy="2033752"/>
          </a:xfrm>
          <a:prstGeom prst="rect">
            <a:avLst/>
          </a:prstGeom>
          <a:noFill/>
          <a:ln>
            <a:noFill/>
          </a:ln>
        </p:spPr>
      </p:pic>
      <p:pic>
        <p:nvPicPr>
          <p:cNvPr id="6746" name="Google Shape;6746;p522"/>
          <p:cNvPicPr preferRelativeResize="0"/>
          <p:nvPr/>
        </p:nvPicPr>
        <p:blipFill rotWithShape="1">
          <a:blip r:embed="rId4">
            <a:alphaModFix/>
          </a:blip>
          <a:srcRect b="0" l="0" r="0" t="0"/>
          <a:stretch/>
        </p:blipFill>
        <p:spPr>
          <a:xfrm>
            <a:off x="7046706" y="1569200"/>
            <a:ext cx="2202396" cy="2033752"/>
          </a:xfrm>
          <a:prstGeom prst="rect">
            <a:avLst/>
          </a:prstGeom>
          <a:noFill/>
          <a:ln>
            <a:noFill/>
          </a:ln>
        </p:spPr>
      </p:pic>
      <p:pic>
        <p:nvPicPr>
          <p:cNvPr id="6747" name="Google Shape;6747;p522"/>
          <p:cNvPicPr preferRelativeResize="0"/>
          <p:nvPr/>
        </p:nvPicPr>
        <p:blipFill rotWithShape="1">
          <a:blip r:embed="rId5">
            <a:alphaModFix/>
          </a:blip>
          <a:srcRect b="0" l="0" r="0" t="0"/>
          <a:stretch/>
        </p:blipFill>
        <p:spPr>
          <a:xfrm>
            <a:off x="11431563" y="1491366"/>
            <a:ext cx="2202396" cy="2006619"/>
          </a:xfrm>
          <a:prstGeom prst="rect">
            <a:avLst/>
          </a:prstGeom>
          <a:noFill/>
          <a:ln>
            <a:noFill/>
          </a:ln>
        </p:spPr>
      </p:pic>
      <p:pic>
        <p:nvPicPr>
          <p:cNvPr id="6748" name="Google Shape;6748;p522"/>
          <p:cNvPicPr preferRelativeResize="0"/>
          <p:nvPr/>
        </p:nvPicPr>
        <p:blipFill rotWithShape="1">
          <a:blip r:embed="rId6">
            <a:alphaModFix/>
          </a:blip>
          <a:srcRect b="0" l="0" r="0" t="0"/>
          <a:stretch/>
        </p:blipFill>
        <p:spPr>
          <a:xfrm>
            <a:off x="2385979" y="5510568"/>
            <a:ext cx="2090336" cy="2096833"/>
          </a:xfrm>
          <a:prstGeom prst="rect">
            <a:avLst/>
          </a:prstGeom>
          <a:noFill/>
          <a:ln>
            <a:noFill/>
          </a:ln>
        </p:spPr>
      </p:pic>
      <p:pic>
        <p:nvPicPr>
          <p:cNvPr id="6749" name="Google Shape;6749;p522"/>
          <p:cNvPicPr preferRelativeResize="0"/>
          <p:nvPr/>
        </p:nvPicPr>
        <p:blipFill rotWithShape="1">
          <a:blip r:embed="rId7">
            <a:alphaModFix/>
          </a:blip>
          <a:srcRect b="0" l="0" r="0" t="0"/>
          <a:stretch/>
        </p:blipFill>
        <p:spPr>
          <a:xfrm>
            <a:off x="7138931" y="5510568"/>
            <a:ext cx="1978137" cy="1984285"/>
          </a:xfrm>
          <a:prstGeom prst="rect">
            <a:avLst/>
          </a:prstGeom>
          <a:noFill/>
          <a:ln>
            <a:noFill/>
          </a:ln>
        </p:spPr>
      </p:pic>
      <p:pic>
        <p:nvPicPr>
          <p:cNvPr id="6750" name="Google Shape;6750;p522"/>
          <p:cNvPicPr preferRelativeResize="0"/>
          <p:nvPr/>
        </p:nvPicPr>
        <p:blipFill rotWithShape="1">
          <a:blip r:embed="rId8">
            <a:alphaModFix/>
          </a:blip>
          <a:srcRect b="0" l="0" r="0" t="0"/>
          <a:stretch/>
        </p:blipFill>
        <p:spPr>
          <a:xfrm>
            <a:off x="11699766" y="5510568"/>
            <a:ext cx="2090336" cy="2006619"/>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4" name="Shape 6754"/>
        <p:cNvGrpSpPr/>
        <p:nvPr/>
      </p:nvGrpSpPr>
      <p:grpSpPr>
        <a:xfrm>
          <a:off x="0" y="0"/>
          <a:ext cx="0" cy="0"/>
          <a:chOff x="0" y="0"/>
          <a:chExt cx="0" cy="0"/>
        </a:xfrm>
      </p:grpSpPr>
      <p:sp>
        <p:nvSpPr>
          <p:cNvPr id="6755" name="Google Shape;6755;p186"/>
          <p:cNvSpPr/>
          <p:nvPr/>
        </p:nvSpPr>
        <p:spPr>
          <a:xfrm>
            <a:off x="1100281" y="2153200"/>
            <a:ext cx="14055437" cy="5799858"/>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756" name="Google Shape;6756;p18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Review</a:t>
            </a:r>
            <a:r>
              <a:rPr lang="en-US" sz="2800">
                <a:solidFill>
                  <a:srgbClr val="3F3F3F"/>
                </a:solidFill>
                <a:latin typeface="Open Sans"/>
                <a:ea typeface="Open Sans"/>
                <a:cs typeface="Open Sans"/>
                <a:sym typeface="Open Sans"/>
              </a:rPr>
              <a:t> Test</a:t>
            </a:r>
            <a:endParaRPr>
              <a:latin typeface="Open Sans"/>
              <a:ea typeface="Open Sans"/>
              <a:cs typeface="Open Sans"/>
              <a:sym typeface="Open Sans"/>
            </a:endParaRPr>
          </a:p>
        </p:txBody>
      </p:sp>
      <p:grpSp>
        <p:nvGrpSpPr>
          <p:cNvPr id="6757" name="Google Shape;6757;p186"/>
          <p:cNvGrpSpPr/>
          <p:nvPr/>
        </p:nvGrpSpPr>
        <p:grpSpPr>
          <a:xfrm>
            <a:off x="1398421" y="2479904"/>
            <a:ext cx="7200900" cy="5073694"/>
            <a:chOff x="6850022" y="2755346"/>
            <a:chExt cx="7200900" cy="5073694"/>
          </a:xfrm>
        </p:grpSpPr>
        <p:sp>
          <p:nvSpPr>
            <p:cNvPr id="6758" name="Google Shape;6758;p186"/>
            <p:cNvSpPr/>
            <p:nvPr/>
          </p:nvSpPr>
          <p:spPr>
            <a:xfrm>
              <a:off x="6850022" y="2755346"/>
              <a:ext cx="7200900" cy="5073694"/>
            </a:xfrm>
            <a:prstGeom prst="roundRect">
              <a:avLst>
                <a:gd fmla="val 4294" name="adj"/>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2F2F2"/>
                </a:solidFill>
                <a:latin typeface="Calibri"/>
                <a:ea typeface="Calibri"/>
                <a:cs typeface="Calibri"/>
                <a:sym typeface="Calibri"/>
              </a:endParaRPr>
            </a:p>
          </p:txBody>
        </p:sp>
        <p:sp>
          <p:nvSpPr>
            <p:cNvPr id="6759" name="Google Shape;6759;p186"/>
            <p:cNvSpPr txBox="1"/>
            <p:nvPr/>
          </p:nvSpPr>
          <p:spPr>
            <a:xfrm>
              <a:off x="6850022" y="3026563"/>
              <a:ext cx="6858900" cy="3846411"/>
            </a:xfrm>
            <a:prstGeom prst="rect">
              <a:avLst/>
            </a:prstGeom>
            <a:noFill/>
            <a:ln>
              <a:noFill/>
            </a:ln>
          </p:spPr>
          <p:txBody>
            <a:bodyPr anchorCtr="0" anchor="t" bIns="45675" lIns="45675" spcFirstLastPara="1" rIns="45675" wrap="square" tIns="45675">
              <a:spAutoFit/>
            </a:bodyPr>
            <a:lstStyle/>
            <a:p>
              <a:pPr indent="0" lvl="0" marL="0" marR="0" rtl="0" algn="l">
                <a:lnSpc>
                  <a:spcPct val="114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A method</a:t>
              </a:r>
              <a:r>
                <a:rPr b="1" i="0" lang="en-US" sz="2200" u="none" cap="none" strike="noStrike">
                  <a:solidFill>
                    <a:srgbClr val="3F3F3F"/>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where the initial and most basic DRP test: </a:t>
              </a:r>
              <a:endParaRPr/>
            </a:p>
            <a:p>
              <a:pPr indent="0" lvl="0" marL="0" marR="0" rtl="0" algn="l">
                <a:lnSpc>
                  <a:spcPct val="114000"/>
                </a:lnSpc>
                <a:spcBef>
                  <a:spcPts val="0"/>
                </a:spcBef>
                <a:spcAft>
                  <a:spcPts val="0"/>
                </a:spcAft>
                <a:buClr>
                  <a:srgbClr val="3F3F3F"/>
                </a:buClr>
                <a:buSzPts val="2200"/>
                <a:buFont typeface="Open Sans"/>
                <a:buNone/>
              </a:pPr>
              <a:r>
                <a:t/>
              </a:r>
              <a:endParaRPr b="0" i="0" sz="15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Ensures complete coverage of the plan </a:t>
              </a:r>
              <a:endParaRPr/>
            </a:p>
            <a:p>
              <a:pPr indent="-203200" lvl="0" marL="342900" marR="0" rtl="0" algn="l">
                <a:lnSpc>
                  <a:spcPct val="114000"/>
                </a:lnSpc>
                <a:spcBef>
                  <a:spcPts val="0"/>
                </a:spcBef>
                <a:spcAft>
                  <a:spcPts val="0"/>
                </a:spcAft>
                <a:buClr>
                  <a:srgbClr val="3F3F3F"/>
                </a:buClr>
                <a:buSzPts val="2200"/>
                <a:buFont typeface="Arial"/>
                <a:buNone/>
              </a:pPr>
              <a:r>
                <a:t/>
              </a:r>
              <a:endParaRPr b="1" i="0" sz="15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Is performed by the team that developed the plan</a:t>
              </a:r>
              <a:endParaRPr/>
            </a:p>
            <a:p>
              <a:pPr indent="-203200" lvl="0" marL="342900" marR="0" rtl="0" algn="l">
                <a:lnSpc>
                  <a:spcPct val="114000"/>
                </a:lnSpc>
                <a:spcBef>
                  <a:spcPts val="0"/>
                </a:spcBef>
                <a:spcAft>
                  <a:spcPts val="0"/>
                </a:spcAft>
                <a:buClr>
                  <a:srgbClr val="3F3F3F"/>
                </a:buClr>
                <a:buSzPts val="2200"/>
                <a:buFont typeface="Arial"/>
                <a:buNone/>
              </a:pPr>
              <a:r>
                <a:t/>
              </a:r>
              <a:endParaRPr b="0" i="0" sz="15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Helps discover any flaws in the DRP </a:t>
              </a:r>
              <a:endParaRPr/>
            </a:p>
            <a:p>
              <a:pPr indent="-203200" lvl="0" marL="342900" marR="0" rtl="0" algn="l">
                <a:lnSpc>
                  <a:spcPct val="114000"/>
                </a:lnSpc>
                <a:spcBef>
                  <a:spcPts val="0"/>
                </a:spcBef>
                <a:spcAft>
                  <a:spcPts val="0"/>
                </a:spcAft>
                <a:buClr>
                  <a:srgbClr val="3F3F3F"/>
                </a:buClr>
                <a:buSzPts val="2200"/>
                <a:buFont typeface="Arial"/>
                <a:buNone/>
              </a:pPr>
              <a:r>
                <a:t/>
              </a:r>
              <a:endParaRPr b="0" i="0" sz="15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Ensures there are no obvious shortcomings and omissions in the plan</a:t>
              </a:r>
              <a:endParaRPr/>
            </a:p>
          </p:txBody>
        </p:sp>
      </p:grpSp>
      <p:sp>
        <p:nvSpPr>
          <p:cNvPr id="6760" name="Google Shape;6760;p186"/>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761" name="Google Shape;6761;p186"/>
          <p:cNvPicPr preferRelativeResize="0"/>
          <p:nvPr/>
        </p:nvPicPr>
        <p:blipFill rotWithShape="1">
          <a:blip r:embed="rId3">
            <a:alphaModFix/>
          </a:blip>
          <a:srcRect b="0" l="0" r="0" t="0"/>
          <a:stretch/>
        </p:blipFill>
        <p:spPr>
          <a:xfrm>
            <a:off x="10286075" y="3095250"/>
            <a:ext cx="3843001" cy="3843001"/>
          </a:xfrm>
          <a:prstGeom prst="rect">
            <a:avLst/>
          </a:prstGeom>
          <a:noFill/>
          <a:ln>
            <a:noFill/>
          </a:ln>
        </p:spPr>
      </p:pic>
      <p:sp>
        <p:nvSpPr>
          <p:cNvPr id="6762" name="Google Shape;6762;p186"/>
          <p:cNvSpPr/>
          <p:nvPr/>
        </p:nvSpPr>
        <p:spPr>
          <a:xfrm>
            <a:off x="6819901" y="816324"/>
            <a:ext cx="2633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6" name="Shape 6766"/>
        <p:cNvGrpSpPr/>
        <p:nvPr/>
      </p:nvGrpSpPr>
      <p:grpSpPr>
        <a:xfrm>
          <a:off x="0" y="0"/>
          <a:ext cx="0" cy="0"/>
          <a:chOff x="0" y="0"/>
          <a:chExt cx="0" cy="0"/>
        </a:xfrm>
      </p:grpSpPr>
      <p:sp>
        <p:nvSpPr>
          <p:cNvPr id="6767" name="Google Shape;6767;p523"/>
          <p:cNvSpPr/>
          <p:nvPr/>
        </p:nvSpPr>
        <p:spPr>
          <a:xfrm>
            <a:off x="1100281" y="2153200"/>
            <a:ext cx="14055437" cy="5799858"/>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768" name="Google Shape;6768;p52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Checklist</a:t>
            </a:r>
            <a:r>
              <a:rPr lang="en-US" sz="2800">
                <a:solidFill>
                  <a:srgbClr val="3F3F3F"/>
                </a:solidFill>
                <a:latin typeface="Open Sans"/>
                <a:ea typeface="Open Sans"/>
                <a:cs typeface="Open Sans"/>
                <a:sym typeface="Open Sans"/>
              </a:rPr>
              <a:t> Test</a:t>
            </a:r>
            <a:endParaRPr>
              <a:latin typeface="Open Sans"/>
              <a:ea typeface="Open Sans"/>
              <a:cs typeface="Open Sans"/>
              <a:sym typeface="Open Sans"/>
            </a:endParaRPr>
          </a:p>
        </p:txBody>
      </p:sp>
      <p:grpSp>
        <p:nvGrpSpPr>
          <p:cNvPr id="6769" name="Google Shape;6769;p523"/>
          <p:cNvGrpSpPr/>
          <p:nvPr/>
        </p:nvGrpSpPr>
        <p:grpSpPr>
          <a:xfrm>
            <a:off x="1398421" y="2479904"/>
            <a:ext cx="7200900" cy="5073694"/>
            <a:chOff x="6850022" y="2755346"/>
            <a:chExt cx="7200900" cy="5073694"/>
          </a:xfrm>
        </p:grpSpPr>
        <p:sp>
          <p:nvSpPr>
            <p:cNvPr id="6770" name="Google Shape;6770;p523"/>
            <p:cNvSpPr/>
            <p:nvPr/>
          </p:nvSpPr>
          <p:spPr>
            <a:xfrm>
              <a:off x="6850022" y="2755346"/>
              <a:ext cx="7200900" cy="5073694"/>
            </a:xfrm>
            <a:prstGeom prst="roundRect">
              <a:avLst>
                <a:gd fmla="val 4294" name="adj"/>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2F2F2"/>
                </a:solidFill>
                <a:latin typeface="Calibri"/>
                <a:ea typeface="Calibri"/>
                <a:cs typeface="Calibri"/>
                <a:sym typeface="Calibri"/>
              </a:endParaRPr>
            </a:p>
          </p:txBody>
        </p:sp>
        <p:sp>
          <p:nvSpPr>
            <p:cNvPr id="6771" name="Google Shape;6771;p523"/>
            <p:cNvSpPr txBox="1"/>
            <p:nvPr/>
          </p:nvSpPr>
          <p:spPr>
            <a:xfrm>
              <a:off x="6850022" y="3026563"/>
              <a:ext cx="6858900" cy="3951632"/>
            </a:xfrm>
            <a:prstGeom prst="rect">
              <a:avLst/>
            </a:prstGeom>
            <a:noFill/>
            <a:ln>
              <a:noFill/>
            </a:ln>
          </p:spPr>
          <p:txBody>
            <a:bodyPr anchorCtr="0" anchor="t" bIns="45675" lIns="45675" spcFirstLastPara="1" rIns="45675" wrap="square" tIns="45675">
              <a:spAutoFit/>
            </a:bodyPr>
            <a:lstStyle/>
            <a:p>
              <a:pPr indent="0" lvl="0" marL="0" marR="0" rtl="0" algn="l">
                <a:lnSpc>
                  <a:spcPct val="114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Also known as consistency testing. A checklist test:</a:t>
              </a:r>
              <a:br>
                <a:rPr b="0" i="0" lang="en-US" sz="2200" u="none" cap="none" strike="noStrike">
                  <a:solidFill>
                    <a:srgbClr val="3F3F3F"/>
                  </a:solidFill>
                  <a:latin typeface="Open Sans"/>
                  <a:ea typeface="Open Sans"/>
                  <a:cs typeface="Open Sans"/>
                  <a:sym typeface="Open Sans"/>
                </a:rPr>
              </a:b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Is a list of important and necessary components required for the recovery process</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Ensures necessary components are and will be available in the event of a disaster</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Is an easy and cost-effective method of testing the plan</a:t>
              </a:r>
              <a:endParaRPr b="0" i="0" sz="2200" u="none" cap="none" strike="noStrike">
                <a:solidFill>
                  <a:srgbClr val="000000"/>
                </a:solidFill>
                <a:latin typeface="Open Sans"/>
                <a:ea typeface="Open Sans"/>
                <a:cs typeface="Open Sans"/>
                <a:sym typeface="Open Sans"/>
              </a:endParaRPr>
            </a:p>
          </p:txBody>
        </p:sp>
      </p:grpSp>
      <p:sp>
        <p:nvSpPr>
          <p:cNvPr id="6772" name="Google Shape;6772;p523"/>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773" name="Google Shape;6773;p523"/>
          <p:cNvPicPr preferRelativeResize="0"/>
          <p:nvPr/>
        </p:nvPicPr>
        <p:blipFill rotWithShape="1">
          <a:blip r:embed="rId3">
            <a:alphaModFix/>
          </a:blip>
          <a:srcRect b="0" l="0" r="0" t="0"/>
          <a:stretch/>
        </p:blipFill>
        <p:spPr>
          <a:xfrm>
            <a:off x="10300821" y="3208396"/>
            <a:ext cx="3813509" cy="3423019"/>
          </a:xfrm>
          <a:prstGeom prst="rect">
            <a:avLst/>
          </a:prstGeom>
          <a:noFill/>
          <a:ln>
            <a:noFill/>
          </a:ln>
        </p:spPr>
      </p:pic>
      <p:sp>
        <p:nvSpPr>
          <p:cNvPr id="6774" name="Google Shape;6774;p523"/>
          <p:cNvSpPr/>
          <p:nvPr/>
        </p:nvSpPr>
        <p:spPr>
          <a:xfrm>
            <a:off x="6591300" y="816324"/>
            <a:ext cx="30718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8" name="Shape 6778"/>
        <p:cNvGrpSpPr/>
        <p:nvPr/>
      </p:nvGrpSpPr>
      <p:grpSpPr>
        <a:xfrm>
          <a:off x="0" y="0"/>
          <a:ext cx="0" cy="0"/>
          <a:chOff x="0" y="0"/>
          <a:chExt cx="0" cy="0"/>
        </a:xfrm>
      </p:grpSpPr>
      <p:sp>
        <p:nvSpPr>
          <p:cNvPr id="6779" name="Google Shape;6779;p524"/>
          <p:cNvSpPr/>
          <p:nvPr/>
        </p:nvSpPr>
        <p:spPr>
          <a:xfrm>
            <a:off x="1100281" y="2153200"/>
            <a:ext cx="14055437" cy="5799858"/>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780" name="Google Shape;6780;p52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Structured walkthrough</a:t>
            </a:r>
            <a:r>
              <a:rPr lang="en-US" sz="2800">
                <a:solidFill>
                  <a:srgbClr val="3F3F3F"/>
                </a:solidFill>
                <a:latin typeface="Open Sans"/>
                <a:ea typeface="Open Sans"/>
                <a:cs typeface="Open Sans"/>
                <a:sym typeface="Open Sans"/>
              </a:rPr>
              <a:t> </a:t>
            </a:r>
            <a:endParaRPr>
              <a:latin typeface="Open Sans"/>
              <a:ea typeface="Open Sans"/>
              <a:cs typeface="Open Sans"/>
              <a:sym typeface="Open Sans"/>
            </a:endParaRPr>
          </a:p>
        </p:txBody>
      </p:sp>
      <p:grpSp>
        <p:nvGrpSpPr>
          <p:cNvPr id="6781" name="Google Shape;6781;p524"/>
          <p:cNvGrpSpPr/>
          <p:nvPr/>
        </p:nvGrpSpPr>
        <p:grpSpPr>
          <a:xfrm>
            <a:off x="1398421" y="2353996"/>
            <a:ext cx="7200900" cy="5199602"/>
            <a:chOff x="6850022" y="2629438"/>
            <a:chExt cx="7200900" cy="5199602"/>
          </a:xfrm>
        </p:grpSpPr>
        <p:sp>
          <p:nvSpPr>
            <p:cNvPr id="6782" name="Google Shape;6782;p524"/>
            <p:cNvSpPr/>
            <p:nvPr/>
          </p:nvSpPr>
          <p:spPr>
            <a:xfrm>
              <a:off x="6850022" y="2755346"/>
              <a:ext cx="7200900" cy="5073694"/>
            </a:xfrm>
            <a:prstGeom prst="roundRect">
              <a:avLst>
                <a:gd fmla="val 4294" name="adj"/>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2F2F2"/>
                </a:solidFill>
                <a:latin typeface="Calibri"/>
                <a:ea typeface="Calibri"/>
                <a:cs typeface="Calibri"/>
                <a:sym typeface="Calibri"/>
              </a:endParaRPr>
            </a:p>
          </p:txBody>
        </p:sp>
        <p:sp>
          <p:nvSpPr>
            <p:cNvPr id="6783" name="Google Shape;6783;p524"/>
            <p:cNvSpPr txBox="1"/>
            <p:nvPr/>
          </p:nvSpPr>
          <p:spPr>
            <a:xfrm>
              <a:off x="6850022" y="2629438"/>
              <a:ext cx="6858900" cy="5109449"/>
            </a:xfrm>
            <a:prstGeom prst="rect">
              <a:avLst/>
            </a:prstGeom>
            <a:noFill/>
            <a:ln>
              <a:noFill/>
            </a:ln>
          </p:spPr>
          <p:txBody>
            <a:bodyPr anchorCtr="0" anchor="t" bIns="45675" lIns="45675" spcFirstLastPara="1" rIns="45675" wrap="square" tIns="45675">
              <a:spAutoFit/>
            </a:bodyPr>
            <a:lstStyle/>
            <a:p>
              <a:pPr indent="0" lvl="0" marL="0" marR="0" rtl="0" algn="l">
                <a:lnSpc>
                  <a:spcPct val="114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Usually performed prior to in-depth testing. A structured walkthrough:</a:t>
              </a:r>
              <a:endParaRPr/>
            </a:p>
            <a:p>
              <a:pPr indent="0" lvl="0" marL="0" marR="0" rtl="0" algn="l">
                <a:lnSpc>
                  <a:spcPct val="114000"/>
                </a:lnSpc>
                <a:spcBef>
                  <a:spcPts val="0"/>
                </a:spcBef>
                <a:spcAft>
                  <a:spcPts val="0"/>
                </a:spcAft>
                <a:buClr>
                  <a:srgbClr val="3F3F3F"/>
                </a:buClr>
                <a:buSzPts val="2200"/>
                <a:buFont typeface="Open Sans"/>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Reviews the overall approach to the targeted recovery of systems and services</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Helps the group discuss and perform the proposed recovery procedures in a structured manner</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Identifies the gaps, omissions, technical missteps, or erroneous assumptions in the process</a:t>
              </a:r>
              <a:endParaRPr b="0" i="0" sz="2200" u="none" cap="none" strike="noStrike">
                <a:solidFill>
                  <a:srgbClr val="000000"/>
                </a:solidFill>
                <a:latin typeface="Open Sans"/>
                <a:ea typeface="Open Sans"/>
                <a:cs typeface="Open Sans"/>
                <a:sym typeface="Open Sans"/>
              </a:endParaRPr>
            </a:p>
          </p:txBody>
        </p:sp>
      </p:grpSp>
      <p:sp>
        <p:nvSpPr>
          <p:cNvPr id="6784" name="Google Shape;6784;p524"/>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785" name="Google Shape;6785;p524"/>
          <p:cNvPicPr preferRelativeResize="0"/>
          <p:nvPr/>
        </p:nvPicPr>
        <p:blipFill rotWithShape="1">
          <a:blip r:embed="rId3">
            <a:alphaModFix/>
          </a:blip>
          <a:srcRect b="0" l="17630" r="15770" t="0"/>
          <a:stretch/>
        </p:blipFill>
        <p:spPr>
          <a:xfrm>
            <a:off x="10282990" y="3096696"/>
            <a:ext cx="3890182" cy="3894104"/>
          </a:xfrm>
          <a:prstGeom prst="rect">
            <a:avLst/>
          </a:prstGeom>
          <a:noFill/>
          <a:ln>
            <a:noFill/>
          </a:ln>
        </p:spPr>
      </p:pic>
      <p:sp>
        <p:nvSpPr>
          <p:cNvPr id="6786" name="Google Shape;6786;p524"/>
          <p:cNvSpPr/>
          <p:nvPr/>
        </p:nvSpPr>
        <p:spPr>
          <a:xfrm>
            <a:off x="5397500" y="816324"/>
            <a:ext cx="547695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0" name="Shape 6790"/>
        <p:cNvGrpSpPr/>
        <p:nvPr/>
      </p:nvGrpSpPr>
      <p:grpSpPr>
        <a:xfrm>
          <a:off x="0" y="0"/>
          <a:ext cx="0" cy="0"/>
          <a:chOff x="0" y="0"/>
          <a:chExt cx="0" cy="0"/>
        </a:xfrm>
      </p:grpSpPr>
      <p:sp>
        <p:nvSpPr>
          <p:cNvPr id="6791" name="Google Shape;6791;p525"/>
          <p:cNvSpPr/>
          <p:nvPr/>
        </p:nvSpPr>
        <p:spPr>
          <a:xfrm>
            <a:off x="1100281" y="2153200"/>
            <a:ext cx="14055437" cy="5799858"/>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792" name="Google Shape;6792;p52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Simulation</a:t>
            </a:r>
            <a:r>
              <a:rPr lang="en-US" sz="2800">
                <a:solidFill>
                  <a:srgbClr val="3F3F3F"/>
                </a:solidFill>
                <a:latin typeface="Open Sans"/>
                <a:ea typeface="Open Sans"/>
                <a:cs typeface="Open Sans"/>
                <a:sym typeface="Open Sans"/>
              </a:rPr>
              <a:t> Test</a:t>
            </a:r>
            <a:endParaRPr>
              <a:latin typeface="Open Sans"/>
              <a:ea typeface="Open Sans"/>
              <a:cs typeface="Open Sans"/>
              <a:sym typeface="Open Sans"/>
            </a:endParaRPr>
          </a:p>
        </p:txBody>
      </p:sp>
      <p:grpSp>
        <p:nvGrpSpPr>
          <p:cNvPr id="6793" name="Google Shape;6793;p525"/>
          <p:cNvGrpSpPr/>
          <p:nvPr/>
        </p:nvGrpSpPr>
        <p:grpSpPr>
          <a:xfrm>
            <a:off x="1398421" y="2479904"/>
            <a:ext cx="7200900" cy="5073694"/>
            <a:chOff x="6850022" y="2755346"/>
            <a:chExt cx="7200900" cy="5073694"/>
          </a:xfrm>
        </p:grpSpPr>
        <p:sp>
          <p:nvSpPr>
            <p:cNvPr id="6794" name="Google Shape;6794;p525"/>
            <p:cNvSpPr/>
            <p:nvPr/>
          </p:nvSpPr>
          <p:spPr>
            <a:xfrm>
              <a:off x="6850022" y="2755346"/>
              <a:ext cx="7200900" cy="5073694"/>
            </a:xfrm>
            <a:prstGeom prst="roundRect">
              <a:avLst>
                <a:gd fmla="val 4294" name="adj"/>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2F2F2"/>
                </a:solidFill>
                <a:latin typeface="Calibri"/>
                <a:ea typeface="Calibri"/>
                <a:cs typeface="Calibri"/>
                <a:sym typeface="Calibri"/>
              </a:endParaRPr>
            </a:p>
          </p:txBody>
        </p:sp>
        <p:sp>
          <p:nvSpPr>
            <p:cNvPr id="6795" name="Google Shape;6795;p525"/>
            <p:cNvSpPr txBox="1"/>
            <p:nvPr/>
          </p:nvSpPr>
          <p:spPr>
            <a:xfrm>
              <a:off x="6850022" y="2801975"/>
              <a:ext cx="6858900" cy="2793815"/>
            </a:xfrm>
            <a:prstGeom prst="rect">
              <a:avLst/>
            </a:prstGeom>
            <a:noFill/>
            <a:ln>
              <a:noFill/>
            </a:ln>
          </p:spPr>
          <p:txBody>
            <a:bodyPr anchorCtr="0" anchor="t" bIns="45675" lIns="45675" spcFirstLastPara="1" rIns="45675" wrap="square" tIns="45675">
              <a:spAutoFit/>
            </a:bodyPr>
            <a:lstStyle/>
            <a:p>
              <a:pPr indent="0" lvl="0" marL="0" marR="0" rtl="0" algn="l">
                <a:lnSpc>
                  <a:spcPct val="114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Also known as walkthrough drill. A simulation test: </a:t>
              </a:r>
              <a:endParaRPr/>
            </a:p>
            <a:p>
              <a:pPr indent="0" lvl="0" marL="0" marR="0" rtl="0" algn="l">
                <a:lnSpc>
                  <a:spcPct val="114000"/>
                </a:lnSpc>
                <a:spcBef>
                  <a:spcPts val="0"/>
                </a:spcBef>
                <a:spcAft>
                  <a:spcPts val="0"/>
                </a:spcAft>
                <a:buClr>
                  <a:srgbClr val="3F3F3F"/>
                </a:buClr>
                <a:buSzPts val="2200"/>
                <a:buFont typeface="Open Sans"/>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Helps team members carry out a recovery process</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Simulates a disaster, and the teams respond as directed by the DRP</a:t>
              </a:r>
              <a:endParaRPr b="0" i="0" sz="2200" u="none" cap="none" strike="noStrike">
                <a:solidFill>
                  <a:srgbClr val="000000"/>
                </a:solidFill>
                <a:latin typeface="Open Sans"/>
                <a:ea typeface="Open Sans"/>
                <a:cs typeface="Open Sans"/>
                <a:sym typeface="Open Sans"/>
              </a:endParaRPr>
            </a:p>
          </p:txBody>
        </p:sp>
      </p:grpSp>
      <p:sp>
        <p:nvSpPr>
          <p:cNvPr id="6796" name="Google Shape;6796;p525"/>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797" name="Google Shape;6797;p525"/>
          <p:cNvPicPr preferRelativeResize="0"/>
          <p:nvPr/>
        </p:nvPicPr>
        <p:blipFill rotWithShape="1">
          <a:blip r:embed="rId3">
            <a:alphaModFix/>
          </a:blip>
          <a:srcRect b="0" l="0" r="0" t="0"/>
          <a:stretch/>
        </p:blipFill>
        <p:spPr>
          <a:xfrm>
            <a:off x="10228401" y="3334730"/>
            <a:ext cx="3926266" cy="3372629"/>
          </a:xfrm>
          <a:prstGeom prst="rect">
            <a:avLst/>
          </a:prstGeom>
          <a:noFill/>
          <a:ln>
            <a:noFill/>
          </a:ln>
        </p:spPr>
      </p:pic>
      <p:sp>
        <p:nvSpPr>
          <p:cNvPr id="6798" name="Google Shape;6798;p525"/>
          <p:cNvSpPr/>
          <p:nvPr/>
        </p:nvSpPr>
        <p:spPr>
          <a:xfrm>
            <a:off x="6400800" y="816324"/>
            <a:ext cx="34528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2" name="Shape 6802"/>
        <p:cNvGrpSpPr/>
        <p:nvPr/>
      </p:nvGrpSpPr>
      <p:grpSpPr>
        <a:xfrm>
          <a:off x="0" y="0"/>
          <a:ext cx="0" cy="0"/>
          <a:chOff x="0" y="0"/>
          <a:chExt cx="0" cy="0"/>
        </a:xfrm>
      </p:grpSpPr>
      <p:sp>
        <p:nvSpPr>
          <p:cNvPr id="6803" name="Google Shape;6803;p526"/>
          <p:cNvSpPr/>
          <p:nvPr/>
        </p:nvSpPr>
        <p:spPr>
          <a:xfrm>
            <a:off x="1100281" y="2153200"/>
            <a:ext cx="14055437" cy="5799858"/>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804" name="Google Shape;6804;p52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Parallel</a:t>
            </a:r>
            <a:r>
              <a:rPr lang="en-US" sz="2800">
                <a:solidFill>
                  <a:srgbClr val="3F3F3F"/>
                </a:solidFill>
                <a:latin typeface="Open Sans"/>
                <a:ea typeface="Open Sans"/>
                <a:cs typeface="Open Sans"/>
                <a:sym typeface="Open Sans"/>
              </a:rPr>
              <a:t> Test</a:t>
            </a:r>
            <a:endParaRPr>
              <a:latin typeface="Open Sans"/>
              <a:ea typeface="Open Sans"/>
              <a:cs typeface="Open Sans"/>
              <a:sym typeface="Open Sans"/>
            </a:endParaRPr>
          </a:p>
        </p:txBody>
      </p:sp>
      <p:grpSp>
        <p:nvGrpSpPr>
          <p:cNvPr id="6805" name="Google Shape;6805;p526"/>
          <p:cNvGrpSpPr/>
          <p:nvPr/>
        </p:nvGrpSpPr>
        <p:grpSpPr>
          <a:xfrm>
            <a:off x="1398421" y="2479904"/>
            <a:ext cx="7200900" cy="5073694"/>
            <a:chOff x="6850022" y="2755346"/>
            <a:chExt cx="7200900" cy="5073694"/>
          </a:xfrm>
        </p:grpSpPr>
        <p:sp>
          <p:nvSpPr>
            <p:cNvPr id="6806" name="Google Shape;6806;p526"/>
            <p:cNvSpPr/>
            <p:nvPr/>
          </p:nvSpPr>
          <p:spPr>
            <a:xfrm>
              <a:off x="6850022" y="2755346"/>
              <a:ext cx="7200900" cy="5073694"/>
            </a:xfrm>
            <a:prstGeom prst="roundRect">
              <a:avLst>
                <a:gd fmla="val 4294" name="adj"/>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2F2F2"/>
                </a:solidFill>
                <a:latin typeface="Calibri"/>
                <a:ea typeface="Calibri"/>
                <a:cs typeface="Calibri"/>
                <a:sym typeface="Calibri"/>
              </a:endParaRPr>
            </a:p>
          </p:txBody>
        </p:sp>
        <p:sp>
          <p:nvSpPr>
            <p:cNvPr id="6807" name="Google Shape;6807;p526"/>
            <p:cNvSpPr txBox="1"/>
            <p:nvPr/>
          </p:nvSpPr>
          <p:spPr>
            <a:xfrm>
              <a:off x="6850022" y="2801975"/>
              <a:ext cx="6858900" cy="3179754"/>
            </a:xfrm>
            <a:prstGeom prst="rect">
              <a:avLst/>
            </a:prstGeom>
            <a:noFill/>
            <a:ln>
              <a:noFill/>
            </a:ln>
          </p:spPr>
          <p:txBody>
            <a:bodyPr anchorCtr="0" anchor="t" bIns="45675" lIns="45675" spcFirstLastPara="1" rIns="45675" wrap="square" tIns="45675">
              <a:spAutoFit/>
            </a:bodyPr>
            <a:lstStyle/>
            <a:p>
              <a:pPr indent="0" lvl="0" marL="0" marR="0" rtl="0" algn="l">
                <a:lnSpc>
                  <a:spcPct val="114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Used in a businesses where critical processes involve transactional data. A parallel testing:</a:t>
              </a:r>
              <a:endParaRPr/>
            </a:p>
            <a:p>
              <a:pPr indent="0" lvl="0" marL="0" marR="0" rtl="0" algn="l">
                <a:lnSpc>
                  <a:spcPct val="114000"/>
                </a:lnSpc>
                <a:spcBef>
                  <a:spcPts val="0"/>
                </a:spcBef>
                <a:spcAft>
                  <a:spcPts val="0"/>
                </a:spcAft>
                <a:buClr>
                  <a:srgbClr val="3F3F3F"/>
                </a:buClr>
                <a:buSzPts val="2200"/>
                <a:buFont typeface="Open Sans"/>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Involves the usage of alternate computing sites to recover crucial processing components and restore data from the latest backup</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Does not interrupt regular production systems</a:t>
              </a:r>
              <a:endParaRPr b="0" i="0" sz="2200" u="none" cap="none" strike="noStrike">
                <a:solidFill>
                  <a:srgbClr val="000000"/>
                </a:solidFill>
                <a:latin typeface="Open Sans"/>
                <a:ea typeface="Open Sans"/>
                <a:cs typeface="Open Sans"/>
                <a:sym typeface="Open Sans"/>
              </a:endParaRPr>
            </a:p>
          </p:txBody>
        </p:sp>
      </p:grpSp>
      <p:sp>
        <p:nvSpPr>
          <p:cNvPr id="6808" name="Google Shape;6808;p526"/>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809" name="Google Shape;6809;p526"/>
          <p:cNvPicPr preferRelativeResize="0"/>
          <p:nvPr/>
        </p:nvPicPr>
        <p:blipFill rotWithShape="1">
          <a:blip r:embed="rId3">
            <a:alphaModFix/>
          </a:blip>
          <a:srcRect b="0" l="8487" r="7899" t="0"/>
          <a:stretch/>
        </p:blipFill>
        <p:spPr>
          <a:xfrm>
            <a:off x="10419851" y="3677198"/>
            <a:ext cx="3633033" cy="2688673"/>
          </a:xfrm>
          <a:prstGeom prst="rect">
            <a:avLst/>
          </a:prstGeom>
          <a:noFill/>
          <a:ln>
            <a:noFill/>
          </a:ln>
        </p:spPr>
      </p:pic>
      <p:sp>
        <p:nvSpPr>
          <p:cNvPr id="6810" name="Google Shape;6810;p526"/>
          <p:cNvSpPr/>
          <p:nvPr/>
        </p:nvSpPr>
        <p:spPr>
          <a:xfrm>
            <a:off x="6769100" y="816324"/>
            <a:ext cx="27325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4" name="Shape 6814"/>
        <p:cNvGrpSpPr/>
        <p:nvPr/>
      </p:nvGrpSpPr>
      <p:grpSpPr>
        <a:xfrm>
          <a:off x="0" y="0"/>
          <a:ext cx="0" cy="0"/>
          <a:chOff x="0" y="0"/>
          <a:chExt cx="0" cy="0"/>
        </a:xfrm>
      </p:grpSpPr>
      <p:sp>
        <p:nvSpPr>
          <p:cNvPr id="6815" name="Google Shape;6815;p527"/>
          <p:cNvSpPr/>
          <p:nvPr/>
        </p:nvSpPr>
        <p:spPr>
          <a:xfrm>
            <a:off x="1100281" y="2153200"/>
            <a:ext cx="14055437" cy="5799858"/>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816" name="Google Shape;6816;p52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4400"/>
              <a:buNone/>
            </a:pPr>
            <a:r>
              <a:rPr lang="en-US">
                <a:solidFill>
                  <a:srgbClr val="404040"/>
                </a:solidFill>
                <a:latin typeface="Open Sans"/>
                <a:ea typeface="Open Sans"/>
                <a:cs typeface="Open Sans"/>
                <a:sym typeface="Open Sans"/>
              </a:rPr>
              <a:t>Direct cutover</a:t>
            </a:r>
            <a:endParaRPr>
              <a:solidFill>
                <a:srgbClr val="404040"/>
              </a:solidFill>
              <a:latin typeface="Open Sans"/>
              <a:ea typeface="Open Sans"/>
              <a:cs typeface="Open Sans"/>
              <a:sym typeface="Open Sans"/>
            </a:endParaRPr>
          </a:p>
        </p:txBody>
      </p:sp>
      <p:grpSp>
        <p:nvGrpSpPr>
          <p:cNvPr id="6817" name="Google Shape;6817;p527"/>
          <p:cNvGrpSpPr/>
          <p:nvPr/>
        </p:nvGrpSpPr>
        <p:grpSpPr>
          <a:xfrm>
            <a:off x="1398421" y="2479904"/>
            <a:ext cx="7200900" cy="5073694"/>
            <a:chOff x="6850022" y="2755346"/>
            <a:chExt cx="7200900" cy="5073694"/>
          </a:xfrm>
        </p:grpSpPr>
        <p:sp>
          <p:nvSpPr>
            <p:cNvPr id="6818" name="Google Shape;6818;p527"/>
            <p:cNvSpPr/>
            <p:nvPr/>
          </p:nvSpPr>
          <p:spPr>
            <a:xfrm>
              <a:off x="6850022" y="2755346"/>
              <a:ext cx="7200900" cy="5073694"/>
            </a:xfrm>
            <a:prstGeom prst="roundRect">
              <a:avLst>
                <a:gd fmla="val 4294" name="adj"/>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2F2F2"/>
                </a:solidFill>
                <a:latin typeface="Calibri"/>
                <a:ea typeface="Calibri"/>
                <a:cs typeface="Calibri"/>
                <a:sym typeface="Calibri"/>
              </a:endParaRPr>
            </a:p>
          </p:txBody>
        </p:sp>
        <p:sp>
          <p:nvSpPr>
            <p:cNvPr id="6819" name="Google Shape;6819;p527"/>
            <p:cNvSpPr txBox="1"/>
            <p:nvPr/>
          </p:nvSpPr>
          <p:spPr>
            <a:xfrm>
              <a:off x="6850022" y="2801975"/>
              <a:ext cx="6858900" cy="4723510"/>
            </a:xfrm>
            <a:prstGeom prst="rect">
              <a:avLst/>
            </a:prstGeom>
            <a:noFill/>
            <a:ln>
              <a:noFill/>
            </a:ln>
          </p:spPr>
          <p:txBody>
            <a:bodyPr anchorCtr="0" anchor="t" bIns="45675" lIns="45675" spcFirstLastPara="1" rIns="45675" wrap="square" tIns="45675">
              <a:spAutoFit/>
            </a:bodyPr>
            <a:lstStyle/>
            <a:p>
              <a:pPr indent="0" lvl="0" marL="0" marR="0" rtl="0" algn="l">
                <a:lnSpc>
                  <a:spcPct val="114000"/>
                </a:lnSpc>
                <a:spcBef>
                  <a:spcPts val="0"/>
                </a:spcBef>
                <a:spcAft>
                  <a:spcPts val="0"/>
                </a:spcAft>
                <a:buClr>
                  <a:srgbClr val="3F3F3F"/>
                </a:buClr>
                <a:buSzPts val="2200"/>
                <a:buFont typeface="Open Sans"/>
                <a:buNone/>
              </a:pPr>
              <a:r>
                <a:rPr b="0" i="0" lang="en-US" sz="2200" u="none" cap="none" strike="noStrike">
                  <a:solidFill>
                    <a:srgbClr val="3F3F3F"/>
                  </a:solidFill>
                  <a:latin typeface="Open Sans"/>
                  <a:ea typeface="Open Sans"/>
                  <a:cs typeface="Open Sans"/>
                  <a:sym typeface="Open Sans"/>
                </a:rPr>
                <a:t>Partial and complete business interruption testing: The highest fidelity of all DRP tests. This testing:</a:t>
              </a:r>
              <a:endParaRPr/>
            </a:p>
            <a:p>
              <a:pPr indent="0" lvl="0" marL="0" marR="0" rtl="0" algn="l">
                <a:lnSpc>
                  <a:spcPct val="114000"/>
                </a:lnSpc>
                <a:spcBef>
                  <a:spcPts val="0"/>
                </a:spcBef>
                <a:spcAft>
                  <a:spcPts val="0"/>
                </a:spcAft>
                <a:buClr>
                  <a:srgbClr val="3F3F3F"/>
                </a:buClr>
                <a:buSzPts val="2200"/>
                <a:buFont typeface="Open Sans"/>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Should be exercised with extreme caution, as it can cause a disaster</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Requires the organization to use alternate computing facilities and stops normal business processing at the primary location</a:t>
              </a:r>
              <a:endParaRPr/>
            </a:p>
            <a:p>
              <a:pPr indent="-203200" lvl="0" marL="342900" marR="0" rtl="0" algn="l">
                <a:lnSpc>
                  <a:spcPct val="114000"/>
                </a:lnSpc>
                <a:spcBef>
                  <a:spcPts val="0"/>
                </a:spcBef>
                <a:spcAft>
                  <a:spcPts val="0"/>
                </a:spcAft>
                <a:buClr>
                  <a:srgbClr val="3F3F3F"/>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Can only be conducted in organizations with fully redundant, load-balanced operations</a:t>
              </a:r>
              <a:endParaRPr b="0" i="0" sz="2200" u="none" cap="none" strike="noStrike">
                <a:solidFill>
                  <a:srgbClr val="000000"/>
                </a:solidFill>
                <a:latin typeface="Open Sans"/>
                <a:ea typeface="Open Sans"/>
                <a:cs typeface="Open Sans"/>
                <a:sym typeface="Open Sans"/>
              </a:endParaRPr>
            </a:p>
          </p:txBody>
        </p:sp>
      </p:grpSp>
      <p:sp>
        <p:nvSpPr>
          <p:cNvPr id="6820" name="Google Shape;6820;p527"/>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6821" name="Google Shape;6821;p527"/>
          <p:cNvPicPr preferRelativeResize="0"/>
          <p:nvPr/>
        </p:nvPicPr>
        <p:blipFill rotWithShape="1">
          <a:blip r:embed="rId3">
            <a:alphaModFix/>
          </a:blip>
          <a:srcRect b="0" l="0" r="0" t="0"/>
          <a:stretch/>
        </p:blipFill>
        <p:spPr>
          <a:xfrm>
            <a:off x="10331425" y="3812070"/>
            <a:ext cx="3752301" cy="2489079"/>
          </a:xfrm>
          <a:prstGeom prst="rect">
            <a:avLst/>
          </a:prstGeom>
          <a:noFill/>
          <a:ln>
            <a:noFill/>
          </a:ln>
        </p:spPr>
      </p:pic>
      <p:sp>
        <p:nvSpPr>
          <p:cNvPr id="6822" name="Google Shape;6822;p527"/>
          <p:cNvSpPr/>
          <p:nvPr/>
        </p:nvSpPr>
        <p:spPr>
          <a:xfrm>
            <a:off x="6540500" y="869664"/>
            <a:ext cx="3169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6" name="Shape 6826"/>
        <p:cNvGrpSpPr/>
        <p:nvPr/>
      </p:nvGrpSpPr>
      <p:grpSpPr>
        <a:xfrm>
          <a:off x="0" y="0"/>
          <a:ext cx="0" cy="0"/>
          <a:chOff x="0" y="0"/>
          <a:chExt cx="0" cy="0"/>
        </a:xfrm>
      </p:grpSpPr>
      <p:sp>
        <p:nvSpPr>
          <p:cNvPr id="6827" name="Google Shape;6827;p528"/>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Platform Diversity</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2" name="Shape 6832"/>
        <p:cNvGrpSpPr/>
        <p:nvPr/>
      </p:nvGrpSpPr>
      <p:grpSpPr>
        <a:xfrm>
          <a:off x="0" y="0"/>
          <a:ext cx="0" cy="0"/>
          <a:chOff x="0" y="0"/>
          <a:chExt cx="0" cy="0"/>
        </a:xfrm>
      </p:grpSpPr>
      <p:sp>
        <p:nvSpPr>
          <p:cNvPr id="6833" name="Google Shape;6833;p52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Platform Diversity</a:t>
            </a:r>
            <a:endParaRPr>
              <a:latin typeface="Open Sans"/>
              <a:ea typeface="Open Sans"/>
              <a:cs typeface="Open Sans"/>
              <a:sym typeface="Open Sans"/>
            </a:endParaRPr>
          </a:p>
        </p:txBody>
      </p:sp>
      <p:sp>
        <p:nvSpPr>
          <p:cNvPr id="6834" name="Google Shape;6834;p529"/>
          <p:cNvSpPr txBox="1"/>
          <p:nvPr/>
        </p:nvSpPr>
        <p:spPr>
          <a:xfrm>
            <a:off x="2370137" y="1447950"/>
            <a:ext cx="11515725"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 critical component in achieving resilience and recovery and </a:t>
            </a:r>
            <a:r>
              <a:rPr b="0" i="0" lang="en-US" sz="2200" u="none" cap="none" strike="noStrike">
                <a:solidFill>
                  <a:srgbClr val="3F3F3F"/>
                </a:solidFill>
                <a:latin typeface="Open Sans"/>
                <a:ea typeface="Open Sans"/>
                <a:cs typeface="Open Sans"/>
                <a:sym typeface="Open Sans"/>
              </a:rPr>
              <a:t>involves using multiple platforms or technologies within an organization or system. </a:t>
            </a:r>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 </a:t>
            </a:r>
            <a:endParaRPr/>
          </a:p>
        </p:txBody>
      </p:sp>
      <p:pic>
        <p:nvPicPr>
          <p:cNvPr id="6835" name="Google Shape;6835;p529"/>
          <p:cNvPicPr preferRelativeResize="0"/>
          <p:nvPr/>
        </p:nvPicPr>
        <p:blipFill rotWithShape="1">
          <a:blip r:embed="rId3">
            <a:alphaModFix/>
          </a:blip>
          <a:srcRect b="0" l="0" r="0" t="0"/>
          <a:stretch/>
        </p:blipFill>
        <p:spPr>
          <a:xfrm>
            <a:off x="5735900" y="2133600"/>
            <a:ext cx="4876800" cy="4876800"/>
          </a:xfrm>
          <a:prstGeom prst="rect">
            <a:avLst/>
          </a:prstGeom>
          <a:noFill/>
          <a:ln>
            <a:noFill/>
          </a:ln>
        </p:spPr>
      </p:pic>
      <p:sp>
        <p:nvSpPr>
          <p:cNvPr id="6836" name="Google Shape;6836;p529"/>
          <p:cNvSpPr txBox="1"/>
          <p:nvPr/>
        </p:nvSpPr>
        <p:spPr>
          <a:xfrm>
            <a:off x="2624107" y="7010400"/>
            <a:ext cx="11007786"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This approach offers several advantages in risk mitigation, performance optimization, and innovation. </a:t>
            </a:r>
            <a:endParaRPr/>
          </a:p>
        </p:txBody>
      </p:sp>
      <p:sp>
        <p:nvSpPr>
          <p:cNvPr id="6837" name="Google Shape;6837;p529"/>
          <p:cNvSpPr/>
          <p:nvPr/>
        </p:nvSpPr>
        <p:spPr>
          <a:xfrm>
            <a:off x="6096000" y="816352"/>
            <a:ext cx="4058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2" name="Shape 6842"/>
        <p:cNvGrpSpPr/>
        <p:nvPr/>
      </p:nvGrpSpPr>
      <p:grpSpPr>
        <a:xfrm>
          <a:off x="0" y="0"/>
          <a:ext cx="0" cy="0"/>
          <a:chOff x="0" y="0"/>
          <a:chExt cx="0" cy="0"/>
        </a:xfrm>
      </p:grpSpPr>
      <p:sp>
        <p:nvSpPr>
          <p:cNvPr id="6843" name="Google Shape;6843;p530"/>
          <p:cNvSpPr txBox="1"/>
          <p:nvPr>
            <p:ph type="title"/>
          </p:nvPr>
        </p:nvSpPr>
        <p:spPr>
          <a:xfrm>
            <a:off x="36140" y="-1543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Benefits of Platform Diversity</a:t>
            </a:r>
            <a:endParaRPr/>
          </a:p>
        </p:txBody>
      </p:sp>
      <p:grpSp>
        <p:nvGrpSpPr>
          <p:cNvPr id="6844" name="Google Shape;6844;p530"/>
          <p:cNvGrpSpPr/>
          <p:nvPr/>
        </p:nvGrpSpPr>
        <p:grpSpPr>
          <a:xfrm>
            <a:off x="9001140" y="5273120"/>
            <a:ext cx="4135452" cy="3870880"/>
            <a:chOff x="9001140" y="5273120"/>
            <a:chExt cx="4135452" cy="3870880"/>
          </a:xfrm>
        </p:grpSpPr>
        <p:sp>
          <p:nvSpPr>
            <p:cNvPr id="6845" name="Google Shape;6845;p530"/>
            <p:cNvSpPr/>
            <p:nvPr/>
          </p:nvSpPr>
          <p:spPr>
            <a:xfrm>
              <a:off x="9344631" y="5532238"/>
              <a:ext cx="3482100" cy="666009"/>
            </a:xfrm>
            <a:prstGeom prst="roundRect">
              <a:avLst>
                <a:gd fmla="val 16667" name="adj"/>
              </a:avLst>
            </a:prstGeom>
            <a:solidFill>
              <a:srgbClr val="A8D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Improved user experience</a:t>
              </a:r>
              <a:endParaRPr b="0" i="0" sz="2200" u="none" cap="none" strike="noStrike">
                <a:solidFill>
                  <a:srgbClr val="3F3F3F"/>
                </a:solidFill>
                <a:latin typeface="Open Sans"/>
                <a:ea typeface="Open Sans"/>
                <a:cs typeface="Open Sans"/>
                <a:sym typeface="Open Sans"/>
              </a:endParaRPr>
            </a:p>
          </p:txBody>
        </p:sp>
        <p:sp>
          <p:nvSpPr>
            <p:cNvPr id="6846" name="Google Shape;6846;p530"/>
            <p:cNvSpPr txBox="1"/>
            <p:nvPr/>
          </p:nvSpPr>
          <p:spPr>
            <a:xfrm>
              <a:off x="9093055" y="6466374"/>
              <a:ext cx="3951621" cy="267762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US" sz="2000" u="none" cap="none" strike="noStrike">
                  <a:solidFill>
                    <a:srgbClr val="434343"/>
                  </a:solidFill>
                  <a:latin typeface="Open Sans"/>
                  <a:ea typeface="Open Sans"/>
                  <a:cs typeface="Open Sans"/>
                  <a:sym typeface="Open Sans"/>
                </a:rPr>
                <a:t>Certain regulatory frameworks and industry standards may require diversity security measures. A diversified platform approach can help ensure compliance with these requirements.</a:t>
              </a:r>
              <a:endParaRPr/>
            </a:p>
            <a:p>
              <a:pPr indent="0" lvl="0" marL="0" marR="0" rtl="0" algn="l">
                <a:lnSpc>
                  <a:spcPct val="100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p:txBody>
        </p:sp>
        <p:sp>
          <p:nvSpPr>
            <p:cNvPr id="6847" name="Google Shape;6847;p530"/>
            <p:cNvSpPr/>
            <p:nvPr/>
          </p:nvSpPr>
          <p:spPr>
            <a:xfrm>
              <a:off x="9001140" y="5273120"/>
              <a:ext cx="4135452" cy="3513071"/>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6848" name="Google Shape;6848;p530"/>
          <p:cNvGrpSpPr/>
          <p:nvPr/>
        </p:nvGrpSpPr>
        <p:grpSpPr>
          <a:xfrm>
            <a:off x="762092" y="1487089"/>
            <a:ext cx="14731816" cy="7365356"/>
            <a:chOff x="925430" y="1487089"/>
            <a:chExt cx="14731816" cy="7365356"/>
          </a:xfrm>
        </p:grpSpPr>
        <p:grpSp>
          <p:nvGrpSpPr>
            <p:cNvPr id="6849" name="Google Shape;6849;p530"/>
            <p:cNvGrpSpPr/>
            <p:nvPr/>
          </p:nvGrpSpPr>
          <p:grpSpPr>
            <a:xfrm>
              <a:off x="11521794" y="1491475"/>
              <a:ext cx="4135452" cy="3513071"/>
              <a:chOff x="11521794" y="1491475"/>
              <a:chExt cx="4135452" cy="3513071"/>
            </a:xfrm>
          </p:grpSpPr>
          <p:sp>
            <p:nvSpPr>
              <p:cNvPr id="6850" name="Google Shape;6850;p530"/>
              <p:cNvSpPr/>
              <p:nvPr/>
            </p:nvSpPr>
            <p:spPr>
              <a:xfrm>
                <a:off x="11848470" y="1725226"/>
                <a:ext cx="3482100" cy="666009"/>
              </a:xfrm>
              <a:prstGeom prst="roundRect">
                <a:avLst>
                  <a:gd fmla="val 16667" name="adj"/>
                </a:avLst>
              </a:prstGeom>
              <a:solidFill>
                <a:srgbClr val="A8D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Resilience against evolving threats</a:t>
                </a:r>
                <a:endParaRPr b="0" i="0" sz="2200" u="none" cap="none" strike="noStrike">
                  <a:solidFill>
                    <a:srgbClr val="3F3F3F"/>
                  </a:solidFill>
                  <a:latin typeface="Open Sans"/>
                  <a:ea typeface="Open Sans"/>
                  <a:cs typeface="Open Sans"/>
                  <a:sym typeface="Open Sans"/>
                </a:endParaRPr>
              </a:p>
            </p:txBody>
          </p:sp>
          <p:sp>
            <p:nvSpPr>
              <p:cNvPr id="6851" name="Google Shape;6851;p530"/>
              <p:cNvSpPr txBox="1"/>
              <p:nvPr/>
            </p:nvSpPr>
            <p:spPr>
              <a:xfrm>
                <a:off x="11521794" y="2595034"/>
                <a:ext cx="4135452" cy="203129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US" sz="2000" u="none" cap="none" strike="noStrike">
                    <a:solidFill>
                      <a:srgbClr val="434343"/>
                    </a:solidFill>
                    <a:latin typeface="Open Sans"/>
                    <a:ea typeface="Open Sans"/>
                    <a:cs typeface="Open Sans"/>
                    <a:sym typeface="Open Sans"/>
                  </a:rPr>
                  <a:t>Cyber threats constantly evolve, seeking vulnerabilities in specific platforms. Diversifying your technology stack can reduce the risk of falling victim to a single type of attack or exploit.</a:t>
                </a:r>
                <a:endParaRPr/>
              </a:p>
            </p:txBody>
          </p:sp>
          <p:sp>
            <p:nvSpPr>
              <p:cNvPr id="6852" name="Google Shape;6852;p530"/>
              <p:cNvSpPr/>
              <p:nvPr/>
            </p:nvSpPr>
            <p:spPr>
              <a:xfrm>
                <a:off x="11521794" y="1491475"/>
                <a:ext cx="4135452" cy="3513071"/>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6853" name="Google Shape;6853;p530"/>
            <p:cNvGrpSpPr/>
            <p:nvPr/>
          </p:nvGrpSpPr>
          <p:grpSpPr>
            <a:xfrm>
              <a:off x="6280299" y="1487089"/>
              <a:ext cx="4135452" cy="3513071"/>
              <a:chOff x="6280299" y="1487089"/>
              <a:chExt cx="4135452" cy="3513071"/>
            </a:xfrm>
          </p:grpSpPr>
          <p:sp>
            <p:nvSpPr>
              <p:cNvPr id="6854" name="Google Shape;6854;p530"/>
              <p:cNvSpPr/>
              <p:nvPr/>
            </p:nvSpPr>
            <p:spPr>
              <a:xfrm>
                <a:off x="6606975" y="1707286"/>
                <a:ext cx="3482100" cy="666009"/>
              </a:xfrm>
              <a:prstGeom prst="roundRect">
                <a:avLst>
                  <a:gd fmla="val 16667" name="adj"/>
                </a:avLst>
              </a:prstGeom>
              <a:solidFill>
                <a:srgbClr val="A8D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Adaptability</a:t>
                </a:r>
                <a:endParaRPr b="0" i="0" sz="2200" u="none" cap="none" strike="noStrike">
                  <a:solidFill>
                    <a:srgbClr val="3F3F3F"/>
                  </a:solidFill>
                  <a:latin typeface="Open Sans"/>
                  <a:ea typeface="Open Sans"/>
                  <a:cs typeface="Open Sans"/>
                  <a:sym typeface="Open Sans"/>
                </a:endParaRPr>
              </a:p>
            </p:txBody>
          </p:sp>
          <p:sp>
            <p:nvSpPr>
              <p:cNvPr id="6855" name="Google Shape;6855;p530"/>
              <p:cNvSpPr txBox="1"/>
              <p:nvPr/>
            </p:nvSpPr>
            <p:spPr>
              <a:xfrm>
                <a:off x="6372214" y="2579644"/>
                <a:ext cx="3951621" cy="206207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US" sz="2000" u="none" cap="none" strike="noStrike">
                    <a:solidFill>
                      <a:srgbClr val="434343"/>
                    </a:solidFill>
                    <a:latin typeface="Open Sans"/>
                    <a:ea typeface="Open Sans"/>
                    <a:cs typeface="Open Sans"/>
                    <a:sym typeface="Open Sans"/>
                  </a:rPr>
                  <a:t>Different platforms are designed for various purposes, and their adaptability can be harnessed to counter different types of threats.</a:t>
                </a:r>
                <a:endParaRPr/>
              </a:p>
              <a:p>
                <a:pPr indent="0" lvl="0" marL="0" marR="0" rtl="0" algn="l">
                  <a:lnSpc>
                    <a:spcPct val="100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p:txBody>
          </p:sp>
          <p:sp>
            <p:nvSpPr>
              <p:cNvPr id="6856" name="Google Shape;6856;p530"/>
              <p:cNvSpPr/>
              <p:nvPr/>
            </p:nvSpPr>
            <p:spPr>
              <a:xfrm>
                <a:off x="6280299" y="1487089"/>
                <a:ext cx="4135452" cy="3513071"/>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6857" name="Google Shape;6857;p530"/>
            <p:cNvGrpSpPr/>
            <p:nvPr/>
          </p:nvGrpSpPr>
          <p:grpSpPr>
            <a:xfrm>
              <a:off x="925430" y="1487089"/>
              <a:ext cx="4135452" cy="3513071"/>
              <a:chOff x="925430" y="1487089"/>
              <a:chExt cx="4135452" cy="3513071"/>
            </a:xfrm>
          </p:grpSpPr>
          <p:sp>
            <p:nvSpPr>
              <p:cNvPr id="6858" name="Google Shape;6858;p530"/>
              <p:cNvSpPr/>
              <p:nvPr/>
            </p:nvSpPr>
            <p:spPr>
              <a:xfrm>
                <a:off x="1269627" y="1707286"/>
                <a:ext cx="3482100" cy="666009"/>
              </a:xfrm>
              <a:prstGeom prst="roundRect">
                <a:avLst>
                  <a:gd fmla="val 16667" name="adj"/>
                </a:avLst>
              </a:prstGeom>
              <a:solidFill>
                <a:srgbClr val="A8D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Redundancy</a:t>
                </a:r>
                <a:endParaRPr b="0" i="0" sz="2200" u="none" cap="none" strike="noStrike">
                  <a:solidFill>
                    <a:srgbClr val="3F3F3F"/>
                  </a:solidFill>
                  <a:latin typeface="Open Sans"/>
                  <a:ea typeface="Open Sans"/>
                  <a:cs typeface="Open Sans"/>
                  <a:sym typeface="Open Sans"/>
                </a:endParaRPr>
              </a:p>
            </p:txBody>
          </p:sp>
          <p:sp>
            <p:nvSpPr>
              <p:cNvPr id="6859" name="Google Shape;6859;p530"/>
              <p:cNvSpPr txBox="1"/>
              <p:nvPr/>
            </p:nvSpPr>
            <p:spPr>
              <a:xfrm>
                <a:off x="1017345" y="2678408"/>
                <a:ext cx="3951621" cy="206207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US" sz="2000" u="none" cap="none" strike="noStrike">
                    <a:solidFill>
                      <a:srgbClr val="434343"/>
                    </a:solidFill>
                    <a:latin typeface="Open Sans"/>
                    <a:ea typeface="Open Sans"/>
                    <a:cs typeface="Open Sans"/>
                    <a:sym typeface="Open Sans"/>
                  </a:rPr>
                  <a:t>Diversifying your technology platforms ensures that a single point of failure doesn’t bring down your entire security infrastructure.</a:t>
                </a:r>
                <a:endParaRPr/>
              </a:p>
              <a:p>
                <a:pPr indent="0" lvl="0" marL="0" marR="0" rtl="0" algn="l">
                  <a:lnSpc>
                    <a:spcPct val="100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p:txBody>
          </p:sp>
          <p:sp>
            <p:nvSpPr>
              <p:cNvPr id="6860" name="Google Shape;6860;p530"/>
              <p:cNvSpPr/>
              <p:nvPr/>
            </p:nvSpPr>
            <p:spPr>
              <a:xfrm>
                <a:off x="925430" y="1487089"/>
                <a:ext cx="4135452" cy="3513071"/>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6861" name="Google Shape;6861;p530"/>
            <p:cNvGrpSpPr/>
            <p:nvPr/>
          </p:nvGrpSpPr>
          <p:grpSpPr>
            <a:xfrm>
              <a:off x="3429269" y="5339374"/>
              <a:ext cx="4135452" cy="3513071"/>
              <a:chOff x="3429269" y="5339374"/>
              <a:chExt cx="4135452" cy="3513071"/>
            </a:xfrm>
          </p:grpSpPr>
          <p:sp>
            <p:nvSpPr>
              <p:cNvPr id="6862" name="Google Shape;6862;p530"/>
              <p:cNvSpPr/>
              <p:nvPr/>
            </p:nvSpPr>
            <p:spPr>
              <a:xfrm>
                <a:off x="3772761" y="5662494"/>
                <a:ext cx="3482100" cy="666009"/>
              </a:xfrm>
              <a:prstGeom prst="roundRect">
                <a:avLst>
                  <a:gd fmla="val 16667" name="adj"/>
                </a:avLst>
              </a:prstGeom>
              <a:solidFill>
                <a:srgbClr val="A8D3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Enhanced recovery options</a:t>
                </a:r>
                <a:endParaRPr b="0" i="0" sz="2200" u="none" cap="none" strike="noStrike">
                  <a:solidFill>
                    <a:srgbClr val="3F3F3F"/>
                  </a:solidFill>
                  <a:latin typeface="Open Sans"/>
                  <a:ea typeface="Open Sans"/>
                  <a:cs typeface="Open Sans"/>
                  <a:sym typeface="Open Sans"/>
                </a:endParaRPr>
              </a:p>
            </p:txBody>
          </p:sp>
          <p:sp>
            <p:nvSpPr>
              <p:cNvPr id="6863" name="Google Shape;6863;p530"/>
              <p:cNvSpPr txBox="1"/>
              <p:nvPr/>
            </p:nvSpPr>
            <p:spPr>
              <a:xfrm>
                <a:off x="3538000" y="6559566"/>
                <a:ext cx="3951621" cy="175429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US" sz="2000" u="none" cap="none" strike="noStrike">
                    <a:solidFill>
                      <a:srgbClr val="434343"/>
                    </a:solidFill>
                    <a:latin typeface="Open Sans"/>
                    <a:ea typeface="Open Sans"/>
                    <a:cs typeface="Open Sans"/>
                    <a:sym typeface="Open Sans"/>
                  </a:rPr>
                  <a:t>In the event of a breach or disaster, having diverse platforms can facilitate a quicker recovery.</a:t>
                </a:r>
                <a:endParaRPr/>
              </a:p>
              <a:p>
                <a:pPr indent="0" lvl="0" marL="0" marR="0" rtl="0" algn="l">
                  <a:lnSpc>
                    <a:spcPct val="100000"/>
                  </a:lnSpc>
                  <a:spcBef>
                    <a:spcPts val="0"/>
                  </a:spcBef>
                  <a:spcAft>
                    <a:spcPts val="0"/>
                  </a:spcAft>
                  <a:buNone/>
                </a:pPr>
                <a:r>
                  <a:t/>
                </a:r>
                <a:endParaRPr b="0" i="0" sz="2200" u="none" cap="none" strike="noStrike">
                  <a:solidFill>
                    <a:srgbClr val="434343"/>
                  </a:solidFill>
                  <a:latin typeface="Open Sans"/>
                  <a:ea typeface="Open Sans"/>
                  <a:cs typeface="Open Sans"/>
                  <a:sym typeface="Open Sans"/>
                </a:endParaRPr>
              </a:p>
            </p:txBody>
          </p:sp>
          <p:sp>
            <p:nvSpPr>
              <p:cNvPr id="6864" name="Google Shape;6864;p530"/>
              <p:cNvSpPr/>
              <p:nvPr/>
            </p:nvSpPr>
            <p:spPr>
              <a:xfrm>
                <a:off x="3429269" y="5339374"/>
                <a:ext cx="4135452" cy="3513071"/>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6865" name="Google Shape;6865;p530"/>
          <p:cNvSpPr/>
          <p:nvPr/>
        </p:nvSpPr>
        <p:spPr>
          <a:xfrm>
            <a:off x="4838700" y="571008"/>
            <a:ext cx="65723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78"/>
          <p:cNvSpPr txBox="1"/>
          <p:nvPr>
            <p:ph type="title"/>
          </p:nvPr>
        </p:nvSpPr>
        <p:spPr>
          <a:xfrm>
            <a:off x="-10160" y="31522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latin typeface="Open Sans"/>
                <a:ea typeface="Open Sans"/>
                <a:cs typeface="Open Sans"/>
                <a:sym typeface="Open Sans"/>
              </a:rPr>
              <a:t>Security Risks from Third-Party Vendors</a:t>
            </a:r>
            <a:endParaRPr/>
          </a:p>
        </p:txBody>
      </p:sp>
      <p:sp>
        <p:nvSpPr>
          <p:cNvPr id="590" name="Google Shape;590;p178"/>
          <p:cNvSpPr/>
          <p:nvPr/>
        </p:nvSpPr>
        <p:spPr>
          <a:xfrm>
            <a:off x="165952" y="5654518"/>
            <a:ext cx="4680210" cy="1963636"/>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91" name="Google Shape;591;p178"/>
          <p:cNvSpPr txBox="1"/>
          <p:nvPr/>
        </p:nvSpPr>
        <p:spPr>
          <a:xfrm>
            <a:off x="102287" y="6101925"/>
            <a:ext cx="4724292" cy="1107955"/>
          </a:xfrm>
          <a:prstGeom prst="rect">
            <a:avLst/>
          </a:prstGeom>
          <a:noFill/>
          <a:ln>
            <a:noFill/>
          </a:ln>
        </p:spPr>
        <p:txBody>
          <a:bodyPr anchorCtr="0" anchor="ctr" bIns="45700" lIns="91425" spcFirstLastPara="1" rIns="91425" wrap="square" tIns="45700">
            <a:sp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Lack of financial security to provide services at acceptable levels.</a:t>
            </a:r>
            <a:endParaRPr b="0" i="0" sz="2200" u="none" cap="none" strike="noStrike">
              <a:solidFill>
                <a:srgbClr val="3F3F3F"/>
              </a:solidFill>
              <a:latin typeface="Open Sans"/>
              <a:ea typeface="Open Sans"/>
              <a:cs typeface="Open Sans"/>
              <a:sym typeface="Open Sans"/>
            </a:endParaRPr>
          </a:p>
        </p:txBody>
      </p:sp>
      <p:sp>
        <p:nvSpPr>
          <p:cNvPr id="592" name="Google Shape;592;p178"/>
          <p:cNvSpPr/>
          <p:nvPr/>
        </p:nvSpPr>
        <p:spPr>
          <a:xfrm>
            <a:off x="8259112" y="2308360"/>
            <a:ext cx="5394761" cy="2087086"/>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593" name="Google Shape;593;p178"/>
          <p:cNvSpPr txBox="1"/>
          <p:nvPr/>
        </p:nvSpPr>
        <p:spPr>
          <a:xfrm>
            <a:off x="7929449" y="2929698"/>
            <a:ext cx="5699894" cy="1107955"/>
          </a:xfrm>
          <a:prstGeom prst="rect">
            <a:avLst/>
          </a:prstGeom>
          <a:noFill/>
          <a:ln>
            <a:noFill/>
          </a:ln>
        </p:spPr>
        <p:txBody>
          <a:bodyPr anchorCtr="0" anchor="ctr" bIns="45700" lIns="91425" spcFirstLastPara="1" rIns="91425" wrap="square" tIns="45700">
            <a:sp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Inability to maintain services due to business disruption (e.g., ineffective redundancy procedures).</a:t>
            </a:r>
            <a:endParaRPr b="0" i="0" sz="2200" u="none" cap="none" strike="noStrike">
              <a:solidFill>
                <a:srgbClr val="3F3F3F"/>
              </a:solidFill>
              <a:latin typeface="Open Sans"/>
              <a:ea typeface="Open Sans"/>
              <a:cs typeface="Open Sans"/>
              <a:sym typeface="Open Sans"/>
            </a:endParaRPr>
          </a:p>
        </p:txBody>
      </p:sp>
      <p:sp>
        <p:nvSpPr>
          <p:cNvPr id="594" name="Google Shape;594;p178"/>
          <p:cNvSpPr/>
          <p:nvPr/>
        </p:nvSpPr>
        <p:spPr>
          <a:xfrm>
            <a:off x="2419019" y="2378010"/>
            <a:ext cx="5475687" cy="2027738"/>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nvGrpSpPr>
          <p:cNvPr id="595" name="Google Shape;595;p178"/>
          <p:cNvGrpSpPr/>
          <p:nvPr/>
        </p:nvGrpSpPr>
        <p:grpSpPr>
          <a:xfrm>
            <a:off x="2741445" y="1752084"/>
            <a:ext cx="4870296" cy="946956"/>
            <a:chOff x="991547" y="2567081"/>
            <a:chExt cx="4427542" cy="1260397"/>
          </a:xfrm>
        </p:grpSpPr>
        <p:grpSp>
          <p:nvGrpSpPr>
            <p:cNvPr id="596" name="Google Shape;596;p178"/>
            <p:cNvGrpSpPr/>
            <p:nvPr/>
          </p:nvGrpSpPr>
          <p:grpSpPr>
            <a:xfrm>
              <a:off x="991547" y="2567081"/>
              <a:ext cx="4427542" cy="1136822"/>
              <a:chOff x="1591293" y="2718487"/>
              <a:chExt cx="4427542" cy="1136822"/>
            </a:xfrm>
          </p:grpSpPr>
          <p:sp>
            <p:nvSpPr>
              <p:cNvPr id="597" name="Google Shape;597;p178"/>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598" name="Google Shape;598;p178"/>
              <p:cNvSpPr/>
              <p:nvPr/>
            </p:nvSpPr>
            <p:spPr>
              <a:xfrm>
                <a:off x="1741828" y="2718487"/>
                <a:ext cx="4131774" cy="1136822"/>
              </a:xfrm>
              <a:prstGeom prst="round2SameRect">
                <a:avLst>
                  <a:gd fmla="val 16993" name="adj1"/>
                  <a:gd fmla="val 0" name="adj2"/>
                </a:avLst>
              </a:prstGeom>
              <a:solidFill>
                <a:srgbClr val="E9CB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599" name="Google Shape;599;p178"/>
            <p:cNvSpPr txBox="1"/>
            <p:nvPr/>
          </p:nvSpPr>
          <p:spPr>
            <a:xfrm>
              <a:off x="1142082" y="2668222"/>
              <a:ext cx="4131774" cy="115925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Information security or data privacy </a:t>
              </a:r>
              <a:endParaRPr b="0" i="0" sz="2200" u="none" cap="none" strike="noStrike">
                <a:solidFill>
                  <a:srgbClr val="404040"/>
                </a:solidFill>
                <a:latin typeface="Open Sans"/>
                <a:ea typeface="Open Sans"/>
                <a:cs typeface="Open Sans"/>
                <a:sym typeface="Open Sans"/>
              </a:endParaRPr>
            </a:p>
          </p:txBody>
        </p:sp>
      </p:grpSp>
      <p:grpSp>
        <p:nvGrpSpPr>
          <p:cNvPr id="600" name="Google Shape;600;p178"/>
          <p:cNvGrpSpPr/>
          <p:nvPr/>
        </p:nvGrpSpPr>
        <p:grpSpPr>
          <a:xfrm>
            <a:off x="8528240" y="1677516"/>
            <a:ext cx="4870296" cy="854112"/>
            <a:chOff x="6001204" y="2567081"/>
            <a:chExt cx="4427542" cy="1136822"/>
          </a:xfrm>
        </p:grpSpPr>
        <p:grpSp>
          <p:nvGrpSpPr>
            <p:cNvPr id="601" name="Google Shape;601;p178"/>
            <p:cNvGrpSpPr/>
            <p:nvPr/>
          </p:nvGrpSpPr>
          <p:grpSpPr>
            <a:xfrm>
              <a:off x="6001204" y="2567081"/>
              <a:ext cx="4427542" cy="1136822"/>
              <a:chOff x="1591293" y="2718487"/>
              <a:chExt cx="4427542" cy="1136822"/>
            </a:xfrm>
          </p:grpSpPr>
          <p:sp>
            <p:nvSpPr>
              <p:cNvPr id="602" name="Google Shape;602;p178"/>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03" name="Google Shape;603;p178"/>
              <p:cNvSpPr/>
              <p:nvPr/>
            </p:nvSpPr>
            <p:spPr>
              <a:xfrm>
                <a:off x="1741828" y="2718487"/>
                <a:ext cx="4131774" cy="1136822"/>
              </a:xfrm>
              <a:prstGeom prst="round2SameRect">
                <a:avLst>
                  <a:gd fmla="val 16993" name="adj1"/>
                  <a:gd fmla="val 0" name="adj2"/>
                </a:avLst>
              </a:prstGeom>
              <a:solidFill>
                <a:srgbClr val="EFC5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604" name="Google Shape;604;p178"/>
            <p:cNvSpPr txBox="1"/>
            <p:nvPr/>
          </p:nvSpPr>
          <p:spPr>
            <a:xfrm>
              <a:off x="6174039" y="2907045"/>
              <a:ext cx="4131774"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Business continuity </a:t>
              </a:r>
              <a:endParaRPr b="0" i="0" sz="1400" u="none" cap="none" strike="noStrike">
                <a:solidFill>
                  <a:srgbClr val="000000"/>
                </a:solidFill>
                <a:latin typeface="Arial"/>
                <a:ea typeface="Arial"/>
                <a:cs typeface="Arial"/>
                <a:sym typeface="Arial"/>
              </a:endParaRPr>
            </a:p>
          </p:txBody>
        </p:sp>
      </p:grpSp>
      <p:grpSp>
        <p:nvGrpSpPr>
          <p:cNvPr id="605" name="Google Shape;605;p178"/>
          <p:cNvGrpSpPr/>
          <p:nvPr/>
        </p:nvGrpSpPr>
        <p:grpSpPr>
          <a:xfrm>
            <a:off x="266749" y="5086666"/>
            <a:ext cx="4544951" cy="797056"/>
            <a:chOff x="11010862" y="2567081"/>
            <a:chExt cx="4427542" cy="1136822"/>
          </a:xfrm>
        </p:grpSpPr>
        <p:grpSp>
          <p:nvGrpSpPr>
            <p:cNvPr id="606" name="Google Shape;606;p178"/>
            <p:cNvGrpSpPr/>
            <p:nvPr/>
          </p:nvGrpSpPr>
          <p:grpSpPr>
            <a:xfrm>
              <a:off x="11010862" y="2567081"/>
              <a:ext cx="4427542" cy="1136822"/>
              <a:chOff x="1591293" y="2718487"/>
              <a:chExt cx="4427542" cy="1136822"/>
            </a:xfrm>
          </p:grpSpPr>
          <p:sp>
            <p:nvSpPr>
              <p:cNvPr id="607" name="Google Shape;607;p178"/>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08" name="Google Shape;608;p178"/>
              <p:cNvSpPr/>
              <p:nvPr/>
            </p:nvSpPr>
            <p:spPr>
              <a:xfrm>
                <a:off x="1741828" y="2718487"/>
                <a:ext cx="4131774" cy="1136822"/>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609" name="Google Shape;609;p178"/>
            <p:cNvSpPr txBox="1"/>
            <p:nvPr/>
          </p:nvSpPr>
          <p:spPr>
            <a:xfrm>
              <a:off x="11179199" y="2857185"/>
              <a:ext cx="4090865"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Financial viability</a:t>
              </a:r>
              <a:endParaRPr b="0" i="0" sz="1400" u="none" cap="none" strike="noStrike">
                <a:solidFill>
                  <a:srgbClr val="000000"/>
                </a:solidFill>
                <a:latin typeface="Arial"/>
                <a:ea typeface="Arial"/>
                <a:cs typeface="Arial"/>
                <a:sym typeface="Arial"/>
              </a:endParaRPr>
            </a:p>
          </p:txBody>
        </p:sp>
      </p:grpSp>
      <p:sp>
        <p:nvSpPr>
          <p:cNvPr id="610" name="Google Shape;610;p178"/>
          <p:cNvSpPr txBox="1"/>
          <p:nvPr/>
        </p:nvSpPr>
        <p:spPr>
          <a:xfrm>
            <a:off x="2054613" y="2746826"/>
            <a:ext cx="6258409" cy="1446509"/>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 Insufficient experience and controls to protect information from unauthorized access, disclosure, modification, or destruction.</a:t>
            </a:r>
            <a:endParaRPr b="0" i="0" sz="2200" u="none" cap="none" strike="noStrike">
              <a:solidFill>
                <a:srgbClr val="3F3F3F"/>
              </a:solidFill>
              <a:latin typeface="Open Sans"/>
              <a:ea typeface="Open Sans"/>
              <a:cs typeface="Open Sans"/>
              <a:sym typeface="Open Sans"/>
            </a:endParaRPr>
          </a:p>
        </p:txBody>
      </p:sp>
      <p:sp>
        <p:nvSpPr>
          <p:cNvPr id="611" name="Google Shape;611;p178"/>
          <p:cNvSpPr/>
          <p:nvPr/>
        </p:nvSpPr>
        <p:spPr>
          <a:xfrm>
            <a:off x="3683000" y="901668"/>
            <a:ext cx="89019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2" name="Google Shape;612;p178"/>
          <p:cNvSpPr/>
          <p:nvPr/>
        </p:nvSpPr>
        <p:spPr>
          <a:xfrm>
            <a:off x="5286892" y="5668630"/>
            <a:ext cx="5051117" cy="1949524"/>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3" name="Google Shape;613;p178"/>
          <p:cNvSpPr txBox="1"/>
          <p:nvPr/>
        </p:nvSpPr>
        <p:spPr>
          <a:xfrm>
            <a:off x="5498440" y="6178349"/>
            <a:ext cx="4643090" cy="1250110"/>
          </a:xfrm>
          <a:prstGeom prst="rect">
            <a:avLst/>
          </a:prstGeom>
          <a:noFill/>
          <a:ln>
            <a:noFill/>
          </a:ln>
        </p:spPr>
        <p:txBody>
          <a:bodyPr anchorCtr="0" anchor="ctr"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Inconsistency with policies, procedures, laws, regulations, and ethical standards.</a:t>
            </a:r>
            <a:endParaRPr b="0" i="0" sz="1400" u="none" cap="none" strike="noStrike">
              <a:solidFill>
                <a:srgbClr val="000000"/>
              </a:solidFill>
              <a:latin typeface="Arial"/>
              <a:ea typeface="Arial"/>
              <a:cs typeface="Arial"/>
              <a:sym typeface="Arial"/>
            </a:endParaRPr>
          </a:p>
        </p:txBody>
      </p:sp>
      <p:grpSp>
        <p:nvGrpSpPr>
          <p:cNvPr id="614" name="Google Shape;614;p178"/>
          <p:cNvGrpSpPr/>
          <p:nvPr/>
        </p:nvGrpSpPr>
        <p:grpSpPr>
          <a:xfrm>
            <a:off x="5398868" y="5064504"/>
            <a:ext cx="4870296" cy="854112"/>
            <a:chOff x="944577" y="4695511"/>
            <a:chExt cx="4427542" cy="1136822"/>
          </a:xfrm>
        </p:grpSpPr>
        <p:grpSp>
          <p:nvGrpSpPr>
            <p:cNvPr id="615" name="Google Shape;615;p178"/>
            <p:cNvGrpSpPr/>
            <p:nvPr/>
          </p:nvGrpSpPr>
          <p:grpSpPr>
            <a:xfrm>
              <a:off x="944577" y="4695511"/>
              <a:ext cx="4427542" cy="1136822"/>
              <a:chOff x="1591293" y="2718487"/>
              <a:chExt cx="4427542" cy="1136822"/>
            </a:xfrm>
          </p:grpSpPr>
          <p:sp>
            <p:nvSpPr>
              <p:cNvPr id="616" name="Google Shape;616;p178"/>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17" name="Google Shape;617;p178"/>
              <p:cNvSpPr/>
              <p:nvPr/>
            </p:nvSpPr>
            <p:spPr>
              <a:xfrm>
                <a:off x="1741828" y="2718487"/>
                <a:ext cx="4131774" cy="1136822"/>
              </a:xfrm>
              <a:prstGeom prst="round2SameRect">
                <a:avLst>
                  <a:gd fmla="val 16993" name="adj1"/>
                  <a:gd fmla="val 0" name="adj2"/>
                </a:avLst>
              </a:prstGeom>
              <a:solidFill>
                <a:srgbClr val="97D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618" name="Google Shape;618;p178"/>
            <p:cNvSpPr txBox="1"/>
            <p:nvPr/>
          </p:nvSpPr>
          <p:spPr>
            <a:xfrm>
              <a:off x="1260654" y="4995811"/>
              <a:ext cx="3756158"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Contract compliance </a:t>
              </a:r>
              <a:endParaRPr b="0" i="0" sz="1400" u="none" cap="none" strike="noStrike">
                <a:solidFill>
                  <a:srgbClr val="000000"/>
                </a:solidFill>
                <a:latin typeface="Arial"/>
                <a:ea typeface="Arial"/>
                <a:cs typeface="Arial"/>
                <a:sym typeface="Arial"/>
              </a:endParaRPr>
            </a:p>
          </p:txBody>
        </p:sp>
      </p:grpSp>
      <p:sp>
        <p:nvSpPr>
          <p:cNvPr id="619" name="Google Shape;619;p178"/>
          <p:cNvSpPr/>
          <p:nvPr/>
        </p:nvSpPr>
        <p:spPr>
          <a:xfrm>
            <a:off x="10546728" y="5654518"/>
            <a:ext cx="5051117" cy="2019853"/>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20" name="Google Shape;620;p178"/>
          <p:cNvSpPr txBox="1"/>
          <p:nvPr/>
        </p:nvSpPr>
        <p:spPr>
          <a:xfrm>
            <a:off x="10539603" y="6121590"/>
            <a:ext cx="5057769" cy="1250110"/>
          </a:xfrm>
          <a:prstGeom prst="rect">
            <a:avLst/>
          </a:prstGeom>
          <a:noFill/>
          <a:ln>
            <a:noFill/>
          </a:ln>
        </p:spPr>
        <p:txBody>
          <a:bodyPr anchorCtr="0" anchor="ctr" bIns="45700" lIns="91425" spcFirstLastPara="1" rIns="91425" wrap="square" tIns="45700">
            <a:spAutoFit/>
          </a:bodyPr>
          <a:lstStyle/>
          <a:p>
            <a:pPr indent="0" lvl="1"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Lack of necessary licenses to operate and expertise to remain compliant with laws and regulations.</a:t>
            </a:r>
            <a:endParaRPr b="0" i="0" sz="2200" u="none" cap="none" strike="noStrike">
              <a:solidFill>
                <a:srgbClr val="3F3F3F"/>
              </a:solidFill>
              <a:latin typeface="Open Sans"/>
              <a:ea typeface="Open Sans"/>
              <a:cs typeface="Open Sans"/>
              <a:sym typeface="Open Sans"/>
            </a:endParaRPr>
          </a:p>
        </p:txBody>
      </p:sp>
      <p:grpSp>
        <p:nvGrpSpPr>
          <p:cNvPr id="621" name="Google Shape;621;p178"/>
          <p:cNvGrpSpPr/>
          <p:nvPr/>
        </p:nvGrpSpPr>
        <p:grpSpPr>
          <a:xfrm>
            <a:off x="10636355" y="5079157"/>
            <a:ext cx="4870296" cy="854113"/>
            <a:chOff x="11010862" y="2567081"/>
            <a:chExt cx="4427542" cy="1136822"/>
          </a:xfrm>
        </p:grpSpPr>
        <p:grpSp>
          <p:nvGrpSpPr>
            <p:cNvPr id="622" name="Google Shape;622;p178"/>
            <p:cNvGrpSpPr/>
            <p:nvPr/>
          </p:nvGrpSpPr>
          <p:grpSpPr>
            <a:xfrm>
              <a:off x="11010862" y="2567081"/>
              <a:ext cx="4427542" cy="1136822"/>
              <a:chOff x="1591293" y="2718487"/>
              <a:chExt cx="4427542" cy="1136822"/>
            </a:xfrm>
          </p:grpSpPr>
          <p:sp>
            <p:nvSpPr>
              <p:cNvPr id="623" name="Google Shape;623;p178"/>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624" name="Google Shape;624;p178"/>
              <p:cNvSpPr/>
              <p:nvPr/>
            </p:nvSpPr>
            <p:spPr>
              <a:xfrm>
                <a:off x="1741828" y="2718487"/>
                <a:ext cx="4131774" cy="1136822"/>
              </a:xfrm>
              <a:prstGeom prst="round2SameRect">
                <a:avLst>
                  <a:gd fmla="val 16993" name="adj1"/>
                  <a:gd fmla="val 0" name="adj2"/>
                </a:avLst>
              </a:prstGeom>
              <a:solidFill>
                <a:srgbClr val="EFC4B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625" name="Google Shape;625;p178"/>
            <p:cNvSpPr txBox="1"/>
            <p:nvPr/>
          </p:nvSpPr>
          <p:spPr>
            <a:xfrm>
              <a:off x="11179199" y="2857185"/>
              <a:ext cx="4090865"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Legal or regulatory</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9" name="Shape 6869"/>
        <p:cNvGrpSpPr/>
        <p:nvPr/>
      </p:nvGrpSpPr>
      <p:grpSpPr>
        <a:xfrm>
          <a:off x="0" y="0"/>
          <a:ext cx="0" cy="0"/>
          <a:chOff x="0" y="0"/>
          <a:chExt cx="0" cy="0"/>
        </a:xfrm>
      </p:grpSpPr>
      <p:sp>
        <p:nvSpPr>
          <p:cNvPr id="6870" name="Google Shape;6870;p531"/>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Multicloud</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4" name="Shape 6874"/>
        <p:cNvGrpSpPr/>
        <p:nvPr/>
      </p:nvGrpSpPr>
      <p:grpSpPr>
        <a:xfrm>
          <a:off x="0" y="0"/>
          <a:ext cx="0" cy="0"/>
          <a:chOff x="0" y="0"/>
          <a:chExt cx="0" cy="0"/>
        </a:xfrm>
      </p:grpSpPr>
      <p:sp>
        <p:nvSpPr>
          <p:cNvPr id="6875" name="Google Shape;6875;p532"/>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sz="2816">
                <a:solidFill>
                  <a:srgbClr val="3F3F3F"/>
                </a:solidFill>
              </a:rPr>
              <a:t>Multicloud</a:t>
            </a:r>
            <a:endParaRPr>
              <a:solidFill>
                <a:srgbClr val="3F3F3F"/>
              </a:solidFill>
            </a:endParaRPr>
          </a:p>
        </p:txBody>
      </p:sp>
      <p:grpSp>
        <p:nvGrpSpPr>
          <p:cNvPr id="6876" name="Google Shape;6876;p532"/>
          <p:cNvGrpSpPr/>
          <p:nvPr/>
        </p:nvGrpSpPr>
        <p:grpSpPr>
          <a:xfrm>
            <a:off x="4399519" y="2510029"/>
            <a:ext cx="7456964" cy="5902427"/>
            <a:chOff x="7619723" y="1220580"/>
            <a:chExt cx="9230060" cy="7305890"/>
          </a:xfrm>
        </p:grpSpPr>
        <p:pic>
          <p:nvPicPr>
            <p:cNvPr descr="Cloud outline" id="6877" name="Google Shape;6877;p532"/>
            <p:cNvPicPr preferRelativeResize="0"/>
            <p:nvPr/>
          </p:nvPicPr>
          <p:blipFill rotWithShape="1">
            <a:blip r:embed="rId3">
              <a:alphaModFix/>
            </a:blip>
            <a:srcRect b="0" l="0" r="0" t="0"/>
            <a:stretch/>
          </p:blipFill>
          <p:spPr>
            <a:xfrm>
              <a:off x="10420003" y="1220580"/>
              <a:ext cx="3454400" cy="2325719"/>
            </a:xfrm>
            <a:prstGeom prst="rect">
              <a:avLst/>
            </a:prstGeom>
            <a:noFill/>
            <a:ln>
              <a:noFill/>
            </a:ln>
          </p:spPr>
        </p:pic>
        <p:sp>
          <p:nvSpPr>
            <p:cNvPr id="6878" name="Google Shape;6878;p532"/>
            <p:cNvSpPr txBox="1"/>
            <p:nvPr/>
          </p:nvSpPr>
          <p:spPr>
            <a:xfrm>
              <a:off x="11109266" y="2325147"/>
              <a:ext cx="2075873" cy="4571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a:ea typeface="Open Sans"/>
                  <a:cs typeface="Open Sans"/>
                  <a:sym typeface="Open Sans"/>
                </a:rPr>
                <a:t>Public Cloud</a:t>
              </a:r>
              <a:endParaRPr/>
            </a:p>
          </p:txBody>
        </p:sp>
        <p:pic>
          <p:nvPicPr>
            <p:cNvPr descr="Cloud outline" id="6879" name="Google Shape;6879;p532"/>
            <p:cNvPicPr preferRelativeResize="0"/>
            <p:nvPr/>
          </p:nvPicPr>
          <p:blipFill rotWithShape="1">
            <a:blip r:embed="rId3">
              <a:alphaModFix/>
            </a:blip>
            <a:srcRect b="0" l="0" r="0" t="0"/>
            <a:stretch/>
          </p:blipFill>
          <p:spPr>
            <a:xfrm>
              <a:off x="12926060" y="6200751"/>
              <a:ext cx="3454400" cy="2325719"/>
            </a:xfrm>
            <a:prstGeom prst="rect">
              <a:avLst/>
            </a:prstGeom>
            <a:noFill/>
            <a:ln>
              <a:noFill/>
            </a:ln>
          </p:spPr>
        </p:pic>
        <p:pic>
          <p:nvPicPr>
            <p:cNvPr descr="Cloud outline" id="6880" name="Google Shape;6880;p532"/>
            <p:cNvPicPr preferRelativeResize="0"/>
            <p:nvPr/>
          </p:nvPicPr>
          <p:blipFill rotWithShape="1">
            <a:blip r:embed="rId3">
              <a:alphaModFix/>
            </a:blip>
            <a:srcRect b="0" l="0" r="0" t="0"/>
            <a:stretch/>
          </p:blipFill>
          <p:spPr>
            <a:xfrm>
              <a:off x="8503227" y="6200751"/>
              <a:ext cx="3454400" cy="2325719"/>
            </a:xfrm>
            <a:prstGeom prst="rect">
              <a:avLst/>
            </a:prstGeom>
            <a:noFill/>
            <a:ln>
              <a:noFill/>
            </a:ln>
          </p:spPr>
        </p:pic>
        <p:sp>
          <p:nvSpPr>
            <p:cNvPr id="6881" name="Google Shape;6881;p532"/>
            <p:cNvSpPr txBox="1"/>
            <p:nvPr/>
          </p:nvSpPr>
          <p:spPr>
            <a:xfrm>
              <a:off x="9196285" y="7293408"/>
              <a:ext cx="2075873" cy="4571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a:ea typeface="Open Sans"/>
                  <a:cs typeface="Open Sans"/>
                  <a:sym typeface="Open Sans"/>
                </a:rPr>
                <a:t>Public Cloud</a:t>
              </a:r>
              <a:endParaRPr/>
            </a:p>
          </p:txBody>
        </p:sp>
        <p:sp>
          <p:nvSpPr>
            <p:cNvPr id="6882" name="Google Shape;6882;p532"/>
            <p:cNvSpPr txBox="1"/>
            <p:nvPr/>
          </p:nvSpPr>
          <p:spPr>
            <a:xfrm>
              <a:off x="13608050" y="7249620"/>
              <a:ext cx="2075873" cy="4571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a:ea typeface="Open Sans"/>
                  <a:cs typeface="Open Sans"/>
                  <a:sym typeface="Open Sans"/>
                </a:rPr>
                <a:t>Public Cloud</a:t>
              </a:r>
              <a:endParaRPr/>
            </a:p>
          </p:txBody>
        </p:sp>
        <p:pic>
          <p:nvPicPr>
            <p:cNvPr id="6883" name="Google Shape;6883;p532"/>
            <p:cNvPicPr preferRelativeResize="0"/>
            <p:nvPr/>
          </p:nvPicPr>
          <p:blipFill rotWithShape="1">
            <a:blip r:embed="rId4">
              <a:alphaModFix/>
            </a:blip>
            <a:srcRect b="0" l="0" r="0" t="0"/>
            <a:stretch/>
          </p:blipFill>
          <p:spPr>
            <a:xfrm>
              <a:off x="10988040" y="4488841"/>
              <a:ext cx="2331720" cy="1462733"/>
            </a:xfrm>
            <a:prstGeom prst="rect">
              <a:avLst/>
            </a:prstGeom>
            <a:noFill/>
            <a:ln>
              <a:noFill/>
            </a:ln>
          </p:spPr>
        </p:pic>
        <p:cxnSp>
          <p:nvCxnSpPr>
            <p:cNvPr id="6884" name="Google Shape;6884;p532"/>
            <p:cNvCxnSpPr/>
            <p:nvPr/>
          </p:nvCxnSpPr>
          <p:spPr>
            <a:xfrm>
              <a:off x="9814560" y="5120640"/>
              <a:ext cx="0" cy="172212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6885" name="Google Shape;6885;p532"/>
            <p:cNvCxnSpPr/>
            <p:nvPr/>
          </p:nvCxnSpPr>
          <p:spPr>
            <a:xfrm>
              <a:off x="9814560" y="5120640"/>
              <a:ext cx="1457598"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6886" name="Google Shape;6886;p532"/>
            <p:cNvCxnSpPr/>
            <p:nvPr/>
          </p:nvCxnSpPr>
          <p:spPr>
            <a:xfrm>
              <a:off x="14401800" y="5120640"/>
              <a:ext cx="0" cy="1588516"/>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6887" name="Google Shape;6887;p532"/>
            <p:cNvCxnSpPr/>
            <p:nvPr/>
          </p:nvCxnSpPr>
          <p:spPr>
            <a:xfrm rot="10800000">
              <a:off x="13185139" y="5120640"/>
              <a:ext cx="1216661"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6888" name="Google Shape;6888;p532"/>
            <p:cNvCxnSpPr/>
            <p:nvPr/>
          </p:nvCxnSpPr>
          <p:spPr>
            <a:xfrm>
              <a:off x="12028054" y="3032760"/>
              <a:ext cx="0" cy="134112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sp>
          <p:nvSpPr>
            <p:cNvPr id="6889" name="Google Shape;6889;p532"/>
            <p:cNvSpPr txBox="1"/>
            <p:nvPr/>
          </p:nvSpPr>
          <p:spPr>
            <a:xfrm>
              <a:off x="12374880" y="3383281"/>
              <a:ext cx="2697478" cy="8000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a:ea typeface="Open Sans"/>
                  <a:cs typeface="Open Sans"/>
                  <a:sym typeface="Open Sans"/>
                </a:rPr>
                <a:t>Independent workloads</a:t>
              </a:r>
              <a:endParaRPr/>
            </a:p>
          </p:txBody>
        </p:sp>
        <p:sp>
          <p:nvSpPr>
            <p:cNvPr id="6890" name="Google Shape;6890;p532"/>
            <p:cNvSpPr txBox="1"/>
            <p:nvPr/>
          </p:nvSpPr>
          <p:spPr>
            <a:xfrm>
              <a:off x="7619723" y="5013856"/>
              <a:ext cx="2044449" cy="8000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a:ea typeface="Open Sans"/>
                  <a:cs typeface="Open Sans"/>
                  <a:sym typeface="Open Sans"/>
                </a:rPr>
                <a:t>Independent workloads</a:t>
              </a:r>
              <a:endParaRPr/>
            </a:p>
          </p:txBody>
        </p:sp>
        <p:sp>
          <p:nvSpPr>
            <p:cNvPr id="6891" name="Google Shape;6891;p532"/>
            <p:cNvSpPr txBox="1"/>
            <p:nvPr/>
          </p:nvSpPr>
          <p:spPr>
            <a:xfrm>
              <a:off x="14518063" y="5013854"/>
              <a:ext cx="2331720" cy="8000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3F3F3F"/>
                  </a:solidFill>
                  <a:latin typeface="Open Sans"/>
                  <a:ea typeface="Open Sans"/>
                  <a:cs typeface="Open Sans"/>
                  <a:sym typeface="Open Sans"/>
                </a:rPr>
                <a:t>Independent workloads</a:t>
              </a:r>
              <a:endParaRPr/>
            </a:p>
          </p:txBody>
        </p:sp>
      </p:grpSp>
      <p:sp>
        <p:nvSpPr>
          <p:cNvPr id="6892" name="Google Shape;6892;p532"/>
          <p:cNvSpPr txBox="1"/>
          <p:nvPr/>
        </p:nvSpPr>
        <p:spPr>
          <a:xfrm>
            <a:off x="2080878" y="1132721"/>
            <a:ext cx="12094245"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refers to using services from more than one public cloud provider simultaneously.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A multicloud environment allows your cloud setups to be private, public,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or a combination of both.</a:t>
            </a:r>
            <a:endParaRPr/>
          </a:p>
        </p:txBody>
      </p:sp>
      <p:sp>
        <p:nvSpPr>
          <p:cNvPr id="6893" name="Google Shape;6893;p532"/>
          <p:cNvSpPr/>
          <p:nvPr/>
        </p:nvSpPr>
        <p:spPr>
          <a:xfrm>
            <a:off x="6934200" y="891545"/>
            <a:ext cx="24031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8" name="Shape 6898"/>
        <p:cNvGrpSpPr/>
        <p:nvPr/>
      </p:nvGrpSpPr>
      <p:grpSpPr>
        <a:xfrm>
          <a:off x="0" y="0"/>
          <a:ext cx="0" cy="0"/>
          <a:chOff x="0" y="0"/>
          <a:chExt cx="0" cy="0"/>
        </a:xfrm>
      </p:grpSpPr>
      <p:sp>
        <p:nvSpPr>
          <p:cNvPr id="6899" name="Google Shape;6899;p533"/>
          <p:cNvSpPr txBox="1"/>
          <p:nvPr>
            <p:ph type="title"/>
          </p:nvPr>
        </p:nvSpPr>
        <p:spPr>
          <a:xfrm>
            <a:off x="3077" y="319676"/>
            <a:ext cx="16258035" cy="66504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Benefits of Multicloud</a:t>
            </a:r>
            <a:endParaRPr/>
          </a:p>
        </p:txBody>
      </p:sp>
      <p:grpSp>
        <p:nvGrpSpPr>
          <p:cNvPr id="6900" name="Google Shape;6900;p533"/>
          <p:cNvGrpSpPr/>
          <p:nvPr/>
        </p:nvGrpSpPr>
        <p:grpSpPr>
          <a:xfrm>
            <a:off x="3258820" y="2111736"/>
            <a:ext cx="9738360" cy="4439475"/>
            <a:chOff x="2811780" y="2111736"/>
            <a:chExt cx="9738360" cy="4439475"/>
          </a:xfrm>
        </p:grpSpPr>
        <p:sp>
          <p:nvSpPr>
            <p:cNvPr id="6901" name="Google Shape;6901;p533"/>
            <p:cNvSpPr/>
            <p:nvPr/>
          </p:nvSpPr>
          <p:spPr>
            <a:xfrm>
              <a:off x="2811780" y="2111736"/>
              <a:ext cx="2865120" cy="1935479"/>
            </a:xfrm>
            <a:prstGeom prst="roundRect">
              <a:avLst>
                <a:gd fmla="val 16667" name="adj"/>
              </a:avLst>
            </a:prstGeom>
            <a:solidFill>
              <a:srgbClr val="BBD6EE"/>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Benefits of each cloud</a:t>
              </a:r>
              <a:endParaRPr/>
            </a:p>
          </p:txBody>
        </p:sp>
        <p:sp>
          <p:nvSpPr>
            <p:cNvPr id="6902" name="Google Shape;6902;p533"/>
            <p:cNvSpPr/>
            <p:nvPr/>
          </p:nvSpPr>
          <p:spPr>
            <a:xfrm>
              <a:off x="6248400" y="2111736"/>
              <a:ext cx="2865120" cy="1935478"/>
            </a:xfrm>
            <a:prstGeom prst="roundRect">
              <a:avLst>
                <a:gd fmla="val 16667" name="adj"/>
              </a:avLst>
            </a:prstGeom>
            <a:solidFill>
              <a:srgbClr val="C2CBD8"/>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Avoid vendor </a:t>
              </a:r>
              <a:br>
                <a:rPr b="0" i="0" lang="en-US" sz="2200" u="none" cap="none" strike="noStrike">
                  <a:solidFill>
                    <a:srgbClr val="3F3F3F"/>
                  </a:solidFill>
                  <a:latin typeface="Open Sans"/>
                  <a:ea typeface="Open Sans"/>
                  <a:cs typeface="Open Sans"/>
                  <a:sym typeface="Open Sans"/>
                </a:rPr>
              </a:br>
              <a:r>
                <a:rPr b="0" i="0" lang="en-US" sz="2200" u="none" cap="none" strike="noStrike">
                  <a:solidFill>
                    <a:srgbClr val="3F3F3F"/>
                  </a:solidFill>
                  <a:latin typeface="Open Sans"/>
                  <a:ea typeface="Open Sans"/>
                  <a:cs typeface="Open Sans"/>
                  <a:sym typeface="Open Sans"/>
                </a:rPr>
                <a:t>lock-in</a:t>
              </a:r>
              <a:endParaRPr/>
            </a:p>
          </p:txBody>
        </p:sp>
        <p:sp>
          <p:nvSpPr>
            <p:cNvPr id="6903" name="Google Shape;6903;p533"/>
            <p:cNvSpPr/>
            <p:nvPr/>
          </p:nvSpPr>
          <p:spPr>
            <a:xfrm>
              <a:off x="2811780" y="4615733"/>
              <a:ext cx="2865120" cy="1935478"/>
            </a:xfrm>
            <a:prstGeom prst="roundRect">
              <a:avLst>
                <a:gd fmla="val 16667" name="adj"/>
              </a:avLst>
            </a:prstGeom>
            <a:solidFill>
              <a:srgbClr val="DBDBDB"/>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Innovative technology</a:t>
              </a:r>
              <a:endParaRPr/>
            </a:p>
          </p:txBody>
        </p:sp>
        <p:sp>
          <p:nvSpPr>
            <p:cNvPr id="6904" name="Google Shape;6904;p533"/>
            <p:cNvSpPr/>
            <p:nvPr/>
          </p:nvSpPr>
          <p:spPr>
            <a:xfrm>
              <a:off x="6248400" y="4615733"/>
              <a:ext cx="2865120" cy="1935478"/>
            </a:xfrm>
            <a:prstGeom prst="roundRect">
              <a:avLst>
                <a:gd fmla="val 16667" name="adj"/>
              </a:avLst>
            </a:prstGeom>
            <a:solidFill>
              <a:srgbClr val="FBE4D4"/>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Advance security and regulatory compliance</a:t>
              </a:r>
              <a:endParaRPr/>
            </a:p>
          </p:txBody>
        </p:sp>
        <p:sp>
          <p:nvSpPr>
            <p:cNvPr id="6905" name="Google Shape;6905;p533"/>
            <p:cNvSpPr/>
            <p:nvPr/>
          </p:nvSpPr>
          <p:spPr>
            <a:xfrm>
              <a:off x="9685020" y="4572000"/>
              <a:ext cx="2865120" cy="1935478"/>
            </a:xfrm>
            <a:prstGeom prst="roundRect">
              <a:avLst>
                <a:gd fmla="val 16667" name="adj"/>
              </a:avLst>
            </a:prstGeom>
            <a:solidFill>
              <a:srgbClr val="F7C7A7"/>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Increase reliability and redundancy</a:t>
              </a:r>
              <a:endParaRPr/>
            </a:p>
          </p:txBody>
        </p:sp>
        <p:sp>
          <p:nvSpPr>
            <p:cNvPr id="6906" name="Google Shape;6906;p533"/>
            <p:cNvSpPr/>
            <p:nvPr/>
          </p:nvSpPr>
          <p:spPr>
            <a:xfrm>
              <a:off x="9685020" y="2111736"/>
              <a:ext cx="2865120" cy="1935478"/>
            </a:xfrm>
            <a:prstGeom prst="roundRect">
              <a:avLst>
                <a:gd fmla="val 16667" name="adj"/>
              </a:avLst>
            </a:prstGeom>
            <a:solidFill>
              <a:srgbClr val="FEE59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Cost efficiency</a:t>
              </a:r>
              <a:endParaRPr/>
            </a:p>
          </p:txBody>
        </p:sp>
      </p:grpSp>
      <p:sp>
        <p:nvSpPr>
          <p:cNvPr id="6907" name="Google Shape;6907;p533"/>
          <p:cNvSpPr/>
          <p:nvPr/>
        </p:nvSpPr>
        <p:spPr>
          <a:xfrm>
            <a:off x="5676900" y="895023"/>
            <a:ext cx="4899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1" name="Shape 6911"/>
        <p:cNvGrpSpPr/>
        <p:nvPr/>
      </p:nvGrpSpPr>
      <p:grpSpPr>
        <a:xfrm>
          <a:off x="0" y="0"/>
          <a:ext cx="0" cy="0"/>
          <a:chOff x="0" y="0"/>
          <a:chExt cx="0" cy="0"/>
        </a:xfrm>
      </p:grpSpPr>
      <p:sp>
        <p:nvSpPr>
          <p:cNvPr id="6912" name="Google Shape;6912;p534"/>
          <p:cNvSpPr txBox="1"/>
          <p:nvPr/>
        </p:nvSpPr>
        <p:spPr>
          <a:xfrm>
            <a:off x="-10160" y="325676"/>
            <a:ext cx="16276199" cy="687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Arial"/>
              <a:buNone/>
            </a:pPr>
            <a:r>
              <a:rPr b="1" i="0" lang="en-US" sz="2800" u="none" cap="none" strike="noStrike">
                <a:solidFill>
                  <a:srgbClr val="3F3F3F"/>
                </a:solidFill>
                <a:latin typeface="Open Sans"/>
                <a:ea typeface="Open Sans"/>
                <a:cs typeface="Open Sans"/>
                <a:sym typeface="Open Sans"/>
              </a:rPr>
              <a:t>Why Use a Multicloud Strategy?</a:t>
            </a:r>
            <a:endParaRPr b="0" i="0" sz="1400" u="none" cap="none" strike="noStrike">
              <a:solidFill>
                <a:srgbClr val="000000"/>
              </a:solidFill>
              <a:latin typeface="Arial"/>
              <a:ea typeface="Arial"/>
              <a:cs typeface="Arial"/>
              <a:sym typeface="Arial"/>
            </a:endParaRPr>
          </a:p>
        </p:txBody>
      </p:sp>
      <p:grpSp>
        <p:nvGrpSpPr>
          <p:cNvPr id="6913" name="Google Shape;6913;p534"/>
          <p:cNvGrpSpPr/>
          <p:nvPr/>
        </p:nvGrpSpPr>
        <p:grpSpPr>
          <a:xfrm>
            <a:off x="3439003" y="1748313"/>
            <a:ext cx="9377982" cy="6483537"/>
            <a:chOff x="3233109" y="1330231"/>
            <a:chExt cx="9377982" cy="6483537"/>
          </a:xfrm>
        </p:grpSpPr>
        <p:grpSp>
          <p:nvGrpSpPr>
            <p:cNvPr id="6914" name="Google Shape;6914;p534"/>
            <p:cNvGrpSpPr/>
            <p:nvPr/>
          </p:nvGrpSpPr>
          <p:grpSpPr>
            <a:xfrm>
              <a:off x="3233109" y="1330231"/>
              <a:ext cx="9377982" cy="1941032"/>
              <a:chOff x="4315740" y="997931"/>
              <a:chExt cx="7624520" cy="2140000"/>
            </a:xfrm>
          </p:grpSpPr>
          <p:sp>
            <p:nvSpPr>
              <p:cNvPr id="6915" name="Google Shape;6915;p534"/>
              <p:cNvSpPr/>
              <p:nvPr/>
            </p:nvSpPr>
            <p:spPr>
              <a:xfrm>
                <a:off x="4315740" y="997931"/>
                <a:ext cx="618032" cy="2140000"/>
              </a:xfrm>
              <a:custGeom>
                <a:rect b="b" l="l" r="r" t="t"/>
                <a:pathLst>
                  <a:path extrusionOk="0" h="2140000" w="618032">
                    <a:moveTo>
                      <a:pt x="618033" y="0"/>
                    </a:moveTo>
                    <a:lnTo>
                      <a:pt x="0" y="1219962"/>
                    </a:lnTo>
                    <a:lnTo>
                      <a:pt x="0" y="2140001"/>
                    </a:lnTo>
                    <a:lnTo>
                      <a:pt x="618033" y="1383792"/>
                    </a:lnTo>
                    <a:close/>
                  </a:path>
                </a:pathLst>
              </a:custGeom>
              <a:solidFill>
                <a:srgbClr val="4EA3B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6916" name="Google Shape;6916;p534"/>
              <p:cNvSpPr/>
              <p:nvPr/>
            </p:nvSpPr>
            <p:spPr>
              <a:xfrm>
                <a:off x="4933772" y="997931"/>
                <a:ext cx="7006488" cy="1383791"/>
              </a:xfrm>
              <a:custGeom>
                <a:rect b="b" l="l" r="r" t="t"/>
                <a:pathLst>
                  <a:path extrusionOk="0" h="1383791" w="7006488">
                    <a:moveTo>
                      <a:pt x="7006489" y="691896"/>
                    </a:moveTo>
                    <a:lnTo>
                      <a:pt x="6720434" y="345948"/>
                    </a:lnTo>
                    <a:lnTo>
                      <a:pt x="6434430" y="0"/>
                    </a:lnTo>
                    <a:lnTo>
                      <a:pt x="6434430" y="0"/>
                    </a:lnTo>
                    <a:lnTo>
                      <a:pt x="6434430" y="0"/>
                    </a:lnTo>
                    <a:lnTo>
                      <a:pt x="6434430" y="0"/>
                    </a:lnTo>
                    <a:lnTo>
                      <a:pt x="6434430" y="0"/>
                    </a:lnTo>
                    <a:lnTo>
                      <a:pt x="0" y="0"/>
                    </a:lnTo>
                    <a:lnTo>
                      <a:pt x="0" y="1383792"/>
                    </a:lnTo>
                    <a:lnTo>
                      <a:pt x="6434430" y="1383792"/>
                    </a:lnTo>
                    <a:lnTo>
                      <a:pt x="6434430" y="1383792"/>
                    </a:lnTo>
                    <a:lnTo>
                      <a:pt x="6720434" y="1037844"/>
                    </a:lnTo>
                    <a:close/>
                  </a:path>
                </a:pathLst>
              </a:custGeom>
              <a:solidFill>
                <a:srgbClr val="A8D3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grpSp>
        <p:grpSp>
          <p:nvGrpSpPr>
            <p:cNvPr id="6917" name="Google Shape;6917;p534"/>
            <p:cNvGrpSpPr/>
            <p:nvPr/>
          </p:nvGrpSpPr>
          <p:grpSpPr>
            <a:xfrm>
              <a:off x="3233109" y="2637331"/>
              <a:ext cx="9377982" cy="1520443"/>
              <a:chOff x="4315740" y="2439017"/>
              <a:chExt cx="7624520" cy="1676298"/>
            </a:xfrm>
          </p:grpSpPr>
          <p:sp>
            <p:nvSpPr>
              <p:cNvPr id="6918" name="Google Shape;6918;p534"/>
              <p:cNvSpPr/>
              <p:nvPr/>
            </p:nvSpPr>
            <p:spPr>
              <a:xfrm>
                <a:off x="4315740" y="2439017"/>
                <a:ext cx="618032" cy="1676298"/>
              </a:xfrm>
              <a:custGeom>
                <a:rect b="b" l="l" r="r" t="t"/>
                <a:pathLst>
                  <a:path extrusionOk="0" h="1676298" w="618032">
                    <a:moveTo>
                      <a:pt x="618033" y="0"/>
                    </a:moveTo>
                    <a:lnTo>
                      <a:pt x="0" y="756209"/>
                    </a:lnTo>
                    <a:lnTo>
                      <a:pt x="0" y="1676299"/>
                    </a:lnTo>
                    <a:lnTo>
                      <a:pt x="618033" y="1383792"/>
                    </a:lnTo>
                    <a:close/>
                  </a:path>
                </a:pathLst>
              </a:custGeom>
              <a:solidFill>
                <a:srgbClr val="859F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6919" name="Google Shape;6919;p534"/>
              <p:cNvSpPr/>
              <p:nvPr/>
            </p:nvSpPr>
            <p:spPr>
              <a:xfrm>
                <a:off x="4933772" y="2439017"/>
                <a:ext cx="7006488" cy="1383791"/>
              </a:xfrm>
              <a:custGeom>
                <a:rect b="b" l="l" r="r" t="t"/>
                <a:pathLst>
                  <a:path extrusionOk="0" h="1383791" w="7006488">
                    <a:moveTo>
                      <a:pt x="7006489" y="691896"/>
                    </a:moveTo>
                    <a:lnTo>
                      <a:pt x="6720434" y="345948"/>
                    </a:lnTo>
                    <a:lnTo>
                      <a:pt x="6434430" y="0"/>
                    </a:lnTo>
                    <a:lnTo>
                      <a:pt x="6434430" y="0"/>
                    </a:lnTo>
                    <a:lnTo>
                      <a:pt x="6434430" y="0"/>
                    </a:lnTo>
                    <a:lnTo>
                      <a:pt x="6434430" y="0"/>
                    </a:lnTo>
                    <a:lnTo>
                      <a:pt x="6434430" y="0"/>
                    </a:lnTo>
                    <a:lnTo>
                      <a:pt x="0" y="0"/>
                    </a:lnTo>
                    <a:lnTo>
                      <a:pt x="0" y="1383792"/>
                    </a:lnTo>
                    <a:lnTo>
                      <a:pt x="6434430" y="1383792"/>
                    </a:lnTo>
                    <a:lnTo>
                      <a:pt x="6434430" y="1383792"/>
                    </a:lnTo>
                    <a:lnTo>
                      <a:pt x="6720434" y="1037844"/>
                    </a:lnTo>
                    <a:close/>
                  </a:path>
                </a:pathLst>
              </a:custGeom>
              <a:solidFill>
                <a:srgbClr val="C7D3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grpSp>
        <p:grpSp>
          <p:nvGrpSpPr>
            <p:cNvPr id="6920" name="Google Shape;6920;p534"/>
            <p:cNvGrpSpPr/>
            <p:nvPr/>
          </p:nvGrpSpPr>
          <p:grpSpPr>
            <a:xfrm>
              <a:off x="3233109" y="3944432"/>
              <a:ext cx="9377982" cy="1255133"/>
              <a:chOff x="4315740" y="3880104"/>
              <a:chExt cx="7624520" cy="1383792"/>
            </a:xfrm>
          </p:grpSpPr>
          <p:sp>
            <p:nvSpPr>
              <p:cNvPr id="6921" name="Google Shape;6921;p534"/>
              <p:cNvSpPr/>
              <p:nvPr/>
            </p:nvSpPr>
            <p:spPr>
              <a:xfrm>
                <a:off x="4315740" y="3880104"/>
                <a:ext cx="618032" cy="1383792"/>
              </a:xfrm>
              <a:custGeom>
                <a:rect b="b" l="l" r="r" t="t"/>
                <a:pathLst>
                  <a:path extrusionOk="0" h="1383792" w="618032">
                    <a:moveTo>
                      <a:pt x="618033" y="0"/>
                    </a:moveTo>
                    <a:lnTo>
                      <a:pt x="0" y="292507"/>
                    </a:lnTo>
                    <a:lnTo>
                      <a:pt x="0" y="1212545"/>
                    </a:lnTo>
                    <a:lnTo>
                      <a:pt x="618033" y="1383792"/>
                    </a:lnTo>
                    <a:close/>
                  </a:path>
                </a:pathLst>
              </a:custGeom>
              <a:solidFill>
                <a:srgbClr val="75B44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6922" name="Google Shape;6922;p534"/>
              <p:cNvSpPr/>
              <p:nvPr/>
            </p:nvSpPr>
            <p:spPr>
              <a:xfrm>
                <a:off x="4933772" y="3880104"/>
                <a:ext cx="7006488" cy="1383792"/>
              </a:xfrm>
              <a:custGeom>
                <a:rect b="b" l="l" r="r" t="t"/>
                <a:pathLst>
                  <a:path extrusionOk="0" h="1383792" w="7006488">
                    <a:moveTo>
                      <a:pt x="7006489" y="691896"/>
                    </a:moveTo>
                    <a:lnTo>
                      <a:pt x="6720434" y="345948"/>
                    </a:lnTo>
                    <a:lnTo>
                      <a:pt x="6434430" y="0"/>
                    </a:lnTo>
                    <a:lnTo>
                      <a:pt x="6434430" y="0"/>
                    </a:lnTo>
                    <a:lnTo>
                      <a:pt x="0" y="0"/>
                    </a:lnTo>
                    <a:lnTo>
                      <a:pt x="0" y="1383792"/>
                    </a:lnTo>
                    <a:lnTo>
                      <a:pt x="6434430" y="1383792"/>
                    </a:lnTo>
                    <a:lnTo>
                      <a:pt x="6434430" y="1383792"/>
                    </a:lnTo>
                    <a:lnTo>
                      <a:pt x="6434430" y="1383792"/>
                    </a:lnTo>
                    <a:lnTo>
                      <a:pt x="6434430" y="1383792"/>
                    </a:lnTo>
                    <a:lnTo>
                      <a:pt x="6434430" y="1383792"/>
                    </a:lnTo>
                    <a:lnTo>
                      <a:pt x="6720434" y="1037844"/>
                    </a:lnTo>
                    <a:close/>
                  </a:path>
                </a:pathLst>
              </a:custGeom>
              <a:solidFill>
                <a:srgbClr val="BDDCA8"/>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p:txBody>
          </p:sp>
        </p:grpSp>
        <p:grpSp>
          <p:nvGrpSpPr>
            <p:cNvPr id="6923" name="Google Shape;6923;p534"/>
            <p:cNvGrpSpPr/>
            <p:nvPr/>
          </p:nvGrpSpPr>
          <p:grpSpPr>
            <a:xfrm>
              <a:off x="3233109" y="5096210"/>
              <a:ext cx="9377982" cy="1410458"/>
              <a:chOff x="4315740" y="5149945"/>
              <a:chExt cx="7624520" cy="1555038"/>
            </a:xfrm>
          </p:grpSpPr>
          <p:sp>
            <p:nvSpPr>
              <p:cNvPr id="6924" name="Google Shape;6924;p534"/>
              <p:cNvSpPr/>
              <p:nvPr/>
            </p:nvSpPr>
            <p:spPr>
              <a:xfrm>
                <a:off x="4315740" y="5149945"/>
                <a:ext cx="618032" cy="1555038"/>
              </a:xfrm>
              <a:custGeom>
                <a:rect b="b" l="l" r="r" t="t"/>
                <a:pathLst>
                  <a:path extrusionOk="0" h="1555038" w="618032">
                    <a:moveTo>
                      <a:pt x="618033" y="1555039"/>
                    </a:moveTo>
                    <a:lnTo>
                      <a:pt x="0" y="920039"/>
                    </a:lnTo>
                    <a:lnTo>
                      <a:pt x="0" y="0"/>
                    </a:lnTo>
                    <a:lnTo>
                      <a:pt x="618033" y="171247"/>
                    </a:lnTo>
                    <a:close/>
                  </a:path>
                </a:pathLst>
              </a:custGeom>
              <a:solidFill>
                <a:srgbClr val="FAB6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6925" name="Google Shape;6925;p534"/>
              <p:cNvSpPr/>
              <p:nvPr/>
            </p:nvSpPr>
            <p:spPr>
              <a:xfrm>
                <a:off x="4933772" y="5321192"/>
                <a:ext cx="7006488" cy="1383791"/>
              </a:xfrm>
              <a:custGeom>
                <a:rect b="b" l="l" r="r" t="t"/>
                <a:pathLst>
                  <a:path extrusionOk="0" h="1383791" w="7006488">
                    <a:moveTo>
                      <a:pt x="6720434" y="345948"/>
                    </a:moveTo>
                    <a:lnTo>
                      <a:pt x="6434430" y="0"/>
                    </a:lnTo>
                    <a:lnTo>
                      <a:pt x="6434430" y="0"/>
                    </a:lnTo>
                    <a:lnTo>
                      <a:pt x="0" y="0"/>
                    </a:lnTo>
                    <a:lnTo>
                      <a:pt x="0" y="1383792"/>
                    </a:lnTo>
                    <a:lnTo>
                      <a:pt x="6434430" y="1383792"/>
                    </a:lnTo>
                    <a:lnTo>
                      <a:pt x="6434430" y="1383792"/>
                    </a:lnTo>
                    <a:lnTo>
                      <a:pt x="6720434" y="1037844"/>
                    </a:lnTo>
                    <a:lnTo>
                      <a:pt x="7006489" y="691896"/>
                    </a:lnTo>
                    <a:close/>
                  </a:path>
                </a:pathLst>
              </a:custGeom>
              <a:solidFill>
                <a:srgbClr val="FDDC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grpSp>
        <p:grpSp>
          <p:nvGrpSpPr>
            <p:cNvPr id="6926" name="Google Shape;6926;p534"/>
            <p:cNvGrpSpPr/>
            <p:nvPr/>
          </p:nvGrpSpPr>
          <p:grpSpPr>
            <a:xfrm>
              <a:off x="3233109" y="5982674"/>
              <a:ext cx="9377982" cy="1831094"/>
              <a:chOff x="4315740" y="6127278"/>
              <a:chExt cx="7624520" cy="2018792"/>
            </a:xfrm>
          </p:grpSpPr>
          <p:sp>
            <p:nvSpPr>
              <p:cNvPr id="6927" name="Google Shape;6927;p534"/>
              <p:cNvSpPr/>
              <p:nvPr/>
            </p:nvSpPr>
            <p:spPr>
              <a:xfrm>
                <a:off x="4315740" y="6127278"/>
                <a:ext cx="618032" cy="2018792"/>
              </a:xfrm>
              <a:custGeom>
                <a:rect b="b" l="l" r="r" t="t"/>
                <a:pathLst>
                  <a:path extrusionOk="0" h="2018792" w="618032">
                    <a:moveTo>
                      <a:pt x="618033" y="635000"/>
                    </a:moveTo>
                    <a:lnTo>
                      <a:pt x="0" y="0"/>
                    </a:lnTo>
                    <a:lnTo>
                      <a:pt x="0" y="919226"/>
                    </a:lnTo>
                    <a:lnTo>
                      <a:pt x="618033" y="2018792"/>
                    </a:lnTo>
                    <a:close/>
                  </a:path>
                </a:pathLst>
              </a:custGeom>
              <a:solidFill>
                <a:srgbClr val="EE85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sp>
            <p:nvSpPr>
              <p:cNvPr id="6928" name="Google Shape;6928;p534"/>
              <p:cNvSpPr/>
              <p:nvPr/>
            </p:nvSpPr>
            <p:spPr>
              <a:xfrm>
                <a:off x="4933772" y="6762278"/>
                <a:ext cx="7006488" cy="1383792"/>
              </a:xfrm>
              <a:custGeom>
                <a:rect b="b" l="l" r="r" t="t"/>
                <a:pathLst>
                  <a:path extrusionOk="0" h="1383792" w="7006488">
                    <a:moveTo>
                      <a:pt x="6720434" y="345948"/>
                    </a:moveTo>
                    <a:lnTo>
                      <a:pt x="6434430" y="0"/>
                    </a:lnTo>
                    <a:lnTo>
                      <a:pt x="6434430" y="0"/>
                    </a:lnTo>
                    <a:lnTo>
                      <a:pt x="0" y="0"/>
                    </a:lnTo>
                    <a:lnTo>
                      <a:pt x="0" y="1383792"/>
                    </a:lnTo>
                    <a:lnTo>
                      <a:pt x="6434430" y="1383792"/>
                    </a:lnTo>
                    <a:lnTo>
                      <a:pt x="6434430" y="1383792"/>
                    </a:lnTo>
                    <a:lnTo>
                      <a:pt x="6720434" y="1037844"/>
                    </a:lnTo>
                    <a:lnTo>
                      <a:pt x="7006489" y="691896"/>
                    </a:lnTo>
                    <a:close/>
                  </a:path>
                </a:pathLst>
              </a:custGeom>
              <a:solidFill>
                <a:srgbClr val="F5BC9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000000"/>
                  </a:solidFill>
                  <a:latin typeface="Arial"/>
                  <a:ea typeface="Arial"/>
                  <a:cs typeface="Arial"/>
                  <a:sym typeface="Arial"/>
                </a:endParaRPr>
              </a:p>
            </p:txBody>
          </p:sp>
        </p:grpSp>
        <p:sp>
          <p:nvSpPr>
            <p:cNvPr id="6929" name="Google Shape;6929;p534"/>
            <p:cNvSpPr/>
            <p:nvPr/>
          </p:nvSpPr>
          <p:spPr>
            <a:xfrm>
              <a:off x="4152900" y="1469638"/>
              <a:ext cx="6395266" cy="942999"/>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More flexibility and avoidance of vendor lock-in</a:t>
              </a:r>
              <a:endParaRPr b="0" i="0" sz="2200" u="none" cap="none" strike="noStrike">
                <a:solidFill>
                  <a:srgbClr val="404040"/>
                </a:solidFill>
                <a:latin typeface="Open Sans"/>
                <a:ea typeface="Open Sans"/>
                <a:cs typeface="Open Sans"/>
                <a:sym typeface="Open Sans"/>
              </a:endParaRPr>
            </a:p>
          </p:txBody>
        </p:sp>
        <p:sp>
          <p:nvSpPr>
            <p:cNvPr id="6930" name="Google Shape;6930;p534"/>
            <p:cNvSpPr/>
            <p:nvPr/>
          </p:nvSpPr>
          <p:spPr>
            <a:xfrm>
              <a:off x="4152900" y="2783106"/>
              <a:ext cx="6395266" cy="942999"/>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Strong data protection and risk mitigation plan</a:t>
              </a:r>
              <a:endParaRPr b="0" i="0" sz="2200" u="none" cap="none" strike="noStrike">
                <a:solidFill>
                  <a:srgbClr val="404040"/>
                </a:solidFill>
                <a:latin typeface="Open Sans"/>
                <a:ea typeface="Open Sans"/>
                <a:cs typeface="Open Sans"/>
                <a:sym typeface="Open Sans"/>
              </a:endParaRPr>
            </a:p>
          </p:txBody>
        </p:sp>
        <p:sp>
          <p:nvSpPr>
            <p:cNvPr id="6931" name="Google Shape;6931;p534"/>
            <p:cNvSpPr/>
            <p:nvPr/>
          </p:nvSpPr>
          <p:spPr>
            <a:xfrm>
              <a:off x="4152900" y="4083295"/>
              <a:ext cx="6395266" cy="942999"/>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Best latency and load times for your customers</a:t>
              </a:r>
              <a:endParaRPr b="0" i="0" sz="2200" u="none" cap="none" strike="noStrike">
                <a:solidFill>
                  <a:srgbClr val="404040"/>
                </a:solidFill>
                <a:latin typeface="Open Sans"/>
                <a:ea typeface="Open Sans"/>
                <a:cs typeface="Open Sans"/>
                <a:sym typeface="Open Sans"/>
              </a:endParaRPr>
            </a:p>
          </p:txBody>
        </p:sp>
        <p:sp>
          <p:nvSpPr>
            <p:cNvPr id="6932" name="Google Shape;6932;p534"/>
            <p:cNvSpPr/>
            <p:nvPr/>
          </p:nvSpPr>
          <p:spPr>
            <a:xfrm>
              <a:off x="4152900" y="5390393"/>
              <a:ext cx="7753350" cy="942999"/>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Constant access to network performance improvements</a:t>
              </a:r>
              <a:endParaRPr b="0" i="0" sz="2200" u="none" cap="none" strike="noStrike">
                <a:solidFill>
                  <a:srgbClr val="404040"/>
                </a:solidFill>
                <a:latin typeface="Open Sans"/>
                <a:ea typeface="Open Sans"/>
                <a:cs typeface="Open Sans"/>
                <a:sym typeface="Open Sans"/>
              </a:endParaRPr>
            </a:p>
          </p:txBody>
        </p:sp>
        <p:sp>
          <p:nvSpPr>
            <p:cNvPr id="6933" name="Google Shape;6933;p534"/>
            <p:cNvSpPr/>
            <p:nvPr/>
          </p:nvSpPr>
          <p:spPr>
            <a:xfrm>
              <a:off x="4152900" y="6698054"/>
              <a:ext cx="6395266" cy="942999"/>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Compliance with region-specific rules</a:t>
              </a:r>
              <a:endParaRPr b="0" i="0" sz="2200" u="none" cap="none" strike="noStrike">
                <a:solidFill>
                  <a:srgbClr val="404040"/>
                </a:solidFill>
                <a:latin typeface="Open Sans"/>
                <a:ea typeface="Open Sans"/>
                <a:cs typeface="Open Sans"/>
                <a:sym typeface="Open Sans"/>
              </a:endParaRPr>
            </a:p>
          </p:txBody>
        </p:sp>
      </p:grpSp>
      <p:sp>
        <p:nvSpPr>
          <p:cNvPr id="6934" name="Google Shape;6934;p534"/>
          <p:cNvSpPr/>
          <p:nvPr/>
        </p:nvSpPr>
        <p:spPr>
          <a:xfrm>
            <a:off x="4673600" y="912150"/>
            <a:ext cx="6915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8" name="Shape 6938"/>
        <p:cNvGrpSpPr/>
        <p:nvPr/>
      </p:nvGrpSpPr>
      <p:grpSpPr>
        <a:xfrm>
          <a:off x="0" y="0"/>
          <a:ext cx="0" cy="0"/>
          <a:chOff x="0" y="0"/>
          <a:chExt cx="0" cy="0"/>
        </a:xfrm>
      </p:grpSpPr>
      <p:sp>
        <p:nvSpPr>
          <p:cNvPr id="6939" name="Google Shape;6939;p535"/>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Capacity Management</a:t>
            </a:r>
            <a:endParaRPr b="1" sz="2800">
              <a:solidFill>
                <a:schemeClr val="lt1"/>
              </a:solidFill>
              <a:latin typeface="Open Sans"/>
              <a:ea typeface="Open Sans"/>
              <a:cs typeface="Open Sans"/>
              <a:sym typeface="Open Sans"/>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4" name="Shape 6944"/>
        <p:cNvGrpSpPr/>
        <p:nvPr/>
      </p:nvGrpSpPr>
      <p:grpSpPr>
        <a:xfrm>
          <a:off x="0" y="0"/>
          <a:ext cx="0" cy="0"/>
          <a:chOff x="0" y="0"/>
          <a:chExt cx="0" cy="0"/>
        </a:xfrm>
      </p:grpSpPr>
      <p:sp>
        <p:nvSpPr>
          <p:cNvPr id="6945" name="Google Shape;6945;p536"/>
          <p:cNvSpPr txBox="1"/>
          <p:nvPr>
            <p:ph type="title"/>
          </p:nvPr>
        </p:nvSpPr>
        <p:spPr>
          <a:xfrm>
            <a:off x="0" y="33731"/>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Capacity Management</a:t>
            </a:r>
            <a:endParaRPr/>
          </a:p>
        </p:txBody>
      </p:sp>
      <p:sp>
        <p:nvSpPr>
          <p:cNvPr id="6946" name="Google Shape;6946;p536"/>
          <p:cNvSpPr txBox="1"/>
          <p:nvPr/>
        </p:nvSpPr>
        <p:spPr>
          <a:xfrm>
            <a:off x="2538411" y="1147219"/>
            <a:ext cx="10582275"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 crucial process in IT service management (ITSM) that ensures your IT infrastructure has the right amount of resources at the right time to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meet service demand.</a:t>
            </a:r>
            <a:endParaRPr/>
          </a:p>
        </p:txBody>
      </p:sp>
      <p:pic>
        <p:nvPicPr>
          <p:cNvPr id="6947" name="Google Shape;6947;p536"/>
          <p:cNvPicPr preferRelativeResize="0"/>
          <p:nvPr/>
        </p:nvPicPr>
        <p:blipFill rotWithShape="1">
          <a:blip r:embed="rId3">
            <a:alphaModFix/>
          </a:blip>
          <a:srcRect b="0" l="0" r="0" t="0"/>
          <a:stretch/>
        </p:blipFill>
        <p:spPr>
          <a:xfrm>
            <a:off x="6626251" y="3175907"/>
            <a:ext cx="3003498" cy="2792186"/>
          </a:xfrm>
          <a:prstGeom prst="rect">
            <a:avLst/>
          </a:prstGeom>
          <a:noFill/>
          <a:ln>
            <a:noFill/>
          </a:ln>
        </p:spPr>
      </p:pic>
      <p:sp>
        <p:nvSpPr>
          <p:cNvPr id="6948" name="Google Shape;6948;p536"/>
          <p:cNvSpPr txBox="1"/>
          <p:nvPr/>
        </p:nvSpPr>
        <p:spPr>
          <a:xfrm>
            <a:off x="2281235" y="6884314"/>
            <a:ext cx="11096625"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focuses on the system resources needed to deliver performance at an acceptable level to meet SLA requirements, doing so in a cost-effective and efficient manner.</a:t>
            </a:r>
            <a:endParaRPr b="0" i="0" sz="2200" u="none" cap="none" strike="noStrike">
              <a:solidFill>
                <a:srgbClr val="404040"/>
              </a:solidFill>
              <a:latin typeface="Open Sans"/>
              <a:ea typeface="Open Sans"/>
              <a:cs typeface="Open Sans"/>
              <a:sym typeface="Open Sans"/>
            </a:endParaRPr>
          </a:p>
        </p:txBody>
      </p:sp>
      <p:sp>
        <p:nvSpPr>
          <p:cNvPr id="6949" name="Google Shape;6949;p536"/>
          <p:cNvSpPr/>
          <p:nvPr/>
        </p:nvSpPr>
        <p:spPr>
          <a:xfrm>
            <a:off x="5651500" y="620177"/>
            <a:ext cx="4966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4" name="Shape 6954"/>
        <p:cNvGrpSpPr/>
        <p:nvPr/>
      </p:nvGrpSpPr>
      <p:grpSpPr>
        <a:xfrm>
          <a:off x="0" y="0"/>
          <a:ext cx="0" cy="0"/>
          <a:chOff x="0" y="0"/>
          <a:chExt cx="0" cy="0"/>
        </a:xfrm>
      </p:grpSpPr>
      <p:sp>
        <p:nvSpPr>
          <p:cNvPr id="6955" name="Google Shape;6955;p537"/>
          <p:cNvSpPr txBox="1"/>
          <p:nvPr>
            <p:ph type="title"/>
          </p:nvPr>
        </p:nvSpPr>
        <p:spPr>
          <a:xfrm>
            <a:off x="265598" y="94334"/>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Objectives of Capacity Management</a:t>
            </a:r>
            <a:endParaRPr/>
          </a:p>
        </p:txBody>
      </p:sp>
      <p:sp>
        <p:nvSpPr>
          <p:cNvPr id="6956" name="Google Shape;6956;p537"/>
          <p:cNvSpPr/>
          <p:nvPr/>
        </p:nvSpPr>
        <p:spPr>
          <a:xfrm>
            <a:off x="6270171" y="3575957"/>
            <a:ext cx="3200400" cy="2988129"/>
          </a:xfrm>
          <a:prstGeom prst="flowChartConnector">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57" name="Google Shape;6957;p537"/>
          <p:cNvSpPr/>
          <p:nvPr/>
        </p:nvSpPr>
        <p:spPr>
          <a:xfrm>
            <a:off x="6823978" y="4141995"/>
            <a:ext cx="2049238" cy="1856051"/>
          </a:xfrm>
          <a:prstGeom prst="flowChartConnector">
            <a:avLst/>
          </a:prstGeom>
          <a:solidFill>
            <a:srgbClr val="D8E2F3"/>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Objective</a:t>
            </a:r>
            <a:endParaRPr/>
          </a:p>
        </p:txBody>
      </p:sp>
      <p:sp>
        <p:nvSpPr>
          <p:cNvPr id="6958" name="Google Shape;6958;p537"/>
          <p:cNvSpPr/>
          <p:nvPr/>
        </p:nvSpPr>
        <p:spPr>
          <a:xfrm flipH="1">
            <a:off x="5088652" y="2890165"/>
            <a:ext cx="2212528" cy="914400"/>
          </a:xfrm>
          <a:prstGeom prst="bentArrow">
            <a:avLst>
              <a:gd fmla="val 25000" name="adj1"/>
              <a:gd fmla="val 25000" name="adj2"/>
              <a:gd fmla="val 25000" name="adj3"/>
              <a:gd fmla="val 43750" name="adj4"/>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59" name="Google Shape;6959;p537"/>
          <p:cNvSpPr/>
          <p:nvPr/>
        </p:nvSpPr>
        <p:spPr>
          <a:xfrm>
            <a:off x="8345466" y="2890165"/>
            <a:ext cx="2212528" cy="914400"/>
          </a:xfrm>
          <a:prstGeom prst="bentArrow">
            <a:avLst>
              <a:gd fmla="val 25000" name="adj1"/>
              <a:gd fmla="val 25000" name="adj2"/>
              <a:gd fmla="val 25000" name="adj3"/>
              <a:gd fmla="val 43750" name="adj4"/>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60" name="Google Shape;6960;p537"/>
          <p:cNvSpPr/>
          <p:nvPr/>
        </p:nvSpPr>
        <p:spPr>
          <a:xfrm flipH="1" rot="10740000">
            <a:off x="8353283" y="6402350"/>
            <a:ext cx="2234576" cy="915196"/>
          </a:xfrm>
          <a:prstGeom prst="bentArrow">
            <a:avLst>
              <a:gd fmla="val 25000" name="adj1"/>
              <a:gd fmla="val 25000" name="adj2"/>
              <a:gd fmla="val 25000" name="adj3"/>
              <a:gd fmla="val 43750" name="adj4"/>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61" name="Google Shape;6961;p537"/>
          <p:cNvSpPr/>
          <p:nvPr/>
        </p:nvSpPr>
        <p:spPr>
          <a:xfrm>
            <a:off x="1706334" y="2179106"/>
            <a:ext cx="3355520" cy="1926767"/>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62" name="Google Shape;6962;p537"/>
          <p:cNvSpPr/>
          <p:nvPr/>
        </p:nvSpPr>
        <p:spPr>
          <a:xfrm>
            <a:off x="10557994" y="2179107"/>
            <a:ext cx="3355520" cy="1926767"/>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63" name="Google Shape;6963;p537"/>
          <p:cNvSpPr/>
          <p:nvPr/>
        </p:nvSpPr>
        <p:spPr>
          <a:xfrm>
            <a:off x="1695450" y="6134860"/>
            <a:ext cx="3355520" cy="1926767"/>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64" name="Google Shape;6964;p537"/>
          <p:cNvSpPr/>
          <p:nvPr/>
        </p:nvSpPr>
        <p:spPr>
          <a:xfrm>
            <a:off x="10595881" y="6128974"/>
            <a:ext cx="3355520" cy="1926767"/>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65" name="Google Shape;6965;p537"/>
          <p:cNvSpPr txBox="1"/>
          <p:nvPr/>
        </p:nvSpPr>
        <p:spPr>
          <a:xfrm>
            <a:off x="2039030" y="2524563"/>
            <a:ext cx="2690128"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Align IT resources with business needs</a:t>
            </a:r>
            <a:endParaRPr/>
          </a:p>
        </p:txBody>
      </p:sp>
      <p:sp>
        <p:nvSpPr>
          <p:cNvPr id="6966" name="Google Shape;6966;p537"/>
          <p:cNvSpPr/>
          <p:nvPr/>
        </p:nvSpPr>
        <p:spPr>
          <a:xfrm rot="-10740000">
            <a:off x="5077628" y="6387964"/>
            <a:ext cx="2234576" cy="915196"/>
          </a:xfrm>
          <a:prstGeom prst="bentArrow">
            <a:avLst>
              <a:gd fmla="val 25000" name="adj1"/>
              <a:gd fmla="val 25000" name="adj2"/>
              <a:gd fmla="val 25000" name="adj3"/>
              <a:gd fmla="val 43750" name="adj4"/>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67" name="Google Shape;6967;p537"/>
          <p:cNvSpPr txBox="1"/>
          <p:nvPr/>
        </p:nvSpPr>
        <p:spPr>
          <a:xfrm>
            <a:off x="10890690" y="2718546"/>
            <a:ext cx="2690128"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Optimize resource utilization</a:t>
            </a:r>
            <a:endParaRPr/>
          </a:p>
        </p:txBody>
      </p:sp>
      <p:sp>
        <p:nvSpPr>
          <p:cNvPr id="6968" name="Google Shape;6968;p537"/>
          <p:cNvSpPr txBox="1"/>
          <p:nvPr/>
        </p:nvSpPr>
        <p:spPr>
          <a:xfrm>
            <a:off x="11113352" y="6845562"/>
            <a:ext cx="2250210"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Reduce costs</a:t>
            </a:r>
            <a:endParaRPr/>
          </a:p>
        </p:txBody>
      </p:sp>
      <p:sp>
        <p:nvSpPr>
          <p:cNvPr id="6969" name="Google Shape;6969;p537"/>
          <p:cNvSpPr txBox="1"/>
          <p:nvPr/>
        </p:nvSpPr>
        <p:spPr>
          <a:xfrm>
            <a:off x="1774373" y="6669100"/>
            <a:ext cx="3186171"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Meet service level agreements (SLAs)</a:t>
            </a:r>
            <a:endParaRPr/>
          </a:p>
        </p:txBody>
      </p:sp>
      <p:sp>
        <p:nvSpPr>
          <p:cNvPr id="6970" name="Google Shape;6970;p537"/>
          <p:cNvSpPr/>
          <p:nvPr/>
        </p:nvSpPr>
        <p:spPr>
          <a:xfrm>
            <a:off x="4152900" y="680780"/>
            <a:ext cx="7967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5" name="Shape 6975"/>
        <p:cNvGrpSpPr/>
        <p:nvPr/>
      </p:nvGrpSpPr>
      <p:grpSpPr>
        <a:xfrm>
          <a:off x="0" y="0"/>
          <a:ext cx="0" cy="0"/>
          <a:chOff x="0" y="0"/>
          <a:chExt cx="0" cy="0"/>
        </a:xfrm>
      </p:grpSpPr>
      <p:sp>
        <p:nvSpPr>
          <p:cNvPr id="6976" name="Google Shape;6976;p538"/>
          <p:cNvSpPr txBox="1"/>
          <p:nvPr>
            <p:ph type="title"/>
          </p:nvPr>
        </p:nvSpPr>
        <p:spPr>
          <a:xfrm>
            <a:off x="0" y="10397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Capacity Management Process</a:t>
            </a:r>
            <a:endParaRPr/>
          </a:p>
        </p:txBody>
      </p:sp>
      <p:sp>
        <p:nvSpPr>
          <p:cNvPr id="6977" name="Google Shape;6977;p538"/>
          <p:cNvSpPr/>
          <p:nvPr/>
        </p:nvSpPr>
        <p:spPr>
          <a:xfrm>
            <a:off x="1066800" y="1547796"/>
            <a:ext cx="4095750" cy="3005153"/>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78" name="Google Shape;6978;p538"/>
          <p:cNvSpPr/>
          <p:nvPr/>
        </p:nvSpPr>
        <p:spPr>
          <a:xfrm>
            <a:off x="6080125" y="1547795"/>
            <a:ext cx="4095750" cy="3005153"/>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79" name="Google Shape;6979;p538"/>
          <p:cNvSpPr/>
          <p:nvPr/>
        </p:nvSpPr>
        <p:spPr>
          <a:xfrm>
            <a:off x="11093450" y="1547794"/>
            <a:ext cx="4095750" cy="3005153"/>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80" name="Google Shape;6980;p538"/>
          <p:cNvSpPr/>
          <p:nvPr/>
        </p:nvSpPr>
        <p:spPr>
          <a:xfrm>
            <a:off x="6080125" y="5449741"/>
            <a:ext cx="4095750" cy="3005153"/>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81" name="Google Shape;6981;p538"/>
          <p:cNvSpPr/>
          <p:nvPr/>
        </p:nvSpPr>
        <p:spPr>
          <a:xfrm>
            <a:off x="1066800" y="5430694"/>
            <a:ext cx="4095750" cy="3005153"/>
          </a:xfrm>
          <a:prstGeom prst="roundRect">
            <a:avLst>
              <a:gd fmla="val 16667"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82" name="Google Shape;6982;p538"/>
          <p:cNvSpPr/>
          <p:nvPr/>
        </p:nvSpPr>
        <p:spPr>
          <a:xfrm>
            <a:off x="5162550" y="2914650"/>
            <a:ext cx="917575" cy="356926"/>
          </a:xfrm>
          <a:prstGeom prst="rightArrow">
            <a:avLst>
              <a:gd fmla="val 50000" name="adj1"/>
              <a:gd fmla="val 50000" name="adj2"/>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83" name="Google Shape;6983;p538"/>
          <p:cNvSpPr/>
          <p:nvPr/>
        </p:nvSpPr>
        <p:spPr>
          <a:xfrm>
            <a:off x="10175875" y="2913441"/>
            <a:ext cx="917575" cy="356926"/>
          </a:xfrm>
          <a:prstGeom prst="rightArrow">
            <a:avLst>
              <a:gd fmla="val 50000" name="adj1"/>
              <a:gd fmla="val 50000" name="adj2"/>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84" name="Google Shape;6984;p538"/>
          <p:cNvSpPr/>
          <p:nvPr/>
        </p:nvSpPr>
        <p:spPr>
          <a:xfrm flipH="1">
            <a:off x="5162549" y="6773854"/>
            <a:ext cx="917575" cy="356926"/>
          </a:xfrm>
          <a:prstGeom prst="rightArrow">
            <a:avLst>
              <a:gd fmla="val 50000" name="adj1"/>
              <a:gd fmla="val 50000" name="adj2"/>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85" name="Google Shape;6985;p538"/>
          <p:cNvSpPr/>
          <p:nvPr/>
        </p:nvSpPr>
        <p:spPr>
          <a:xfrm flipH="1" rot="-5400000">
            <a:off x="10494168" y="4234657"/>
            <a:ext cx="2577833" cy="3214415"/>
          </a:xfrm>
          <a:prstGeom prst="bentUpArrow">
            <a:avLst>
              <a:gd fmla="val 6690" name="adj1"/>
              <a:gd fmla="val 7660" name="adj2"/>
              <a:gd fmla="val 10567" name="adj3"/>
            </a:avLst>
          </a:prstGeom>
          <a:solidFill>
            <a:schemeClr val="accent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86" name="Google Shape;6986;p538"/>
          <p:cNvSpPr txBox="1"/>
          <p:nvPr/>
        </p:nvSpPr>
        <p:spPr>
          <a:xfrm>
            <a:off x="1166812" y="2020521"/>
            <a:ext cx="3895725" cy="214276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Capacity planning:        </a:t>
            </a:r>
            <a:endParaRPr/>
          </a:p>
          <a:p>
            <a:pPr indent="0" lvl="0" marL="0" marR="0" rtl="0" algn="ctr">
              <a:lnSpc>
                <a:spcPct val="115000"/>
              </a:lnSpc>
              <a:spcBef>
                <a:spcPts val="1000"/>
              </a:spcBef>
              <a:spcAft>
                <a:spcPts val="0"/>
              </a:spcAft>
              <a:buNone/>
            </a:pPr>
            <a:r>
              <a:rPr b="0" i="0" lang="en-US" sz="2200" u="none" cap="none" strike="noStrike">
                <a:solidFill>
                  <a:srgbClr val="404040"/>
                </a:solidFill>
                <a:latin typeface="Open Sans"/>
                <a:ea typeface="Open Sans"/>
                <a:cs typeface="Open Sans"/>
                <a:sym typeface="Open Sans"/>
              </a:rPr>
              <a:t>Forecast future demand and identify resource needs based on business strategy and IT services</a:t>
            </a:r>
            <a:endParaRPr/>
          </a:p>
        </p:txBody>
      </p:sp>
      <p:sp>
        <p:nvSpPr>
          <p:cNvPr id="6987" name="Google Shape;6987;p538"/>
          <p:cNvSpPr txBox="1"/>
          <p:nvPr/>
        </p:nvSpPr>
        <p:spPr>
          <a:xfrm>
            <a:off x="6265068" y="1825852"/>
            <a:ext cx="3725863" cy="2532103"/>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Capacity monitoring: </a:t>
            </a:r>
            <a:endParaRPr/>
          </a:p>
          <a:p>
            <a:pPr indent="0" lvl="0" marL="0" marR="0" rtl="0" algn="ctr">
              <a:lnSpc>
                <a:spcPct val="115000"/>
              </a:lnSpc>
              <a:spcBef>
                <a:spcPts val="1000"/>
              </a:spcBef>
              <a:spcAft>
                <a:spcPts val="0"/>
              </a:spcAft>
              <a:buNone/>
            </a:pPr>
            <a:r>
              <a:rPr b="0" i="0" lang="en-US" sz="2200" u="none" cap="none" strike="noStrike">
                <a:solidFill>
                  <a:srgbClr val="404040"/>
                </a:solidFill>
                <a:latin typeface="Open Sans"/>
                <a:ea typeface="Open Sans"/>
                <a:cs typeface="Open Sans"/>
                <a:sym typeface="Open Sans"/>
              </a:rPr>
              <a:t>Continuously monitor resource utilization (CPU, memory, network bandwidth) to identify potential bottlenecks</a:t>
            </a:r>
            <a:endParaRPr/>
          </a:p>
        </p:txBody>
      </p:sp>
      <p:sp>
        <p:nvSpPr>
          <p:cNvPr id="6988" name="Google Shape;6988;p538"/>
          <p:cNvSpPr txBox="1"/>
          <p:nvPr/>
        </p:nvSpPr>
        <p:spPr>
          <a:xfrm>
            <a:off x="11249025" y="1978857"/>
            <a:ext cx="3784600" cy="214276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Performance analysis: </a:t>
            </a:r>
            <a:endParaRPr/>
          </a:p>
          <a:p>
            <a:pPr indent="0" lvl="0" marL="0" marR="0" rtl="0" algn="ctr">
              <a:lnSpc>
                <a:spcPct val="115000"/>
              </a:lnSpc>
              <a:spcBef>
                <a:spcPts val="1000"/>
              </a:spcBef>
              <a:spcAft>
                <a:spcPts val="0"/>
              </a:spcAft>
              <a:buNone/>
            </a:pPr>
            <a:r>
              <a:rPr b="0" i="0" lang="en-US" sz="2200" u="none" cap="none" strike="noStrike">
                <a:solidFill>
                  <a:srgbClr val="404040"/>
                </a:solidFill>
                <a:latin typeface="Open Sans"/>
                <a:ea typeface="Open Sans"/>
                <a:cs typeface="Open Sans"/>
                <a:sym typeface="Open Sans"/>
              </a:rPr>
              <a:t>Analyze resource usage patterns and trends to understand the root causes of performance issues.</a:t>
            </a:r>
            <a:endParaRPr/>
          </a:p>
        </p:txBody>
      </p:sp>
      <p:sp>
        <p:nvSpPr>
          <p:cNvPr id="6989" name="Google Shape;6989;p538"/>
          <p:cNvSpPr txBox="1"/>
          <p:nvPr/>
        </p:nvSpPr>
        <p:spPr>
          <a:xfrm>
            <a:off x="6190297" y="5686265"/>
            <a:ext cx="3895725" cy="2532103"/>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Capacity optimization:</a:t>
            </a:r>
            <a:endParaRPr/>
          </a:p>
          <a:p>
            <a:pPr indent="0" lvl="0" marL="0" marR="0" rtl="0" algn="ctr">
              <a:lnSpc>
                <a:spcPct val="115000"/>
              </a:lnSpc>
              <a:spcBef>
                <a:spcPts val="1000"/>
              </a:spcBef>
              <a:spcAft>
                <a:spcPts val="0"/>
              </a:spcAft>
              <a:buNone/>
            </a:pPr>
            <a:r>
              <a:rPr b="0" i="0" lang="en-US" sz="2200" u="none" cap="none" strike="noStrike">
                <a:solidFill>
                  <a:srgbClr val="404040"/>
                </a:solidFill>
                <a:latin typeface="Open Sans"/>
                <a:ea typeface="Open Sans"/>
                <a:cs typeface="Open Sans"/>
                <a:sym typeface="Open Sans"/>
              </a:rPr>
              <a:t> Implement strategies to optimize resource utilization, such as resource scaling, consolidation, or virtualization</a:t>
            </a:r>
            <a:endParaRPr/>
          </a:p>
        </p:txBody>
      </p:sp>
      <p:sp>
        <p:nvSpPr>
          <p:cNvPr id="6990" name="Google Shape;6990;p538"/>
          <p:cNvSpPr txBox="1"/>
          <p:nvPr/>
        </p:nvSpPr>
        <p:spPr>
          <a:xfrm>
            <a:off x="1056318" y="5752692"/>
            <a:ext cx="4095750" cy="239924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Capacity reporting: </a:t>
            </a:r>
            <a:endParaRPr/>
          </a:p>
          <a:p>
            <a:pPr indent="0" lvl="0" marL="0" marR="0" rtl="0" algn="ctr">
              <a:lnSpc>
                <a:spcPct val="115000"/>
              </a:lnSpc>
              <a:spcBef>
                <a:spcPts val="3000"/>
              </a:spcBef>
              <a:spcAft>
                <a:spcPts val="0"/>
              </a:spcAft>
              <a:buNone/>
            </a:pPr>
            <a:r>
              <a:rPr b="0" i="0" lang="en-US" sz="2200" u="none" cap="none" strike="noStrike">
                <a:solidFill>
                  <a:srgbClr val="404040"/>
                </a:solidFill>
                <a:latin typeface="Open Sans"/>
                <a:ea typeface="Open Sans"/>
                <a:cs typeface="Open Sans"/>
                <a:sym typeface="Open Sans"/>
              </a:rPr>
              <a:t>Regularly report on capacity utilization, trends, and potential risks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to stakeholders.</a:t>
            </a:r>
            <a:endParaRPr/>
          </a:p>
        </p:txBody>
      </p:sp>
      <p:sp>
        <p:nvSpPr>
          <p:cNvPr id="6991" name="Google Shape;6991;p538"/>
          <p:cNvSpPr/>
          <p:nvPr/>
        </p:nvSpPr>
        <p:spPr>
          <a:xfrm>
            <a:off x="4749800" y="690416"/>
            <a:ext cx="6770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5" name="Shape 6995"/>
        <p:cNvGrpSpPr/>
        <p:nvPr/>
      </p:nvGrpSpPr>
      <p:grpSpPr>
        <a:xfrm>
          <a:off x="0" y="0"/>
          <a:ext cx="0" cy="0"/>
          <a:chOff x="0" y="0"/>
          <a:chExt cx="0" cy="0"/>
        </a:xfrm>
      </p:grpSpPr>
      <p:pic>
        <p:nvPicPr>
          <p:cNvPr id="6996" name="Google Shape;6996;p244"/>
          <p:cNvPicPr preferRelativeResize="0"/>
          <p:nvPr/>
        </p:nvPicPr>
        <p:blipFill rotWithShape="1">
          <a:blip r:embed="rId3">
            <a:alphaModFix/>
          </a:blip>
          <a:srcRect b="0" l="0" r="0" t="0"/>
          <a:stretch/>
        </p:blipFill>
        <p:spPr>
          <a:xfrm>
            <a:off x="478294" y="1617500"/>
            <a:ext cx="489335" cy="489335"/>
          </a:xfrm>
          <a:prstGeom prst="rect">
            <a:avLst/>
          </a:prstGeom>
          <a:noFill/>
          <a:ln>
            <a:noFill/>
          </a:ln>
        </p:spPr>
      </p:pic>
      <p:sp>
        <p:nvSpPr>
          <p:cNvPr id="6997" name="Google Shape;6997;p244"/>
          <p:cNvSpPr/>
          <p:nvPr/>
        </p:nvSpPr>
        <p:spPr>
          <a:xfrm>
            <a:off x="946844" y="1597911"/>
            <a:ext cx="9355855" cy="6321690"/>
          </a:xfrm>
          <a:prstGeom prst="rect">
            <a:avLst/>
          </a:prstGeom>
          <a:noFill/>
          <a:ln>
            <a:noFill/>
          </a:ln>
        </p:spPr>
        <p:txBody>
          <a:bodyPr anchorCtr="0" anchor="ctr" bIns="45700" lIns="91425" spcFirstLastPara="1" rIns="91425" wrap="square" tIns="45700">
            <a:spAutoFit/>
          </a:bodyPr>
          <a:lstStyle/>
          <a:p>
            <a:pPr indent="0" lvl="0" marL="0" marR="0" rtl="0" algn="l">
              <a:lnSpc>
                <a:spcPct val="115000"/>
              </a:lnSpc>
              <a:spcBef>
                <a:spcPts val="0"/>
              </a:spcBef>
              <a:spcAft>
                <a:spcPts val="0"/>
              </a:spcAft>
              <a:buClr>
                <a:srgbClr val="000000"/>
              </a:buClr>
              <a:buSzPts val="2800"/>
              <a:buFont typeface="Arial"/>
              <a:buNone/>
            </a:pPr>
            <a:r>
              <a:rPr b="0" i="0" lang="en-US" sz="2200" u="none" cap="none" strike="noStrike">
                <a:solidFill>
                  <a:srgbClr val="404040"/>
                </a:solidFill>
                <a:latin typeface="Open Sans"/>
                <a:ea typeface="Open Sans"/>
                <a:cs typeface="Open Sans"/>
                <a:sym typeface="Open Sans"/>
              </a:rPr>
              <a:t>Cloud models and shared responsibility models are crucial for cloud security management.</a:t>
            </a:r>
            <a:endParaRPr/>
          </a:p>
          <a:p>
            <a:pPr indent="0" lvl="0" marL="0" marR="0" rtl="0" algn="l">
              <a:lnSpc>
                <a:spcPct val="115000"/>
              </a:lnSpc>
              <a:spcBef>
                <a:spcPts val="0"/>
              </a:spcBef>
              <a:spcAft>
                <a:spcPts val="0"/>
              </a:spcAft>
              <a:buClr>
                <a:srgbClr val="000000"/>
              </a:buClr>
              <a:buSzPts val="2800"/>
              <a:buFont typeface="Arial"/>
              <a:buNone/>
            </a:pPr>
            <a:r>
              <a:t/>
            </a:r>
            <a:endParaRPr b="0"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2800"/>
              <a:buFont typeface="Arial"/>
              <a:buNone/>
            </a:pPr>
            <a:r>
              <a:rPr b="0" i="0" lang="en-US" sz="2200" u="none" cap="none" strike="noStrike">
                <a:solidFill>
                  <a:srgbClr val="404040"/>
                </a:solidFill>
                <a:latin typeface="Open Sans"/>
                <a:ea typeface="Open Sans"/>
                <a:cs typeface="Open Sans"/>
                <a:sym typeface="Open Sans"/>
              </a:rPr>
              <a:t>The attack surface helps identify and mitigate network vulnerabilities.</a:t>
            </a:r>
            <a:endParaRPr/>
          </a:p>
          <a:p>
            <a:pPr indent="0" lvl="0" marL="0" marR="0" rtl="0" algn="l">
              <a:lnSpc>
                <a:spcPct val="115000"/>
              </a:lnSpc>
              <a:spcBef>
                <a:spcPts val="0"/>
              </a:spcBef>
              <a:spcAft>
                <a:spcPts val="0"/>
              </a:spcAft>
              <a:buClr>
                <a:srgbClr val="000000"/>
              </a:buClr>
              <a:buSzPts val="2800"/>
              <a:buFont typeface="Arial"/>
              <a:buNone/>
            </a:pPr>
            <a:r>
              <a:t/>
            </a:r>
            <a:endParaRPr b="0"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2800"/>
              <a:buFont typeface="Arial"/>
              <a:buNone/>
            </a:pPr>
            <a:r>
              <a:rPr b="0" i="0" lang="en-US" sz="2200" u="none" cap="none" strike="noStrike">
                <a:solidFill>
                  <a:srgbClr val="404040"/>
                </a:solidFill>
                <a:latin typeface="Open Sans"/>
                <a:ea typeface="Open Sans"/>
                <a:cs typeface="Open Sans"/>
                <a:sym typeface="Open Sans"/>
              </a:rPr>
              <a:t>Various network security devices enhance enterprise security</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and monitoring.</a:t>
            </a:r>
            <a:endParaRPr/>
          </a:p>
          <a:p>
            <a:pPr indent="0" lvl="0" marL="0" marR="0" rtl="0" algn="l">
              <a:lnSpc>
                <a:spcPct val="115000"/>
              </a:lnSpc>
              <a:spcBef>
                <a:spcPts val="0"/>
              </a:spcBef>
              <a:spcAft>
                <a:spcPts val="0"/>
              </a:spcAft>
              <a:buClr>
                <a:srgbClr val="000000"/>
              </a:buClr>
              <a:buSzPts val="2800"/>
              <a:buFont typeface="Arial"/>
              <a:buNone/>
            </a:pPr>
            <a:r>
              <a:t/>
            </a:r>
            <a:endParaRPr b="0"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2800"/>
              <a:buFont typeface="Arial"/>
              <a:buNone/>
            </a:pPr>
            <a:r>
              <a:rPr b="0" i="0" lang="en-US" sz="2200" u="none" cap="none" strike="noStrike">
                <a:solidFill>
                  <a:srgbClr val="404040"/>
                </a:solidFill>
                <a:latin typeface="Open Sans"/>
                <a:ea typeface="Open Sans"/>
                <a:cs typeface="Open Sans"/>
                <a:sym typeface="Open Sans"/>
              </a:rPr>
              <a:t>Data types and following data protection regulations ensure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data security and compliance.</a:t>
            </a:r>
            <a:endParaRPr/>
          </a:p>
          <a:p>
            <a:pPr indent="0" lvl="0" marL="0" marR="0" rtl="0" algn="l">
              <a:lnSpc>
                <a:spcPct val="115000"/>
              </a:lnSpc>
              <a:spcBef>
                <a:spcPts val="0"/>
              </a:spcBef>
              <a:spcAft>
                <a:spcPts val="0"/>
              </a:spcAft>
              <a:buClr>
                <a:srgbClr val="000000"/>
              </a:buClr>
              <a:buSzPts val="2800"/>
              <a:buFont typeface="Arial"/>
              <a:buNone/>
            </a:pPr>
            <a:r>
              <a:t/>
            </a:r>
            <a:endParaRPr b="0"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2800"/>
              <a:buFont typeface="Arial"/>
              <a:buNone/>
            </a:pPr>
            <a:r>
              <a:rPr b="0" i="0" lang="en-US" sz="2200" u="none" cap="none" strike="noStrike">
                <a:solidFill>
                  <a:srgbClr val="404040"/>
                </a:solidFill>
                <a:latin typeface="Open Sans"/>
                <a:ea typeface="Open Sans"/>
                <a:cs typeface="Open Sans"/>
                <a:sym typeface="Open Sans"/>
              </a:rPr>
              <a:t>BCP, DR, high availability, and backups are critical for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operational resilience.</a:t>
            </a:r>
            <a:endParaRPr/>
          </a:p>
          <a:p>
            <a:pPr indent="0" lvl="0" marL="0" marR="0" rtl="0" algn="l">
              <a:lnSpc>
                <a:spcPct val="115000"/>
              </a:lnSpc>
              <a:spcBef>
                <a:spcPts val="0"/>
              </a:spcBef>
              <a:spcAft>
                <a:spcPts val="0"/>
              </a:spcAft>
              <a:buClr>
                <a:srgbClr val="000000"/>
              </a:buClr>
              <a:buSzPts val="2800"/>
              <a:buFont typeface="Arial"/>
              <a:buNone/>
            </a:pPr>
            <a:r>
              <a:t/>
            </a:r>
            <a:endParaRPr b="0" i="0" sz="2200" u="none" cap="none" strike="noStrike">
              <a:solidFill>
                <a:srgbClr val="40404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2800"/>
              <a:buFont typeface="Arial"/>
              <a:buNone/>
            </a:pPr>
            <a:r>
              <a:rPr b="0" i="0" lang="en-US" sz="2200" u="none" cap="none" strike="noStrike">
                <a:solidFill>
                  <a:srgbClr val="404040"/>
                </a:solidFill>
                <a:latin typeface="Open Sans"/>
                <a:ea typeface="Open Sans"/>
                <a:cs typeface="Open Sans"/>
                <a:sym typeface="Open Sans"/>
              </a:rPr>
              <a:t>Multicloud and platform diversity optimize cloud service </a:t>
            </a:r>
            <a:br>
              <a:rPr b="0" i="0" lang="en-US" sz="2200" u="none" cap="none" strike="noStrike">
                <a:solidFill>
                  <a:srgbClr val="404040"/>
                </a:solidFill>
                <a:latin typeface="Open Sans"/>
                <a:ea typeface="Open Sans"/>
                <a:cs typeface="Open Sans"/>
                <a:sym typeface="Open Sans"/>
              </a:rPr>
            </a:br>
            <a:r>
              <a:rPr b="0" i="0" lang="en-US" sz="2200" u="none" cap="none" strike="noStrike">
                <a:solidFill>
                  <a:srgbClr val="404040"/>
                </a:solidFill>
                <a:latin typeface="Open Sans"/>
                <a:ea typeface="Open Sans"/>
                <a:cs typeface="Open Sans"/>
                <a:sym typeface="Open Sans"/>
              </a:rPr>
              <a:t>usage and strategy.</a:t>
            </a:r>
            <a:endParaRPr/>
          </a:p>
        </p:txBody>
      </p:sp>
      <p:pic>
        <p:nvPicPr>
          <p:cNvPr id="6998" name="Google Shape;6998;p244"/>
          <p:cNvPicPr preferRelativeResize="0"/>
          <p:nvPr/>
        </p:nvPicPr>
        <p:blipFill rotWithShape="1">
          <a:blip r:embed="rId3">
            <a:alphaModFix/>
          </a:blip>
          <a:srcRect b="0" l="0" r="0" t="0"/>
          <a:stretch/>
        </p:blipFill>
        <p:spPr>
          <a:xfrm>
            <a:off x="457512" y="2793057"/>
            <a:ext cx="489335" cy="489335"/>
          </a:xfrm>
          <a:prstGeom prst="rect">
            <a:avLst/>
          </a:prstGeom>
          <a:noFill/>
          <a:ln>
            <a:noFill/>
          </a:ln>
        </p:spPr>
      </p:pic>
      <p:pic>
        <p:nvPicPr>
          <p:cNvPr id="6999" name="Google Shape;6999;p244"/>
          <p:cNvPicPr preferRelativeResize="0"/>
          <p:nvPr/>
        </p:nvPicPr>
        <p:blipFill rotWithShape="1">
          <a:blip r:embed="rId3">
            <a:alphaModFix/>
          </a:blip>
          <a:srcRect b="0" l="0" r="0" t="0"/>
          <a:stretch/>
        </p:blipFill>
        <p:spPr>
          <a:xfrm>
            <a:off x="457509" y="3780086"/>
            <a:ext cx="489335" cy="489335"/>
          </a:xfrm>
          <a:prstGeom prst="rect">
            <a:avLst/>
          </a:prstGeom>
          <a:noFill/>
          <a:ln>
            <a:noFill/>
          </a:ln>
        </p:spPr>
      </p:pic>
      <p:pic>
        <p:nvPicPr>
          <p:cNvPr id="7000" name="Google Shape;7000;p244"/>
          <p:cNvPicPr preferRelativeResize="0"/>
          <p:nvPr/>
        </p:nvPicPr>
        <p:blipFill rotWithShape="1">
          <a:blip r:embed="rId3">
            <a:alphaModFix/>
          </a:blip>
          <a:srcRect b="0" l="0" r="0" t="0"/>
          <a:stretch/>
        </p:blipFill>
        <p:spPr>
          <a:xfrm>
            <a:off x="478293" y="4866993"/>
            <a:ext cx="489335" cy="489335"/>
          </a:xfrm>
          <a:prstGeom prst="rect">
            <a:avLst/>
          </a:prstGeom>
          <a:noFill/>
          <a:ln>
            <a:noFill/>
          </a:ln>
        </p:spPr>
      </p:pic>
      <p:pic>
        <p:nvPicPr>
          <p:cNvPr id="7001" name="Google Shape;7001;p244"/>
          <p:cNvPicPr preferRelativeResize="0"/>
          <p:nvPr/>
        </p:nvPicPr>
        <p:blipFill rotWithShape="1">
          <a:blip r:embed="rId3">
            <a:alphaModFix/>
          </a:blip>
          <a:srcRect b="0" l="0" r="0" t="0"/>
          <a:stretch/>
        </p:blipFill>
        <p:spPr>
          <a:xfrm>
            <a:off x="457509" y="6042550"/>
            <a:ext cx="489335" cy="489335"/>
          </a:xfrm>
          <a:prstGeom prst="rect">
            <a:avLst/>
          </a:prstGeom>
          <a:noFill/>
          <a:ln>
            <a:noFill/>
          </a:ln>
        </p:spPr>
      </p:pic>
      <p:pic>
        <p:nvPicPr>
          <p:cNvPr id="7002" name="Google Shape;7002;p244"/>
          <p:cNvPicPr preferRelativeResize="0"/>
          <p:nvPr/>
        </p:nvPicPr>
        <p:blipFill rotWithShape="1">
          <a:blip r:embed="rId3">
            <a:alphaModFix/>
          </a:blip>
          <a:srcRect b="0" l="0" r="0" t="0"/>
          <a:stretch/>
        </p:blipFill>
        <p:spPr>
          <a:xfrm>
            <a:off x="489125" y="7096186"/>
            <a:ext cx="489335" cy="4893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27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Infrastructure as a Code</a:t>
            </a:r>
            <a:endParaRPr>
              <a:latin typeface="Open Sans"/>
              <a:ea typeface="Open Sans"/>
              <a:cs typeface="Open Sans"/>
              <a:sym typeface="Open Sans"/>
            </a:endParaRPr>
          </a:p>
        </p:txBody>
      </p:sp>
      <p:sp>
        <p:nvSpPr>
          <p:cNvPr id="632" name="Google Shape;632;p277"/>
          <p:cNvSpPr/>
          <p:nvPr/>
        </p:nvSpPr>
        <p:spPr>
          <a:xfrm>
            <a:off x="5448300" y="816352"/>
            <a:ext cx="53697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3" name="Google Shape;633;p277"/>
          <p:cNvSpPr txBox="1"/>
          <p:nvPr>
            <p:ph idx="1" type="body"/>
          </p:nvPr>
        </p:nvSpPr>
        <p:spPr>
          <a:xfrm>
            <a:off x="1316013" y="1366208"/>
            <a:ext cx="13696999" cy="819798"/>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Infrastructure as Code (IaC) is a method of managing and provisioning IT infrastructure through machine-readable code files instead of manual configuration or graphical interfaces.</a:t>
            </a:r>
            <a:endParaRPr/>
          </a:p>
        </p:txBody>
      </p:sp>
      <p:sp>
        <p:nvSpPr>
          <p:cNvPr id="634" name="Google Shape;634;p277"/>
          <p:cNvSpPr/>
          <p:nvPr/>
        </p:nvSpPr>
        <p:spPr>
          <a:xfrm>
            <a:off x="1671557" y="2967239"/>
            <a:ext cx="13055762" cy="4256182"/>
          </a:xfrm>
          <a:prstGeom prst="roundRect">
            <a:avLst>
              <a:gd fmla="val 4437" name="adj"/>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5" name="Google Shape;635;p277"/>
          <p:cNvSpPr/>
          <p:nvPr/>
        </p:nvSpPr>
        <p:spPr>
          <a:xfrm>
            <a:off x="1940594" y="3535447"/>
            <a:ext cx="8486542" cy="3129400"/>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Imagine your infrastructure (servers, networks, storage) as code. Instead of manually setting up everything, you write instructions in a code file that tells the system what to create and how.</a:t>
            </a:r>
            <a:endParaRPr/>
          </a:p>
          <a:p>
            <a:pPr indent="-203200" lvl="1" marL="342900" marR="0" rtl="0" algn="l">
              <a:lnSpc>
                <a:spcPct val="100000"/>
              </a:lnSpc>
              <a:spcBef>
                <a:spcPts val="0"/>
              </a:spcBef>
              <a:spcAft>
                <a:spcPts val="0"/>
              </a:spcAft>
              <a:buClr>
                <a:srgbClr val="3F3F3F"/>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00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IaC defines and manages IT infrastructure through machine-readable code or scripts.</a:t>
            </a:r>
            <a:endParaRPr/>
          </a:p>
        </p:txBody>
      </p:sp>
      <p:pic>
        <p:nvPicPr>
          <p:cNvPr id="636" name="Google Shape;636;p277"/>
          <p:cNvPicPr preferRelativeResize="0"/>
          <p:nvPr/>
        </p:nvPicPr>
        <p:blipFill rotWithShape="1">
          <a:blip r:embed="rId3">
            <a:alphaModFix/>
          </a:blip>
          <a:srcRect b="0" l="0" r="0" t="0"/>
          <a:stretch/>
        </p:blipFill>
        <p:spPr>
          <a:xfrm>
            <a:off x="10718475" y="3312676"/>
            <a:ext cx="3485983" cy="3485983"/>
          </a:xfrm>
          <a:prstGeom prst="rect">
            <a:avLst/>
          </a:prstGeom>
          <a:noFill/>
          <a:ln>
            <a:noFill/>
          </a:ln>
        </p:spPr>
      </p:pic>
      <p:sp>
        <p:nvSpPr>
          <p:cNvPr id="637" name="Google Shape;637;p277"/>
          <p:cNvSpPr txBox="1"/>
          <p:nvPr/>
        </p:nvSpPr>
        <p:spPr>
          <a:xfrm>
            <a:off x="1316012" y="7330330"/>
            <a:ext cx="13696999" cy="819798"/>
          </a:xfrm>
          <a:prstGeom prst="rect">
            <a:avLst/>
          </a:prstGeom>
          <a:noFill/>
          <a:ln>
            <a:noFill/>
          </a:ln>
        </p:spPr>
        <p:txBody>
          <a:bodyPr anchorCtr="0" anchor="t" bIns="0" lIns="91425" spcFirstLastPara="1" rIns="91425" wrap="square" tIns="0">
            <a:noAutofit/>
          </a:bodyPr>
          <a:lstStyle/>
          <a:p>
            <a:pPr indent="0" lvl="0" marL="0" marR="0" rtl="0" algn="ctr">
              <a:lnSpc>
                <a:spcPct val="115000"/>
              </a:lnSpc>
              <a:spcBef>
                <a:spcPts val="1000"/>
              </a:spcBef>
              <a:spcAft>
                <a:spcPts val="0"/>
              </a:spcAft>
              <a:buClr>
                <a:schemeClr val="dk1"/>
              </a:buClr>
              <a:buSzPts val="2800"/>
              <a:buFont typeface="Arial"/>
              <a:buNone/>
            </a:pPr>
            <a:r>
              <a:rPr b="1" i="0" lang="en-US" sz="2200" u="none" cap="none" strike="noStrike">
                <a:solidFill>
                  <a:srgbClr val="3F3F3F"/>
                </a:solidFill>
                <a:latin typeface="Open Sans"/>
                <a:ea typeface="Open Sans"/>
                <a:cs typeface="Open Sans"/>
                <a:sym typeface="Open Sans"/>
              </a:rPr>
              <a:t>Popular tools: </a:t>
            </a:r>
            <a:r>
              <a:rPr b="0" i="0" lang="en-US" sz="2200" u="none" cap="none" strike="noStrike">
                <a:solidFill>
                  <a:srgbClr val="3F3F3F"/>
                </a:solidFill>
                <a:latin typeface="Open Sans"/>
                <a:ea typeface="Open Sans"/>
                <a:cs typeface="Open Sans"/>
                <a:sym typeface="Open Sans"/>
              </a:rPr>
              <a:t>Terraform, Ansible, AWS CloudFormation, Chef.</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7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Advantages of IaC</a:t>
            </a:r>
            <a:endParaRPr/>
          </a:p>
        </p:txBody>
      </p:sp>
      <p:grpSp>
        <p:nvGrpSpPr>
          <p:cNvPr id="643" name="Google Shape;643;p278"/>
          <p:cNvGrpSpPr/>
          <p:nvPr/>
        </p:nvGrpSpPr>
        <p:grpSpPr>
          <a:xfrm>
            <a:off x="12177208" y="3726093"/>
            <a:ext cx="1326334" cy="1752209"/>
            <a:chOff x="10376252" y="3721360"/>
            <a:chExt cx="1326334" cy="1752209"/>
          </a:xfrm>
        </p:grpSpPr>
        <p:sp>
          <p:nvSpPr>
            <p:cNvPr id="644" name="Google Shape;644;p278"/>
            <p:cNvSpPr/>
            <p:nvPr/>
          </p:nvSpPr>
          <p:spPr>
            <a:xfrm>
              <a:off x="11026031" y="3875203"/>
              <a:ext cx="26727" cy="386881"/>
            </a:xfrm>
            <a:custGeom>
              <a:rect b="b" l="l" r="r" t="t"/>
              <a:pathLst>
                <a:path extrusionOk="0" h="9669" w="668">
                  <a:moveTo>
                    <a:pt x="334" y="1"/>
                  </a:moveTo>
                  <a:cubicBezTo>
                    <a:pt x="144" y="1"/>
                    <a:pt x="1" y="144"/>
                    <a:pt x="1" y="334"/>
                  </a:cubicBezTo>
                  <a:lnTo>
                    <a:pt x="1" y="9335"/>
                  </a:lnTo>
                  <a:cubicBezTo>
                    <a:pt x="1" y="9526"/>
                    <a:pt x="144" y="9669"/>
                    <a:pt x="334" y="9669"/>
                  </a:cubicBezTo>
                  <a:cubicBezTo>
                    <a:pt x="513" y="9669"/>
                    <a:pt x="668" y="9526"/>
                    <a:pt x="668" y="9335"/>
                  </a:cubicBezTo>
                  <a:lnTo>
                    <a:pt x="668" y="334"/>
                  </a:lnTo>
                  <a:cubicBezTo>
                    <a:pt x="668" y="144"/>
                    <a:pt x="525" y="1"/>
                    <a:pt x="334" y="1"/>
                  </a:cubicBezTo>
                  <a:close/>
                </a:path>
              </a:pathLst>
            </a:custGeom>
            <a:solidFill>
              <a:srgbClr val="0075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78"/>
            <p:cNvSpPr/>
            <p:nvPr/>
          </p:nvSpPr>
          <p:spPr>
            <a:xfrm>
              <a:off x="10948850" y="3721360"/>
              <a:ext cx="181097" cy="180576"/>
            </a:xfrm>
            <a:custGeom>
              <a:rect b="b" l="l" r="r" t="t"/>
              <a:pathLst>
                <a:path extrusionOk="0" h="4513" w="4526">
                  <a:moveTo>
                    <a:pt x="2263" y="667"/>
                  </a:moveTo>
                  <a:cubicBezTo>
                    <a:pt x="3144" y="667"/>
                    <a:pt x="3847" y="1381"/>
                    <a:pt x="3847" y="2250"/>
                  </a:cubicBezTo>
                  <a:cubicBezTo>
                    <a:pt x="3847" y="3131"/>
                    <a:pt x="3144" y="3846"/>
                    <a:pt x="2263" y="3846"/>
                  </a:cubicBezTo>
                  <a:cubicBezTo>
                    <a:pt x="1382" y="3846"/>
                    <a:pt x="680" y="3131"/>
                    <a:pt x="680" y="2250"/>
                  </a:cubicBezTo>
                  <a:cubicBezTo>
                    <a:pt x="680" y="1381"/>
                    <a:pt x="1382" y="667"/>
                    <a:pt x="2263" y="667"/>
                  </a:cubicBezTo>
                  <a:close/>
                  <a:moveTo>
                    <a:pt x="2263" y="0"/>
                  </a:moveTo>
                  <a:cubicBezTo>
                    <a:pt x="1013" y="0"/>
                    <a:pt x="1" y="1012"/>
                    <a:pt x="1" y="2250"/>
                  </a:cubicBezTo>
                  <a:cubicBezTo>
                    <a:pt x="1" y="3501"/>
                    <a:pt x="1013" y="4513"/>
                    <a:pt x="2263" y="4513"/>
                  </a:cubicBezTo>
                  <a:cubicBezTo>
                    <a:pt x="3513" y="4513"/>
                    <a:pt x="4525" y="3501"/>
                    <a:pt x="4525" y="2250"/>
                  </a:cubicBezTo>
                  <a:cubicBezTo>
                    <a:pt x="4525" y="1012"/>
                    <a:pt x="3513" y="0"/>
                    <a:pt x="2263" y="0"/>
                  </a:cubicBezTo>
                  <a:close/>
                </a:path>
              </a:pathLst>
            </a:custGeom>
            <a:solidFill>
              <a:srgbClr val="0075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78"/>
            <p:cNvSpPr/>
            <p:nvPr/>
          </p:nvSpPr>
          <p:spPr>
            <a:xfrm>
              <a:off x="10420104" y="4235345"/>
              <a:ext cx="1238667" cy="431175"/>
            </a:xfrm>
            <a:custGeom>
              <a:rect b="b" l="l" r="r" t="t"/>
              <a:pathLst>
                <a:path extrusionOk="0" h="10776" w="30957">
                  <a:moveTo>
                    <a:pt x="7703" y="1"/>
                  </a:moveTo>
                  <a:cubicBezTo>
                    <a:pt x="6668" y="1"/>
                    <a:pt x="5703" y="560"/>
                    <a:pt x="5191" y="1453"/>
                  </a:cubicBezTo>
                  <a:lnTo>
                    <a:pt x="95" y="10276"/>
                  </a:lnTo>
                  <a:cubicBezTo>
                    <a:pt x="0" y="10431"/>
                    <a:pt x="60" y="10645"/>
                    <a:pt x="214" y="10728"/>
                  </a:cubicBezTo>
                  <a:cubicBezTo>
                    <a:pt x="269" y="10760"/>
                    <a:pt x="328" y="10774"/>
                    <a:pt x="385" y="10774"/>
                  </a:cubicBezTo>
                  <a:cubicBezTo>
                    <a:pt x="502" y="10774"/>
                    <a:pt x="615" y="10713"/>
                    <a:pt x="679" y="10609"/>
                  </a:cubicBezTo>
                  <a:lnTo>
                    <a:pt x="5763" y="1787"/>
                  </a:lnTo>
                  <a:cubicBezTo>
                    <a:pt x="6167" y="1096"/>
                    <a:pt x="6906" y="668"/>
                    <a:pt x="7703" y="668"/>
                  </a:cubicBezTo>
                  <a:lnTo>
                    <a:pt x="23253" y="668"/>
                  </a:lnTo>
                  <a:cubicBezTo>
                    <a:pt x="24051" y="668"/>
                    <a:pt x="24789" y="1096"/>
                    <a:pt x="25194" y="1787"/>
                  </a:cubicBezTo>
                  <a:lnTo>
                    <a:pt x="30278" y="10609"/>
                  </a:lnTo>
                  <a:cubicBezTo>
                    <a:pt x="30349" y="10716"/>
                    <a:pt x="30456" y="10776"/>
                    <a:pt x="30575" y="10776"/>
                  </a:cubicBezTo>
                  <a:cubicBezTo>
                    <a:pt x="30635" y="10776"/>
                    <a:pt x="30682" y="10764"/>
                    <a:pt x="30742" y="10728"/>
                  </a:cubicBezTo>
                  <a:cubicBezTo>
                    <a:pt x="30897" y="10645"/>
                    <a:pt x="30956" y="10431"/>
                    <a:pt x="30861" y="10276"/>
                  </a:cubicBezTo>
                  <a:lnTo>
                    <a:pt x="25765" y="1453"/>
                  </a:lnTo>
                  <a:cubicBezTo>
                    <a:pt x="25253" y="560"/>
                    <a:pt x="24289" y="1"/>
                    <a:pt x="23253" y="1"/>
                  </a:cubicBezTo>
                  <a:close/>
                </a:path>
              </a:pathLst>
            </a:custGeom>
            <a:solidFill>
              <a:srgbClr val="0075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78"/>
            <p:cNvSpPr/>
            <p:nvPr/>
          </p:nvSpPr>
          <p:spPr>
            <a:xfrm>
              <a:off x="10376252" y="4306805"/>
              <a:ext cx="1326334" cy="1166764"/>
            </a:xfrm>
            <a:custGeom>
              <a:rect b="b" l="l" r="r" t="t"/>
              <a:pathLst>
                <a:path extrusionOk="0" h="29159" w="33148">
                  <a:moveTo>
                    <a:pt x="9514" y="1"/>
                  </a:moveTo>
                  <a:cubicBezTo>
                    <a:pt x="8668" y="1"/>
                    <a:pt x="7894" y="453"/>
                    <a:pt x="7478" y="1180"/>
                  </a:cubicBezTo>
                  <a:lnTo>
                    <a:pt x="417" y="13407"/>
                  </a:lnTo>
                  <a:cubicBezTo>
                    <a:pt x="1" y="14134"/>
                    <a:pt x="1" y="15026"/>
                    <a:pt x="417" y="15753"/>
                  </a:cubicBezTo>
                  <a:lnTo>
                    <a:pt x="7478" y="27992"/>
                  </a:lnTo>
                  <a:cubicBezTo>
                    <a:pt x="7894" y="28719"/>
                    <a:pt x="8668" y="29159"/>
                    <a:pt x="9514" y="29159"/>
                  </a:cubicBezTo>
                  <a:lnTo>
                    <a:pt x="23635" y="29159"/>
                  </a:lnTo>
                  <a:cubicBezTo>
                    <a:pt x="24480" y="29159"/>
                    <a:pt x="25254" y="28719"/>
                    <a:pt x="25671" y="27992"/>
                  </a:cubicBezTo>
                  <a:lnTo>
                    <a:pt x="32731" y="15753"/>
                  </a:lnTo>
                  <a:cubicBezTo>
                    <a:pt x="33148" y="15026"/>
                    <a:pt x="33148" y="14134"/>
                    <a:pt x="32731" y="13407"/>
                  </a:cubicBezTo>
                  <a:lnTo>
                    <a:pt x="25671" y="1180"/>
                  </a:lnTo>
                  <a:cubicBezTo>
                    <a:pt x="25254" y="453"/>
                    <a:pt x="24480" y="1"/>
                    <a:pt x="23635"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78"/>
            <p:cNvSpPr/>
            <p:nvPr/>
          </p:nvSpPr>
          <p:spPr>
            <a:xfrm>
              <a:off x="10446271" y="4372785"/>
              <a:ext cx="1186291" cy="1034803"/>
            </a:xfrm>
            <a:custGeom>
              <a:rect b="b" l="l" r="r" t="t"/>
              <a:pathLst>
                <a:path extrusionOk="0" h="25862" w="29648">
                  <a:moveTo>
                    <a:pt x="7919" y="1"/>
                  </a:moveTo>
                  <a:cubicBezTo>
                    <a:pt x="7573" y="1"/>
                    <a:pt x="7252" y="179"/>
                    <a:pt x="7073" y="489"/>
                  </a:cubicBezTo>
                  <a:lnTo>
                    <a:pt x="179" y="12443"/>
                  </a:lnTo>
                  <a:cubicBezTo>
                    <a:pt x="1" y="12740"/>
                    <a:pt x="1" y="13121"/>
                    <a:pt x="179" y="13419"/>
                  </a:cubicBezTo>
                  <a:lnTo>
                    <a:pt x="7073" y="25373"/>
                  </a:lnTo>
                  <a:cubicBezTo>
                    <a:pt x="7252" y="25671"/>
                    <a:pt x="7573" y="25861"/>
                    <a:pt x="7919" y="25861"/>
                  </a:cubicBezTo>
                  <a:lnTo>
                    <a:pt x="21730" y="25861"/>
                  </a:lnTo>
                  <a:cubicBezTo>
                    <a:pt x="22075" y="25861"/>
                    <a:pt x="22397" y="25671"/>
                    <a:pt x="22575" y="25373"/>
                  </a:cubicBezTo>
                  <a:lnTo>
                    <a:pt x="29469" y="13419"/>
                  </a:lnTo>
                  <a:cubicBezTo>
                    <a:pt x="29647" y="13121"/>
                    <a:pt x="29647" y="12740"/>
                    <a:pt x="29469" y="12443"/>
                  </a:cubicBezTo>
                  <a:lnTo>
                    <a:pt x="22575" y="489"/>
                  </a:lnTo>
                  <a:cubicBezTo>
                    <a:pt x="22397" y="179"/>
                    <a:pt x="22075" y="1"/>
                    <a:pt x="21730" y="1"/>
                  </a:cubicBezTo>
                  <a:close/>
                </a:path>
              </a:pathLst>
            </a:custGeom>
            <a:solidFill>
              <a:srgbClr val="0075C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Open Sans"/>
                  <a:ea typeface="Open Sans"/>
                  <a:cs typeface="Open Sans"/>
                  <a:sym typeface="Open Sans"/>
                </a:rPr>
                <a:t>5</a:t>
              </a:r>
              <a:endParaRPr b="0" i="0" sz="2000" u="none" cap="none" strike="noStrike">
                <a:solidFill>
                  <a:srgbClr val="FFFFFF"/>
                </a:solidFill>
                <a:latin typeface="Open Sans"/>
                <a:ea typeface="Open Sans"/>
                <a:cs typeface="Open Sans"/>
                <a:sym typeface="Open Sans"/>
              </a:endParaRPr>
            </a:p>
          </p:txBody>
        </p:sp>
      </p:grpSp>
      <p:sp>
        <p:nvSpPr>
          <p:cNvPr id="649" name="Google Shape;649;p278"/>
          <p:cNvSpPr/>
          <p:nvPr/>
        </p:nvSpPr>
        <p:spPr>
          <a:xfrm>
            <a:off x="3965290" y="6470661"/>
            <a:ext cx="3653880" cy="1912700"/>
          </a:xfrm>
          <a:custGeom>
            <a:rect b="b" l="l" r="r" t="t"/>
            <a:pathLst>
              <a:path extrusionOk="0" h="20432" w="38982">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cap="flat" cmpd="sng" w="28575">
            <a:solidFill>
              <a:srgbClr val="EF6461"/>
            </a:solidFill>
            <a:prstDash val="solid"/>
            <a:round/>
            <a:headEnd len="sm" w="sm" type="none"/>
            <a:tailEnd len="sm" w="sm" type="none"/>
          </a:ln>
        </p:spPr>
        <p:txBody>
          <a:bodyPr anchorCtr="0" anchor="ctr" bIns="91425" lIns="91425" spcFirstLastPara="1" rIns="91425" wrap="square" tIns="137150">
            <a:noAutofit/>
          </a:bodyPr>
          <a:lstStyle/>
          <a:p>
            <a:pPr indent="0" lvl="0" marL="0" marR="0" rtl="0" algn="ctr">
              <a:lnSpc>
                <a:spcPct val="100000"/>
              </a:lnSpc>
              <a:spcBef>
                <a:spcPts val="0"/>
              </a:spcBef>
              <a:spcAft>
                <a:spcPts val="0"/>
              </a:spcAft>
              <a:buNone/>
            </a:pPr>
            <a:r>
              <a:t/>
            </a:r>
            <a:endParaRPr b="1" i="0" sz="20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Automation</a:t>
            </a:r>
            <a:r>
              <a:rPr b="0" i="0" lang="en-US" sz="2000" u="none" cap="none" strike="noStrike">
                <a:solidFill>
                  <a:srgbClr val="3F3F3F"/>
                </a:solidFill>
                <a:latin typeface="Open Sans"/>
                <a:ea typeface="Open Sans"/>
                <a:cs typeface="Open Sans"/>
                <a:sym typeface="Open Sans"/>
              </a:rPr>
              <a:t>:    </a:t>
            </a:r>
            <a:endParaRPr/>
          </a:p>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Deploy and manage infrastructure consistently</a:t>
            </a:r>
            <a:endParaRPr/>
          </a:p>
        </p:txBody>
      </p:sp>
      <p:grpSp>
        <p:nvGrpSpPr>
          <p:cNvPr id="650" name="Google Shape;650;p278"/>
          <p:cNvGrpSpPr/>
          <p:nvPr/>
        </p:nvGrpSpPr>
        <p:grpSpPr>
          <a:xfrm>
            <a:off x="5129087" y="4636318"/>
            <a:ext cx="1326334" cy="1756983"/>
            <a:chOff x="6011177" y="4890370"/>
            <a:chExt cx="1326334" cy="1756983"/>
          </a:xfrm>
        </p:grpSpPr>
        <p:sp>
          <p:nvSpPr>
            <p:cNvPr id="651" name="Google Shape;651;p278"/>
            <p:cNvSpPr/>
            <p:nvPr/>
          </p:nvSpPr>
          <p:spPr>
            <a:xfrm>
              <a:off x="6660957" y="6106114"/>
              <a:ext cx="26727" cy="386881"/>
            </a:xfrm>
            <a:custGeom>
              <a:rect b="b" l="l" r="r" t="t"/>
              <a:pathLst>
                <a:path extrusionOk="0" h="9669" w="668">
                  <a:moveTo>
                    <a:pt x="334" y="1"/>
                  </a:moveTo>
                  <a:cubicBezTo>
                    <a:pt x="143" y="1"/>
                    <a:pt x="1" y="155"/>
                    <a:pt x="1" y="334"/>
                  </a:cubicBezTo>
                  <a:lnTo>
                    <a:pt x="1" y="9335"/>
                  </a:lnTo>
                  <a:cubicBezTo>
                    <a:pt x="1" y="9526"/>
                    <a:pt x="143" y="9668"/>
                    <a:pt x="334" y="9668"/>
                  </a:cubicBezTo>
                  <a:cubicBezTo>
                    <a:pt x="513" y="9668"/>
                    <a:pt x="667" y="9526"/>
                    <a:pt x="667" y="9335"/>
                  </a:cubicBezTo>
                  <a:lnTo>
                    <a:pt x="667" y="334"/>
                  </a:lnTo>
                  <a:cubicBezTo>
                    <a:pt x="667" y="155"/>
                    <a:pt x="513" y="1"/>
                    <a:pt x="334" y="1"/>
                  </a:cubicBezTo>
                  <a:close/>
                </a:path>
              </a:pathLst>
            </a:custGeom>
            <a:solidFill>
              <a:srgbClr val="EF6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78"/>
            <p:cNvSpPr/>
            <p:nvPr/>
          </p:nvSpPr>
          <p:spPr>
            <a:xfrm>
              <a:off x="6583775" y="6466256"/>
              <a:ext cx="181097" cy="181097"/>
            </a:xfrm>
            <a:custGeom>
              <a:rect b="b" l="l" r="r" t="t"/>
              <a:pathLst>
                <a:path extrusionOk="0" h="4526" w="4526">
                  <a:moveTo>
                    <a:pt x="2263" y="667"/>
                  </a:moveTo>
                  <a:cubicBezTo>
                    <a:pt x="3144" y="667"/>
                    <a:pt x="3847" y="1382"/>
                    <a:pt x="3847" y="2263"/>
                  </a:cubicBezTo>
                  <a:cubicBezTo>
                    <a:pt x="3847" y="3132"/>
                    <a:pt x="3144"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13" y="4525"/>
                    <a:pt x="4525" y="3501"/>
                    <a:pt x="4525" y="2263"/>
                  </a:cubicBezTo>
                  <a:cubicBezTo>
                    <a:pt x="4525" y="1013"/>
                    <a:pt x="3513" y="1"/>
                    <a:pt x="2263" y="1"/>
                  </a:cubicBezTo>
                  <a:close/>
                </a:path>
              </a:pathLst>
            </a:custGeom>
            <a:solidFill>
              <a:srgbClr val="EF6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78"/>
            <p:cNvSpPr/>
            <p:nvPr/>
          </p:nvSpPr>
          <p:spPr>
            <a:xfrm>
              <a:off x="6054989" y="5701760"/>
              <a:ext cx="1238707" cy="431095"/>
            </a:xfrm>
            <a:custGeom>
              <a:rect b="b" l="l" r="r" t="t"/>
              <a:pathLst>
                <a:path extrusionOk="0" h="10774" w="30958">
                  <a:moveTo>
                    <a:pt x="385" y="0"/>
                  </a:moveTo>
                  <a:cubicBezTo>
                    <a:pt x="329" y="0"/>
                    <a:pt x="270" y="15"/>
                    <a:pt x="215" y="46"/>
                  </a:cubicBezTo>
                  <a:cubicBezTo>
                    <a:pt x="60" y="141"/>
                    <a:pt x="1" y="344"/>
                    <a:pt x="96" y="498"/>
                  </a:cubicBezTo>
                  <a:lnTo>
                    <a:pt x="5192" y="9321"/>
                  </a:lnTo>
                  <a:cubicBezTo>
                    <a:pt x="5704" y="10226"/>
                    <a:pt x="6668" y="10773"/>
                    <a:pt x="7704" y="10773"/>
                  </a:cubicBezTo>
                  <a:lnTo>
                    <a:pt x="23254" y="10773"/>
                  </a:lnTo>
                  <a:cubicBezTo>
                    <a:pt x="24290" y="10773"/>
                    <a:pt x="25254" y="10226"/>
                    <a:pt x="25766" y="9321"/>
                  </a:cubicBezTo>
                  <a:lnTo>
                    <a:pt x="30862" y="498"/>
                  </a:lnTo>
                  <a:cubicBezTo>
                    <a:pt x="30957" y="344"/>
                    <a:pt x="30898" y="141"/>
                    <a:pt x="30743" y="46"/>
                  </a:cubicBezTo>
                  <a:cubicBezTo>
                    <a:pt x="30688" y="15"/>
                    <a:pt x="30629" y="0"/>
                    <a:pt x="30572" y="0"/>
                  </a:cubicBezTo>
                  <a:cubicBezTo>
                    <a:pt x="30455" y="0"/>
                    <a:pt x="30342" y="61"/>
                    <a:pt x="30278" y="165"/>
                  </a:cubicBezTo>
                  <a:lnTo>
                    <a:pt x="25194" y="8987"/>
                  </a:lnTo>
                  <a:cubicBezTo>
                    <a:pt x="24790" y="9678"/>
                    <a:pt x="24051" y="10107"/>
                    <a:pt x="23254" y="10107"/>
                  </a:cubicBezTo>
                  <a:lnTo>
                    <a:pt x="7704" y="10107"/>
                  </a:lnTo>
                  <a:cubicBezTo>
                    <a:pt x="6906" y="10107"/>
                    <a:pt x="6168" y="9678"/>
                    <a:pt x="5763" y="8987"/>
                  </a:cubicBezTo>
                  <a:lnTo>
                    <a:pt x="668" y="165"/>
                  </a:lnTo>
                  <a:cubicBezTo>
                    <a:pt x="612" y="61"/>
                    <a:pt x="502" y="0"/>
                    <a:pt x="385" y="0"/>
                  </a:cubicBezTo>
                  <a:close/>
                </a:path>
              </a:pathLst>
            </a:custGeom>
            <a:solidFill>
              <a:srgbClr val="EF6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78"/>
            <p:cNvSpPr/>
            <p:nvPr/>
          </p:nvSpPr>
          <p:spPr>
            <a:xfrm>
              <a:off x="6011177" y="4890370"/>
              <a:ext cx="1326334" cy="1166764"/>
            </a:xfrm>
            <a:custGeom>
              <a:rect b="b" l="l" r="r" t="t"/>
              <a:pathLst>
                <a:path extrusionOk="0" h="29159" w="33148">
                  <a:moveTo>
                    <a:pt x="9514" y="1"/>
                  </a:moveTo>
                  <a:cubicBezTo>
                    <a:pt x="8668" y="1"/>
                    <a:pt x="7894" y="441"/>
                    <a:pt x="7478" y="1168"/>
                  </a:cubicBezTo>
                  <a:lnTo>
                    <a:pt x="417" y="13407"/>
                  </a:lnTo>
                  <a:cubicBezTo>
                    <a:pt x="0" y="14134"/>
                    <a:pt x="0" y="15027"/>
                    <a:pt x="417" y="15753"/>
                  </a:cubicBezTo>
                  <a:lnTo>
                    <a:pt x="7478" y="27981"/>
                  </a:lnTo>
                  <a:cubicBezTo>
                    <a:pt x="7894" y="28707"/>
                    <a:pt x="8668" y="29159"/>
                    <a:pt x="9514" y="29159"/>
                  </a:cubicBezTo>
                  <a:lnTo>
                    <a:pt x="23634" y="29159"/>
                  </a:lnTo>
                  <a:cubicBezTo>
                    <a:pt x="24480" y="29159"/>
                    <a:pt x="25242" y="28707"/>
                    <a:pt x="25670" y="27981"/>
                  </a:cubicBezTo>
                  <a:lnTo>
                    <a:pt x="32731" y="15753"/>
                  </a:lnTo>
                  <a:cubicBezTo>
                    <a:pt x="33147" y="15027"/>
                    <a:pt x="33147" y="14134"/>
                    <a:pt x="32731" y="13407"/>
                  </a:cubicBezTo>
                  <a:lnTo>
                    <a:pt x="25670" y="1168"/>
                  </a:lnTo>
                  <a:cubicBezTo>
                    <a:pt x="25242" y="441"/>
                    <a:pt x="24480" y="1"/>
                    <a:pt x="23634"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78"/>
            <p:cNvSpPr/>
            <p:nvPr/>
          </p:nvSpPr>
          <p:spPr>
            <a:xfrm>
              <a:off x="6081197" y="4956370"/>
              <a:ext cx="1186291" cy="1034763"/>
            </a:xfrm>
            <a:custGeom>
              <a:rect b="b" l="l" r="r" t="t"/>
              <a:pathLst>
                <a:path extrusionOk="0" h="25861" w="29648">
                  <a:moveTo>
                    <a:pt x="7918" y="0"/>
                  </a:moveTo>
                  <a:cubicBezTo>
                    <a:pt x="7573" y="0"/>
                    <a:pt x="7252" y="191"/>
                    <a:pt x="7073" y="488"/>
                  </a:cubicBezTo>
                  <a:lnTo>
                    <a:pt x="167" y="12442"/>
                  </a:lnTo>
                  <a:cubicBezTo>
                    <a:pt x="1" y="12752"/>
                    <a:pt x="1" y="13121"/>
                    <a:pt x="167" y="13418"/>
                  </a:cubicBezTo>
                  <a:lnTo>
                    <a:pt x="7073" y="25372"/>
                  </a:lnTo>
                  <a:cubicBezTo>
                    <a:pt x="7252" y="25682"/>
                    <a:pt x="7573" y="25860"/>
                    <a:pt x="7918" y="25860"/>
                  </a:cubicBezTo>
                  <a:lnTo>
                    <a:pt x="21718" y="25860"/>
                  </a:lnTo>
                  <a:cubicBezTo>
                    <a:pt x="22075" y="25860"/>
                    <a:pt x="22396" y="25682"/>
                    <a:pt x="22575" y="25372"/>
                  </a:cubicBezTo>
                  <a:lnTo>
                    <a:pt x="29469" y="13418"/>
                  </a:lnTo>
                  <a:cubicBezTo>
                    <a:pt x="29647" y="13121"/>
                    <a:pt x="29647" y="12752"/>
                    <a:pt x="29469" y="12442"/>
                  </a:cubicBezTo>
                  <a:lnTo>
                    <a:pt x="22575" y="488"/>
                  </a:lnTo>
                  <a:cubicBezTo>
                    <a:pt x="22396" y="191"/>
                    <a:pt x="22075" y="0"/>
                    <a:pt x="21718" y="0"/>
                  </a:cubicBezTo>
                  <a:close/>
                </a:path>
              </a:pathLst>
            </a:custGeom>
            <a:solidFill>
              <a:srgbClr val="EF6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Open Sans"/>
                  <a:ea typeface="Open Sans"/>
                  <a:cs typeface="Open Sans"/>
                  <a:sym typeface="Open Sans"/>
                </a:rPr>
                <a:t>2</a:t>
              </a:r>
              <a:endParaRPr b="0" i="0" sz="2000" u="none" cap="none" strike="noStrike">
                <a:solidFill>
                  <a:srgbClr val="FFFFFF"/>
                </a:solidFill>
                <a:latin typeface="Open Sans"/>
                <a:ea typeface="Open Sans"/>
                <a:cs typeface="Open Sans"/>
                <a:sym typeface="Open Sans"/>
              </a:endParaRPr>
            </a:p>
          </p:txBody>
        </p:sp>
        <p:sp>
          <p:nvSpPr>
            <p:cNvPr id="656" name="Google Shape;656;p278"/>
            <p:cNvSpPr/>
            <p:nvPr/>
          </p:nvSpPr>
          <p:spPr>
            <a:xfrm>
              <a:off x="6669813" y="5593153"/>
              <a:ext cx="24" cy="24"/>
            </a:xfrm>
            <a:custGeom>
              <a:rect b="b" l="l" r="r" t="t"/>
              <a:pathLst>
                <a:path extrusionOk="0" h="1" w="1">
                  <a:moveTo>
                    <a:pt x="1" y="0"/>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657" name="Google Shape;657;p278"/>
          <p:cNvGrpSpPr/>
          <p:nvPr/>
        </p:nvGrpSpPr>
        <p:grpSpPr>
          <a:xfrm>
            <a:off x="9827758" y="4718835"/>
            <a:ext cx="1326815" cy="1756983"/>
            <a:chOff x="8922173" y="4890370"/>
            <a:chExt cx="1326815" cy="1756983"/>
          </a:xfrm>
        </p:grpSpPr>
        <p:sp>
          <p:nvSpPr>
            <p:cNvPr id="658" name="Google Shape;658;p278"/>
            <p:cNvSpPr/>
            <p:nvPr/>
          </p:nvSpPr>
          <p:spPr>
            <a:xfrm>
              <a:off x="9572434" y="6106114"/>
              <a:ext cx="26727" cy="386881"/>
            </a:xfrm>
            <a:custGeom>
              <a:rect b="b" l="l" r="r" t="t"/>
              <a:pathLst>
                <a:path extrusionOk="0" h="9669" w="668">
                  <a:moveTo>
                    <a:pt x="334" y="1"/>
                  </a:moveTo>
                  <a:cubicBezTo>
                    <a:pt x="144" y="1"/>
                    <a:pt x="1" y="155"/>
                    <a:pt x="1" y="334"/>
                  </a:cubicBezTo>
                  <a:lnTo>
                    <a:pt x="1" y="9335"/>
                  </a:lnTo>
                  <a:cubicBezTo>
                    <a:pt x="1" y="9526"/>
                    <a:pt x="144" y="9668"/>
                    <a:pt x="334" y="9668"/>
                  </a:cubicBezTo>
                  <a:cubicBezTo>
                    <a:pt x="513" y="9668"/>
                    <a:pt x="668" y="9526"/>
                    <a:pt x="668" y="9335"/>
                  </a:cubicBezTo>
                  <a:lnTo>
                    <a:pt x="668" y="334"/>
                  </a:lnTo>
                  <a:cubicBezTo>
                    <a:pt x="668" y="155"/>
                    <a:pt x="513" y="1"/>
                    <a:pt x="334" y="1"/>
                  </a:cubicBezTo>
                  <a:close/>
                </a:path>
              </a:pathLst>
            </a:custGeom>
            <a:solidFill>
              <a:srgbClr val="427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78"/>
            <p:cNvSpPr/>
            <p:nvPr/>
          </p:nvSpPr>
          <p:spPr>
            <a:xfrm>
              <a:off x="9495252" y="6466256"/>
              <a:ext cx="180616" cy="181097"/>
            </a:xfrm>
            <a:custGeom>
              <a:rect b="b" l="l" r="r" t="t"/>
              <a:pathLst>
                <a:path extrusionOk="0" h="4526" w="4514">
                  <a:moveTo>
                    <a:pt x="2263" y="667"/>
                  </a:moveTo>
                  <a:cubicBezTo>
                    <a:pt x="3132" y="667"/>
                    <a:pt x="3847" y="1382"/>
                    <a:pt x="3847" y="2263"/>
                  </a:cubicBezTo>
                  <a:cubicBezTo>
                    <a:pt x="3847" y="3132"/>
                    <a:pt x="3132"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01" y="4525"/>
                    <a:pt x="4513" y="3501"/>
                    <a:pt x="4513" y="2263"/>
                  </a:cubicBezTo>
                  <a:cubicBezTo>
                    <a:pt x="4513" y="1013"/>
                    <a:pt x="3501" y="1"/>
                    <a:pt x="2263" y="1"/>
                  </a:cubicBezTo>
                  <a:close/>
                </a:path>
              </a:pathLst>
            </a:custGeom>
            <a:solidFill>
              <a:srgbClr val="427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78"/>
            <p:cNvSpPr/>
            <p:nvPr/>
          </p:nvSpPr>
          <p:spPr>
            <a:xfrm>
              <a:off x="8966506" y="5701760"/>
              <a:ext cx="1238667" cy="431095"/>
            </a:xfrm>
            <a:custGeom>
              <a:rect b="b" l="l" r="r" t="t"/>
              <a:pathLst>
                <a:path extrusionOk="0" h="10774" w="30957">
                  <a:moveTo>
                    <a:pt x="379" y="0"/>
                  </a:moveTo>
                  <a:cubicBezTo>
                    <a:pt x="322" y="0"/>
                    <a:pt x="265" y="15"/>
                    <a:pt x="214" y="46"/>
                  </a:cubicBezTo>
                  <a:cubicBezTo>
                    <a:pt x="48" y="141"/>
                    <a:pt x="0" y="344"/>
                    <a:pt x="95" y="498"/>
                  </a:cubicBezTo>
                  <a:lnTo>
                    <a:pt x="5179" y="9321"/>
                  </a:lnTo>
                  <a:cubicBezTo>
                    <a:pt x="5703" y="10226"/>
                    <a:pt x="6668" y="10773"/>
                    <a:pt x="7703" y="10773"/>
                  </a:cubicBezTo>
                  <a:lnTo>
                    <a:pt x="23241" y="10773"/>
                  </a:lnTo>
                  <a:cubicBezTo>
                    <a:pt x="24277" y="10773"/>
                    <a:pt x="25253" y="10226"/>
                    <a:pt x="25765" y="9321"/>
                  </a:cubicBezTo>
                  <a:lnTo>
                    <a:pt x="30861" y="498"/>
                  </a:lnTo>
                  <a:cubicBezTo>
                    <a:pt x="30956" y="344"/>
                    <a:pt x="30897" y="141"/>
                    <a:pt x="30742" y="46"/>
                  </a:cubicBezTo>
                  <a:cubicBezTo>
                    <a:pt x="30687" y="15"/>
                    <a:pt x="30629" y="0"/>
                    <a:pt x="30571" y="0"/>
                  </a:cubicBezTo>
                  <a:cubicBezTo>
                    <a:pt x="30454" y="0"/>
                    <a:pt x="30342" y="61"/>
                    <a:pt x="30278" y="165"/>
                  </a:cubicBezTo>
                  <a:lnTo>
                    <a:pt x="25182" y="8987"/>
                  </a:lnTo>
                  <a:cubicBezTo>
                    <a:pt x="24789" y="9678"/>
                    <a:pt x="24039" y="10107"/>
                    <a:pt x="23241" y="10107"/>
                  </a:cubicBezTo>
                  <a:lnTo>
                    <a:pt x="7703" y="10107"/>
                  </a:lnTo>
                  <a:cubicBezTo>
                    <a:pt x="6906" y="10107"/>
                    <a:pt x="6167" y="9678"/>
                    <a:pt x="5763" y="8987"/>
                  </a:cubicBezTo>
                  <a:lnTo>
                    <a:pt x="667" y="165"/>
                  </a:lnTo>
                  <a:cubicBezTo>
                    <a:pt x="611" y="61"/>
                    <a:pt x="496" y="0"/>
                    <a:pt x="379" y="0"/>
                  </a:cubicBezTo>
                  <a:close/>
                </a:path>
              </a:pathLst>
            </a:custGeom>
            <a:solidFill>
              <a:srgbClr val="427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78"/>
            <p:cNvSpPr/>
            <p:nvPr/>
          </p:nvSpPr>
          <p:spPr>
            <a:xfrm>
              <a:off x="8922173" y="4890370"/>
              <a:ext cx="1326815" cy="1166764"/>
            </a:xfrm>
            <a:custGeom>
              <a:rect b="b" l="l" r="r" t="t"/>
              <a:pathLst>
                <a:path extrusionOk="0" h="29159" w="33160">
                  <a:moveTo>
                    <a:pt x="9514" y="1"/>
                  </a:moveTo>
                  <a:cubicBezTo>
                    <a:pt x="8680" y="1"/>
                    <a:pt x="7906" y="441"/>
                    <a:pt x="7490" y="1168"/>
                  </a:cubicBezTo>
                  <a:lnTo>
                    <a:pt x="429" y="13407"/>
                  </a:lnTo>
                  <a:cubicBezTo>
                    <a:pt x="1" y="14134"/>
                    <a:pt x="1" y="15027"/>
                    <a:pt x="429" y="15753"/>
                  </a:cubicBezTo>
                  <a:lnTo>
                    <a:pt x="7490" y="27981"/>
                  </a:lnTo>
                  <a:cubicBezTo>
                    <a:pt x="7906" y="28707"/>
                    <a:pt x="8680" y="29159"/>
                    <a:pt x="9514" y="29159"/>
                  </a:cubicBezTo>
                  <a:lnTo>
                    <a:pt x="23647" y="29159"/>
                  </a:lnTo>
                  <a:cubicBezTo>
                    <a:pt x="24480" y="29159"/>
                    <a:pt x="25254" y="28707"/>
                    <a:pt x="25671" y="27981"/>
                  </a:cubicBezTo>
                  <a:lnTo>
                    <a:pt x="32743" y="15753"/>
                  </a:lnTo>
                  <a:cubicBezTo>
                    <a:pt x="33160" y="15027"/>
                    <a:pt x="33160" y="14134"/>
                    <a:pt x="32743" y="13407"/>
                  </a:cubicBezTo>
                  <a:lnTo>
                    <a:pt x="25671" y="1168"/>
                  </a:lnTo>
                  <a:cubicBezTo>
                    <a:pt x="25254" y="441"/>
                    <a:pt x="24480" y="1"/>
                    <a:pt x="23647"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78"/>
            <p:cNvSpPr/>
            <p:nvPr/>
          </p:nvSpPr>
          <p:spPr>
            <a:xfrm>
              <a:off x="8992672" y="4956370"/>
              <a:ext cx="1186291" cy="1034763"/>
            </a:xfrm>
            <a:custGeom>
              <a:rect b="b" l="l" r="r" t="t"/>
              <a:pathLst>
                <a:path extrusionOk="0" h="25861" w="29648">
                  <a:moveTo>
                    <a:pt x="7919" y="0"/>
                  </a:moveTo>
                  <a:cubicBezTo>
                    <a:pt x="7573" y="0"/>
                    <a:pt x="7252" y="191"/>
                    <a:pt x="7073" y="488"/>
                  </a:cubicBezTo>
                  <a:lnTo>
                    <a:pt x="168" y="12442"/>
                  </a:lnTo>
                  <a:cubicBezTo>
                    <a:pt x="1" y="12752"/>
                    <a:pt x="1" y="13121"/>
                    <a:pt x="168" y="13418"/>
                  </a:cubicBezTo>
                  <a:lnTo>
                    <a:pt x="7073" y="25372"/>
                  </a:lnTo>
                  <a:cubicBezTo>
                    <a:pt x="7252" y="25682"/>
                    <a:pt x="7573" y="25860"/>
                    <a:pt x="7919" y="25860"/>
                  </a:cubicBezTo>
                  <a:lnTo>
                    <a:pt x="21718" y="25860"/>
                  </a:lnTo>
                  <a:cubicBezTo>
                    <a:pt x="22075" y="25860"/>
                    <a:pt x="22397" y="25682"/>
                    <a:pt x="22575" y="25372"/>
                  </a:cubicBezTo>
                  <a:lnTo>
                    <a:pt x="29469" y="13418"/>
                  </a:lnTo>
                  <a:cubicBezTo>
                    <a:pt x="29647" y="13121"/>
                    <a:pt x="29647" y="12752"/>
                    <a:pt x="29469" y="12442"/>
                  </a:cubicBezTo>
                  <a:lnTo>
                    <a:pt x="22575" y="488"/>
                  </a:lnTo>
                  <a:cubicBezTo>
                    <a:pt x="22397" y="191"/>
                    <a:pt x="22075" y="0"/>
                    <a:pt x="21718" y="0"/>
                  </a:cubicBezTo>
                  <a:close/>
                </a:path>
              </a:pathLst>
            </a:custGeom>
            <a:solidFill>
              <a:srgbClr val="427A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Open Sans"/>
                  <a:ea typeface="Open Sans"/>
                  <a:cs typeface="Open Sans"/>
                  <a:sym typeface="Open Sans"/>
                </a:rPr>
                <a:t>4</a:t>
              </a:r>
              <a:endParaRPr b="0" i="0" sz="2000" u="none" cap="none" strike="noStrike">
                <a:solidFill>
                  <a:srgbClr val="FFFFFF"/>
                </a:solidFill>
                <a:latin typeface="Open Sans"/>
                <a:ea typeface="Open Sans"/>
                <a:cs typeface="Open Sans"/>
                <a:sym typeface="Open Sans"/>
              </a:endParaRPr>
            </a:p>
          </p:txBody>
        </p:sp>
      </p:grpSp>
      <p:grpSp>
        <p:nvGrpSpPr>
          <p:cNvPr id="663" name="Google Shape;663;p278"/>
          <p:cNvGrpSpPr/>
          <p:nvPr/>
        </p:nvGrpSpPr>
        <p:grpSpPr>
          <a:xfrm>
            <a:off x="7473536" y="3726093"/>
            <a:ext cx="1326334" cy="1752209"/>
            <a:chOff x="7464775" y="3721360"/>
            <a:chExt cx="1326334" cy="1752209"/>
          </a:xfrm>
        </p:grpSpPr>
        <p:sp>
          <p:nvSpPr>
            <p:cNvPr id="664" name="Google Shape;664;p278"/>
            <p:cNvSpPr/>
            <p:nvPr/>
          </p:nvSpPr>
          <p:spPr>
            <a:xfrm>
              <a:off x="8114554" y="3875203"/>
              <a:ext cx="26727" cy="386881"/>
            </a:xfrm>
            <a:custGeom>
              <a:rect b="b" l="l" r="r" t="t"/>
              <a:pathLst>
                <a:path extrusionOk="0" h="9669" w="668">
                  <a:moveTo>
                    <a:pt x="334" y="1"/>
                  </a:moveTo>
                  <a:cubicBezTo>
                    <a:pt x="155" y="1"/>
                    <a:pt x="1" y="144"/>
                    <a:pt x="1" y="334"/>
                  </a:cubicBezTo>
                  <a:lnTo>
                    <a:pt x="1" y="9335"/>
                  </a:lnTo>
                  <a:cubicBezTo>
                    <a:pt x="1" y="9526"/>
                    <a:pt x="155" y="9669"/>
                    <a:pt x="334" y="9669"/>
                  </a:cubicBezTo>
                  <a:cubicBezTo>
                    <a:pt x="524" y="9669"/>
                    <a:pt x="667" y="9526"/>
                    <a:pt x="667" y="9335"/>
                  </a:cubicBezTo>
                  <a:lnTo>
                    <a:pt x="667" y="334"/>
                  </a:lnTo>
                  <a:cubicBezTo>
                    <a:pt x="667" y="144"/>
                    <a:pt x="524" y="1"/>
                    <a:pt x="334" y="1"/>
                  </a:cubicBezTo>
                  <a:close/>
                </a:path>
              </a:pathLst>
            </a:custGeom>
            <a:solidFill>
              <a:srgbClr val="0FC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78"/>
            <p:cNvSpPr/>
            <p:nvPr/>
          </p:nvSpPr>
          <p:spPr>
            <a:xfrm>
              <a:off x="8037373" y="3721360"/>
              <a:ext cx="181097" cy="180576"/>
            </a:xfrm>
            <a:custGeom>
              <a:rect b="b" l="l" r="r" t="t"/>
              <a:pathLst>
                <a:path extrusionOk="0" h="4513" w="4526">
                  <a:moveTo>
                    <a:pt x="2263" y="667"/>
                  </a:moveTo>
                  <a:cubicBezTo>
                    <a:pt x="3144" y="667"/>
                    <a:pt x="3858" y="1381"/>
                    <a:pt x="3858" y="2250"/>
                  </a:cubicBezTo>
                  <a:cubicBezTo>
                    <a:pt x="3858" y="3131"/>
                    <a:pt x="3144" y="3846"/>
                    <a:pt x="2263" y="3846"/>
                  </a:cubicBezTo>
                  <a:cubicBezTo>
                    <a:pt x="1394" y="3846"/>
                    <a:pt x="679" y="3131"/>
                    <a:pt x="679" y="2250"/>
                  </a:cubicBezTo>
                  <a:cubicBezTo>
                    <a:pt x="679" y="1381"/>
                    <a:pt x="1394" y="667"/>
                    <a:pt x="2263" y="667"/>
                  </a:cubicBezTo>
                  <a:close/>
                  <a:moveTo>
                    <a:pt x="2263" y="0"/>
                  </a:moveTo>
                  <a:cubicBezTo>
                    <a:pt x="1025" y="0"/>
                    <a:pt x="1" y="1012"/>
                    <a:pt x="1" y="2250"/>
                  </a:cubicBezTo>
                  <a:cubicBezTo>
                    <a:pt x="1" y="3501"/>
                    <a:pt x="1025" y="4513"/>
                    <a:pt x="2263" y="4513"/>
                  </a:cubicBezTo>
                  <a:cubicBezTo>
                    <a:pt x="3513" y="4513"/>
                    <a:pt x="4525" y="3501"/>
                    <a:pt x="4525" y="2250"/>
                  </a:cubicBezTo>
                  <a:cubicBezTo>
                    <a:pt x="4525" y="1012"/>
                    <a:pt x="3513" y="0"/>
                    <a:pt x="2263" y="0"/>
                  </a:cubicBezTo>
                  <a:close/>
                </a:path>
              </a:pathLst>
            </a:custGeom>
            <a:solidFill>
              <a:srgbClr val="0FC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78"/>
            <p:cNvSpPr/>
            <p:nvPr/>
          </p:nvSpPr>
          <p:spPr>
            <a:xfrm>
              <a:off x="7508587" y="4235345"/>
              <a:ext cx="1238707" cy="431175"/>
            </a:xfrm>
            <a:custGeom>
              <a:rect b="b" l="l" r="r" t="t"/>
              <a:pathLst>
                <a:path extrusionOk="0" h="10776" w="30958">
                  <a:moveTo>
                    <a:pt x="7704" y="1"/>
                  </a:moveTo>
                  <a:cubicBezTo>
                    <a:pt x="6668" y="1"/>
                    <a:pt x="5704" y="560"/>
                    <a:pt x="5192" y="1453"/>
                  </a:cubicBezTo>
                  <a:lnTo>
                    <a:pt x="96" y="10276"/>
                  </a:lnTo>
                  <a:cubicBezTo>
                    <a:pt x="1" y="10431"/>
                    <a:pt x="60" y="10645"/>
                    <a:pt x="215" y="10728"/>
                  </a:cubicBezTo>
                  <a:cubicBezTo>
                    <a:pt x="270" y="10760"/>
                    <a:pt x="329" y="10774"/>
                    <a:pt x="386" y="10774"/>
                  </a:cubicBezTo>
                  <a:cubicBezTo>
                    <a:pt x="503" y="10774"/>
                    <a:pt x="616" y="10713"/>
                    <a:pt x="680" y="10609"/>
                  </a:cubicBezTo>
                  <a:lnTo>
                    <a:pt x="5763" y="1787"/>
                  </a:lnTo>
                  <a:cubicBezTo>
                    <a:pt x="6168" y="1096"/>
                    <a:pt x="6906" y="668"/>
                    <a:pt x="7704" y="668"/>
                  </a:cubicBezTo>
                  <a:lnTo>
                    <a:pt x="23254" y="668"/>
                  </a:lnTo>
                  <a:cubicBezTo>
                    <a:pt x="24051" y="668"/>
                    <a:pt x="24790" y="1096"/>
                    <a:pt x="25194" y="1787"/>
                  </a:cubicBezTo>
                  <a:lnTo>
                    <a:pt x="30290" y="10609"/>
                  </a:lnTo>
                  <a:cubicBezTo>
                    <a:pt x="30350" y="10716"/>
                    <a:pt x="30457" y="10776"/>
                    <a:pt x="30576" y="10776"/>
                  </a:cubicBezTo>
                  <a:cubicBezTo>
                    <a:pt x="30636" y="10776"/>
                    <a:pt x="30695" y="10764"/>
                    <a:pt x="30743" y="10728"/>
                  </a:cubicBezTo>
                  <a:cubicBezTo>
                    <a:pt x="30898" y="10645"/>
                    <a:pt x="30957" y="10431"/>
                    <a:pt x="30862" y="10276"/>
                  </a:cubicBezTo>
                  <a:lnTo>
                    <a:pt x="25778" y="1453"/>
                  </a:lnTo>
                  <a:cubicBezTo>
                    <a:pt x="25254" y="560"/>
                    <a:pt x="24290" y="1"/>
                    <a:pt x="23254" y="1"/>
                  </a:cubicBezTo>
                  <a:close/>
                </a:path>
              </a:pathLst>
            </a:custGeom>
            <a:solidFill>
              <a:srgbClr val="0FCF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78"/>
            <p:cNvSpPr/>
            <p:nvPr/>
          </p:nvSpPr>
          <p:spPr>
            <a:xfrm>
              <a:off x="7464775" y="4306805"/>
              <a:ext cx="1326334" cy="1166764"/>
            </a:xfrm>
            <a:custGeom>
              <a:rect b="b" l="l" r="r" t="t"/>
              <a:pathLst>
                <a:path extrusionOk="0" h="29159" w="33148">
                  <a:moveTo>
                    <a:pt x="9514" y="1"/>
                  </a:moveTo>
                  <a:cubicBezTo>
                    <a:pt x="8680" y="1"/>
                    <a:pt x="7906" y="453"/>
                    <a:pt x="7478" y="1180"/>
                  </a:cubicBezTo>
                  <a:lnTo>
                    <a:pt x="417" y="13407"/>
                  </a:lnTo>
                  <a:cubicBezTo>
                    <a:pt x="0" y="14134"/>
                    <a:pt x="0" y="15026"/>
                    <a:pt x="417" y="15753"/>
                  </a:cubicBezTo>
                  <a:lnTo>
                    <a:pt x="7478" y="27992"/>
                  </a:lnTo>
                  <a:cubicBezTo>
                    <a:pt x="7906" y="28719"/>
                    <a:pt x="8680" y="29159"/>
                    <a:pt x="9514" y="29159"/>
                  </a:cubicBezTo>
                  <a:lnTo>
                    <a:pt x="23646" y="29159"/>
                  </a:lnTo>
                  <a:cubicBezTo>
                    <a:pt x="24480" y="29159"/>
                    <a:pt x="25254" y="28719"/>
                    <a:pt x="25670" y="27992"/>
                  </a:cubicBezTo>
                  <a:lnTo>
                    <a:pt x="32731" y="15753"/>
                  </a:lnTo>
                  <a:cubicBezTo>
                    <a:pt x="33147" y="15026"/>
                    <a:pt x="33147" y="14134"/>
                    <a:pt x="32731" y="13407"/>
                  </a:cubicBezTo>
                  <a:lnTo>
                    <a:pt x="25670" y="1180"/>
                  </a:lnTo>
                  <a:cubicBezTo>
                    <a:pt x="25254" y="453"/>
                    <a:pt x="24480" y="1"/>
                    <a:pt x="23646"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78"/>
            <p:cNvSpPr/>
            <p:nvPr/>
          </p:nvSpPr>
          <p:spPr>
            <a:xfrm>
              <a:off x="7534794" y="4372785"/>
              <a:ext cx="1186291" cy="1034803"/>
            </a:xfrm>
            <a:custGeom>
              <a:rect b="b" l="l" r="r" t="t"/>
              <a:pathLst>
                <a:path extrusionOk="0" h="25862" w="29648">
                  <a:moveTo>
                    <a:pt x="7930" y="1"/>
                  </a:moveTo>
                  <a:cubicBezTo>
                    <a:pt x="7573" y="1"/>
                    <a:pt x="7252" y="179"/>
                    <a:pt x="7073" y="489"/>
                  </a:cubicBezTo>
                  <a:lnTo>
                    <a:pt x="179" y="12443"/>
                  </a:lnTo>
                  <a:cubicBezTo>
                    <a:pt x="1" y="12740"/>
                    <a:pt x="1" y="13121"/>
                    <a:pt x="179" y="13419"/>
                  </a:cubicBezTo>
                  <a:lnTo>
                    <a:pt x="7073" y="25373"/>
                  </a:lnTo>
                  <a:cubicBezTo>
                    <a:pt x="7252" y="25671"/>
                    <a:pt x="7573" y="25861"/>
                    <a:pt x="7930" y="25861"/>
                  </a:cubicBezTo>
                  <a:lnTo>
                    <a:pt x="21730" y="25861"/>
                  </a:lnTo>
                  <a:cubicBezTo>
                    <a:pt x="22075" y="25861"/>
                    <a:pt x="22396" y="25671"/>
                    <a:pt x="22575" y="25373"/>
                  </a:cubicBezTo>
                  <a:lnTo>
                    <a:pt x="29481" y="13419"/>
                  </a:lnTo>
                  <a:cubicBezTo>
                    <a:pt x="29647" y="13121"/>
                    <a:pt x="29647" y="12740"/>
                    <a:pt x="29481" y="12443"/>
                  </a:cubicBezTo>
                  <a:lnTo>
                    <a:pt x="22575" y="489"/>
                  </a:lnTo>
                  <a:cubicBezTo>
                    <a:pt x="22396" y="179"/>
                    <a:pt x="22075" y="1"/>
                    <a:pt x="21730" y="1"/>
                  </a:cubicBezTo>
                  <a:close/>
                </a:path>
              </a:pathLst>
            </a:custGeom>
            <a:solidFill>
              <a:srgbClr val="0FCF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Open Sans"/>
                  <a:ea typeface="Open Sans"/>
                  <a:cs typeface="Open Sans"/>
                  <a:sym typeface="Open Sans"/>
                </a:rPr>
                <a:t>3</a:t>
              </a:r>
              <a:endParaRPr b="0" i="0" sz="2000" u="none" cap="none" strike="noStrike">
                <a:solidFill>
                  <a:srgbClr val="FFFFFF"/>
                </a:solidFill>
                <a:latin typeface="Open Sans"/>
                <a:ea typeface="Open Sans"/>
                <a:cs typeface="Open Sans"/>
                <a:sym typeface="Open Sans"/>
              </a:endParaRPr>
            </a:p>
          </p:txBody>
        </p:sp>
      </p:grpSp>
      <p:sp>
        <p:nvSpPr>
          <p:cNvPr id="669" name="Google Shape;669;p278"/>
          <p:cNvSpPr/>
          <p:nvPr/>
        </p:nvSpPr>
        <p:spPr>
          <a:xfrm>
            <a:off x="1470822" y="1800526"/>
            <a:ext cx="3957152" cy="1912700"/>
          </a:xfrm>
          <a:custGeom>
            <a:rect b="b" l="l" r="r" t="t"/>
            <a:pathLst>
              <a:path extrusionOk="0" h="20432" w="38994">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cap="flat" cmpd="sng" w="28575">
            <a:solidFill>
              <a:srgbClr val="E4B363"/>
            </a:solidFill>
            <a:prstDash val="solid"/>
            <a:round/>
            <a:headEnd len="sm" w="sm" type="none"/>
            <a:tailEnd len="sm" w="sm" type="none"/>
          </a:ln>
        </p:spPr>
        <p:txBody>
          <a:bodyPr anchorCtr="0" anchor="ctr" bIns="137150" lIns="91425" spcFirstLastPara="1" rIns="91425" wrap="square" tIns="91425">
            <a:noAutofit/>
          </a:bodyPr>
          <a:lstStyle/>
          <a:p>
            <a:pPr indent="0" lvl="0" marL="0" marR="0" rtl="0" algn="ctr">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Security</a:t>
            </a:r>
            <a:r>
              <a:rPr b="0" i="0" lang="en-US" sz="2000" u="none" cap="none" strike="noStrike">
                <a:solidFill>
                  <a:srgbClr val="3F3F3F"/>
                </a:solidFill>
                <a:latin typeface="Open Sans"/>
                <a:ea typeface="Open Sans"/>
                <a:cs typeface="Open Sans"/>
                <a:sym typeface="Open Sans"/>
              </a:rPr>
              <a:t>:</a:t>
            </a:r>
            <a:endParaRPr/>
          </a:p>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Enforces consistent security policies across infrastructure</a:t>
            </a:r>
            <a:endParaRPr/>
          </a:p>
        </p:txBody>
      </p:sp>
      <p:grpSp>
        <p:nvGrpSpPr>
          <p:cNvPr id="670" name="Google Shape;670;p278"/>
          <p:cNvGrpSpPr/>
          <p:nvPr/>
        </p:nvGrpSpPr>
        <p:grpSpPr>
          <a:xfrm>
            <a:off x="2779153" y="3726093"/>
            <a:ext cx="1326815" cy="1752209"/>
            <a:chOff x="2800753" y="3747274"/>
            <a:chExt cx="1326815" cy="1752209"/>
          </a:xfrm>
        </p:grpSpPr>
        <p:sp>
          <p:nvSpPr>
            <p:cNvPr id="671" name="Google Shape;671;p278"/>
            <p:cNvSpPr/>
            <p:nvPr/>
          </p:nvSpPr>
          <p:spPr>
            <a:xfrm>
              <a:off x="3373831" y="3747274"/>
              <a:ext cx="180576" cy="180576"/>
            </a:xfrm>
            <a:custGeom>
              <a:rect b="b" l="l" r="r" t="t"/>
              <a:pathLst>
                <a:path extrusionOk="0" h="4513" w="4513">
                  <a:moveTo>
                    <a:pt x="2251" y="667"/>
                  </a:moveTo>
                  <a:cubicBezTo>
                    <a:pt x="3132" y="667"/>
                    <a:pt x="3846" y="1381"/>
                    <a:pt x="3846" y="2250"/>
                  </a:cubicBezTo>
                  <a:cubicBezTo>
                    <a:pt x="3846" y="3131"/>
                    <a:pt x="3132" y="3846"/>
                    <a:pt x="2251" y="3846"/>
                  </a:cubicBezTo>
                  <a:cubicBezTo>
                    <a:pt x="1382" y="3846"/>
                    <a:pt x="667" y="3131"/>
                    <a:pt x="667" y="2250"/>
                  </a:cubicBezTo>
                  <a:cubicBezTo>
                    <a:pt x="667" y="1381"/>
                    <a:pt x="1382" y="667"/>
                    <a:pt x="2251" y="667"/>
                  </a:cubicBezTo>
                  <a:close/>
                  <a:moveTo>
                    <a:pt x="2251" y="0"/>
                  </a:moveTo>
                  <a:cubicBezTo>
                    <a:pt x="1013" y="0"/>
                    <a:pt x="1" y="1012"/>
                    <a:pt x="1" y="2250"/>
                  </a:cubicBezTo>
                  <a:cubicBezTo>
                    <a:pt x="1" y="3501"/>
                    <a:pt x="1013" y="4513"/>
                    <a:pt x="2251" y="4513"/>
                  </a:cubicBezTo>
                  <a:cubicBezTo>
                    <a:pt x="3501" y="4513"/>
                    <a:pt x="4513" y="3501"/>
                    <a:pt x="4513" y="2250"/>
                  </a:cubicBezTo>
                  <a:cubicBezTo>
                    <a:pt x="4513" y="1012"/>
                    <a:pt x="3501" y="0"/>
                    <a:pt x="2251" y="0"/>
                  </a:cubicBezTo>
                  <a:close/>
                </a:path>
              </a:pathLst>
            </a:custGeom>
            <a:solidFill>
              <a:srgbClr val="E4B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2" name="Google Shape;672;p278"/>
            <p:cNvGrpSpPr/>
            <p:nvPr/>
          </p:nvGrpSpPr>
          <p:grpSpPr>
            <a:xfrm>
              <a:off x="2800753" y="3901117"/>
              <a:ext cx="1326815" cy="1598366"/>
              <a:chOff x="2800753" y="3901117"/>
              <a:chExt cx="1326815" cy="1598366"/>
            </a:xfrm>
          </p:grpSpPr>
          <p:sp>
            <p:nvSpPr>
              <p:cNvPr id="673" name="Google Shape;673;p278"/>
              <p:cNvSpPr/>
              <p:nvPr/>
            </p:nvSpPr>
            <p:spPr>
              <a:xfrm>
                <a:off x="3450533" y="3901117"/>
                <a:ext cx="26727" cy="386881"/>
              </a:xfrm>
              <a:custGeom>
                <a:rect b="b" l="l" r="r" t="t"/>
                <a:pathLst>
                  <a:path extrusionOk="0" h="9669" w="668">
                    <a:moveTo>
                      <a:pt x="334" y="1"/>
                    </a:moveTo>
                    <a:cubicBezTo>
                      <a:pt x="155" y="1"/>
                      <a:pt x="0" y="144"/>
                      <a:pt x="0" y="334"/>
                    </a:cubicBezTo>
                    <a:lnTo>
                      <a:pt x="0" y="9335"/>
                    </a:lnTo>
                    <a:cubicBezTo>
                      <a:pt x="0" y="9526"/>
                      <a:pt x="155" y="9669"/>
                      <a:pt x="334" y="9669"/>
                    </a:cubicBezTo>
                    <a:cubicBezTo>
                      <a:pt x="524" y="9669"/>
                      <a:pt x="667" y="9526"/>
                      <a:pt x="667" y="9335"/>
                    </a:cubicBezTo>
                    <a:lnTo>
                      <a:pt x="667" y="334"/>
                    </a:lnTo>
                    <a:cubicBezTo>
                      <a:pt x="667" y="144"/>
                      <a:pt x="524" y="1"/>
                      <a:pt x="334" y="1"/>
                    </a:cubicBezTo>
                    <a:close/>
                  </a:path>
                </a:pathLst>
              </a:custGeom>
              <a:solidFill>
                <a:srgbClr val="E4B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78"/>
              <p:cNvSpPr/>
              <p:nvPr/>
            </p:nvSpPr>
            <p:spPr>
              <a:xfrm>
                <a:off x="2844565" y="4261259"/>
                <a:ext cx="1238667" cy="431175"/>
              </a:xfrm>
              <a:custGeom>
                <a:rect b="b" l="l" r="r" t="t"/>
                <a:pathLst>
                  <a:path extrusionOk="0" h="10776" w="30957">
                    <a:moveTo>
                      <a:pt x="7716" y="1"/>
                    </a:moveTo>
                    <a:cubicBezTo>
                      <a:pt x="6680" y="1"/>
                      <a:pt x="5704" y="560"/>
                      <a:pt x="5192" y="1453"/>
                    </a:cubicBezTo>
                    <a:lnTo>
                      <a:pt x="96" y="10276"/>
                    </a:lnTo>
                    <a:cubicBezTo>
                      <a:pt x="1" y="10431"/>
                      <a:pt x="60" y="10645"/>
                      <a:pt x="227" y="10728"/>
                    </a:cubicBezTo>
                    <a:cubicBezTo>
                      <a:pt x="278" y="10760"/>
                      <a:pt x="334" y="10774"/>
                      <a:pt x="389" y="10774"/>
                    </a:cubicBezTo>
                    <a:cubicBezTo>
                      <a:pt x="503" y="10774"/>
                      <a:pt x="615" y="10713"/>
                      <a:pt x="679" y="10609"/>
                    </a:cubicBezTo>
                    <a:lnTo>
                      <a:pt x="5775" y="1787"/>
                    </a:lnTo>
                    <a:cubicBezTo>
                      <a:pt x="6168" y="1096"/>
                      <a:pt x="6918" y="668"/>
                      <a:pt x="7716" y="668"/>
                    </a:cubicBezTo>
                    <a:lnTo>
                      <a:pt x="23254" y="668"/>
                    </a:lnTo>
                    <a:cubicBezTo>
                      <a:pt x="24051" y="668"/>
                      <a:pt x="24801" y="1096"/>
                      <a:pt x="25194" y="1787"/>
                    </a:cubicBezTo>
                    <a:lnTo>
                      <a:pt x="30290" y="10609"/>
                    </a:lnTo>
                    <a:cubicBezTo>
                      <a:pt x="30350" y="10716"/>
                      <a:pt x="30457" y="10776"/>
                      <a:pt x="30576" y="10776"/>
                    </a:cubicBezTo>
                    <a:cubicBezTo>
                      <a:pt x="30635" y="10776"/>
                      <a:pt x="30695" y="10764"/>
                      <a:pt x="30743" y="10728"/>
                    </a:cubicBezTo>
                    <a:cubicBezTo>
                      <a:pt x="30909" y="10645"/>
                      <a:pt x="30957" y="10431"/>
                      <a:pt x="30862" y="10276"/>
                    </a:cubicBezTo>
                    <a:lnTo>
                      <a:pt x="25778" y="1453"/>
                    </a:lnTo>
                    <a:cubicBezTo>
                      <a:pt x="25254" y="560"/>
                      <a:pt x="24289" y="1"/>
                      <a:pt x="23254" y="1"/>
                    </a:cubicBezTo>
                    <a:close/>
                  </a:path>
                </a:pathLst>
              </a:custGeom>
              <a:solidFill>
                <a:srgbClr val="E4B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78"/>
              <p:cNvSpPr/>
              <p:nvPr/>
            </p:nvSpPr>
            <p:spPr>
              <a:xfrm>
                <a:off x="2800753" y="4332719"/>
                <a:ext cx="1326815" cy="1166764"/>
              </a:xfrm>
              <a:custGeom>
                <a:rect b="b" l="l" r="r" t="t"/>
                <a:pathLst>
                  <a:path extrusionOk="0" h="29159" w="33160">
                    <a:moveTo>
                      <a:pt x="9513" y="1"/>
                    </a:moveTo>
                    <a:cubicBezTo>
                      <a:pt x="8680" y="1"/>
                      <a:pt x="7906" y="453"/>
                      <a:pt x="7489" y="1180"/>
                    </a:cubicBezTo>
                    <a:lnTo>
                      <a:pt x="417" y="13407"/>
                    </a:lnTo>
                    <a:cubicBezTo>
                      <a:pt x="0" y="14134"/>
                      <a:pt x="0" y="15026"/>
                      <a:pt x="417" y="15753"/>
                    </a:cubicBezTo>
                    <a:lnTo>
                      <a:pt x="7489" y="27992"/>
                    </a:lnTo>
                    <a:cubicBezTo>
                      <a:pt x="7906" y="28719"/>
                      <a:pt x="8680" y="29159"/>
                      <a:pt x="9513" y="29159"/>
                    </a:cubicBezTo>
                    <a:lnTo>
                      <a:pt x="23646" y="29159"/>
                    </a:lnTo>
                    <a:cubicBezTo>
                      <a:pt x="24480" y="29159"/>
                      <a:pt x="25253" y="28719"/>
                      <a:pt x="25670" y="27992"/>
                    </a:cubicBezTo>
                    <a:lnTo>
                      <a:pt x="32731" y="15753"/>
                    </a:lnTo>
                    <a:cubicBezTo>
                      <a:pt x="33159" y="15026"/>
                      <a:pt x="33159" y="14134"/>
                      <a:pt x="32731" y="13407"/>
                    </a:cubicBezTo>
                    <a:lnTo>
                      <a:pt x="25670" y="1180"/>
                    </a:lnTo>
                    <a:cubicBezTo>
                      <a:pt x="25253" y="453"/>
                      <a:pt x="24480" y="1"/>
                      <a:pt x="23646" y="1"/>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78"/>
              <p:cNvSpPr/>
              <p:nvPr/>
            </p:nvSpPr>
            <p:spPr>
              <a:xfrm>
                <a:off x="2870772" y="4398699"/>
                <a:ext cx="1186291" cy="1034803"/>
              </a:xfrm>
              <a:custGeom>
                <a:rect b="b" l="l" r="r" t="t"/>
                <a:pathLst>
                  <a:path extrusionOk="0" h="25862" w="29648">
                    <a:moveTo>
                      <a:pt x="7930" y="1"/>
                    </a:moveTo>
                    <a:cubicBezTo>
                      <a:pt x="7573" y="1"/>
                      <a:pt x="7251" y="179"/>
                      <a:pt x="7073" y="489"/>
                    </a:cubicBezTo>
                    <a:lnTo>
                      <a:pt x="179" y="12443"/>
                    </a:lnTo>
                    <a:cubicBezTo>
                      <a:pt x="1" y="12740"/>
                      <a:pt x="1" y="13121"/>
                      <a:pt x="179" y="13419"/>
                    </a:cubicBezTo>
                    <a:lnTo>
                      <a:pt x="7085" y="25373"/>
                    </a:lnTo>
                    <a:cubicBezTo>
                      <a:pt x="7251" y="25671"/>
                      <a:pt x="7573" y="25861"/>
                      <a:pt x="7930" y="25861"/>
                    </a:cubicBezTo>
                    <a:lnTo>
                      <a:pt x="21729" y="25861"/>
                    </a:lnTo>
                    <a:cubicBezTo>
                      <a:pt x="22075" y="25861"/>
                      <a:pt x="22408" y="25671"/>
                      <a:pt x="22575" y="25373"/>
                    </a:cubicBezTo>
                    <a:lnTo>
                      <a:pt x="29480" y="13419"/>
                    </a:lnTo>
                    <a:cubicBezTo>
                      <a:pt x="29647" y="13121"/>
                      <a:pt x="29647" y="12740"/>
                      <a:pt x="29480" y="12443"/>
                    </a:cubicBezTo>
                    <a:lnTo>
                      <a:pt x="22575" y="489"/>
                    </a:lnTo>
                    <a:cubicBezTo>
                      <a:pt x="22408" y="179"/>
                      <a:pt x="22075" y="1"/>
                      <a:pt x="21729" y="1"/>
                    </a:cubicBezTo>
                    <a:close/>
                  </a:path>
                </a:pathLst>
              </a:custGeom>
              <a:solidFill>
                <a:srgbClr val="E4B3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000" u="none" cap="none" strike="noStrike">
                    <a:solidFill>
                      <a:srgbClr val="FFFFFF"/>
                    </a:solidFill>
                    <a:latin typeface="Open Sans"/>
                    <a:ea typeface="Open Sans"/>
                    <a:cs typeface="Open Sans"/>
                    <a:sym typeface="Open Sans"/>
                  </a:rPr>
                  <a:t>1</a:t>
                </a:r>
                <a:endParaRPr b="0" i="0" sz="2000" u="none" cap="none" strike="noStrike">
                  <a:solidFill>
                    <a:srgbClr val="FFFFFF"/>
                  </a:solidFill>
                  <a:latin typeface="Open Sans"/>
                  <a:ea typeface="Open Sans"/>
                  <a:cs typeface="Open Sans"/>
                  <a:sym typeface="Open Sans"/>
                </a:endParaRPr>
              </a:p>
            </p:txBody>
          </p:sp>
        </p:grpSp>
      </p:grpSp>
      <p:sp>
        <p:nvSpPr>
          <p:cNvPr id="677" name="Google Shape;677;p278"/>
          <p:cNvSpPr/>
          <p:nvPr/>
        </p:nvSpPr>
        <p:spPr>
          <a:xfrm>
            <a:off x="6424975" y="1805749"/>
            <a:ext cx="3653879" cy="1912700"/>
          </a:xfrm>
          <a:custGeom>
            <a:rect b="b" l="l" r="r" t="t"/>
            <a:pathLst>
              <a:path extrusionOk="0" h="20432" w="38994">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cap="flat" cmpd="sng" w="28575">
            <a:solidFill>
              <a:srgbClr val="0FCFE8"/>
            </a:solidFill>
            <a:prstDash val="solid"/>
            <a:round/>
            <a:headEnd len="sm" w="sm" type="none"/>
            <a:tailEnd len="sm" w="sm" type="none"/>
          </a:ln>
        </p:spPr>
        <p:txBody>
          <a:bodyPr anchorCtr="0" anchor="ctr" bIns="137150" lIns="91425" spcFirstLastPara="1" rIns="91425" wrap="square" tIns="91425">
            <a:noAutofit/>
          </a:bodyPr>
          <a:lstStyle/>
          <a:p>
            <a:pPr indent="0" lvl="0" marL="0" marR="0" rtl="0" algn="ctr">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Version control</a:t>
            </a:r>
            <a:r>
              <a:rPr b="0" i="0" lang="en-US" sz="2000" u="none" cap="none" strike="noStrike">
                <a:solidFill>
                  <a:srgbClr val="3F3F3F"/>
                </a:solidFill>
                <a:latin typeface="Open Sans"/>
                <a:ea typeface="Open Sans"/>
                <a:cs typeface="Open Sans"/>
                <a:sym typeface="Open Sans"/>
              </a:rPr>
              <a:t>: </a:t>
            </a:r>
            <a:endParaRPr/>
          </a:p>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Track changes and revert to previous configurations</a:t>
            </a:r>
            <a:endParaRPr/>
          </a:p>
        </p:txBody>
      </p:sp>
      <p:sp>
        <p:nvSpPr>
          <p:cNvPr id="678" name="Google Shape;678;p278"/>
          <p:cNvSpPr/>
          <p:nvPr/>
        </p:nvSpPr>
        <p:spPr>
          <a:xfrm>
            <a:off x="11128648" y="1694280"/>
            <a:ext cx="3653880" cy="1983892"/>
          </a:xfrm>
          <a:custGeom>
            <a:rect b="b" l="l" r="r" t="t"/>
            <a:pathLst>
              <a:path extrusionOk="0" h="20432" w="38994">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cap="flat" cmpd="sng" w="28575">
            <a:solidFill>
              <a:srgbClr val="0075C4"/>
            </a:solidFill>
            <a:prstDash val="solid"/>
            <a:round/>
            <a:headEnd len="sm" w="sm" type="none"/>
            <a:tailEnd len="sm" w="sm" type="none"/>
          </a:ln>
        </p:spPr>
        <p:txBody>
          <a:bodyPr anchorCtr="0" anchor="ctr" bIns="137150" lIns="91425" spcFirstLastPara="1" rIns="91425" wrap="square" tIns="91425">
            <a:noAutofit/>
          </a:bodyPr>
          <a:lstStyle/>
          <a:p>
            <a:pPr indent="0" lvl="1" marL="0" marR="0" rtl="0" algn="ctr">
              <a:lnSpc>
                <a:spcPct val="100000"/>
              </a:lnSpc>
              <a:spcBef>
                <a:spcPts val="0"/>
              </a:spcBef>
              <a:spcAft>
                <a:spcPts val="0"/>
              </a:spcAft>
              <a:buClr>
                <a:srgbClr val="000000"/>
              </a:buClr>
              <a:buSzPts val="1800"/>
              <a:buFont typeface="Arial"/>
              <a:buNone/>
            </a:pPr>
            <a:r>
              <a:rPr b="1" i="0" lang="en-US" sz="2000" u="none" cap="none" strike="noStrike">
                <a:solidFill>
                  <a:srgbClr val="3F3F3F"/>
                </a:solidFill>
                <a:latin typeface="Open Sans"/>
                <a:ea typeface="Open Sans"/>
                <a:cs typeface="Open Sans"/>
                <a:sym typeface="Open Sans"/>
              </a:rPr>
              <a:t>Speed and agility:</a:t>
            </a:r>
            <a:endParaRPr/>
          </a:p>
          <a:p>
            <a:pPr indent="0" lvl="1" marL="0" marR="0" rtl="0" algn="ctr">
              <a:lnSpc>
                <a:spcPct val="100000"/>
              </a:lnSpc>
              <a:spcBef>
                <a:spcPts val="0"/>
              </a:spcBef>
              <a:spcAft>
                <a:spcPts val="0"/>
              </a:spcAft>
              <a:buClr>
                <a:srgbClr val="000000"/>
              </a:buClr>
              <a:buSzPts val="1800"/>
              <a:buFont typeface="Arial"/>
              <a:buNone/>
            </a:pPr>
            <a:r>
              <a:rPr b="0" i="0" lang="en-US" sz="2000" u="none" cap="none" strike="noStrike">
                <a:solidFill>
                  <a:srgbClr val="3F3F3F"/>
                </a:solidFill>
                <a:latin typeface="Open Sans"/>
                <a:ea typeface="Open Sans"/>
                <a:cs typeface="Open Sans"/>
                <a:sym typeface="Open Sans"/>
              </a:rPr>
              <a:t>Allows you to provision and deploy infrastructure quickly and easily</a:t>
            </a:r>
            <a:endParaRPr/>
          </a:p>
        </p:txBody>
      </p:sp>
      <p:sp>
        <p:nvSpPr>
          <p:cNvPr id="679" name="Google Shape;679;p278"/>
          <p:cNvSpPr/>
          <p:nvPr/>
        </p:nvSpPr>
        <p:spPr>
          <a:xfrm>
            <a:off x="8664201" y="6505058"/>
            <a:ext cx="3653880" cy="1821475"/>
          </a:xfrm>
          <a:custGeom>
            <a:rect b="b" l="l" r="r" t="t"/>
            <a:pathLst>
              <a:path extrusionOk="0" h="20432" w="38982">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cap="flat" cmpd="sng" w="28575">
            <a:solidFill>
              <a:srgbClr val="427AA1"/>
            </a:solidFill>
            <a:prstDash val="solid"/>
            <a:round/>
            <a:headEnd len="sm" w="sm" type="none"/>
            <a:tailEnd len="sm" w="sm" type="none"/>
          </a:ln>
        </p:spPr>
        <p:txBody>
          <a:bodyPr anchorCtr="0" anchor="ctr" bIns="91425" lIns="91425" spcFirstLastPara="1" rIns="91425" wrap="square" tIns="137150">
            <a:noAutofit/>
          </a:bodyPr>
          <a:lstStyle/>
          <a:p>
            <a:pPr indent="0" lvl="0" marL="0" marR="0" rtl="0" algn="ctr">
              <a:lnSpc>
                <a:spcPct val="100000"/>
              </a:lnSpc>
              <a:spcBef>
                <a:spcPts val="0"/>
              </a:spcBef>
              <a:spcAft>
                <a:spcPts val="0"/>
              </a:spcAft>
              <a:buNone/>
            </a:pPr>
            <a:r>
              <a:t/>
            </a:r>
            <a:endParaRPr b="1" i="0" sz="20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Repeatable</a:t>
            </a:r>
            <a:r>
              <a:rPr b="0" i="0" lang="en-US" sz="2000" u="none" cap="none" strike="noStrike">
                <a:solidFill>
                  <a:srgbClr val="3F3F3F"/>
                </a:solidFill>
                <a:latin typeface="Open Sans"/>
                <a:ea typeface="Open Sans"/>
                <a:cs typeface="Open Sans"/>
                <a:sym typeface="Open Sans"/>
              </a:rPr>
              <a:t>:   </a:t>
            </a:r>
            <a:endParaRPr/>
          </a:p>
          <a:p>
            <a:pPr indent="0" lvl="0" marL="0" marR="0" rtl="0" algn="ctr">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Spin up identical environments easily for testing or production</a:t>
            </a:r>
            <a:endParaRPr/>
          </a:p>
        </p:txBody>
      </p:sp>
      <p:sp>
        <p:nvSpPr>
          <p:cNvPr id="680" name="Google Shape;680;p278"/>
          <p:cNvSpPr/>
          <p:nvPr/>
        </p:nvSpPr>
        <p:spPr>
          <a:xfrm>
            <a:off x="6146800" y="816352"/>
            <a:ext cx="39727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279"/>
          <p:cNvSpPr txBox="1"/>
          <p:nvPr>
            <p:ph type="title"/>
          </p:nvPr>
        </p:nvSpPr>
        <p:spPr>
          <a:xfrm>
            <a:off x="100887" y="223654"/>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Components of IaC</a:t>
            </a:r>
            <a:endParaRPr/>
          </a:p>
        </p:txBody>
      </p:sp>
      <p:grpSp>
        <p:nvGrpSpPr>
          <p:cNvPr id="686" name="Google Shape;686;p279"/>
          <p:cNvGrpSpPr/>
          <p:nvPr/>
        </p:nvGrpSpPr>
        <p:grpSpPr>
          <a:xfrm>
            <a:off x="470071" y="1586226"/>
            <a:ext cx="15315858" cy="5971546"/>
            <a:chOff x="470071" y="1928779"/>
            <a:chExt cx="15315858" cy="5971546"/>
          </a:xfrm>
        </p:grpSpPr>
        <p:sp>
          <p:nvSpPr>
            <p:cNvPr id="687" name="Google Shape;687;p279"/>
            <p:cNvSpPr/>
            <p:nvPr/>
          </p:nvSpPr>
          <p:spPr>
            <a:xfrm>
              <a:off x="470071" y="5617506"/>
              <a:ext cx="4843191" cy="1836973"/>
            </a:xfrm>
            <a:prstGeom prst="roundRect">
              <a:avLst>
                <a:gd fmla="val 16667" name="adj"/>
              </a:avLst>
            </a:prstGeom>
            <a:noFill/>
            <a:ln cap="flat" cmpd="sng" w="9525">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Code files</a:t>
              </a:r>
              <a:r>
                <a:rPr b="0" i="0" lang="en-US" sz="2200" u="none" cap="none" strike="noStrike">
                  <a:solidFill>
                    <a:srgbClr val="3F3F3F"/>
                  </a:solidFill>
                  <a:latin typeface="Open Sans"/>
                  <a:ea typeface="Open Sans"/>
                  <a:cs typeface="Open Sans"/>
                  <a:sym typeface="Open Sans"/>
                </a:rPr>
                <a:t>: </a:t>
              </a:r>
              <a:endParaRPr/>
            </a:p>
            <a:p>
              <a:pPr indent="0" lvl="0" marL="0" marR="0" rtl="0" algn="ctr">
                <a:lnSpc>
                  <a:spcPct val="100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Written in languages such as Terraform, Ansible, or Chef.</a:t>
              </a:r>
              <a:endParaRPr/>
            </a:p>
          </p:txBody>
        </p:sp>
        <p:sp>
          <p:nvSpPr>
            <p:cNvPr id="688" name="Google Shape;688;p279"/>
            <p:cNvSpPr/>
            <p:nvPr/>
          </p:nvSpPr>
          <p:spPr>
            <a:xfrm>
              <a:off x="10942610" y="5617506"/>
              <a:ext cx="4843319" cy="1836973"/>
            </a:xfrm>
            <a:prstGeom prst="roundRect">
              <a:avLst>
                <a:gd fmla="val 16667" name="adj"/>
              </a:avLst>
            </a:prstGeom>
            <a:noFill/>
            <a:ln cap="flat" cmpd="sng" w="9525">
              <a:solidFill>
                <a:srgbClr val="FDB3B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Version control system:</a:t>
              </a:r>
              <a:endParaRPr/>
            </a:p>
            <a:p>
              <a:pPr indent="0" lvl="0" marL="0" marR="0" rtl="0" algn="ctr">
                <a:lnSpc>
                  <a:spcPct val="100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Track changes and manage different versions of configurations.</a:t>
              </a:r>
              <a:endParaRPr/>
            </a:p>
          </p:txBody>
        </p:sp>
        <p:grpSp>
          <p:nvGrpSpPr>
            <p:cNvPr id="689" name="Google Shape;689;p279"/>
            <p:cNvGrpSpPr/>
            <p:nvPr/>
          </p:nvGrpSpPr>
          <p:grpSpPr>
            <a:xfrm>
              <a:off x="5514623" y="1928779"/>
              <a:ext cx="5226626" cy="5971546"/>
              <a:chOff x="5683621" y="1928779"/>
              <a:chExt cx="5226626" cy="5971546"/>
            </a:xfrm>
          </p:grpSpPr>
          <p:sp>
            <p:nvSpPr>
              <p:cNvPr id="690" name="Google Shape;690;p279"/>
              <p:cNvSpPr/>
              <p:nvPr/>
            </p:nvSpPr>
            <p:spPr>
              <a:xfrm>
                <a:off x="5683621" y="1928779"/>
                <a:ext cx="5226626" cy="1989741"/>
              </a:xfrm>
              <a:prstGeom prst="roundRect">
                <a:avLst>
                  <a:gd fmla="val 16667" name="adj"/>
                </a:avLst>
              </a:prstGeom>
              <a:noFill/>
              <a:ln cap="flat" cmpd="sng" w="9525">
                <a:solidFill>
                  <a:srgbClr val="FDAD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Provisioning tools</a:t>
                </a:r>
                <a:r>
                  <a:rPr b="0" i="0" lang="en-US" sz="2200" u="none" cap="none" strike="noStrike">
                    <a:solidFill>
                      <a:srgbClr val="3F3F3F"/>
                    </a:solidFill>
                    <a:latin typeface="Open Sans"/>
                    <a:ea typeface="Open Sans"/>
                    <a:cs typeface="Open Sans"/>
                    <a:sym typeface="Open Sans"/>
                  </a:rPr>
                  <a:t>:</a:t>
                </a:r>
                <a:endParaRPr/>
              </a:p>
              <a:p>
                <a:pPr indent="0" lvl="0" marL="0" marR="0" rtl="0" algn="ctr">
                  <a:lnSpc>
                    <a:spcPct val="100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Interpret the code and interact with cloud providers or on-premises infrastructure.</a:t>
                </a:r>
                <a:endParaRPr/>
              </a:p>
            </p:txBody>
          </p:sp>
          <p:grpSp>
            <p:nvGrpSpPr>
              <p:cNvPr id="691" name="Google Shape;691;p279"/>
              <p:cNvGrpSpPr/>
              <p:nvPr/>
            </p:nvGrpSpPr>
            <p:grpSpPr>
              <a:xfrm>
                <a:off x="5876235" y="4318562"/>
                <a:ext cx="4841397" cy="3581763"/>
                <a:chOff x="5446604" y="4119704"/>
                <a:chExt cx="5763098" cy="4263658"/>
              </a:xfrm>
            </p:grpSpPr>
            <p:sp>
              <p:nvSpPr>
                <p:cNvPr id="692" name="Google Shape;692;p279"/>
                <p:cNvSpPr/>
                <p:nvPr/>
              </p:nvSpPr>
              <p:spPr>
                <a:xfrm>
                  <a:off x="5446604" y="5597319"/>
                  <a:ext cx="2792443" cy="2786043"/>
                </a:xfrm>
                <a:custGeom>
                  <a:rect b="b" l="l" r="r" t="t"/>
                  <a:pathLst>
                    <a:path extrusionOk="0" h="861" w="861">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sp>
              <p:nvSpPr>
                <p:cNvPr id="693" name="Google Shape;693;p279"/>
                <p:cNvSpPr/>
                <p:nvPr/>
              </p:nvSpPr>
              <p:spPr>
                <a:xfrm>
                  <a:off x="6931246" y="4119704"/>
                  <a:ext cx="2792443" cy="2426685"/>
                </a:xfrm>
                <a:custGeom>
                  <a:rect b="b" l="l" r="r" t="t"/>
                  <a:pathLst>
                    <a:path extrusionOk="0" h="750" w="861">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DAD7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F3F3F"/>
                    </a:solidFill>
                    <a:latin typeface="Helvetica Neue"/>
                    <a:ea typeface="Helvetica Neue"/>
                    <a:cs typeface="Helvetica Neue"/>
                    <a:sym typeface="Helvetica Neue"/>
                  </a:endParaRPr>
                </a:p>
              </p:txBody>
            </p:sp>
            <p:sp>
              <p:nvSpPr>
                <p:cNvPr id="694" name="Google Shape;694;p279"/>
                <p:cNvSpPr/>
                <p:nvPr/>
              </p:nvSpPr>
              <p:spPr>
                <a:xfrm>
                  <a:off x="8413147" y="5597319"/>
                  <a:ext cx="2796555" cy="2786043"/>
                </a:xfrm>
                <a:custGeom>
                  <a:rect b="b" l="l" r="r" t="t"/>
                  <a:pathLst>
                    <a:path extrusionOk="0" h="861" w="862">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FDB3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F3F3F"/>
                    </a:solidFill>
                    <a:latin typeface="Helvetica Neue"/>
                    <a:ea typeface="Helvetica Neue"/>
                    <a:cs typeface="Helvetica Neue"/>
                    <a:sym typeface="Helvetica Neue"/>
                  </a:endParaRPr>
                </a:p>
              </p:txBody>
            </p:sp>
            <p:sp>
              <p:nvSpPr>
                <p:cNvPr id="695" name="Google Shape;695;p279"/>
                <p:cNvSpPr txBox="1"/>
                <p:nvPr/>
              </p:nvSpPr>
              <p:spPr>
                <a:xfrm>
                  <a:off x="6425876" y="6709965"/>
                  <a:ext cx="966312" cy="4951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1</a:t>
                  </a:r>
                  <a:endParaRPr b="1" i="0" sz="2200" u="none" cap="none" strike="noStrike">
                    <a:solidFill>
                      <a:srgbClr val="3F3F3F"/>
                    </a:solidFill>
                    <a:latin typeface="Open Sans"/>
                    <a:ea typeface="Open Sans"/>
                    <a:cs typeface="Open Sans"/>
                    <a:sym typeface="Open Sans"/>
                  </a:endParaRPr>
                </a:p>
              </p:txBody>
            </p:sp>
            <p:sp>
              <p:nvSpPr>
                <p:cNvPr id="696" name="Google Shape;696;p279"/>
                <p:cNvSpPr txBox="1"/>
                <p:nvPr/>
              </p:nvSpPr>
              <p:spPr>
                <a:xfrm>
                  <a:off x="7813778" y="5157464"/>
                  <a:ext cx="966312" cy="4951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2</a:t>
                  </a:r>
                  <a:endParaRPr b="1" i="0" sz="2200" u="none" cap="none" strike="noStrike">
                    <a:solidFill>
                      <a:srgbClr val="3F3F3F"/>
                    </a:solidFill>
                    <a:latin typeface="Open Sans"/>
                    <a:ea typeface="Open Sans"/>
                    <a:cs typeface="Open Sans"/>
                    <a:sym typeface="Open Sans"/>
                  </a:endParaRPr>
                </a:p>
              </p:txBody>
            </p:sp>
            <p:sp>
              <p:nvSpPr>
                <p:cNvPr id="697" name="Google Shape;697;p279"/>
                <p:cNvSpPr txBox="1"/>
                <p:nvPr/>
              </p:nvSpPr>
              <p:spPr>
                <a:xfrm>
                  <a:off x="9304424" y="6666393"/>
                  <a:ext cx="966312" cy="4951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3</a:t>
                  </a:r>
                  <a:endParaRPr b="1" i="0" sz="2200" u="none" cap="none" strike="noStrike">
                    <a:solidFill>
                      <a:srgbClr val="3F3F3F"/>
                    </a:solidFill>
                    <a:latin typeface="Open Sans"/>
                    <a:ea typeface="Open Sans"/>
                    <a:cs typeface="Open Sans"/>
                    <a:sym typeface="Open Sans"/>
                  </a:endParaRPr>
                </a:p>
              </p:txBody>
            </p:sp>
          </p:grpSp>
        </p:grpSp>
      </p:grpSp>
      <p:sp>
        <p:nvSpPr>
          <p:cNvPr id="698" name="Google Shape;698;p279"/>
          <p:cNvSpPr/>
          <p:nvPr/>
        </p:nvSpPr>
        <p:spPr>
          <a:xfrm>
            <a:off x="6019800" y="810100"/>
            <a:ext cx="422878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280"/>
          <p:cNvSpPr txBox="1"/>
          <p:nvPr>
            <p:ph type="title"/>
          </p:nvPr>
        </p:nvSpPr>
        <p:spPr>
          <a:xfrm>
            <a:off x="91745" y="28456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Common Use Cases</a:t>
            </a:r>
            <a:endParaRPr/>
          </a:p>
        </p:txBody>
      </p:sp>
      <p:sp>
        <p:nvSpPr>
          <p:cNvPr id="704" name="Google Shape;704;p280"/>
          <p:cNvSpPr txBox="1"/>
          <p:nvPr/>
        </p:nvSpPr>
        <p:spPr>
          <a:xfrm>
            <a:off x="5311039" y="7656574"/>
            <a:ext cx="6125344" cy="64890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nvGrpSpPr>
          <p:cNvPr id="705" name="Google Shape;705;p280"/>
          <p:cNvGrpSpPr/>
          <p:nvPr/>
        </p:nvGrpSpPr>
        <p:grpSpPr>
          <a:xfrm>
            <a:off x="623955" y="1332869"/>
            <a:ext cx="15008090" cy="7233137"/>
            <a:chOff x="496956" y="1469557"/>
            <a:chExt cx="15008090" cy="7233137"/>
          </a:xfrm>
        </p:grpSpPr>
        <p:sp>
          <p:nvSpPr>
            <p:cNvPr id="706" name="Google Shape;706;p280"/>
            <p:cNvSpPr txBox="1"/>
            <p:nvPr/>
          </p:nvSpPr>
          <p:spPr>
            <a:xfrm>
              <a:off x="5339203" y="1469557"/>
              <a:ext cx="5577594" cy="1425543"/>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DevOps pipeline</a:t>
              </a:r>
              <a:endParaRPr/>
            </a:p>
            <a:p>
              <a:pPr indent="0" lvl="0" marL="0" marR="0" rtl="0" algn="ctr">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Automates infrastructure provisioning and management within CI/CD pipelines</a:t>
              </a:r>
              <a:endParaRPr/>
            </a:p>
          </p:txBody>
        </p:sp>
        <p:sp>
          <p:nvSpPr>
            <p:cNvPr id="707" name="Google Shape;707;p280"/>
            <p:cNvSpPr txBox="1"/>
            <p:nvPr/>
          </p:nvSpPr>
          <p:spPr>
            <a:xfrm>
              <a:off x="496956" y="4198050"/>
              <a:ext cx="4487356" cy="1403998"/>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Bare-metal deployments: </a:t>
              </a:r>
              <a:endParaRPr/>
            </a:p>
            <a:p>
              <a:pPr indent="0" lvl="0" marL="0" marR="0" rtl="0" algn="ctr">
                <a:lnSpc>
                  <a:spcPct val="100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Manages on-premises servers and network devices</a:t>
              </a:r>
              <a:endParaRPr/>
            </a:p>
          </p:txBody>
        </p:sp>
        <p:sp>
          <p:nvSpPr>
            <p:cNvPr id="708" name="Google Shape;708;p280"/>
            <p:cNvSpPr txBox="1"/>
            <p:nvPr/>
          </p:nvSpPr>
          <p:spPr>
            <a:xfrm>
              <a:off x="11291940" y="4198050"/>
              <a:ext cx="4213106" cy="1425543"/>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Disaster recovery</a:t>
              </a:r>
              <a:endParaRPr/>
            </a:p>
            <a:p>
              <a:pPr indent="0" lvl="0" marL="0" marR="0" rtl="0" algn="ctr">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Rebuilds infrastructure in case of outages</a:t>
              </a:r>
              <a:endParaRPr/>
            </a:p>
          </p:txBody>
        </p:sp>
        <p:grpSp>
          <p:nvGrpSpPr>
            <p:cNvPr id="709" name="Google Shape;709;p280"/>
            <p:cNvGrpSpPr/>
            <p:nvPr/>
          </p:nvGrpSpPr>
          <p:grpSpPr>
            <a:xfrm>
              <a:off x="5065328" y="2867808"/>
              <a:ext cx="6125345" cy="4355650"/>
              <a:chOff x="4881102" y="2654643"/>
              <a:chExt cx="6917517" cy="4918953"/>
            </a:xfrm>
          </p:grpSpPr>
          <p:grpSp>
            <p:nvGrpSpPr>
              <p:cNvPr id="710" name="Google Shape;710;p280"/>
              <p:cNvGrpSpPr/>
              <p:nvPr/>
            </p:nvGrpSpPr>
            <p:grpSpPr>
              <a:xfrm>
                <a:off x="6931928" y="2654643"/>
                <a:ext cx="3004798" cy="2445491"/>
                <a:chOff x="6931928" y="2654643"/>
                <a:chExt cx="3004798" cy="2445491"/>
              </a:xfrm>
            </p:grpSpPr>
            <p:grpSp>
              <p:nvGrpSpPr>
                <p:cNvPr id="711" name="Google Shape;711;p280"/>
                <p:cNvGrpSpPr/>
                <p:nvPr/>
              </p:nvGrpSpPr>
              <p:grpSpPr>
                <a:xfrm>
                  <a:off x="6931928" y="2989957"/>
                  <a:ext cx="3004798" cy="2110177"/>
                  <a:chOff x="6124575" y="933450"/>
                  <a:chExt cx="1954213" cy="1333500"/>
                </a:xfrm>
              </p:grpSpPr>
              <p:sp>
                <p:nvSpPr>
                  <p:cNvPr id="712" name="Google Shape;712;p280"/>
                  <p:cNvSpPr/>
                  <p:nvPr/>
                </p:nvSpPr>
                <p:spPr>
                  <a:xfrm>
                    <a:off x="6124575" y="1498600"/>
                    <a:ext cx="977900" cy="768350"/>
                  </a:xfrm>
                  <a:custGeom>
                    <a:rect b="b" l="l" r="r" t="t"/>
                    <a:pathLst>
                      <a:path extrusionOk="0" h="484" w="616">
                        <a:moveTo>
                          <a:pt x="0" y="0"/>
                        </a:moveTo>
                        <a:lnTo>
                          <a:pt x="0" y="129"/>
                        </a:lnTo>
                        <a:lnTo>
                          <a:pt x="616" y="484"/>
                        </a:lnTo>
                        <a:lnTo>
                          <a:pt x="616" y="356"/>
                        </a:lnTo>
                        <a:lnTo>
                          <a:pt x="0" y="0"/>
                        </a:lnTo>
                        <a:close/>
                      </a:path>
                    </a:pathLst>
                  </a:custGeom>
                  <a:solidFill>
                    <a:srgbClr val="5B9BD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80"/>
                  <p:cNvSpPr/>
                  <p:nvPr/>
                </p:nvSpPr>
                <p:spPr>
                  <a:xfrm>
                    <a:off x="7102475" y="1498600"/>
                    <a:ext cx="976313" cy="768350"/>
                  </a:xfrm>
                  <a:custGeom>
                    <a:rect b="b" l="l" r="r" t="t"/>
                    <a:pathLst>
                      <a:path extrusionOk="0" h="484" w="615">
                        <a:moveTo>
                          <a:pt x="307" y="178"/>
                        </a:moveTo>
                        <a:lnTo>
                          <a:pt x="0" y="356"/>
                        </a:lnTo>
                        <a:lnTo>
                          <a:pt x="0" y="484"/>
                        </a:lnTo>
                        <a:lnTo>
                          <a:pt x="615" y="129"/>
                        </a:lnTo>
                        <a:lnTo>
                          <a:pt x="615" y="126"/>
                        </a:lnTo>
                        <a:lnTo>
                          <a:pt x="615" y="0"/>
                        </a:lnTo>
                        <a:lnTo>
                          <a:pt x="615" y="0"/>
                        </a:lnTo>
                        <a:lnTo>
                          <a:pt x="307" y="178"/>
                        </a:lnTo>
                        <a:close/>
                      </a:path>
                    </a:pathLst>
                  </a:custGeom>
                  <a:solidFill>
                    <a:srgbClr val="5B9BD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80"/>
                  <p:cNvSpPr/>
                  <p:nvPr/>
                </p:nvSpPr>
                <p:spPr>
                  <a:xfrm>
                    <a:off x="6124575" y="933450"/>
                    <a:ext cx="1954213" cy="1130300"/>
                  </a:xfrm>
                  <a:custGeom>
                    <a:rect b="b" l="l" r="r" t="t"/>
                    <a:pathLst>
                      <a:path extrusionOk="0" h="712" w="1231">
                        <a:moveTo>
                          <a:pt x="616" y="0"/>
                        </a:moveTo>
                        <a:lnTo>
                          <a:pt x="284" y="192"/>
                        </a:lnTo>
                        <a:lnTo>
                          <a:pt x="0" y="356"/>
                        </a:lnTo>
                        <a:lnTo>
                          <a:pt x="44" y="381"/>
                        </a:lnTo>
                        <a:lnTo>
                          <a:pt x="92" y="409"/>
                        </a:lnTo>
                        <a:lnTo>
                          <a:pt x="616" y="712"/>
                        </a:lnTo>
                        <a:lnTo>
                          <a:pt x="923" y="534"/>
                        </a:lnTo>
                        <a:lnTo>
                          <a:pt x="1231" y="356"/>
                        </a:lnTo>
                        <a:lnTo>
                          <a:pt x="616" y="0"/>
                        </a:lnTo>
                        <a:close/>
                      </a:path>
                    </a:pathLst>
                  </a:custGeom>
                  <a:solidFill>
                    <a:srgbClr val="5B9BD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5" name="Google Shape;715;p280"/>
                <p:cNvSpPr/>
                <p:nvPr/>
              </p:nvSpPr>
              <p:spPr>
                <a:xfrm>
                  <a:off x="8016993" y="2654643"/>
                  <a:ext cx="834667" cy="859005"/>
                </a:xfrm>
                <a:prstGeom prst="ellipse">
                  <a:avLst/>
                </a:prstGeom>
                <a:solidFill>
                  <a:srgbClr val="5B9BD5"/>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716" name="Google Shape;716;p280"/>
                <p:cNvSpPr txBox="1"/>
                <p:nvPr/>
              </p:nvSpPr>
              <p:spPr>
                <a:xfrm>
                  <a:off x="8142040" y="2791815"/>
                  <a:ext cx="584568" cy="58466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01</a:t>
                  </a:r>
                  <a:endParaRPr b="0" i="0" sz="1400" u="none" cap="none" strike="noStrike">
                    <a:solidFill>
                      <a:srgbClr val="000000"/>
                    </a:solidFill>
                    <a:latin typeface="Arial"/>
                    <a:ea typeface="Arial"/>
                    <a:cs typeface="Arial"/>
                    <a:sym typeface="Arial"/>
                  </a:endParaRPr>
                </a:p>
              </p:txBody>
            </p:sp>
          </p:grpSp>
          <p:grpSp>
            <p:nvGrpSpPr>
              <p:cNvPr id="717" name="Google Shape;717;p280"/>
              <p:cNvGrpSpPr/>
              <p:nvPr/>
            </p:nvGrpSpPr>
            <p:grpSpPr>
              <a:xfrm>
                <a:off x="4881102" y="4186089"/>
                <a:ext cx="3354831" cy="2110177"/>
                <a:chOff x="4881102" y="4186089"/>
                <a:chExt cx="3354831" cy="2110177"/>
              </a:xfrm>
            </p:grpSpPr>
            <p:grpSp>
              <p:nvGrpSpPr>
                <p:cNvPr id="718" name="Google Shape;718;p280"/>
                <p:cNvGrpSpPr/>
                <p:nvPr/>
              </p:nvGrpSpPr>
              <p:grpSpPr>
                <a:xfrm>
                  <a:off x="5231135" y="4186089"/>
                  <a:ext cx="3004798" cy="2110177"/>
                  <a:chOff x="6124575" y="933450"/>
                  <a:chExt cx="1954213" cy="1333500"/>
                </a:xfrm>
              </p:grpSpPr>
              <p:sp>
                <p:nvSpPr>
                  <p:cNvPr id="719" name="Google Shape;719;p280"/>
                  <p:cNvSpPr/>
                  <p:nvPr/>
                </p:nvSpPr>
                <p:spPr>
                  <a:xfrm>
                    <a:off x="6124575" y="1498600"/>
                    <a:ext cx="977900" cy="768350"/>
                  </a:xfrm>
                  <a:custGeom>
                    <a:rect b="b" l="l" r="r" t="t"/>
                    <a:pathLst>
                      <a:path extrusionOk="0" h="484" w="616">
                        <a:moveTo>
                          <a:pt x="0" y="0"/>
                        </a:moveTo>
                        <a:lnTo>
                          <a:pt x="0" y="129"/>
                        </a:lnTo>
                        <a:lnTo>
                          <a:pt x="616" y="484"/>
                        </a:lnTo>
                        <a:lnTo>
                          <a:pt x="616" y="356"/>
                        </a:lnTo>
                        <a:lnTo>
                          <a:pt x="0" y="0"/>
                        </a:lnTo>
                        <a:close/>
                      </a:path>
                    </a:pathLst>
                  </a:custGeom>
                  <a:solidFill>
                    <a:srgbClr val="E4B363"/>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80"/>
                  <p:cNvSpPr/>
                  <p:nvPr/>
                </p:nvSpPr>
                <p:spPr>
                  <a:xfrm>
                    <a:off x="7102475" y="1498600"/>
                    <a:ext cx="976313" cy="768350"/>
                  </a:xfrm>
                  <a:custGeom>
                    <a:rect b="b" l="l" r="r" t="t"/>
                    <a:pathLst>
                      <a:path extrusionOk="0" h="484" w="615">
                        <a:moveTo>
                          <a:pt x="307" y="178"/>
                        </a:moveTo>
                        <a:lnTo>
                          <a:pt x="0" y="356"/>
                        </a:lnTo>
                        <a:lnTo>
                          <a:pt x="0" y="484"/>
                        </a:lnTo>
                        <a:lnTo>
                          <a:pt x="615" y="129"/>
                        </a:lnTo>
                        <a:lnTo>
                          <a:pt x="615" y="126"/>
                        </a:lnTo>
                        <a:lnTo>
                          <a:pt x="615" y="0"/>
                        </a:lnTo>
                        <a:lnTo>
                          <a:pt x="615" y="0"/>
                        </a:lnTo>
                        <a:lnTo>
                          <a:pt x="307" y="178"/>
                        </a:lnTo>
                        <a:close/>
                      </a:path>
                    </a:pathLst>
                  </a:custGeom>
                  <a:solidFill>
                    <a:srgbClr val="E4B363"/>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80"/>
                  <p:cNvSpPr/>
                  <p:nvPr/>
                </p:nvSpPr>
                <p:spPr>
                  <a:xfrm>
                    <a:off x="6124575" y="933450"/>
                    <a:ext cx="1954213" cy="1130300"/>
                  </a:xfrm>
                  <a:custGeom>
                    <a:rect b="b" l="l" r="r" t="t"/>
                    <a:pathLst>
                      <a:path extrusionOk="0" h="712" w="1231">
                        <a:moveTo>
                          <a:pt x="616" y="0"/>
                        </a:moveTo>
                        <a:lnTo>
                          <a:pt x="284" y="192"/>
                        </a:lnTo>
                        <a:lnTo>
                          <a:pt x="0" y="356"/>
                        </a:lnTo>
                        <a:lnTo>
                          <a:pt x="44" y="381"/>
                        </a:lnTo>
                        <a:lnTo>
                          <a:pt x="92" y="409"/>
                        </a:lnTo>
                        <a:lnTo>
                          <a:pt x="616" y="712"/>
                        </a:lnTo>
                        <a:lnTo>
                          <a:pt x="923" y="534"/>
                        </a:lnTo>
                        <a:lnTo>
                          <a:pt x="1231" y="356"/>
                        </a:lnTo>
                        <a:lnTo>
                          <a:pt x="616" y="0"/>
                        </a:lnTo>
                        <a:close/>
                      </a:path>
                    </a:pathLst>
                  </a:custGeom>
                  <a:solidFill>
                    <a:srgbClr val="E4B363"/>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2" name="Google Shape;722;p280"/>
                <p:cNvSpPr/>
                <p:nvPr/>
              </p:nvSpPr>
              <p:spPr>
                <a:xfrm>
                  <a:off x="4881102" y="4709780"/>
                  <a:ext cx="834667" cy="859005"/>
                </a:xfrm>
                <a:prstGeom prst="ellipse">
                  <a:avLst/>
                </a:prstGeom>
                <a:solidFill>
                  <a:srgbClr val="E4B363"/>
                </a:solidFill>
                <a:ln cap="flat" cmpd="sng" w="25400">
                  <a:solidFill>
                    <a:srgbClr val="F9DEC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723" name="Google Shape;723;p280"/>
                <p:cNvSpPr txBox="1"/>
                <p:nvPr/>
              </p:nvSpPr>
              <p:spPr>
                <a:xfrm>
                  <a:off x="5006154" y="4846950"/>
                  <a:ext cx="584568" cy="584661"/>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02</a:t>
                  </a:r>
                  <a:endParaRPr b="0" i="0" sz="1400" u="none" cap="none" strike="noStrike">
                    <a:solidFill>
                      <a:srgbClr val="000000"/>
                    </a:solidFill>
                    <a:latin typeface="Arial"/>
                    <a:ea typeface="Arial"/>
                    <a:cs typeface="Arial"/>
                    <a:sym typeface="Arial"/>
                  </a:endParaRPr>
                </a:p>
              </p:txBody>
            </p:sp>
          </p:grpSp>
          <p:grpSp>
            <p:nvGrpSpPr>
              <p:cNvPr id="724" name="Google Shape;724;p280"/>
              <p:cNvGrpSpPr/>
              <p:nvPr/>
            </p:nvGrpSpPr>
            <p:grpSpPr>
              <a:xfrm>
                <a:off x="6882574" y="5355337"/>
                <a:ext cx="3004798" cy="2218259"/>
                <a:chOff x="6882574" y="5355337"/>
                <a:chExt cx="3004798" cy="2218259"/>
              </a:xfrm>
            </p:grpSpPr>
            <p:grpSp>
              <p:nvGrpSpPr>
                <p:cNvPr id="725" name="Google Shape;725;p280"/>
                <p:cNvGrpSpPr/>
                <p:nvPr/>
              </p:nvGrpSpPr>
              <p:grpSpPr>
                <a:xfrm>
                  <a:off x="6882574" y="5355337"/>
                  <a:ext cx="3004798" cy="2110177"/>
                  <a:chOff x="6124575" y="933450"/>
                  <a:chExt cx="1954213" cy="1333500"/>
                </a:xfrm>
              </p:grpSpPr>
              <p:sp>
                <p:nvSpPr>
                  <p:cNvPr id="726" name="Google Shape;726;p280"/>
                  <p:cNvSpPr/>
                  <p:nvPr/>
                </p:nvSpPr>
                <p:spPr>
                  <a:xfrm>
                    <a:off x="6124575" y="1498600"/>
                    <a:ext cx="977900" cy="768350"/>
                  </a:xfrm>
                  <a:custGeom>
                    <a:rect b="b" l="l" r="r" t="t"/>
                    <a:pathLst>
                      <a:path extrusionOk="0" h="484" w="616">
                        <a:moveTo>
                          <a:pt x="0" y="0"/>
                        </a:moveTo>
                        <a:lnTo>
                          <a:pt x="0" y="129"/>
                        </a:lnTo>
                        <a:lnTo>
                          <a:pt x="616" y="484"/>
                        </a:lnTo>
                        <a:lnTo>
                          <a:pt x="616" y="356"/>
                        </a:lnTo>
                        <a:lnTo>
                          <a:pt x="0" y="0"/>
                        </a:lnTo>
                        <a:close/>
                      </a:path>
                    </a:pathLst>
                  </a:custGeom>
                  <a:solidFill>
                    <a:srgbClr val="5B9BD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80"/>
                  <p:cNvSpPr/>
                  <p:nvPr/>
                </p:nvSpPr>
                <p:spPr>
                  <a:xfrm>
                    <a:off x="7102475" y="1498600"/>
                    <a:ext cx="976313" cy="768350"/>
                  </a:xfrm>
                  <a:custGeom>
                    <a:rect b="b" l="l" r="r" t="t"/>
                    <a:pathLst>
                      <a:path extrusionOk="0" h="484" w="615">
                        <a:moveTo>
                          <a:pt x="307" y="178"/>
                        </a:moveTo>
                        <a:lnTo>
                          <a:pt x="0" y="356"/>
                        </a:lnTo>
                        <a:lnTo>
                          <a:pt x="0" y="484"/>
                        </a:lnTo>
                        <a:lnTo>
                          <a:pt x="615" y="129"/>
                        </a:lnTo>
                        <a:lnTo>
                          <a:pt x="615" y="126"/>
                        </a:lnTo>
                        <a:lnTo>
                          <a:pt x="615" y="0"/>
                        </a:lnTo>
                        <a:lnTo>
                          <a:pt x="615" y="0"/>
                        </a:lnTo>
                        <a:lnTo>
                          <a:pt x="307" y="178"/>
                        </a:lnTo>
                        <a:close/>
                      </a:path>
                    </a:pathLst>
                  </a:custGeom>
                  <a:solidFill>
                    <a:srgbClr val="5B9BD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80"/>
                  <p:cNvSpPr/>
                  <p:nvPr/>
                </p:nvSpPr>
                <p:spPr>
                  <a:xfrm>
                    <a:off x="6124575" y="933450"/>
                    <a:ext cx="1954213" cy="1130300"/>
                  </a:xfrm>
                  <a:custGeom>
                    <a:rect b="b" l="l" r="r" t="t"/>
                    <a:pathLst>
                      <a:path extrusionOk="0" h="712" w="1231">
                        <a:moveTo>
                          <a:pt x="616" y="0"/>
                        </a:moveTo>
                        <a:lnTo>
                          <a:pt x="284" y="192"/>
                        </a:lnTo>
                        <a:lnTo>
                          <a:pt x="0" y="356"/>
                        </a:lnTo>
                        <a:lnTo>
                          <a:pt x="44" y="381"/>
                        </a:lnTo>
                        <a:lnTo>
                          <a:pt x="92" y="409"/>
                        </a:lnTo>
                        <a:lnTo>
                          <a:pt x="616" y="712"/>
                        </a:lnTo>
                        <a:lnTo>
                          <a:pt x="923" y="534"/>
                        </a:lnTo>
                        <a:lnTo>
                          <a:pt x="1231" y="356"/>
                        </a:lnTo>
                        <a:lnTo>
                          <a:pt x="616" y="0"/>
                        </a:lnTo>
                        <a:close/>
                      </a:path>
                    </a:pathLst>
                  </a:custGeom>
                  <a:solidFill>
                    <a:srgbClr val="5B9BD5"/>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9" name="Google Shape;729;p280"/>
                <p:cNvSpPr/>
                <p:nvPr/>
              </p:nvSpPr>
              <p:spPr>
                <a:xfrm>
                  <a:off x="8008610" y="6714591"/>
                  <a:ext cx="834667" cy="859005"/>
                </a:xfrm>
                <a:prstGeom prst="ellipse">
                  <a:avLst/>
                </a:prstGeom>
                <a:solidFill>
                  <a:srgbClr val="5B9BD5"/>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730" name="Google Shape;730;p280"/>
                <p:cNvSpPr txBox="1"/>
                <p:nvPr/>
              </p:nvSpPr>
              <p:spPr>
                <a:xfrm>
                  <a:off x="8133659" y="6851762"/>
                  <a:ext cx="584568" cy="584661"/>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03</a:t>
                  </a:r>
                  <a:endParaRPr b="0" i="0" sz="1400" u="none" cap="none" strike="noStrike">
                    <a:solidFill>
                      <a:srgbClr val="000000"/>
                    </a:solidFill>
                    <a:latin typeface="Arial"/>
                    <a:ea typeface="Arial"/>
                    <a:cs typeface="Arial"/>
                    <a:sym typeface="Arial"/>
                  </a:endParaRPr>
                </a:p>
              </p:txBody>
            </p:sp>
          </p:grpSp>
          <p:grpSp>
            <p:nvGrpSpPr>
              <p:cNvPr id="731" name="Google Shape;731;p280"/>
              <p:cNvGrpSpPr/>
              <p:nvPr/>
            </p:nvGrpSpPr>
            <p:grpSpPr>
              <a:xfrm>
                <a:off x="8613515" y="4183687"/>
                <a:ext cx="3185104" cy="2110177"/>
                <a:chOff x="8613515" y="4183687"/>
                <a:chExt cx="3185104" cy="2110177"/>
              </a:xfrm>
            </p:grpSpPr>
            <p:grpSp>
              <p:nvGrpSpPr>
                <p:cNvPr id="732" name="Google Shape;732;p280"/>
                <p:cNvGrpSpPr/>
                <p:nvPr/>
              </p:nvGrpSpPr>
              <p:grpSpPr>
                <a:xfrm>
                  <a:off x="8613515" y="4183687"/>
                  <a:ext cx="3004798" cy="2110177"/>
                  <a:chOff x="6124575" y="933450"/>
                  <a:chExt cx="1954213" cy="1333500"/>
                </a:xfrm>
              </p:grpSpPr>
              <p:sp>
                <p:nvSpPr>
                  <p:cNvPr id="733" name="Google Shape;733;p280"/>
                  <p:cNvSpPr/>
                  <p:nvPr/>
                </p:nvSpPr>
                <p:spPr>
                  <a:xfrm>
                    <a:off x="6124575" y="1498600"/>
                    <a:ext cx="977900" cy="768350"/>
                  </a:xfrm>
                  <a:custGeom>
                    <a:rect b="b" l="l" r="r" t="t"/>
                    <a:pathLst>
                      <a:path extrusionOk="0" h="484" w="616">
                        <a:moveTo>
                          <a:pt x="0" y="0"/>
                        </a:moveTo>
                        <a:lnTo>
                          <a:pt x="0" y="129"/>
                        </a:lnTo>
                        <a:lnTo>
                          <a:pt x="616" y="484"/>
                        </a:lnTo>
                        <a:lnTo>
                          <a:pt x="616" y="356"/>
                        </a:lnTo>
                        <a:lnTo>
                          <a:pt x="0" y="0"/>
                        </a:lnTo>
                        <a:close/>
                      </a:path>
                    </a:pathLst>
                  </a:custGeom>
                  <a:solidFill>
                    <a:srgbClr val="E4B363"/>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80"/>
                  <p:cNvSpPr/>
                  <p:nvPr/>
                </p:nvSpPr>
                <p:spPr>
                  <a:xfrm>
                    <a:off x="7102475" y="1498600"/>
                    <a:ext cx="976313" cy="768350"/>
                  </a:xfrm>
                  <a:custGeom>
                    <a:rect b="b" l="l" r="r" t="t"/>
                    <a:pathLst>
                      <a:path extrusionOk="0" h="484" w="615">
                        <a:moveTo>
                          <a:pt x="307" y="178"/>
                        </a:moveTo>
                        <a:lnTo>
                          <a:pt x="0" y="356"/>
                        </a:lnTo>
                        <a:lnTo>
                          <a:pt x="0" y="484"/>
                        </a:lnTo>
                        <a:lnTo>
                          <a:pt x="615" y="129"/>
                        </a:lnTo>
                        <a:lnTo>
                          <a:pt x="615" y="126"/>
                        </a:lnTo>
                        <a:lnTo>
                          <a:pt x="615" y="0"/>
                        </a:lnTo>
                        <a:lnTo>
                          <a:pt x="615" y="0"/>
                        </a:lnTo>
                        <a:lnTo>
                          <a:pt x="307" y="178"/>
                        </a:lnTo>
                        <a:close/>
                      </a:path>
                    </a:pathLst>
                  </a:custGeom>
                  <a:solidFill>
                    <a:srgbClr val="E4B363"/>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80"/>
                  <p:cNvSpPr/>
                  <p:nvPr/>
                </p:nvSpPr>
                <p:spPr>
                  <a:xfrm>
                    <a:off x="6124575" y="933450"/>
                    <a:ext cx="1954213" cy="1130300"/>
                  </a:xfrm>
                  <a:custGeom>
                    <a:rect b="b" l="l" r="r" t="t"/>
                    <a:pathLst>
                      <a:path extrusionOk="0" h="712" w="1231">
                        <a:moveTo>
                          <a:pt x="616" y="0"/>
                        </a:moveTo>
                        <a:lnTo>
                          <a:pt x="284" y="192"/>
                        </a:lnTo>
                        <a:lnTo>
                          <a:pt x="0" y="356"/>
                        </a:lnTo>
                        <a:lnTo>
                          <a:pt x="44" y="381"/>
                        </a:lnTo>
                        <a:lnTo>
                          <a:pt x="92" y="409"/>
                        </a:lnTo>
                        <a:lnTo>
                          <a:pt x="616" y="712"/>
                        </a:lnTo>
                        <a:lnTo>
                          <a:pt x="923" y="534"/>
                        </a:lnTo>
                        <a:lnTo>
                          <a:pt x="1231" y="356"/>
                        </a:lnTo>
                        <a:lnTo>
                          <a:pt x="616" y="0"/>
                        </a:lnTo>
                        <a:close/>
                      </a:path>
                    </a:pathLst>
                  </a:custGeom>
                  <a:solidFill>
                    <a:srgbClr val="E4B363"/>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6" name="Google Shape;736;p280"/>
                <p:cNvSpPr/>
                <p:nvPr/>
              </p:nvSpPr>
              <p:spPr>
                <a:xfrm>
                  <a:off x="10963952" y="4691090"/>
                  <a:ext cx="834667" cy="859005"/>
                </a:xfrm>
                <a:prstGeom prst="ellipse">
                  <a:avLst/>
                </a:prstGeom>
                <a:solidFill>
                  <a:srgbClr val="E4B3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737" name="Google Shape;737;p280"/>
                <p:cNvSpPr txBox="1"/>
                <p:nvPr/>
              </p:nvSpPr>
              <p:spPr>
                <a:xfrm>
                  <a:off x="11089010" y="4828260"/>
                  <a:ext cx="584568" cy="58466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04</a:t>
                  </a:r>
                  <a:endParaRPr b="0" i="0" sz="1400" u="none" cap="none" strike="noStrike">
                    <a:solidFill>
                      <a:srgbClr val="000000"/>
                    </a:solidFill>
                    <a:latin typeface="Arial"/>
                    <a:ea typeface="Arial"/>
                    <a:cs typeface="Arial"/>
                    <a:sym typeface="Arial"/>
                  </a:endParaRPr>
                </a:p>
              </p:txBody>
            </p:sp>
          </p:grpSp>
        </p:grpSp>
        <p:sp>
          <p:nvSpPr>
            <p:cNvPr id="738" name="Google Shape;738;p280"/>
            <p:cNvSpPr txBox="1"/>
            <p:nvPr/>
          </p:nvSpPr>
          <p:spPr>
            <a:xfrm>
              <a:off x="5740479" y="7300707"/>
              <a:ext cx="4775042" cy="1401987"/>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Cloud deployments</a:t>
              </a:r>
              <a:r>
                <a:rPr b="0" i="0" lang="en-US" sz="2200" u="none" cap="none" strike="noStrike">
                  <a:solidFill>
                    <a:srgbClr val="3F3F3F"/>
                  </a:solidFill>
                  <a:latin typeface="Open Sans"/>
                  <a:ea typeface="Open Sans"/>
                  <a:cs typeface="Open Sans"/>
                  <a:sym typeface="Open Sans"/>
                </a:rPr>
                <a:t>: </a:t>
              </a:r>
              <a:endParaRPr/>
            </a:p>
            <a:p>
              <a:pPr indent="0" lvl="0" marL="0" marR="0" rtl="0" algn="ctr">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Spins up resources on cloud platforms like AWS, Azure, or GCP</a:t>
              </a:r>
              <a:endParaRPr/>
            </a:p>
          </p:txBody>
        </p:sp>
      </p:grpSp>
      <p:sp>
        <p:nvSpPr>
          <p:cNvPr id="739" name="Google Shape;739;p280"/>
          <p:cNvSpPr/>
          <p:nvPr/>
        </p:nvSpPr>
        <p:spPr>
          <a:xfrm>
            <a:off x="5981700" y="851136"/>
            <a:ext cx="43022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281"/>
          <p:cNvSpPr txBox="1"/>
          <p:nvPr>
            <p:ph type="title"/>
          </p:nvPr>
        </p:nvSpPr>
        <p:spPr>
          <a:xfrm>
            <a:off x="-10160" y="269634"/>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Monolithic Architecture</a:t>
            </a:r>
            <a:endParaRPr/>
          </a:p>
        </p:txBody>
      </p:sp>
      <p:grpSp>
        <p:nvGrpSpPr>
          <p:cNvPr id="746" name="Google Shape;746;p281"/>
          <p:cNvGrpSpPr/>
          <p:nvPr/>
        </p:nvGrpSpPr>
        <p:grpSpPr>
          <a:xfrm>
            <a:off x="1466850" y="2185194"/>
            <a:ext cx="13322300" cy="4931223"/>
            <a:chOff x="1466850" y="2185193"/>
            <a:chExt cx="13322300" cy="4931223"/>
          </a:xfrm>
        </p:grpSpPr>
        <p:sp>
          <p:nvSpPr>
            <p:cNvPr id="747" name="Google Shape;747;p281"/>
            <p:cNvSpPr/>
            <p:nvPr/>
          </p:nvSpPr>
          <p:spPr>
            <a:xfrm>
              <a:off x="1466850" y="2185193"/>
              <a:ext cx="9720184" cy="4931223"/>
            </a:xfrm>
            <a:prstGeom prst="roundRect">
              <a:avLst>
                <a:gd fmla="val 3455"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Refers to a traditional method of building applications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Describes a software style that uses a single code base for multiple business functions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Encompasses all software functionalities in a single, self-contained unit</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Develops as a single component, with all processes tightly coupled and running as a single service</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Resembles a giant rock with everything carved into it, illustrating a monolithic application</a:t>
              </a:r>
              <a:endParaRPr/>
            </a:p>
          </p:txBody>
        </p:sp>
        <p:pic>
          <p:nvPicPr>
            <p:cNvPr id="748" name="Google Shape;748;p281"/>
            <p:cNvPicPr preferRelativeResize="0"/>
            <p:nvPr/>
          </p:nvPicPr>
          <p:blipFill rotWithShape="1">
            <a:blip r:embed="rId3">
              <a:alphaModFix/>
            </a:blip>
            <a:srcRect b="0" l="0" r="0" t="0"/>
            <a:stretch/>
          </p:blipFill>
          <p:spPr>
            <a:xfrm>
              <a:off x="11996927" y="3175888"/>
              <a:ext cx="2792223" cy="2792223"/>
            </a:xfrm>
            <a:prstGeom prst="rect">
              <a:avLst/>
            </a:prstGeom>
            <a:noFill/>
            <a:ln>
              <a:noFill/>
            </a:ln>
          </p:spPr>
        </p:pic>
      </p:grpSp>
      <p:sp>
        <p:nvSpPr>
          <p:cNvPr id="749" name="Google Shape;749;p281"/>
          <p:cNvSpPr/>
          <p:nvPr/>
        </p:nvSpPr>
        <p:spPr>
          <a:xfrm>
            <a:off x="5486400" y="836230"/>
            <a:ext cx="529042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54"/>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50800" rtl="0" algn="ctr">
              <a:lnSpc>
                <a:spcPct val="90000"/>
              </a:lnSpc>
              <a:spcBef>
                <a:spcPts val="1000"/>
              </a:spcBef>
              <a:spcAft>
                <a:spcPts val="0"/>
              </a:spcAft>
              <a:buSzPts val="2800"/>
              <a:buNone/>
            </a:pPr>
            <a:r>
              <a:rPr lang="en-US"/>
              <a:t>Security Implications of Different Architecture Models</a:t>
            </a:r>
            <a:endParaRPr/>
          </a:p>
          <a:p>
            <a:pPr indent="-228600" lvl="0" marL="457200" rtl="0" algn="l">
              <a:lnSpc>
                <a:spcPct val="90000"/>
              </a:lnSpc>
              <a:spcBef>
                <a:spcPts val="1000"/>
              </a:spcBef>
              <a:spcAft>
                <a:spcPts val="0"/>
              </a:spcAft>
              <a:buSzPts val="2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282"/>
          <p:cNvSpPr txBox="1"/>
          <p:nvPr>
            <p:ph type="title"/>
          </p:nvPr>
        </p:nvSpPr>
        <p:spPr>
          <a:xfrm>
            <a:off x="-10160" y="269634"/>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Characteristics of Monolithic Architecture</a:t>
            </a:r>
            <a:endParaRPr/>
          </a:p>
        </p:txBody>
      </p:sp>
      <p:grpSp>
        <p:nvGrpSpPr>
          <p:cNvPr id="755" name="Google Shape;755;p282"/>
          <p:cNvGrpSpPr/>
          <p:nvPr/>
        </p:nvGrpSpPr>
        <p:grpSpPr>
          <a:xfrm>
            <a:off x="1642947" y="1845380"/>
            <a:ext cx="12970107" cy="5850798"/>
            <a:chOff x="1942565" y="2099192"/>
            <a:chExt cx="12970107" cy="5850798"/>
          </a:xfrm>
        </p:grpSpPr>
        <p:grpSp>
          <p:nvGrpSpPr>
            <p:cNvPr id="756" name="Google Shape;756;p282"/>
            <p:cNvGrpSpPr/>
            <p:nvPr/>
          </p:nvGrpSpPr>
          <p:grpSpPr>
            <a:xfrm>
              <a:off x="5305665" y="2099192"/>
              <a:ext cx="9607007" cy="5850798"/>
              <a:chOff x="5451413" y="2890138"/>
              <a:chExt cx="4798525" cy="2718239"/>
            </a:xfrm>
          </p:grpSpPr>
          <p:grpSp>
            <p:nvGrpSpPr>
              <p:cNvPr id="757" name="Google Shape;757;p282"/>
              <p:cNvGrpSpPr/>
              <p:nvPr/>
            </p:nvGrpSpPr>
            <p:grpSpPr>
              <a:xfrm>
                <a:off x="5456388" y="2994136"/>
                <a:ext cx="1030675" cy="710704"/>
                <a:chOff x="5135316" y="1329109"/>
                <a:chExt cx="1030675" cy="710704"/>
              </a:xfrm>
            </p:grpSpPr>
            <p:sp>
              <p:nvSpPr>
                <p:cNvPr id="758" name="Google Shape;758;p282"/>
                <p:cNvSpPr/>
                <p:nvPr/>
              </p:nvSpPr>
              <p:spPr>
                <a:xfrm>
                  <a:off x="5562487" y="1329109"/>
                  <a:ext cx="603504" cy="5333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01</a:t>
                  </a:r>
                  <a:endParaRPr b="0" i="0" sz="1400" u="none" cap="none" strike="noStrike">
                    <a:solidFill>
                      <a:srgbClr val="000000"/>
                    </a:solidFill>
                    <a:latin typeface="Arial"/>
                    <a:ea typeface="Arial"/>
                    <a:cs typeface="Arial"/>
                    <a:sym typeface="Arial"/>
                  </a:endParaRPr>
                </a:p>
              </p:txBody>
            </p:sp>
            <p:sp>
              <p:nvSpPr>
                <p:cNvPr id="759" name="Google Shape;759;p282"/>
                <p:cNvSpPr/>
                <p:nvPr/>
              </p:nvSpPr>
              <p:spPr>
                <a:xfrm>
                  <a:off x="5135316" y="1329109"/>
                  <a:ext cx="427171" cy="710704"/>
                </a:xfrm>
                <a:custGeom>
                  <a:rect b="b" l="l" r="r" t="t"/>
                  <a:pathLst>
                    <a:path extrusionOk="0" h="569" w="342">
                      <a:moveTo>
                        <a:pt x="342" y="0"/>
                      </a:moveTo>
                      <a:lnTo>
                        <a:pt x="0" y="528"/>
                      </a:lnTo>
                      <a:lnTo>
                        <a:pt x="45" y="569"/>
                      </a:lnTo>
                      <a:lnTo>
                        <a:pt x="342" y="427"/>
                      </a:lnTo>
                      <a:lnTo>
                        <a:pt x="342" y="0"/>
                      </a:lnTo>
                      <a:close/>
                    </a:path>
                  </a:pathLst>
                </a:custGeom>
                <a:solidFill>
                  <a:srgbClr val="2E75B5"/>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nvGrpSpPr>
              <p:cNvPr id="760" name="Google Shape;760;p282"/>
              <p:cNvGrpSpPr/>
              <p:nvPr/>
            </p:nvGrpSpPr>
            <p:grpSpPr>
              <a:xfrm>
                <a:off x="5458823" y="4897673"/>
                <a:ext cx="1030677" cy="710704"/>
                <a:chOff x="5137751" y="3232646"/>
                <a:chExt cx="1030677" cy="710704"/>
              </a:xfrm>
            </p:grpSpPr>
            <p:sp>
              <p:nvSpPr>
                <p:cNvPr id="761" name="Google Shape;761;p282"/>
                <p:cNvSpPr/>
                <p:nvPr/>
              </p:nvSpPr>
              <p:spPr>
                <a:xfrm>
                  <a:off x="5564924" y="3411259"/>
                  <a:ext cx="603504" cy="532091"/>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03</a:t>
                  </a:r>
                  <a:endParaRPr b="0" i="0" sz="1400" u="none" cap="none" strike="noStrike">
                    <a:solidFill>
                      <a:srgbClr val="000000"/>
                    </a:solidFill>
                    <a:latin typeface="Arial"/>
                    <a:ea typeface="Arial"/>
                    <a:cs typeface="Arial"/>
                    <a:sym typeface="Arial"/>
                  </a:endParaRPr>
                </a:p>
              </p:txBody>
            </p:sp>
            <p:sp>
              <p:nvSpPr>
                <p:cNvPr id="762" name="Google Shape;762;p282"/>
                <p:cNvSpPr/>
                <p:nvPr/>
              </p:nvSpPr>
              <p:spPr>
                <a:xfrm>
                  <a:off x="5137751" y="3232646"/>
                  <a:ext cx="427171" cy="710704"/>
                </a:xfrm>
                <a:custGeom>
                  <a:rect b="b" l="l" r="r" t="t"/>
                  <a:pathLst>
                    <a:path extrusionOk="0" h="569" w="342">
                      <a:moveTo>
                        <a:pt x="342" y="569"/>
                      </a:moveTo>
                      <a:lnTo>
                        <a:pt x="0" y="42"/>
                      </a:lnTo>
                      <a:lnTo>
                        <a:pt x="45" y="0"/>
                      </a:lnTo>
                      <a:lnTo>
                        <a:pt x="342" y="143"/>
                      </a:lnTo>
                      <a:lnTo>
                        <a:pt x="342" y="569"/>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grpSp>
            <p:nvGrpSpPr>
              <p:cNvPr id="763" name="Google Shape;763;p282"/>
              <p:cNvGrpSpPr/>
              <p:nvPr/>
            </p:nvGrpSpPr>
            <p:grpSpPr>
              <a:xfrm>
                <a:off x="5451413" y="4010855"/>
                <a:ext cx="1042415" cy="533340"/>
                <a:chOff x="5130341" y="2345828"/>
                <a:chExt cx="1042415" cy="533340"/>
              </a:xfrm>
            </p:grpSpPr>
            <p:sp>
              <p:nvSpPr>
                <p:cNvPr id="764" name="Google Shape;764;p282"/>
                <p:cNvSpPr/>
                <p:nvPr/>
              </p:nvSpPr>
              <p:spPr>
                <a:xfrm>
                  <a:off x="5651548" y="2345828"/>
                  <a:ext cx="521208" cy="5333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02</a:t>
                  </a:r>
                  <a:endParaRPr b="0" i="0" sz="1400" u="none" cap="none" strike="noStrike">
                    <a:solidFill>
                      <a:srgbClr val="000000"/>
                    </a:solidFill>
                    <a:latin typeface="Arial"/>
                    <a:ea typeface="Arial"/>
                    <a:cs typeface="Arial"/>
                    <a:sym typeface="Arial"/>
                  </a:endParaRPr>
                </a:p>
              </p:txBody>
            </p:sp>
            <p:sp>
              <p:nvSpPr>
                <p:cNvPr id="765" name="Google Shape;765;p282"/>
                <p:cNvSpPr/>
                <p:nvPr/>
              </p:nvSpPr>
              <p:spPr>
                <a:xfrm>
                  <a:off x="5130341" y="2345828"/>
                  <a:ext cx="521208" cy="533340"/>
                </a:xfrm>
                <a:custGeom>
                  <a:rect b="b" l="l" r="r" t="t"/>
                  <a:pathLst>
                    <a:path extrusionOk="0" h="427" w="228">
                      <a:moveTo>
                        <a:pt x="228" y="0"/>
                      </a:moveTo>
                      <a:lnTo>
                        <a:pt x="0" y="185"/>
                      </a:lnTo>
                      <a:lnTo>
                        <a:pt x="0" y="266"/>
                      </a:lnTo>
                      <a:lnTo>
                        <a:pt x="228" y="427"/>
                      </a:lnTo>
                      <a:lnTo>
                        <a:pt x="228" y="0"/>
                      </a:lnTo>
                      <a:close/>
                    </a:path>
                  </a:pathLst>
                </a:custGeom>
                <a:solidFill>
                  <a:srgbClr val="7B7B7B"/>
                </a:solid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grpSp>
          <p:sp>
            <p:nvSpPr>
              <p:cNvPr id="766" name="Google Shape;766;p282"/>
              <p:cNvSpPr txBox="1"/>
              <p:nvPr/>
            </p:nvSpPr>
            <p:spPr>
              <a:xfrm>
                <a:off x="6684031" y="2890138"/>
                <a:ext cx="3565907" cy="760097"/>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Single Codebase: </a:t>
                </a:r>
                <a:r>
                  <a:rPr b="0" i="0" lang="en-US" sz="2200" u="none" cap="none" strike="noStrike">
                    <a:solidFill>
                      <a:srgbClr val="3F3F3F"/>
                    </a:solidFill>
                    <a:latin typeface="Open Sans"/>
                    <a:ea typeface="Open Sans"/>
                    <a:cs typeface="Open Sans"/>
                    <a:sym typeface="Open Sans"/>
                  </a:rPr>
                  <a:t>The entire application's code, including the user interface (UI), business logic, and data access layers, is written and stored together in one place.</a:t>
                </a:r>
                <a:endParaRPr b="0" i="0" sz="2200" u="none" cap="none" strike="noStrike">
                  <a:solidFill>
                    <a:srgbClr val="3F3F3F"/>
                  </a:solidFill>
                  <a:latin typeface="Open Sans"/>
                  <a:ea typeface="Open Sans"/>
                  <a:cs typeface="Open Sans"/>
                  <a:sym typeface="Open Sans"/>
                </a:endParaRPr>
              </a:p>
            </p:txBody>
          </p:sp>
          <p:sp>
            <p:nvSpPr>
              <p:cNvPr id="767" name="Google Shape;767;p282"/>
              <p:cNvSpPr txBox="1"/>
              <p:nvPr/>
            </p:nvSpPr>
            <p:spPr>
              <a:xfrm>
                <a:off x="6684031" y="3924608"/>
                <a:ext cx="3565907" cy="760097"/>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Tightly Coupled Components: </a:t>
                </a:r>
                <a:r>
                  <a:rPr b="0" i="0" lang="en-US" sz="2200" u="none" cap="none" strike="noStrike">
                    <a:solidFill>
                      <a:srgbClr val="3F3F3F"/>
                    </a:solidFill>
                    <a:latin typeface="Open Sans"/>
                    <a:ea typeface="Open Sans"/>
                    <a:cs typeface="Open Sans"/>
                    <a:sym typeface="Open Sans"/>
                  </a:rPr>
                  <a:t>Different parts of the application are highly dependent on each other, meaning a change in one component can potentially impact other parts.</a:t>
                </a:r>
                <a:endParaRPr b="0" i="0" sz="2200" u="none" cap="none" strike="noStrike">
                  <a:solidFill>
                    <a:srgbClr val="3F3F3F"/>
                  </a:solidFill>
                  <a:latin typeface="Open Sans"/>
                  <a:ea typeface="Open Sans"/>
                  <a:cs typeface="Open Sans"/>
                  <a:sym typeface="Open Sans"/>
                </a:endParaRPr>
              </a:p>
            </p:txBody>
          </p:sp>
          <p:sp>
            <p:nvSpPr>
              <p:cNvPr id="768" name="Google Shape;768;p282"/>
              <p:cNvSpPr txBox="1"/>
              <p:nvPr/>
            </p:nvSpPr>
            <p:spPr>
              <a:xfrm>
                <a:off x="6684031" y="5014515"/>
                <a:ext cx="3565907" cy="580792"/>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Centralized Deployment: </a:t>
                </a:r>
                <a:r>
                  <a:rPr b="0" i="0" lang="en-US" sz="2200" u="none" cap="none" strike="noStrike">
                    <a:solidFill>
                      <a:srgbClr val="3F3F3F"/>
                    </a:solidFill>
                    <a:latin typeface="Open Sans"/>
                    <a:ea typeface="Open Sans"/>
                    <a:cs typeface="Open Sans"/>
                    <a:sym typeface="Open Sans"/>
                  </a:rPr>
                  <a:t>The entire application is deployed as a single unit, so any updates or changes require redeploying the entire application.</a:t>
                </a:r>
                <a:endParaRPr b="0" i="0" sz="2200" u="none" cap="none" strike="noStrike">
                  <a:solidFill>
                    <a:srgbClr val="3F3F3F"/>
                  </a:solidFill>
                  <a:latin typeface="Open Sans"/>
                  <a:ea typeface="Open Sans"/>
                  <a:cs typeface="Open Sans"/>
                  <a:sym typeface="Open Sans"/>
                </a:endParaRPr>
              </a:p>
            </p:txBody>
          </p:sp>
        </p:grpSp>
        <p:pic>
          <p:nvPicPr>
            <p:cNvPr id="769" name="Google Shape;769;p282"/>
            <p:cNvPicPr preferRelativeResize="0"/>
            <p:nvPr/>
          </p:nvPicPr>
          <p:blipFill rotWithShape="1">
            <a:blip r:embed="rId3">
              <a:alphaModFix/>
            </a:blip>
            <a:srcRect b="0" l="0" r="0" t="0"/>
            <a:stretch/>
          </p:blipFill>
          <p:spPr>
            <a:xfrm>
              <a:off x="1942565" y="3697426"/>
              <a:ext cx="3012139" cy="3012139"/>
            </a:xfrm>
            <a:prstGeom prst="rect">
              <a:avLst/>
            </a:prstGeom>
            <a:noFill/>
            <a:ln>
              <a:noFill/>
            </a:ln>
          </p:spPr>
        </p:pic>
      </p:grpSp>
      <p:sp>
        <p:nvSpPr>
          <p:cNvPr id="770" name="Google Shape;770;p282"/>
          <p:cNvSpPr/>
          <p:nvPr/>
        </p:nvSpPr>
        <p:spPr>
          <a:xfrm>
            <a:off x="3479800" y="836202"/>
            <a:ext cx="92988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283"/>
          <p:cNvSpPr txBox="1"/>
          <p:nvPr>
            <p:ph type="title"/>
          </p:nvPr>
        </p:nvSpPr>
        <p:spPr>
          <a:xfrm>
            <a:off x="-10160" y="309390"/>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Microservices</a:t>
            </a:r>
            <a:endParaRPr/>
          </a:p>
        </p:txBody>
      </p:sp>
      <p:grpSp>
        <p:nvGrpSpPr>
          <p:cNvPr id="777" name="Google Shape;777;p283"/>
          <p:cNvGrpSpPr/>
          <p:nvPr/>
        </p:nvGrpSpPr>
        <p:grpSpPr>
          <a:xfrm>
            <a:off x="1538184" y="2262543"/>
            <a:ext cx="13179633" cy="4618914"/>
            <a:chOff x="1400314" y="2119817"/>
            <a:chExt cx="13179633" cy="4618914"/>
          </a:xfrm>
        </p:grpSpPr>
        <p:sp>
          <p:nvSpPr>
            <p:cNvPr id="778" name="Google Shape;778;p283"/>
            <p:cNvSpPr/>
            <p:nvPr/>
          </p:nvSpPr>
          <p:spPr>
            <a:xfrm>
              <a:off x="1400314" y="2119817"/>
              <a:ext cx="9734860" cy="4618914"/>
            </a:xfrm>
            <a:prstGeom prst="roundRect">
              <a:avLst>
                <a:gd fmla="val 6073"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Composes a single application from many loosely coupled and independent services in microservices architecture</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Breaks down an application into smaller, self-contained services that communicate with each other through well-defined APIs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Handles a specific business capability, such as user authentication, payment processing, or data retrieval, with each microservice</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Operates independently, allowing developers to work on these services separately without disrupting the entire application</a:t>
              </a:r>
              <a:endParaRPr/>
            </a:p>
          </p:txBody>
        </p:sp>
        <p:pic>
          <p:nvPicPr>
            <p:cNvPr id="779" name="Google Shape;779;p283"/>
            <p:cNvPicPr preferRelativeResize="0"/>
            <p:nvPr/>
          </p:nvPicPr>
          <p:blipFill rotWithShape="1">
            <a:blip r:embed="rId3">
              <a:alphaModFix/>
            </a:blip>
            <a:srcRect b="0" l="0" r="0" t="0"/>
            <a:stretch/>
          </p:blipFill>
          <p:spPr>
            <a:xfrm>
              <a:off x="11314079" y="2796340"/>
              <a:ext cx="3265868" cy="3265868"/>
            </a:xfrm>
            <a:prstGeom prst="rect">
              <a:avLst/>
            </a:prstGeom>
            <a:noFill/>
            <a:ln>
              <a:noFill/>
            </a:ln>
          </p:spPr>
        </p:pic>
      </p:grpSp>
      <p:sp>
        <p:nvSpPr>
          <p:cNvPr id="780" name="Google Shape;780;p283"/>
          <p:cNvSpPr/>
          <p:nvPr/>
        </p:nvSpPr>
        <p:spPr>
          <a:xfrm>
            <a:off x="6604000" y="836230"/>
            <a:ext cx="3042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284"/>
          <p:cNvSpPr txBox="1"/>
          <p:nvPr/>
        </p:nvSpPr>
        <p:spPr>
          <a:xfrm>
            <a:off x="-10160" y="225555"/>
            <a:ext cx="16276320" cy="687244"/>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Arial"/>
              <a:buNone/>
            </a:pPr>
            <a:r>
              <a:rPr b="1" i="0" lang="en-US" sz="2800" u="none" cap="none" strike="noStrike">
                <a:solidFill>
                  <a:srgbClr val="3F3F3F"/>
                </a:solidFill>
                <a:latin typeface="Open Sans"/>
                <a:ea typeface="Open Sans"/>
                <a:cs typeface="Open Sans"/>
                <a:sym typeface="Open Sans"/>
              </a:rPr>
              <a:t>Advantages of Microservices</a:t>
            </a:r>
            <a:endParaRPr/>
          </a:p>
        </p:txBody>
      </p:sp>
      <p:grpSp>
        <p:nvGrpSpPr>
          <p:cNvPr id="786" name="Google Shape;786;p284"/>
          <p:cNvGrpSpPr/>
          <p:nvPr/>
        </p:nvGrpSpPr>
        <p:grpSpPr>
          <a:xfrm>
            <a:off x="1447800" y="1663454"/>
            <a:ext cx="14121061" cy="6563495"/>
            <a:chOff x="1447800" y="1663454"/>
            <a:chExt cx="14121061" cy="6563495"/>
          </a:xfrm>
        </p:grpSpPr>
        <p:grpSp>
          <p:nvGrpSpPr>
            <p:cNvPr id="787" name="Google Shape;787;p284"/>
            <p:cNvGrpSpPr/>
            <p:nvPr/>
          </p:nvGrpSpPr>
          <p:grpSpPr>
            <a:xfrm>
              <a:off x="1447800" y="1663454"/>
              <a:ext cx="14121061" cy="2889155"/>
              <a:chOff x="1447800" y="1663454"/>
              <a:chExt cx="14121061" cy="2889155"/>
            </a:xfrm>
          </p:grpSpPr>
          <p:sp>
            <p:nvSpPr>
              <p:cNvPr id="788" name="Google Shape;788;p284"/>
              <p:cNvSpPr/>
              <p:nvPr/>
            </p:nvSpPr>
            <p:spPr>
              <a:xfrm>
                <a:off x="1447800" y="1663454"/>
                <a:ext cx="4427542" cy="2889155"/>
              </a:xfrm>
              <a:custGeom>
                <a:rect b="b" l="l" r="r" t="t"/>
                <a:pathLst>
                  <a:path extrusionOk="0" fill="none" h="2889155" w="4427542">
                    <a:moveTo>
                      <a:pt x="0" y="148849"/>
                    </a:moveTo>
                    <a:cubicBezTo>
                      <a:pt x="3351" y="69125"/>
                      <a:pt x="52700" y="-4075"/>
                      <a:pt x="148849" y="0"/>
                    </a:cubicBezTo>
                    <a:cubicBezTo>
                      <a:pt x="832562" y="109595"/>
                      <a:pt x="3378563" y="16756"/>
                      <a:pt x="4278693" y="0"/>
                    </a:cubicBezTo>
                    <a:cubicBezTo>
                      <a:pt x="4355805" y="-4214"/>
                      <a:pt x="4428812" y="71364"/>
                      <a:pt x="4427542" y="148849"/>
                    </a:cubicBezTo>
                    <a:cubicBezTo>
                      <a:pt x="4371224" y="952532"/>
                      <a:pt x="4460453" y="1994159"/>
                      <a:pt x="4427542" y="2740306"/>
                    </a:cubicBezTo>
                    <a:cubicBezTo>
                      <a:pt x="4424397" y="2823590"/>
                      <a:pt x="4374358" y="2887805"/>
                      <a:pt x="4278693" y="2889155"/>
                    </a:cubicBezTo>
                    <a:cubicBezTo>
                      <a:pt x="2218510" y="2752954"/>
                      <a:pt x="1492810" y="2814379"/>
                      <a:pt x="148849" y="2889155"/>
                    </a:cubicBezTo>
                    <a:cubicBezTo>
                      <a:pt x="57886" y="2877116"/>
                      <a:pt x="-9076" y="2818665"/>
                      <a:pt x="0" y="2740306"/>
                    </a:cubicBezTo>
                    <a:cubicBezTo>
                      <a:pt x="-157566" y="1690045"/>
                      <a:pt x="130870" y="462756"/>
                      <a:pt x="0" y="148849"/>
                    </a:cubicBezTo>
                    <a:close/>
                  </a:path>
                  <a:path extrusionOk="0" h="2889155" w="4427542">
                    <a:moveTo>
                      <a:pt x="0" y="148849"/>
                    </a:moveTo>
                    <a:cubicBezTo>
                      <a:pt x="-3111" y="59659"/>
                      <a:pt x="70784" y="-5528"/>
                      <a:pt x="148849" y="0"/>
                    </a:cubicBezTo>
                    <a:cubicBezTo>
                      <a:pt x="2013529" y="47539"/>
                      <a:pt x="2324690" y="42437"/>
                      <a:pt x="4278693" y="0"/>
                    </a:cubicBezTo>
                    <a:cubicBezTo>
                      <a:pt x="4371801" y="-5776"/>
                      <a:pt x="4429017" y="64273"/>
                      <a:pt x="4427542" y="148849"/>
                    </a:cubicBezTo>
                    <a:cubicBezTo>
                      <a:pt x="4345175" y="1152325"/>
                      <a:pt x="4445555" y="1501958"/>
                      <a:pt x="4427542" y="2740306"/>
                    </a:cubicBezTo>
                    <a:cubicBezTo>
                      <a:pt x="4429476" y="2828278"/>
                      <a:pt x="4356393" y="2884386"/>
                      <a:pt x="4278693" y="2889155"/>
                    </a:cubicBezTo>
                    <a:cubicBezTo>
                      <a:pt x="2505691" y="2862801"/>
                      <a:pt x="830886" y="2770299"/>
                      <a:pt x="148849" y="2889155"/>
                    </a:cubicBezTo>
                    <a:cubicBezTo>
                      <a:pt x="61422" y="2883996"/>
                      <a:pt x="1874" y="2824785"/>
                      <a:pt x="0" y="2740306"/>
                    </a:cubicBezTo>
                    <a:cubicBezTo>
                      <a:pt x="88535" y="2103565"/>
                      <a:pt x="49637" y="614496"/>
                      <a:pt x="0" y="148849"/>
                    </a:cubicBezTo>
                    <a:close/>
                  </a:path>
                </a:pathLst>
              </a:custGeom>
              <a:solidFill>
                <a:srgbClr val="DDEAF6"/>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11430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Agility</a:t>
                </a:r>
                <a:endParaRPr/>
              </a:p>
              <a:p>
                <a:pPr indent="0" lvl="0" marL="114300" marR="0" rtl="0" algn="ctr">
                  <a:lnSpc>
                    <a:spcPct val="114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Empowers organizations to quickly respond to changing business needs</a:t>
                </a:r>
                <a:endParaRPr/>
              </a:p>
            </p:txBody>
          </p:sp>
          <p:sp>
            <p:nvSpPr>
              <p:cNvPr id="789" name="Google Shape;789;p284"/>
              <p:cNvSpPr/>
              <p:nvPr/>
            </p:nvSpPr>
            <p:spPr>
              <a:xfrm>
                <a:off x="6294559" y="1663454"/>
                <a:ext cx="4427542" cy="2889155"/>
              </a:xfrm>
              <a:custGeom>
                <a:rect b="b" l="l" r="r" t="t"/>
                <a:pathLst>
                  <a:path extrusionOk="0" fill="none" h="2889155" w="4427542">
                    <a:moveTo>
                      <a:pt x="0" y="119929"/>
                    </a:moveTo>
                    <a:cubicBezTo>
                      <a:pt x="-1507" y="52947"/>
                      <a:pt x="51713" y="4475"/>
                      <a:pt x="119929" y="0"/>
                    </a:cubicBezTo>
                    <a:cubicBezTo>
                      <a:pt x="1035193" y="-66919"/>
                      <a:pt x="3542066" y="101251"/>
                      <a:pt x="4307613" y="0"/>
                    </a:cubicBezTo>
                    <a:cubicBezTo>
                      <a:pt x="4365388" y="2748"/>
                      <a:pt x="4436022" y="49542"/>
                      <a:pt x="4427542" y="119929"/>
                    </a:cubicBezTo>
                    <a:cubicBezTo>
                      <a:pt x="4462433" y="596654"/>
                      <a:pt x="4280070" y="2378094"/>
                      <a:pt x="4427542" y="2769226"/>
                    </a:cubicBezTo>
                    <a:cubicBezTo>
                      <a:pt x="4424094" y="2844458"/>
                      <a:pt x="4371242" y="2892154"/>
                      <a:pt x="4307613" y="2889155"/>
                    </a:cubicBezTo>
                    <a:cubicBezTo>
                      <a:pt x="2723822" y="3057320"/>
                      <a:pt x="1618126" y="2931476"/>
                      <a:pt x="119929" y="2889155"/>
                    </a:cubicBezTo>
                    <a:cubicBezTo>
                      <a:pt x="50457" y="2889699"/>
                      <a:pt x="5940" y="2844333"/>
                      <a:pt x="0" y="2769226"/>
                    </a:cubicBezTo>
                    <a:cubicBezTo>
                      <a:pt x="-140703" y="1811491"/>
                      <a:pt x="67068" y="937668"/>
                      <a:pt x="0" y="119929"/>
                    </a:cubicBezTo>
                    <a:close/>
                  </a:path>
                  <a:path extrusionOk="0" h="2889155" w="4427542">
                    <a:moveTo>
                      <a:pt x="0" y="119929"/>
                    </a:moveTo>
                    <a:cubicBezTo>
                      <a:pt x="-6138" y="50590"/>
                      <a:pt x="56063" y="-2449"/>
                      <a:pt x="119929" y="0"/>
                    </a:cubicBezTo>
                    <a:cubicBezTo>
                      <a:pt x="1705562" y="-70773"/>
                      <a:pt x="3329622" y="-90422"/>
                      <a:pt x="4307613" y="0"/>
                    </a:cubicBezTo>
                    <a:cubicBezTo>
                      <a:pt x="4376538" y="-5321"/>
                      <a:pt x="4435364" y="50749"/>
                      <a:pt x="4427542" y="119929"/>
                    </a:cubicBezTo>
                    <a:cubicBezTo>
                      <a:pt x="4528419" y="1382609"/>
                      <a:pt x="4283969" y="1514592"/>
                      <a:pt x="4427542" y="2769226"/>
                    </a:cubicBezTo>
                    <a:cubicBezTo>
                      <a:pt x="4432026" y="2826111"/>
                      <a:pt x="4373929" y="2876713"/>
                      <a:pt x="4307613" y="2889155"/>
                    </a:cubicBezTo>
                    <a:cubicBezTo>
                      <a:pt x="2754481" y="2896008"/>
                      <a:pt x="1462339" y="2895361"/>
                      <a:pt x="119929" y="2889155"/>
                    </a:cubicBezTo>
                    <a:cubicBezTo>
                      <a:pt x="56629" y="2888291"/>
                      <a:pt x="5283" y="2838069"/>
                      <a:pt x="0" y="2769226"/>
                    </a:cubicBezTo>
                    <a:cubicBezTo>
                      <a:pt x="8202" y="2113998"/>
                      <a:pt x="96689" y="1375906"/>
                      <a:pt x="0" y="119929"/>
                    </a:cubicBezTo>
                    <a:close/>
                  </a:path>
                </a:pathLst>
              </a:custGeom>
              <a:solidFill>
                <a:srgbClr val="A8D08C"/>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11430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Scalability</a:t>
                </a:r>
                <a:endParaRPr/>
              </a:p>
              <a:p>
                <a:pPr indent="0" lvl="0" marL="114300" marR="0" rtl="0" algn="ctr">
                  <a:lnSpc>
                    <a:spcPct val="114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Enables independent scaling to meet demand, ensuring optimal performance during traffic spikes</a:t>
                </a:r>
                <a:endParaRPr/>
              </a:p>
            </p:txBody>
          </p:sp>
          <p:sp>
            <p:nvSpPr>
              <p:cNvPr id="790" name="Google Shape;790;p284"/>
              <p:cNvSpPr/>
              <p:nvPr/>
            </p:nvSpPr>
            <p:spPr>
              <a:xfrm>
                <a:off x="11141319" y="1663454"/>
                <a:ext cx="4427542" cy="2889155"/>
              </a:xfrm>
              <a:custGeom>
                <a:rect b="b" l="l" r="r" t="t"/>
                <a:pathLst>
                  <a:path extrusionOk="0" fill="none" h="2889155" w="4427542">
                    <a:moveTo>
                      <a:pt x="0" y="119929"/>
                    </a:moveTo>
                    <a:cubicBezTo>
                      <a:pt x="-390" y="52724"/>
                      <a:pt x="56945" y="6109"/>
                      <a:pt x="119929" y="0"/>
                    </a:cubicBezTo>
                    <a:cubicBezTo>
                      <a:pt x="1581464" y="95205"/>
                      <a:pt x="2853221" y="26716"/>
                      <a:pt x="4307613" y="0"/>
                    </a:cubicBezTo>
                    <a:cubicBezTo>
                      <a:pt x="4378591" y="1884"/>
                      <a:pt x="4426616" y="54096"/>
                      <a:pt x="4427542" y="119929"/>
                    </a:cubicBezTo>
                    <a:cubicBezTo>
                      <a:pt x="4445663" y="839897"/>
                      <a:pt x="4356080" y="1962885"/>
                      <a:pt x="4427542" y="2769226"/>
                    </a:cubicBezTo>
                    <a:cubicBezTo>
                      <a:pt x="4425817" y="2840424"/>
                      <a:pt x="4372817" y="2896858"/>
                      <a:pt x="4307613" y="2889155"/>
                    </a:cubicBezTo>
                    <a:cubicBezTo>
                      <a:pt x="2958396" y="2956280"/>
                      <a:pt x="661283" y="2778354"/>
                      <a:pt x="119929" y="2889155"/>
                    </a:cubicBezTo>
                    <a:cubicBezTo>
                      <a:pt x="60298" y="2888476"/>
                      <a:pt x="10772" y="2837569"/>
                      <a:pt x="0" y="2769226"/>
                    </a:cubicBezTo>
                    <a:cubicBezTo>
                      <a:pt x="28899" y="2055942"/>
                      <a:pt x="-7333" y="1351697"/>
                      <a:pt x="0" y="119929"/>
                    </a:cubicBezTo>
                    <a:close/>
                  </a:path>
                  <a:path extrusionOk="0" h="2889155" w="4427542">
                    <a:moveTo>
                      <a:pt x="0" y="119929"/>
                    </a:moveTo>
                    <a:cubicBezTo>
                      <a:pt x="9048" y="53068"/>
                      <a:pt x="58509" y="3054"/>
                      <a:pt x="119929" y="0"/>
                    </a:cubicBezTo>
                    <a:cubicBezTo>
                      <a:pt x="952520" y="75935"/>
                      <a:pt x="3490713" y="-122470"/>
                      <a:pt x="4307613" y="0"/>
                    </a:cubicBezTo>
                    <a:cubicBezTo>
                      <a:pt x="4374728" y="401"/>
                      <a:pt x="4415293" y="52142"/>
                      <a:pt x="4427542" y="119929"/>
                    </a:cubicBezTo>
                    <a:cubicBezTo>
                      <a:pt x="4318019" y="510479"/>
                      <a:pt x="4293895" y="2006643"/>
                      <a:pt x="4427542" y="2769226"/>
                    </a:cubicBezTo>
                    <a:cubicBezTo>
                      <a:pt x="4425887" y="2834713"/>
                      <a:pt x="4374296" y="2888153"/>
                      <a:pt x="4307613" y="2889155"/>
                    </a:cubicBezTo>
                    <a:cubicBezTo>
                      <a:pt x="2557492" y="2894330"/>
                      <a:pt x="1949588" y="2841756"/>
                      <a:pt x="119929" y="2889155"/>
                    </a:cubicBezTo>
                    <a:cubicBezTo>
                      <a:pt x="62733" y="2881344"/>
                      <a:pt x="-3824" y="2840426"/>
                      <a:pt x="0" y="2769226"/>
                    </a:cubicBezTo>
                    <a:cubicBezTo>
                      <a:pt x="88019" y="2034949"/>
                      <a:pt x="-134658" y="859913"/>
                      <a:pt x="0" y="119929"/>
                    </a:cubicBezTo>
                    <a:close/>
                  </a:path>
                </a:pathLst>
              </a:custGeom>
              <a:solidFill>
                <a:srgbClr val="FBE4D4"/>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11430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Faster development</a:t>
                </a:r>
                <a:endParaRPr/>
              </a:p>
              <a:p>
                <a:pPr indent="0" lvl="0" marL="114300" marR="0" rtl="0" algn="ctr">
                  <a:lnSpc>
                    <a:spcPct val="114000"/>
                  </a:lnSpc>
                  <a:spcBef>
                    <a:spcPts val="0"/>
                  </a:spcBef>
                  <a:spcAft>
                    <a:spcPts val="0"/>
                  </a:spcAft>
                  <a:buNone/>
                </a:pPr>
                <a:r>
                  <a:rPr b="0" i="0" lang="en-US" sz="1000" u="none" cap="none" strike="noStrike">
                    <a:solidFill>
                      <a:srgbClr val="3F3F3F"/>
                    </a:solidFill>
                    <a:latin typeface="Open Sans"/>
                    <a:ea typeface="Open Sans"/>
                    <a:cs typeface="Open Sans"/>
                    <a:sym typeface="Open Sans"/>
                  </a:rPr>
                  <a:t> </a:t>
                </a:r>
                <a:endParaRPr/>
              </a:p>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Features smaller code bases and independent development cycles, accelerating development and reducing time-to-market</a:t>
                </a:r>
                <a:endParaRPr/>
              </a:p>
            </p:txBody>
          </p:sp>
        </p:grpSp>
        <p:grpSp>
          <p:nvGrpSpPr>
            <p:cNvPr id="791" name="Google Shape;791;p284"/>
            <p:cNvGrpSpPr/>
            <p:nvPr/>
          </p:nvGrpSpPr>
          <p:grpSpPr>
            <a:xfrm>
              <a:off x="1468631" y="5337794"/>
              <a:ext cx="14079399" cy="2889155"/>
              <a:chOff x="1298580" y="4898741"/>
              <a:chExt cx="14228618" cy="2435219"/>
            </a:xfrm>
          </p:grpSpPr>
          <p:sp>
            <p:nvSpPr>
              <p:cNvPr id="792" name="Google Shape;792;p284"/>
              <p:cNvSpPr/>
              <p:nvPr/>
            </p:nvSpPr>
            <p:spPr>
              <a:xfrm>
                <a:off x="1298580" y="4898741"/>
                <a:ext cx="4427542" cy="2435219"/>
              </a:xfrm>
              <a:custGeom>
                <a:rect b="b" l="l" r="r" t="t"/>
                <a:pathLst>
                  <a:path extrusionOk="0" fill="none" h="2435219" w="4427542">
                    <a:moveTo>
                      <a:pt x="0" y="113262"/>
                    </a:moveTo>
                    <a:cubicBezTo>
                      <a:pt x="9395" y="51040"/>
                      <a:pt x="57972" y="-5233"/>
                      <a:pt x="113262" y="0"/>
                    </a:cubicBezTo>
                    <a:cubicBezTo>
                      <a:pt x="1837696" y="-28714"/>
                      <a:pt x="2530319" y="113242"/>
                      <a:pt x="4314280" y="0"/>
                    </a:cubicBezTo>
                    <a:cubicBezTo>
                      <a:pt x="4377769" y="231"/>
                      <a:pt x="4428311" y="57016"/>
                      <a:pt x="4427542" y="113262"/>
                    </a:cubicBezTo>
                    <a:cubicBezTo>
                      <a:pt x="4271503" y="697098"/>
                      <a:pt x="4482985" y="1250567"/>
                      <a:pt x="4427542" y="2321957"/>
                    </a:cubicBezTo>
                    <a:cubicBezTo>
                      <a:pt x="4424753" y="2374434"/>
                      <a:pt x="4382182" y="2433524"/>
                      <a:pt x="4314280" y="2435219"/>
                    </a:cubicBezTo>
                    <a:cubicBezTo>
                      <a:pt x="3719859" y="2396167"/>
                      <a:pt x="1848064" y="2603123"/>
                      <a:pt x="113262" y="2435219"/>
                    </a:cubicBezTo>
                    <a:cubicBezTo>
                      <a:pt x="41209" y="2430930"/>
                      <a:pt x="577" y="2379104"/>
                      <a:pt x="0" y="2321957"/>
                    </a:cubicBezTo>
                    <a:cubicBezTo>
                      <a:pt x="161929" y="2093820"/>
                      <a:pt x="-141215" y="875749"/>
                      <a:pt x="0" y="113262"/>
                    </a:cubicBezTo>
                    <a:close/>
                  </a:path>
                  <a:path extrusionOk="0" h="2435219" w="4427542">
                    <a:moveTo>
                      <a:pt x="0" y="113262"/>
                    </a:moveTo>
                    <a:cubicBezTo>
                      <a:pt x="5573" y="47176"/>
                      <a:pt x="53509" y="409"/>
                      <a:pt x="113262" y="0"/>
                    </a:cubicBezTo>
                    <a:cubicBezTo>
                      <a:pt x="2005207" y="-154859"/>
                      <a:pt x="3056813" y="50000"/>
                      <a:pt x="4314280" y="0"/>
                    </a:cubicBezTo>
                    <a:cubicBezTo>
                      <a:pt x="4373789" y="-6689"/>
                      <a:pt x="4418031" y="56335"/>
                      <a:pt x="4427542" y="113262"/>
                    </a:cubicBezTo>
                    <a:cubicBezTo>
                      <a:pt x="4400959" y="973802"/>
                      <a:pt x="4546283" y="1825911"/>
                      <a:pt x="4427542" y="2321957"/>
                    </a:cubicBezTo>
                    <a:cubicBezTo>
                      <a:pt x="4426980" y="2383948"/>
                      <a:pt x="4377598" y="2440731"/>
                      <a:pt x="4314280" y="2435219"/>
                    </a:cubicBezTo>
                    <a:cubicBezTo>
                      <a:pt x="3118517" y="2363882"/>
                      <a:pt x="1412103" y="2281887"/>
                      <a:pt x="113262" y="2435219"/>
                    </a:cubicBezTo>
                    <a:cubicBezTo>
                      <a:pt x="45034" y="2442047"/>
                      <a:pt x="-3582" y="2376456"/>
                      <a:pt x="0" y="2321957"/>
                    </a:cubicBezTo>
                    <a:cubicBezTo>
                      <a:pt x="134710" y="1266349"/>
                      <a:pt x="-23698" y="1141405"/>
                      <a:pt x="0" y="113262"/>
                    </a:cubicBezTo>
                    <a:close/>
                  </a:path>
                </a:pathLst>
              </a:custGeom>
              <a:solidFill>
                <a:srgbClr val="FEE599"/>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11430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Easy Maintenance</a:t>
                </a:r>
                <a:endParaRPr b="1" i="0" sz="22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Simplifies maintenance and troubleshooting by isolating services, confining issues to specific areas</a:t>
                </a:r>
                <a:endParaRPr/>
              </a:p>
            </p:txBody>
          </p:sp>
          <p:sp>
            <p:nvSpPr>
              <p:cNvPr id="793" name="Google Shape;793;p284"/>
              <p:cNvSpPr/>
              <p:nvPr/>
            </p:nvSpPr>
            <p:spPr>
              <a:xfrm>
                <a:off x="6199118" y="4898741"/>
                <a:ext cx="4427542" cy="2435219"/>
              </a:xfrm>
              <a:custGeom>
                <a:rect b="b" l="l" r="r" t="t"/>
                <a:pathLst>
                  <a:path extrusionOk="0" fill="none" h="2435219" w="4427542">
                    <a:moveTo>
                      <a:pt x="0" y="101086"/>
                    </a:moveTo>
                    <a:cubicBezTo>
                      <a:pt x="5142" y="50462"/>
                      <a:pt x="41221" y="-4367"/>
                      <a:pt x="101086" y="0"/>
                    </a:cubicBezTo>
                    <a:cubicBezTo>
                      <a:pt x="1352312" y="-100850"/>
                      <a:pt x="2268873" y="-118333"/>
                      <a:pt x="4326456" y="0"/>
                    </a:cubicBezTo>
                    <a:cubicBezTo>
                      <a:pt x="4386969" y="3063"/>
                      <a:pt x="4427342" y="41383"/>
                      <a:pt x="4427542" y="101086"/>
                    </a:cubicBezTo>
                    <a:cubicBezTo>
                      <a:pt x="4586020" y="562724"/>
                      <a:pt x="4436954" y="1819289"/>
                      <a:pt x="4427542" y="2334133"/>
                    </a:cubicBezTo>
                    <a:cubicBezTo>
                      <a:pt x="4420135" y="2392702"/>
                      <a:pt x="4380957" y="2442604"/>
                      <a:pt x="4326456" y="2435219"/>
                    </a:cubicBezTo>
                    <a:cubicBezTo>
                      <a:pt x="2969773" y="2531620"/>
                      <a:pt x="1381163" y="2428717"/>
                      <a:pt x="101086" y="2435219"/>
                    </a:cubicBezTo>
                    <a:cubicBezTo>
                      <a:pt x="41523" y="2442477"/>
                      <a:pt x="3554" y="2380944"/>
                      <a:pt x="0" y="2334133"/>
                    </a:cubicBezTo>
                    <a:cubicBezTo>
                      <a:pt x="27757" y="1919771"/>
                      <a:pt x="104665" y="520500"/>
                      <a:pt x="0" y="101086"/>
                    </a:cubicBezTo>
                    <a:close/>
                  </a:path>
                  <a:path extrusionOk="0" h="2435219" w="4427542">
                    <a:moveTo>
                      <a:pt x="0" y="101086"/>
                    </a:moveTo>
                    <a:cubicBezTo>
                      <a:pt x="-2185" y="54187"/>
                      <a:pt x="46904" y="-355"/>
                      <a:pt x="101086" y="0"/>
                    </a:cubicBezTo>
                    <a:cubicBezTo>
                      <a:pt x="1278841" y="-152185"/>
                      <a:pt x="2849918" y="-37121"/>
                      <a:pt x="4326456" y="0"/>
                    </a:cubicBezTo>
                    <a:cubicBezTo>
                      <a:pt x="4384322" y="330"/>
                      <a:pt x="4431799" y="49805"/>
                      <a:pt x="4427542" y="101086"/>
                    </a:cubicBezTo>
                    <a:cubicBezTo>
                      <a:pt x="4340410" y="635250"/>
                      <a:pt x="4283238" y="1885558"/>
                      <a:pt x="4427542" y="2334133"/>
                    </a:cubicBezTo>
                    <a:cubicBezTo>
                      <a:pt x="4434765" y="2385469"/>
                      <a:pt x="4383348" y="2436236"/>
                      <a:pt x="4326456" y="2435219"/>
                    </a:cubicBezTo>
                    <a:cubicBezTo>
                      <a:pt x="2855196" y="2343311"/>
                      <a:pt x="1500218" y="2410038"/>
                      <a:pt x="101086" y="2435219"/>
                    </a:cubicBezTo>
                    <a:cubicBezTo>
                      <a:pt x="51225" y="2427179"/>
                      <a:pt x="1234" y="2393799"/>
                      <a:pt x="0" y="2334133"/>
                    </a:cubicBezTo>
                    <a:cubicBezTo>
                      <a:pt x="131985" y="1542571"/>
                      <a:pt x="105599" y="411550"/>
                      <a:pt x="0" y="101086"/>
                    </a:cubicBezTo>
                    <a:close/>
                  </a:path>
                </a:pathLst>
              </a:custGeom>
              <a:solidFill>
                <a:srgbClr val="ACB8CA"/>
              </a:solidFill>
              <a:ln cap="flat" cmpd="sng" w="952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11430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Improved Fault Tolerance</a:t>
                </a:r>
                <a:endParaRPr/>
              </a:p>
              <a:p>
                <a:pPr indent="0" lvl="0" marL="114300" marR="0" rtl="0" algn="ctr">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Enhances fault tolerance, preventing cascading failures across services</a:t>
                </a:r>
                <a:endParaRPr/>
              </a:p>
            </p:txBody>
          </p:sp>
          <p:sp>
            <p:nvSpPr>
              <p:cNvPr id="794" name="Google Shape;794;p284"/>
              <p:cNvSpPr/>
              <p:nvPr/>
            </p:nvSpPr>
            <p:spPr>
              <a:xfrm>
                <a:off x="11099656" y="4898741"/>
                <a:ext cx="4427542" cy="2435219"/>
              </a:xfrm>
              <a:custGeom>
                <a:rect b="b" l="l" r="r" t="t"/>
                <a:pathLst>
                  <a:path extrusionOk="0" fill="none" h="2435219" w="4427542">
                    <a:moveTo>
                      <a:pt x="0" y="198616"/>
                    </a:moveTo>
                    <a:cubicBezTo>
                      <a:pt x="-3580" y="98065"/>
                      <a:pt x="99448" y="1490"/>
                      <a:pt x="198616" y="0"/>
                    </a:cubicBezTo>
                    <a:cubicBezTo>
                      <a:pt x="1758016" y="30446"/>
                      <a:pt x="2633071" y="-16100"/>
                      <a:pt x="4228926" y="0"/>
                    </a:cubicBezTo>
                    <a:cubicBezTo>
                      <a:pt x="4328630" y="3584"/>
                      <a:pt x="4421150" y="74626"/>
                      <a:pt x="4427542" y="198616"/>
                    </a:cubicBezTo>
                    <a:cubicBezTo>
                      <a:pt x="4321105" y="1096579"/>
                      <a:pt x="4566350" y="1927029"/>
                      <a:pt x="4427542" y="2236603"/>
                    </a:cubicBezTo>
                    <a:cubicBezTo>
                      <a:pt x="4433432" y="2353875"/>
                      <a:pt x="4335053" y="2424805"/>
                      <a:pt x="4228926" y="2435219"/>
                    </a:cubicBezTo>
                    <a:cubicBezTo>
                      <a:pt x="2408472" y="2469834"/>
                      <a:pt x="1061315" y="2338648"/>
                      <a:pt x="198616" y="2435219"/>
                    </a:cubicBezTo>
                    <a:cubicBezTo>
                      <a:pt x="82259" y="2448025"/>
                      <a:pt x="-14082" y="2350288"/>
                      <a:pt x="0" y="2236603"/>
                    </a:cubicBezTo>
                    <a:cubicBezTo>
                      <a:pt x="-6741" y="1422998"/>
                      <a:pt x="52658" y="723107"/>
                      <a:pt x="0" y="198616"/>
                    </a:cubicBezTo>
                    <a:close/>
                  </a:path>
                  <a:path extrusionOk="0" h="2435219" w="4427542">
                    <a:moveTo>
                      <a:pt x="0" y="198616"/>
                    </a:moveTo>
                    <a:cubicBezTo>
                      <a:pt x="8476" y="87141"/>
                      <a:pt x="94046" y="-3372"/>
                      <a:pt x="198616" y="0"/>
                    </a:cubicBezTo>
                    <a:cubicBezTo>
                      <a:pt x="707528" y="10567"/>
                      <a:pt x="2641263" y="66351"/>
                      <a:pt x="4228926" y="0"/>
                    </a:cubicBezTo>
                    <a:cubicBezTo>
                      <a:pt x="4352272" y="1373"/>
                      <a:pt x="4438999" y="78495"/>
                      <a:pt x="4427542" y="198616"/>
                    </a:cubicBezTo>
                    <a:cubicBezTo>
                      <a:pt x="4361436" y="1172221"/>
                      <a:pt x="4476713" y="1468134"/>
                      <a:pt x="4427542" y="2236603"/>
                    </a:cubicBezTo>
                    <a:cubicBezTo>
                      <a:pt x="4432987" y="2339776"/>
                      <a:pt x="4347163" y="2449102"/>
                      <a:pt x="4228926" y="2435219"/>
                    </a:cubicBezTo>
                    <a:cubicBezTo>
                      <a:pt x="2279402" y="2355244"/>
                      <a:pt x="1538294" y="2512216"/>
                      <a:pt x="198616" y="2435219"/>
                    </a:cubicBezTo>
                    <a:cubicBezTo>
                      <a:pt x="88235" y="2427794"/>
                      <a:pt x="-4280" y="2359875"/>
                      <a:pt x="0" y="2236603"/>
                    </a:cubicBezTo>
                    <a:cubicBezTo>
                      <a:pt x="-90869" y="1814575"/>
                      <a:pt x="-102459" y="782412"/>
                      <a:pt x="0" y="198616"/>
                    </a:cubicBezTo>
                    <a:close/>
                  </a:path>
                </a:pathLst>
              </a:custGeom>
              <a:solidFill>
                <a:srgbClr val="F2F2F2"/>
              </a:solidFill>
              <a:ln cap="flat" cmpd="sng" w="9525">
                <a:solidFill>
                  <a:srgbClr val="8DA9DB"/>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45700" spcFirstLastPara="1" rIns="45700" wrap="square" tIns="45700">
                <a:noAutofit/>
              </a:bodyPr>
              <a:lstStyle/>
              <a:p>
                <a:pPr indent="0" lvl="0" marL="114300" marR="0" rtl="0" algn="ctr">
                  <a:lnSpc>
                    <a:spcPct val="114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Independence</a:t>
                </a:r>
                <a:endParaRPr/>
              </a:p>
              <a:p>
                <a:pPr indent="0" lvl="0" marL="114300" marR="0" rtl="0" algn="ctr">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Allows for the independent deployment of individual components</a:t>
                </a:r>
                <a:endParaRPr/>
              </a:p>
            </p:txBody>
          </p:sp>
        </p:grpSp>
      </p:grpSp>
      <p:sp>
        <p:nvSpPr>
          <p:cNvPr id="795" name="Google Shape;795;p284"/>
          <p:cNvSpPr/>
          <p:nvPr/>
        </p:nvSpPr>
        <p:spPr>
          <a:xfrm>
            <a:off x="4978400" y="812001"/>
            <a:ext cx="63163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285"/>
          <p:cNvSpPr txBox="1"/>
          <p:nvPr>
            <p:ph type="title"/>
          </p:nvPr>
        </p:nvSpPr>
        <p:spPr>
          <a:xfrm>
            <a:off x="-10160" y="236350"/>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100000"/>
              </a:lnSpc>
              <a:spcBef>
                <a:spcPts val="0"/>
              </a:spcBef>
              <a:spcAft>
                <a:spcPts val="0"/>
              </a:spcAft>
              <a:buSzPts val="1400"/>
              <a:buNone/>
            </a:pPr>
            <a:r>
              <a:rPr b="1" lang="en-US" sz="2800">
                <a:solidFill>
                  <a:srgbClr val="3F3F3F"/>
                </a:solidFill>
                <a:latin typeface="Open Sans"/>
                <a:ea typeface="Open Sans"/>
                <a:cs typeface="Open Sans"/>
                <a:sym typeface="Open Sans"/>
              </a:rPr>
              <a:t>Uber: Case Study</a:t>
            </a:r>
            <a:endParaRPr>
              <a:solidFill>
                <a:srgbClr val="3F3F3F"/>
              </a:solidFill>
            </a:endParaRPr>
          </a:p>
        </p:txBody>
      </p:sp>
      <p:sp>
        <p:nvSpPr>
          <p:cNvPr id="801" name="Google Shape;801;p285"/>
          <p:cNvSpPr/>
          <p:nvPr/>
        </p:nvSpPr>
        <p:spPr>
          <a:xfrm>
            <a:off x="1687329" y="8269319"/>
            <a:ext cx="12999309" cy="103727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3F3F3F"/>
                </a:solidFill>
                <a:latin typeface="Open Sans"/>
                <a:ea typeface="Open Sans"/>
                <a:cs typeface="Open Sans"/>
                <a:sym typeface="Open Sans"/>
              </a:rPr>
              <a:t>Source: </a:t>
            </a:r>
            <a:r>
              <a:rPr b="0" i="0" lang="en-US" sz="1200" u="sng" cap="none" strike="noStrike">
                <a:solidFill>
                  <a:srgbClr val="3F3F3F"/>
                </a:solidFill>
                <a:latin typeface="Open Sans"/>
                <a:ea typeface="Open Sans"/>
                <a:cs typeface="Open Sans"/>
                <a:sym typeface="Open Sans"/>
                <a:hlinkClick r:id="rId3">
                  <a:extLst>
                    <a:ext uri="{A12FA001-AC4F-418D-AE19-62706E023703}">
                      <ahyp:hlinkClr val="tx"/>
                    </a:ext>
                  </a:extLst>
                </a:hlinkClick>
              </a:rPr>
              <a:t>https://hackernoon.com/microservices-are-hard-an-invaluable-guide-to-microservices-2d06bd7bcf5d</a:t>
            </a:r>
            <a:endParaRPr b="0" i="0" sz="1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1200" u="none" cap="none" strike="noStrike">
                <a:solidFill>
                  <a:srgbClr val="3F3F3F"/>
                </a:solidFill>
                <a:latin typeface="Open Sans"/>
                <a:ea typeface="Open Sans"/>
                <a:cs typeface="Open Sans"/>
                <a:sym typeface="Open Sans"/>
              </a:rPr>
              <a:t>And </a:t>
            </a:r>
            <a:endParaRPr b="0" i="0" sz="1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1200" u="sng" cap="none" strike="noStrike">
                <a:solidFill>
                  <a:srgbClr val="3F3F3F"/>
                </a:solidFill>
                <a:latin typeface="Open Sans"/>
                <a:ea typeface="Open Sans"/>
                <a:cs typeface="Open Sans"/>
                <a:sym typeface="Open Sans"/>
                <a:hlinkClick r:id="rId4">
                  <a:extLst>
                    <a:ext uri="{A12FA001-AC4F-418D-AE19-62706E023703}">
                      <ahyp:hlinkClr val="tx"/>
                    </a:ext>
                  </a:extLst>
                </a:hlinkClick>
              </a:rPr>
              <a:t>https://dzone.com/articles/microservice-architecture-learn-build-and-deploy-a</a:t>
            </a:r>
            <a:r>
              <a:rPr b="0" i="0" lang="en-US" sz="1200" u="none" cap="none" strike="noStrike">
                <a:solidFill>
                  <a:srgbClr val="3F3F3F"/>
                </a:solidFill>
                <a:latin typeface="Open Sans"/>
                <a:ea typeface="Open Sans"/>
                <a:cs typeface="Open Sans"/>
                <a:sym typeface="Open Sans"/>
              </a:rPr>
              <a:t> </a:t>
            </a:r>
            <a:endParaRPr b="0" i="0" sz="1200" u="none" cap="none" strike="noStrike">
              <a:solidFill>
                <a:srgbClr val="3F3F3F"/>
              </a:solidFill>
              <a:latin typeface="Open Sans"/>
              <a:ea typeface="Open Sans"/>
              <a:cs typeface="Open Sans"/>
              <a:sym typeface="Open Sans"/>
            </a:endParaRPr>
          </a:p>
          <a:p>
            <a:pPr indent="-228600" lvl="0" marL="45720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p:txBody>
      </p:sp>
      <p:grpSp>
        <p:nvGrpSpPr>
          <p:cNvPr id="802" name="Google Shape;802;p285"/>
          <p:cNvGrpSpPr/>
          <p:nvPr/>
        </p:nvGrpSpPr>
        <p:grpSpPr>
          <a:xfrm>
            <a:off x="1502589" y="2484438"/>
            <a:ext cx="12421374" cy="4465002"/>
            <a:chOff x="1502589" y="2484438"/>
            <a:chExt cx="12421374" cy="4465002"/>
          </a:xfrm>
        </p:grpSpPr>
        <p:pic>
          <p:nvPicPr>
            <p:cNvPr descr="Logo&#10;&#10;Description automatically generated" id="803" name="Google Shape;803;p285"/>
            <p:cNvPicPr preferRelativeResize="0"/>
            <p:nvPr/>
          </p:nvPicPr>
          <p:blipFill rotWithShape="1">
            <a:blip r:embed="rId5">
              <a:alphaModFix/>
            </a:blip>
            <a:srcRect b="0" l="0" r="0" t="0"/>
            <a:stretch/>
          </p:blipFill>
          <p:spPr>
            <a:xfrm>
              <a:off x="12038958" y="3774437"/>
              <a:ext cx="1885005" cy="1885005"/>
            </a:xfrm>
            <a:prstGeom prst="rect">
              <a:avLst/>
            </a:prstGeom>
            <a:noFill/>
            <a:ln>
              <a:noFill/>
            </a:ln>
          </p:spPr>
        </p:pic>
        <p:sp>
          <p:nvSpPr>
            <p:cNvPr id="804" name="Google Shape;804;p285"/>
            <p:cNvSpPr/>
            <p:nvPr/>
          </p:nvSpPr>
          <p:spPr>
            <a:xfrm>
              <a:off x="1502589" y="2484438"/>
              <a:ext cx="9708750" cy="4465002"/>
            </a:xfrm>
            <a:prstGeom prst="roundRect">
              <a:avLst>
                <a:gd fmla="val 2359"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Uber, like most startups, initially built their application with a monolithic architecture.</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As Uber expanded worldwide, they faced issues with scalability, performance, and application stability.</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Monolithic architecture combines all components into a single, popular single-tiered software application.</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These components include the client-side user interface, server-side business logic, data access layer, and integrations.</a:t>
              </a:r>
              <a:endParaRPr b="0" i="0" sz="2200" u="none" cap="none" strike="noStrike">
                <a:solidFill>
                  <a:srgbClr val="3F3F3F"/>
                </a:solidFill>
                <a:latin typeface="Open Sans"/>
                <a:ea typeface="Open Sans"/>
                <a:cs typeface="Open Sans"/>
                <a:sym typeface="Open Sans"/>
              </a:endParaRPr>
            </a:p>
          </p:txBody>
        </p:sp>
      </p:grpSp>
      <p:sp>
        <p:nvSpPr>
          <p:cNvPr id="805" name="Google Shape;805;p285"/>
          <p:cNvSpPr/>
          <p:nvPr/>
        </p:nvSpPr>
        <p:spPr>
          <a:xfrm>
            <a:off x="6210300" y="844132"/>
            <a:ext cx="3849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286"/>
          <p:cNvSpPr txBox="1"/>
          <p:nvPr>
            <p:ph type="title"/>
          </p:nvPr>
        </p:nvSpPr>
        <p:spPr>
          <a:xfrm>
            <a:off x="-10160" y="235446"/>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100000"/>
              </a:lnSpc>
              <a:spcBef>
                <a:spcPts val="0"/>
              </a:spcBef>
              <a:spcAft>
                <a:spcPts val="0"/>
              </a:spcAft>
              <a:buSzPts val="1400"/>
              <a:buNone/>
            </a:pPr>
            <a:r>
              <a:rPr b="1" lang="en-US" sz="2800">
                <a:solidFill>
                  <a:srgbClr val="3F3F3F"/>
                </a:solidFill>
                <a:latin typeface="Open Sans"/>
                <a:ea typeface="Open Sans"/>
                <a:cs typeface="Open Sans"/>
                <a:sym typeface="Open Sans"/>
              </a:rPr>
              <a:t>Uber: Case Study</a:t>
            </a:r>
            <a:endParaRPr>
              <a:solidFill>
                <a:srgbClr val="3F3F3F"/>
              </a:solidFill>
            </a:endParaRPr>
          </a:p>
        </p:txBody>
      </p:sp>
      <p:sp>
        <p:nvSpPr>
          <p:cNvPr id="811" name="Google Shape;811;p286"/>
          <p:cNvSpPr/>
          <p:nvPr/>
        </p:nvSpPr>
        <p:spPr>
          <a:xfrm>
            <a:off x="1687329" y="8269319"/>
            <a:ext cx="12999309" cy="103727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3F3F3F"/>
                </a:solidFill>
                <a:latin typeface="Open Sans"/>
                <a:ea typeface="Open Sans"/>
                <a:cs typeface="Open Sans"/>
                <a:sym typeface="Open Sans"/>
              </a:rPr>
              <a:t>Source: </a:t>
            </a:r>
            <a:r>
              <a:rPr b="0" i="0" lang="en-US" sz="1200" u="sng" cap="none" strike="noStrike">
                <a:solidFill>
                  <a:srgbClr val="3F3F3F"/>
                </a:solidFill>
                <a:latin typeface="Open Sans"/>
                <a:ea typeface="Open Sans"/>
                <a:cs typeface="Open Sans"/>
                <a:sym typeface="Open Sans"/>
                <a:hlinkClick r:id="rId3">
                  <a:extLst>
                    <a:ext uri="{A12FA001-AC4F-418D-AE19-62706E023703}">
                      <ahyp:hlinkClr val="tx"/>
                    </a:ext>
                  </a:extLst>
                </a:hlinkClick>
              </a:rPr>
              <a:t>https://hackernoon.com/microservices-are-hard-an-invaluable-guide-to-microservices-2d06bd7bcf5d</a:t>
            </a:r>
            <a:endParaRPr b="0" i="0" sz="1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1200" u="none" cap="none" strike="noStrike">
                <a:solidFill>
                  <a:srgbClr val="3F3F3F"/>
                </a:solidFill>
                <a:latin typeface="Open Sans"/>
                <a:ea typeface="Open Sans"/>
                <a:cs typeface="Open Sans"/>
                <a:sym typeface="Open Sans"/>
              </a:rPr>
              <a:t>And </a:t>
            </a:r>
            <a:endParaRPr b="0" i="0" sz="1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1200" u="sng" cap="none" strike="noStrike">
                <a:solidFill>
                  <a:srgbClr val="3F3F3F"/>
                </a:solidFill>
                <a:latin typeface="Open Sans"/>
                <a:ea typeface="Open Sans"/>
                <a:cs typeface="Open Sans"/>
                <a:sym typeface="Open Sans"/>
                <a:hlinkClick r:id="rId4">
                  <a:extLst>
                    <a:ext uri="{A12FA001-AC4F-418D-AE19-62706E023703}">
                      <ahyp:hlinkClr val="tx"/>
                    </a:ext>
                  </a:extLst>
                </a:hlinkClick>
              </a:rPr>
              <a:t>https://dzone.com/articles/microservice-architecture-learn-build-and-deploy-a</a:t>
            </a:r>
            <a:r>
              <a:rPr b="0" i="0" lang="en-US" sz="1200" u="none" cap="none" strike="noStrike">
                <a:solidFill>
                  <a:srgbClr val="3F3F3F"/>
                </a:solidFill>
                <a:latin typeface="Open Sans"/>
                <a:ea typeface="Open Sans"/>
                <a:cs typeface="Open Sans"/>
                <a:sym typeface="Open Sans"/>
              </a:rPr>
              <a:t> </a:t>
            </a:r>
            <a:endParaRPr b="0" i="0" sz="1200" u="none" cap="none" strike="noStrike">
              <a:solidFill>
                <a:srgbClr val="3F3F3F"/>
              </a:solidFill>
              <a:latin typeface="Open Sans"/>
              <a:ea typeface="Open Sans"/>
              <a:cs typeface="Open Sans"/>
              <a:sym typeface="Open Sans"/>
            </a:endParaRPr>
          </a:p>
          <a:p>
            <a:pPr indent="-228600" lvl="0" marL="45720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p:txBody>
      </p:sp>
      <p:sp>
        <p:nvSpPr>
          <p:cNvPr id="812" name="Google Shape;812;p286"/>
          <p:cNvSpPr/>
          <p:nvPr/>
        </p:nvSpPr>
        <p:spPr>
          <a:xfrm>
            <a:off x="1502589" y="2484438"/>
            <a:ext cx="9686111" cy="4465002"/>
          </a:xfrm>
          <a:prstGeom prst="roundRect">
            <a:avLst>
              <a:gd fmla="val 2359"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These components are interconnected and interdependent, which means that when one component needs to be updated, changes must be made to the entire application.</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The failure of one component can bring down the entire system.</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As the number of services increases, integrating and managing the entire product can become complicated.</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To avoid such problems, Uber decided to break down its monolithic architecture into multiple applications, transitioning to a microservices architecture.</a:t>
            </a:r>
            <a:endParaRPr/>
          </a:p>
        </p:txBody>
      </p:sp>
      <p:pic>
        <p:nvPicPr>
          <p:cNvPr descr="Logo&#10;&#10;Description automatically generated" id="813" name="Google Shape;813;p286"/>
          <p:cNvPicPr preferRelativeResize="0"/>
          <p:nvPr/>
        </p:nvPicPr>
        <p:blipFill rotWithShape="1">
          <a:blip r:embed="rId5">
            <a:alphaModFix/>
          </a:blip>
          <a:srcRect b="0" l="0" r="0" t="0"/>
          <a:stretch/>
        </p:blipFill>
        <p:spPr>
          <a:xfrm>
            <a:off x="12038958" y="3774437"/>
            <a:ext cx="1885005" cy="1885005"/>
          </a:xfrm>
          <a:prstGeom prst="rect">
            <a:avLst/>
          </a:prstGeom>
          <a:noFill/>
          <a:ln>
            <a:noFill/>
          </a:ln>
        </p:spPr>
      </p:pic>
      <p:sp>
        <p:nvSpPr>
          <p:cNvPr id="814" name="Google Shape;814;p286"/>
          <p:cNvSpPr/>
          <p:nvPr/>
        </p:nvSpPr>
        <p:spPr>
          <a:xfrm>
            <a:off x="6210300" y="843228"/>
            <a:ext cx="3849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287"/>
          <p:cNvSpPr txBox="1"/>
          <p:nvPr>
            <p:ph type="title"/>
          </p:nvPr>
        </p:nvSpPr>
        <p:spPr>
          <a:xfrm>
            <a:off x="0" y="256228"/>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100000"/>
              </a:lnSpc>
              <a:spcBef>
                <a:spcPts val="0"/>
              </a:spcBef>
              <a:spcAft>
                <a:spcPts val="0"/>
              </a:spcAft>
              <a:buSzPts val="1400"/>
              <a:buNone/>
            </a:pPr>
            <a:r>
              <a:rPr b="1" lang="en-US" sz="2800">
                <a:solidFill>
                  <a:srgbClr val="3F3F3F"/>
                </a:solidFill>
                <a:latin typeface="Open Sans"/>
                <a:ea typeface="Open Sans"/>
                <a:cs typeface="Open Sans"/>
                <a:sym typeface="Open Sans"/>
              </a:rPr>
              <a:t>Uber: Case Study</a:t>
            </a:r>
            <a:endParaRPr>
              <a:solidFill>
                <a:srgbClr val="3F3F3F"/>
              </a:solidFill>
            </a:endParaRPr>
          </a:p>
        </p:txBody>
      </p:sp>
      <p:sp>
        <p:nvSpPr>
          <p:cNvPr id="820" name="Google Shape;820;p287"/>
          <p:cNvSpPr/>
          <p:nvPr/>
        </p:nvSpPr>
        <p:spPr>
          <a:xfrm>
            <a:off x="1687329" y="8269319"/>
            <a:ext cx="12999309" cy="103727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3F3F3F"/>
                </a:solidFill>
                <a:latin typeface="Open Sans"/>
                <a:ea typeface="Open Sans"/>
                <a:cs typeface="Open Sans"/>
                <a:sym typeface="Open Sans"/>
              </a:rPr>
              <a:t>Source: </a:t>
            </a:r>
            <a:r>
              <a:rPr b="0" i="0" lang="en-US" sz="1200" u="sng" cap="none" strike="noStrike">
                <a:solidFill>
                  <a:srgbClr val="3F3F3F"/>
                </a:solidFill>
                <a:latin typeface="Open Sans"/>
                <a:ea typeface="Open Sans"/>
                <a:cs typeface="Open Sans"/>
                <a:sym typeface="Open Sans"/>
                <a:hlinkClick r:id="rId3">
                  <a:extLst>
                    <a:ext uri="{A12FA001-AC4F-418D-AE19-62706E023703}">
                      <ahyp:hlinkClr val="tx"/>
                    </a:ext>
                  </a:extLst>
                </a:hlinkClick>
              </a:rPr>
              <a:t>https://hackernoon.com/microservices-are-hard-an-invaluable-guide-to-microservices-2d06bd7bcf5d</a:t>
            </a:r>
            <a:endParaRPr b="0" i="0" sz="1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1200" u="none" cap="none" strike="noStrike">
                <a:solidFill>
                  <a:srgbClr val="3F3F3F"/>
                </a:solidFill>
                <a:latin typeface="Open Sans"/>
                <a:ea typeface="Open Sans"/>
                <a:cs typeface="Open Sans"/>
                <a:sym typeface="Open Sans"/>
              </a:rPr>
              <a:t>And </a:t>
            </a:r>
            <a:endParaRPr b="0" i="0" sz="1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1200" u="sng" cap="none" strike="noStrike">
                <a:solidFill>
                  <a:srgbClr val="3F3F3F"/>
                </a:solidFill>
                <a:latin typeface="Open Sans"/>
                <a:ea typeface="Open Sans"/>
                <a:cs typeface="Open Sans"/>
                <a:sym typeface="Open Sans"/>
                <a:hlinkClick r:id="rId4">
                  <a:extLst>
                    <a:ext uri="{A12FA001-AC4F-418D-AE19-62706E023703}">
                      <ahyp:hlinkClr val="tx"/>
                    </a:ext>
                  </a:extLst>
                </a:hlinkClick>
              </a:rPr>
              <a:t>https://dzone.com/articles/microservice-architecture-learn-build-and-deploy-a</a:t>
            </a:r>
            <a:r>
              <a:rPr b="0" i="0" lang="en-US" sz="1200" u="none" cap="none" strike="noStrike">
                <a:solidFill>
                  <a:srgbClr val="3F3F3F"/>
                </a:solidFill>
                <a:latin typeface="Open Sans"/>
                <a:ea typeface="Open Sans"/>
                <a:cs typeface="Open Sans"/>
                <a:sym typeface="Open Sans"/>
              </a:rPr>
              <a:t> </a:t>
            </a:r>
            <a:endParaRPr b="0" i="0" sz="1200" u="none" cap="none" strike="noStrike">
              <a:solidFill>
                <a:srgbClr val="3F3F3F"/>
              </a:solidFill>
              <a:latin typeface="Open Sans"/>
              <a:ea typeface="Open Sans"/>
              <a:cs typeface="Open Sans"/>
              <a:sym typeface="Open Sans"/>
            </a:endParaRPr>
          </a:p>
          <a:p>
            <a:pPr indent="-228600" lvl="0" marL="45720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p:txBody>
      </p:sp>
      <p:sp>
        <p:nvSpPr>
          <p:cNvPr id="821" name="Google Shape;821;p287"/>
          <p:cNvSpPr/>
          <p:nvPr/>
        </p:nvSpPr>
        <p:spPr>
          <a:xfrm>
            <a:off x="1367244" y="2339499"/>
            <a:ext cx="9686111" cy="4465002"/>
          </a:xfrm>
          <a:prstGeom prst="roundRect">
            <a:avLst>
              <a:gd fmla="val 2359"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Microservices divide and distribute the application workload, providing stable and scalable services.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Microservices decentralize data storage by managing their own data stores.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Uber manages each microservice individually, removing dependencies between features.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Uber benefits from shifting its architecture from monolithic to microservices.</a:t>
            </a:r>
            <a:endParaRPr/>
          </a:p>
        </p:txBody>
      </p:sp>
      <p:pic>
        <p:nvPicPr>
          <p:cNvPr descr="Logo&#10;&#10;Description automatically generated" id="822" name="Google Shape;822;p287"/>
          <p:cNvPicPr preferRelativeResize="0"/>
          <p:nvPr/>
        </p:nvPicPr>
        <p:blipFill rotWithShape="1">
          <a:blip r:embed="rId5">
            <a:alphaModFix/>
          </a:blip>
          <a:srcRect b="0" l="0" r="0" t="0"/>
          <a:stretch/>
        </p:blipFill>
        <p:spPr>
          <a:xfrm>
            <a:off x="12038958" y="3774437"/>
            <a:ext cx="1885005" cy="1885005"/>
          </a:xfrm>
          <a:prstGeom prst="rect">
            <a:avLst/>
          </a:prstGeom>
          <a:noFill/>
          <a:ln>
            <a:noFill/>
          </a:ln>
        </p:spPr>
      </p:pic>
      <p:sp>
        <p:nvSpPr>
          <p:cNvPr id="823" name="Google Shape;823;p287"/>
          <p:cNvSpPr/>
          <p:nvPr/>
        </p:nvSpPr>
        <p:spPr>
          <a:xfrm>
            <a:off x="6210300" y="864010"/>
            <a:ext cx="3849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288"/>
          <p:cNvSpPr txBox="1"/>
          <p:nvPr>
            <p:ph type="title"/>
          </p:nvPr>
        </p:nvSpPr>
        <p:spPr>
          <a:xfrm>
            <a:off x="0" y="276106"/>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100000"/>
              </a:lnSpc>
              <a:spcBef>
                <a:spcPts val="0"/>
              </a:spcBef>
              <a:spcAft>
                <a:spcPts val="0"/>
              </a:spcAft>
              <a:buSzPts val="1400"/>
              <a:buNone/>
            </a:pPr>
            <a:r>
              <a:rPr b="1" lang="en-US" sz="2800">
                <a:solidFill>
                  <a:srgbClr val="3F3F3F"/>
                </a:solidFill>
                <a:latin typeface="Open Sans"/>
                <a:ea typeface="Open Sans"/>
                <a:cs typeface="Open Sans"/>
                <a:sym typeface="Open Sans"/>
              </a:rPr>
              <a:t>Microservices</a:t>
            </a:r>
            <a:endParaRPr>
              <a:solidFill>
                <a:srgbClr val="3F3F3F"/>
              </a:solidFill>
            </a:endParaRPr>
          </a:p>
        </p:txBody>
      </p:sp>
      <p:sp>
        <p:nvSpPr>
          <p:cNvPr id="829" name="Google Shape;829;p288"/>
          <p:cNvSpPr txBox="1"/>
          <p:nvPr/>
        </p:nvSpPr>
        <p:spPr>
          <a:xfrm>
            <a:off x="1312150" y="1303662"/>
            <a:ext cx="13631700" cy="52319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figure illustrates the difference between a monolithic architecture and a microservice architecture:</a:t>
            </a:r>
            <a:endParaRPr/>
          </a:p>
        </p:txBody>
      </p:sp>
      <p:sp>
        <p:nvSpPr>
          <p:cNvPr id="830" name="Google Shape;830;p288"/>
          <p:cNvSpPr/>
          <p:nvPr/>
        </p:nvSpPr>
        <p:spPr>
          <a:xfrm>
            <a:off x="1158747" y="2073870"/>
            <a:ext cx="3530175" cy="3530175"/>
          </a:xfrm>
          <a:prstGeom prst="ellipse">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31" name="Google Shape;831;p288"/>
          <p:cNvCxnSpPr/>
          <p:nvPr/>
        </p:nvCxnSpPr>
        <p:spPr>
          <a:xfrm>
            <a:off x="11051734" y="2459873"/>
            <a:ext cx="2961939" cy="593650"/>
          </a:xfrm>
          <a:prstGeom prst="straightConnector1">
            <a:avLst/>
          </a:prstGeom>
          <a:noFill/>
          <a:ln cap="flat" cmpd="sng" w="19050">
            <a:solidFill>
              <a:srgbClr val="7F7F7F"/>
            </a:solidFill>
            <a:prstDash val="solid"/>
            <a:round/>
            <a:headEnd len="sm" w="sm" type="none"/>
            <a:tailEnd len="med" w="med" type="triangle"/>
          </a:ln>
        </p:spPr>
      </p:cxnSp>
      <p:cxnSp>
        <p:nvCxnSpPr>
          <p:cNvPr id="832" name="Google Shape;832;p288"/>
          <p:cNvCxnSpPr/>
          <p:nvPr/>
        </p:nvCxnSpPr>
        <p:spPr>
          <a:xfrm flipH="1">
            <a:off x="12338264" y="3574401"/>
            <a:ext cx="1758712" cy="1094949"/>
          </a:xfrm>
          <a:prstGeom prst="straightConnector1">
            <a:avLst/>
          </a:prstGeom>
          <a:noFill/>
          <a:ln cap="flat" cmpd="sng" w="19050">
            <a:solidFill>
              <a:srgbClr val="7F7F7F"/>
            </a:solidFill>
            <a:prstDash val="solid"/>
            <a:round/>
            <a:headEnd len="sm" w="sm" type="none"/>
            <a:tailEnd len="med" w="med" type="triangle"/>
          </a:ln>
        </p:spPr>
      </p:cxnSp>
      <p:cxnSp>
        <p:nvCxnSpPr>
          <p:cNvPr id="833" name="Google Shape;833;p288"/>
          <p:cNvCxnSpPr/>
          <p:nvPr/>
        </p:nvCxnSpPr>
        <p:spPr>
          <a:xfrm flipH="1">
            <a:off x="7265925" y="2465846"/>
            <a:ext cx="2864437" cy="1286641"/>
          </a:xfrm>
          <a:prstGeom prst="straightConnector1">
            <a:avLst/>
          </a:prstGeom>
          <a:noFill/>
          <a:ln cap="flat" cmpd="sng" w="19050">
            <a:solidFill>
              <a:srgbClr val="7F7F7F"/>
            </a:solidFill>
            <a:prstDash val="solid"/>
            <a:round/>
            <a:headEnd len="sm" w="sm" type="none"/>
            <a:tailEnd len="med" w="med" type="triangle"/>
          </a:ln>
        </p:spPr>
      </p:cxnSp>
      <p:cxnSp>
        <p:nvCxnSpPr>
          <p:cNvPr id="834" name="Google Shape;834;p288"/>
          <p:cNvCxnSpPr/>
          <p:nvPr/>
        </p:nvCxnSpPr>
        <p:spPr>
          <a:xfrm>
            <a:off x="11082268" y="2827572"/>
            <a:ext cx="2073672" cy="1695807"/>
          </a:xfrm>
          <a:prstGeom prst="straightConnector1">
            <a:avLst/>
          </a:prstGeom>
          <a:noFill/>
          <a:ln cap="flat" cmpd="sng" w="19050">
            <a:solidFill>
              <a:srgbClr val="7F7F7F"/>
            </a:solidFill>
            <a:prstDash val="solid"/>
            <a:round/>
            <a:headEnd len="sm" w="sm" type="none"/>
            <a:tailEnd len="med" w="med" type="triangle"/>
          </a:ln>
        </p:spPr>
      </p:cxnSp>
      <p:cxnSp>
        <p:nvCxnSpPr>
          <p:cNvPr id="835" name="Google Shape;835;p288"/>
          <p:cNvCxnSpPr/>
          <p:nvPr/>
        </p:nvCxnSpPr>
        <p:spPr>
          <a:xfrm>
            <a:off x="10724786" y="2482595"/>
            <a:ext cx="948116" cy="2002191"/>
          </a:xfrm>
          <a:prstGeom prst="straightConnector1">
            <a:avLst/>
          </a:prstGeom>
          <a:noFill/>
          <a:ln cap="flat" cmpd="sng" w="19050">
            <a:solidFill>
              <a:srgbClr val="7F7F7F"/>
            </a:solidFill>
            <a:prstDash val="solid"/>
            <a:round/>
            <a:headEnd len="sm" w="sm" type="none"/>
            <a:tailEnd len="med" w="med" type="triangle"/>
          </a:ln>
        </p:spPr>
      </p:cxnSp>
      <p:cxnSp>
        <p:nvCxnSpPr>
          <p:cNvPr id="836" name="Google Shape;836;p288"/>
          <p:cNvCxnSpPr/>
          <p:nvPr/>
        </p:nvCxnSpPr>
        <p:spPr>
          <a:xfrm>
            <a:off x="7233842" y="4488801"/>
            <a:ext cx="450611" cy="372448"/>
          </a:xfrm>
          <a:prstGeom prst="straightConnector1">
            <a:avLst/>
          </a:prstGeom>
          <a:noFill/>
          <a:ln cap="flat" cmpd="sng" w="19050">
            <a:solidFill>
              <a:srgbClr val="7F7F7F"/>
            </a:solidFill>
            <a:prstDash val="solid"/>
            <a:round/>
            <a:headEnd len="sm" w="sm" type="none"/>
            <a:tailEnd len="med" w="med" type="triangle"/>
          </a:ln>
        </p:spPr>
      </p:cxnSp>
      <p:cxnSp>
        <p:nvCxnSpPr>
          <p:cNvPr id="837" name="Google Shape;837;p288"/>
          <p:cNvCxnSpPr/>
          <p:nvPr/>
        </p:nvCxnSpPr>
        <p:spPr>
          <a:xfrm flipH="1">
            <a:off x="8452135" y="2836794"/>
            <a:ext cx="1645260" cy="1922831"/>
          </a:xfrm>
          <a:prstGeom prst="straightConnector1">
            <a:avLst/>
          </a:prstGeom>
          <a:noFill/>
          <a:ln cap="flat" cmpd="sng" w="19050">
            <a:solidFill>
              <a:srgbClr val="7F7F7F"/>
            </a:solidFill>
            <a:prstDash val="solid"/>
            <a:round/>
            <a:headEnd len="sm" w="sm" type="none"/>
            <a:tailEnd len="med" w="med" type="triangle"/>
          </a:ln>
        </p:spPr>
      </p:cxnSp>
      <p:cxnSp>
        <p:nvCxnSpPr>
          <p:cNvPr id="838" name="Google Shape;838;p288"/>
          <p:cNvCxnSpPr/>
          <p:nvPr/>
        </p:nvCxnSpPr>
        <p:spPr>
          <a:xfrm flipH="1">
            <a:off x="10013917" y="3164056"/>
            <a:ext cx="390798" cy="1648993"/>
          </a:xfrm>
          <a:prstGeom prst="straightConnector1">
            <a:avLst/>
          </a:prstGeom>
          <a:noFill/>
          <a:ln cap="flat" cmpd="sng" w="19050">
            <a:solidFill>
              <a:srgbClr val="7F7F7F"/>
            </a:solidFill>
            <a:prstDash val="solid"/>
            <a:round/>
            <a:headEnd len="sm" w="sm" type="none"/>
            <a:tailEnd len="med" w="med" type="triangle"/>
          </a:ln>
        </p:spPr>
      </p:cxnSp>
      <p:pic>
        <p:nvPicPr>
          <p:cNvPr descr="Server with solid fill" id="839" name="Google Shape;839;p288"/>
          <p:cNvPicPr preferRelativeResize="0"/>
          <p:nvPr/>
        </p:nvPicPr>
        <p:blipFill rotWithShape="1">
          <a:blip r:embed="rId3">
            <a:alphaModFix/>
          </a:blip>
          <a:srcRect b="0" l="0" r="0" t="0"/>
          <a:stretch/>
        </p:blipFill>
        <p:spPr>
          <a:xfrm>
            <a:off x="2279822" y="6654406"/>
            <a:ext cx="1233969" cy="1233969"/>
          </a:xfrm>
          <a:prstGeom prst="rect">
            <a:avLst/>
          </a:prstGeom>
          <a:noFill/>
          <a:ln>
            <a:noFill/>
          </a:ln>
        </p:spPr>
      </p:pic>
      <p:sp>
        <p:nvSpPr>
          <p:cNvPr id="840" name="Google Shape;840;p288"/>
          <p:cNvSpPr txBox="1"/>
          <p:nvPr/>
        </p:nvSpPr>
        <p:spPr>
          <a:xfrm>
            <a:off x="1182558" y="7880620"/>
            <a:ext cx="3522118"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Monolithic architecture</a:t>
            </a:r>
            <a:endParaRPr/>
          </a:p>
        </p:txBody>
      </p:sp>
      <p:cxnSp>
        <p:nvCxnSpPr>
          <p:cNvPr id="841" name="Google Shape;841;p288"/>
          <p:cNvCxnSpPr/>
          <p:nvPr/>
        </p:nvCxnSpPr>
        <p:spPr>
          <a:xfrm>
            <a:off x="5461864" y="2073870"/>
            <a:ext cx="0" cy="6533401"/>
          </a:xfrm>
          <a:prstGeom prst="straightConnector1">
            <a:avLst/>
          </a:prstGeom>
          <a:noFill/>
          <a:ln cap="flat" cmpd="sng" w="19050">
            <a:solidFill>
              <a:srgbClr val="7F7F7F"/>
            </a:solidFill>
            <a:prstDash val="solid"/>
            <a:round/>
            <a:headEnd len="sm" w="sm" type="none"/>
            <a:tailEnd len="sm" w="sm" type="none"/>
          </a:ln>
          <a:effectLst>
            <a:outerShdw blurRad="40000" rotWithShape="0" dir="5400000" dist="23000">
              <a:srgbClr val="000000">
                <a:alpha val="34901"/>
              </a:srgbClr>
            </a:outerShdw>
          </a:effectLst>
        </p:spPr>
      </p:cxnSp>
      <p:sp>
        <p:nvSpPr>
          <p:cNvPr id="842" name="Google Shape;842;p288"/>
          <p:cNvSpPr/>
          <p:nvPr/>
        </p:nvSpPr>
        <p:spPr>
          <a:xfrm>
            <a:off x="6261250" y="3574401"/>
            <a:ext cx="1094949" cy="1094949"/>
          </a:xfrm>
          <a:prstGeom prst="ellipse">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descr="Gears with solid fill" id="843" name="Google Shape;843;p288"/>
          <p:cNvPicPr preferRelativeResize="0"/>
          <p:nvPr/>
        </p:nvPicPr>
        <p:blipFill rotWithShape="1">
          <a:blip r:embed="rId4">
            <a:alphaModFix/>
          </a:blip>
          <a:srcRect b="0" l="0" r="0" t="0"/>
          <a:stretch/>
        </p:blipFill>
        <p:spPr>
          <a:xfrm>
            <a:off x="6351524" y="3664676"/>
            <a:ext cx="914400" cy="914400"/>
          </a:xfrm>
          <a:prstGeom prst="rect">
            <a:avLst/>
          </a:prstGeom>
          <a:noFill/>
          <a:ln>
            <a:noFill/>
          </a:ln>
        </p:spPr>
      </p:pic>
      <p:sp>
        <p:nvSpPr>
          <p:cNvPr id="844" name="Google Shape;844;p288"/>
          <p:cNvSpPr/>
          <p:nvPr/>
        </p:nvSpPr>
        <p:spPr>
          <a:xfrm>
            <a:off x="7594179" y="4669350"/>
            <a:ext cx="1094949" cy="1094949"/>
          </a:xfrm>
          <a:prstGeom prst="ellipse">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descr="Gears with solid fill" id="845" name="Google Shape;845;p288"/>
          <p:cNvPicPr preferRelativeResize="0"/>
          <p:nvPr/>
        </p:nvPicPr>
        <p:blipFill rotWithShape="1">
          <a:blip r:embed="rId4">
            <a:alphaModFix/>
          </a:blip>
          <a:srcRect b="0" l="0" r="0" t="0"/>
          <a:stretch/>
        </p:blipFill>
        <p:spPr>
          <a:xfrm>
            <a:off x="7684453" y="4759625"/>
            <a:ext cx="914400" cy="914400"/>
          </a:xfrm>
          <a:prstGeom prst="rect">
            <a:avLst/>
          </a:prstGeom>
          <a:noFill/>
          <a:ln>
            <a:noFill/>
          </a:ln>
        </p:spPr>
      </p:pic>
      <p:sp>
        <p:nvSpPr>
          <p:cNvPr id="846" name="Google Shape;846;p288"/>
          <p:cNvSpPr/>
          <p:nvPr/>
        </p:nvSpPr>
        <p:spPr>
          <a:xfrm>
            <a:off x="9447200" y="4861249"/>
            <a:ext cx="1094949" cy="1094949"/>
          </a:xfrm>
          <a:prstGeom prst="ellipse">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descr="Gears with solid fill" id="847" name="Google Shape;847;p288"/>
          <p:cNvPicPr preferRelativeResize="0"/>
          <p:nvPr/>
        </p:nvPicPr>
        <p:blipFill rotWithShape="1">
          <a:blip r:embed="rId4">
            <a:alphaModFix/>
          </a:blip>
          <a:srcRect b="0" l="0" r="0" t="0"/>
          <a:stretch/>
        </p:blipFill>
        <p:spPr>
          <a:xfrm>
            <a:off x="9537474" y="4951524"/>
            <a:ext cx="914400" cy="914400"/>
          </a:xfrm>
          <a:prstGeom prst="rect">
            <a:avLst/>
          </a:prstGeom>
          <a:noFill/>
          <a:ln>
            <a:noFill/>
          </a:ln>
        </p:spPr>
      </p:pic>
      <p:sp>
        <p:nvSpPr>
          <p:cNvPr id="848" name="Google Shape;848;p288"/>
          <p:cNvSpPr/>
          <p:nvPr/>
        </p:nvSpPr>
        <p:spPr>
          <a:xfrm>
            <a:off x="11390148" y="4488801"/>
            <a:ext cx="1094949" cy="1094949"/>
          </a:xfrm>
          <a:prstGeom prst="ellipse">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descr="Gears with solid fill" id="849" name="Google Shape;849;p288"/>
          <p:cNvPicPr preferRelativeResize="0"/>
          <p:nvPr/>
        </p:nvPicPr>
        <p:blipFill rotWithShape="1">
          <a:blip r:embed="rId4">
            <a:alphaModFix/>
          </a:blip>
          <a:srcRect b="0" l="0" r="0" t="0"/>
          <a:stretch/>
        </p:blipFill>
        <p:spPr>
          <a:xfrm>
            <a:off x="11480422" y="4579076"/>
            <a:ext cx="914400" cy="914400"/>
          </a:xfrm>
          <a:prstGeom prst="rect">
            <a:avLst/>
          </a:prstGeom>
          <a:noFill/>
          <a:ln>
            <a:noFill/>
          </a:ln>
        </p:spPr>
      </p:pic>
      <p:sp>
        <p:nvSpPr>
          <p:cNvPr id="850" name="Google Shape;850;p288"/>
          <p:cNvSpPr/>
          <p:nvPr/>
        </p:nvSpPr>
        <p:spPr>
          <a:xfrm>
            <a:off x="12911753" y="4488801"/>
            <a:ext cx="1094949" cy="1094949"/>
          </a:xfrm>
          <a:prstGeom prst="ellipse">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descr="Gears with solid fill" id="851" name="Google Shape;851;p288"/>
          <p:cNvPicPr preferRelativeResize="0"/>
          <p:nvPr/>
        </p:nvPicPr>
        <p:blipFill rotWithShape="1">
          <a:blip r:embed="rId4">
            <a:alphaModFix/>
          </a:blip>
          <a:srcRect b="0" l="0" r="0" t="0"/>
          <a:stretch/>
        </p:blipFill>
        <p:spPr>
          <a:xfrm>
            <a:off x="13002027" y="4579076"/>
            <a:ext cx="914400" cy="914400"/>
          </a:xfrm>
          <a:prstGeom prst="rect">
            <a:avLst/>
          </a:prstGeom>
          <a:noFill/>
          <a:ln>
            <a:noFill/>
          </a:ln>
        </p:spPr>
      </p:pic>
      <p:sp>
        <p:nvSpPr>
          <p:cNvPr id="852" name="Google Shape;852;p288"/>
          <p:cNvSpPr/>
          <p:nvPr/>
        </p:nvSpPr>
        <p:spPr>
          <a:xfrm>
            <a:off x="14006702" y="2737296"/>
            <a:ext cx="1094949" cy="1094949"/>
          </a:xfrm>
          <a:prstGeom prst="ellipse">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descr="Gears with solid fill" id="853" name="Google Shape;853;p288"/>
          <p:cNvPicPr preferRelativeResize="0"/>
          <p:nvPr/>
        </p:nvPicPr>
        <p:blipFill rotWithShape="1">
          <a:blip r:embed="rId4">
            <a:alphaModFix/>
          </a:blip>
          <a:srcRect b="0" l="0" r="0" t="0"/>
          <a:stretch/>
        </p:blipFill>
        <p:spPr>
          <a:xfrm>
            <a:off x="14096976" y="2827571"/>
            <a:ext cx="914400" cy="914400"/>
          </a:xfrm>
          <a:prstGeom prst="rect">
            <a:avLst/>
          </a:prstGeom>
          <a:noFill/>
          <a:ln>
            <a:noFill/>
          </a:ln>
        </p:spPr>
      </p:pic>
      <p:pic>
        <p:nvPicPr>
          <p:cNvPr descr="Server with solid fill" id="854" name="Google Shape;854;p288"/>
          <p:cNvPicPr preferRelativeResize="0"/>
          <p:nvPr/>
        </p:nvPicPr>
        <p:blipFill rotWithShape="1">
          <a:blip r:embed="rId5">
            <a:alphaModFix/>
          </a:blip>
          <a:srcRect b="0" l="0" r="0" t="0"/>
          <a:stretch/>
        </p:blipFill>
        <p:spPr>
          <a:xfrm>
            <a:off x="7551094" y="7106199"/>
            <a:ext cx="975583" cy="975583"/>
          </a:xfrm>
          <a:prstGeom prst="rect">
            <a:avLst/>
          </a:prstGeom>
          <a:noFill/>
          <a:ln>
            <a:noFill/>
          </a:ln>
        </p:spPr>
      </p:pic>
      <p:sp>
        <p:nvSpPr>
          <p:cNvPr id="855" name="Google Shape;855;p288"/>
          <p:cNvSpPr txBox="1"/>
          <p:nvPr/>
        </p:nvSpPr>
        <p:spPr>
          <a:xfrm>
            <a:off x="5885253" y="3193435"/>
            <a:ext cx="191410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Microservice</a:t>
            </a:r>
            <a:endParaRPr/>
          </a:p>
        </p:txBody>
      </p:sp>
      <p:sp>
        <p:nvSpPr>
          <p:cNvPr id="856" name="Google Shape;856;p288"/>
          <p:cNvSpPr txBox="1"/>
          <p:nvPr/>
        </p:nvSpPr>
        <p:spPr>
          <a:xfrm>
            <a:off x="7122972" y="5779513"/>
            <a:ext cx="184698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Microservice</a:t>
            </a:r>
            <a:endParaRPr/>
          </a:p>
        </p:txBody>
      </p:sp>
      <p:sp>
        <p:nvSpPr>
          <p:cNvPr id="857" name="Google Shape;857;p288"/>
          <p:cNvSpPr txBox="1"/>
          <p:nvPr/>
        </p:nvSpPr>
        <p:spPr>
          <a:xfrm>
            <a:off x="9115284" y="5953797"/>
            <a:ext cx="184698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Microservice</a:t>
            </a:r>
            <a:endParaRPr/>
          </a:p>
        </p:txBody>
      </p:sp>
      <p:sp>
        <p:nvSpPr>
          <p:cNvPr id="858" name="Google Shape;858;p288"/>
          <p:cNvSpPr txBox="1"/>
          <p:nvPr/>
        </p:nvSpPr>
        <p:spPr>
          <a:xfrm>
            <a:off x="10997813" y="5569660"/>
            <a:ext cx="184698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Microservice</a:t>
            </a:r>
            <a:endParaRPr/>
          </a:p>
        </p:txBody>
      </p:sp>
      <p:sp>
        <p:nvSpPr>
          <p:cNvPr id="859" name="Google Shape;859;p288"/>
          <p:cNvSpPr txBox="1"/>
          <p:nvPr/>
        </p:nvSpPr>
        <p:spPr>
          <a:xfrm>
            <a:off x="12766897" y="5594847"/>
            <a:ext cx="184698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Microservice</a:t>
            </a:r>
            <a:endParaRPr/>
          </a:p>
        </p:txBody>
      </p:sp>
      <p:sp>
        <p:nvSpPr>
          <p:cNvPr id="860" name="Google Shape;860;p288"/>
          <p:cNvSpPr txBox="1"/>
          <p:nvPr/>
        </p:nvSpPr>
        <p:spPr>
          <a:xfrm>
            <a:off x="13693380" y="3844198"/>
            <a:ext cx="184698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Microservice</a:t>
            </a:r>
            <a:endParaRPr/>
          </a:p>
        </p:txBody>
      </p:sp>
      <p:pic>
        <p:nvPicPr>
          <p:cNvPr descr="Server with solid fill" id="861" name="Google Shape;861;p288"/>
          <p:cNvPicPr preferRelativeResize="0"/>
          <p:nvPr/>
        </p:nvPicPr>
        <p:blipFill rotWithShape="1">
          <a:blip r:embed="rId5">
            <a:alphaModFix/>
          </a:blip>
          <a:srcRect b="0" l="0" r="0" t="0"/>
          <a:stretch/>
        </p:blipFill>
        <p:spPr>
          <a:xfrm>
            <a:off x="9540424" y="7328239"/>
            <a:ext cx="975583" cy="975583"/>
          </a:xfrm>
          <a:prstGeom prst="rect">
            <a:avLst/>
          </a:prstGeom>
          <a:noFill/>
          <a:ln>
            <a:noFill/>
          </a:ln>
        </p:spPr>
      </p:pic>
      <p:pic>
        <p:nvPicPr>
          <p:cNvPr descr="Server with solid fill" id="862" name="Google Shape;862;p288"/>
          <p:cNvPicPr preferRelativeResize="0"/>
          <p:nvPr/>
        </p:nvPicPr>
        <p:blipFill rotWithShape="1">
          <a:blip r:embed="rId5">
            <a:alphaModFix/>
          </a:blip>
          <a:srcRect b="0" l="0" r="0" t="0"/>
          <a:stretch/>
        </p:blipFill>
        <p:spPr>
          <a:xfrm>
            <a:off x="11488588" y="7226868"/>
            <a:ext cx="975583" cy="975583"/>
          </a:xfrm>
          <a:prstGeom prst="rect">
            <a:avLst/>
          </a:prstGeom>
          <a:noFill/>
          <a:ln>
            <a:noFill/>
          </a:ln>
        </p:spPr>
      </p:pic>
      <p:pic>
        <p:nvPicPr>
          <p:cNvPr descr="Server with solid fill" id="863" name="Google Shape;863;p288"/>
          <p:cNvPicPr preferRelativeResize="0"/>
          <p:nvPr/>
        </p:nvPicPr>
        <p:blipFill rotWithShape="1">
          <a:blip r:embed="rId5">
            <a:alphaModFix/>
          </a:blip>
          <a:srcRect b="0" l="0" r="0" t="0"/>
          <a:stretch/>
        </p:blipFill>
        <p:spPr>
          <a:xfrm>
            <a:off x="13127335" y="7054443"/>
            <a:ext cx="975583" cy="975583"/>
          </a:xfrm>
          <a:prstGeom prst="rect">
            <a:avLst/>
          </a:prstGeom>
          <a:noFill/>
          <a:ln>
            <a:noFill/>
          </a:ln>
        </p:spPr>
      </p:pic>
      <p:cxnSp>
        <p:nvCxnSpPr>
          <p:cNvPr id="864" name="Google Shape;864;p288"/>
          <p:cNvCxnSpPr>
            <a:stCxn id="856" idx="2"/>
            <a:endCxn id="854" idx="0"/>
          </p:cNvCxnSpPr>
          <p:nvPr/>
        </p:nvCxnSpPr>
        <p:spPr>
          <a:xfrm flipH="1">
            <a:off x="8038962" y="6210400"/>
            <a:ext cx="7500" cy="895800"/>
          </a:xfrm>
          <a:prstGeom prst="straightConnector1">
            <a:avLst/>
          </a:prstGeom>
          <a:noFill/>
          <a:ln cap="flat" cmpd="sng" w="19050">
            <a:solidFill>
              <a:srgbClr val="7F7F7F"/>
            </a:solidFill>
            <a:prstDash val="solid"/>
            <a:round/>
            <a:headEnd len="sm" w="sm" type="none"/>
            <a:tailEnd len="med" w="med" type="triangle"/>
          </a:ln>
        </p:spPr>
      </p:cxnSp>
      <p:cxnSp>
        <p:nvCxnSpPr>
          <p:cNvPr id="865" name="Google Shape;865;p288"/>
          <p:cNvCxnSpPr/>
          <p:nvPr/>
        </p:nvCxnSpPr>
        <p:spPr>
          <a:xfrm>
            <a:off x="10006558" y="6323655"/>
            <a:ext cx="0" cy="962847"/>
          </a:xfrm>
          <a:prstGeom prst="straightConnector1">
            <a:avLst/>
          </a:prstGeom>
          <a:noFill/>
          <a:ln cap="flat" cmpd="sng" w="19050">
            <a:solidFill>
              <a:srgbClr val="7F7F7F"/>
            </a:solidFill>
            <a:prstDash val="solid"/>
            <a:round/>
            <a:headEnd len="sm" w="sm" type="none"/>
            <a:tailEnd len="med" w="med" type="triangle"/>
          </a:ln>
        </p:spPr>
      </p:cxnSp>
      <p:cxnSp>
        <p:nvCxnSpPr>
          <p:cNvPr id="866" name="Google Shape;866;p288"/>
          <p:cNvCxnSpPr>
            <a:endCxn id="862" idx="0"/>
          </p:cNvCxnSpPr>
          <p:nvPr/>
        </p:nvCxnSpPr>
        <p:spPr>
          <a:xfrm>
            <a:off x="11976380" y="6080868"/>
            <a:ext cx="0" cy="1146000"/>
          </a:xfrm>
          <a:prstGeom prst="straightConnector1">
            <a:avLst/>
          </a:prstGeom>
          <a:noFill/>
          <a:ln cap="flat" cmpd="sng" w="19050">
            <a:solidFill>
              <a:srgbClr val="7F7F7F"/>
            </a:solidFill>
            <a:prstDash val="solid"/>
            <a:round/>
            <a:headEnd len="sm" w="sm" type="none"/>
            <a:tailEnd len="med" w="med" type="triangle"/>
          </a:ln>
        </p:spPr>
      </p:cxnSp>
      <p:cxnSp>
        <p:nvCxnSpPr>
          <p:cNvPr id="867" name="Google Shape;867;p288"/>
          <p:cNvCxnSpPr/>
          <p:nvPr/>
        </p:nvCxnSpPr>
        <p:spPr>
          <a:xfrm>
            <a:off x="13579564" y="5933576"/>
            <a:ext cx="0" cy="1124075"/>
          </a:xfrm>
          <a:prstGeom prst="straightConnector1">
            <a:avLst/>
          </a:prstGeom>
          <a:noFill/>
          <a:ln cap="flat" cmpd="sng" w="19050">
            <a:solidFill>
              <a:srgbClr val="7F7F7F"/>
            </a:solidFill>
            <a:prstDash val="solid"/>
            <a:round/>
            <a:headEnd len="sm" w="sm" type="none"/>
            <a:tailEnd len="med" w="med" type="triangle"/>
          </a:ln>
        </p:spPr>
      </p:cxnSp>
      <p:grpSp>
        <p:nvGrpSpPr>
          <p:cNvPr id="868" name="Google Shape;868;p288"/>
          <p:cNvGrpSpPr/>
          <p:nvPr/>
        </p:nvGrpSpPr>
        <p:grpSpPr>
          <a:xfrm>
            <a:off x="1263038" y="2481962"/>
            <a:ext cx="3321592" cy="2395942"/>
            <a:chOff x="1240823" y="2418236"/>
            <a:chExt cx="3321592" cy="2395942"/>
          </a:xfrm>
        </p:grpSpPr>
        <p:sp>
          <p:nvSpPr>
            <p:cNvPr id="869" name="Google Shape;869;p288"/>
            <p:cNvSpPr/>
            <p:nvPr/>
          </p:nvSpPr>
          <p:spPr>
            <a:xfrm>
              <a:off x="2114098" y="2418236"/>
              <a:ext cx="1566000" cy="1566000"/>
            </a:xfrm>
            <a:prstGeom prst="ellipse">
              <a:avLst/>
            </a:prstGeom>
            <a:solidFill>
              <a:srgbClr val="EFC88B"/>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700" u="none" cap="none" strike="noStrike">
                  <a:solidFill>
                    <a:srgbClr val="3F3F3F"/>
                  </a:solidFill>
                  <a:latin typeface="Open Sans"/>
                  <a:ea typeface="Open Sans"/>
                  <a:cs typeface="Open Sans"/>
                  <a:sym typeface="Open Sans"/>
                </a:rPr>
                <a:t>UI</a:t>
              </a:r>
              <a:endParaRPr/>
            </a:p>
          </p:txBody>
        </p:sp>
        <p:sp>
          <p:nvSpPr>
            <p:cNvPr id="870" name="Google Shape;870;p288"/>
            <p:cNvSpPr/>
            <p:nvPr/>
          </p:nvSpPr>
          <p:spPr>
            <a:xfrm>
              <a:off x="2996415" y="3247503"/>
              <a:ext cx="1566000" cy="1566000"/>
            </a:xfrm>
            <a:prstGeom prst="ellipse">
              <a:avLst/>
            </a:prstGeom>
            <a:solidFill>
              <a:srgbClr val="E9AFA3"/>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700" u="none" cap="none" strike="noStrike">
                  <a:solidFill>
                    <a:srgbClr val="3F3F3F"/>
                  </a:solidFill>
                  <a:latin typeface="Open Sans"/>
                  <a:ea typeface="Open Sans"/>
                  <a:cs typeface="Open Sans"/>
                  <a:sym typeface="Open Sans"/>
                </a:rPr>
                <a:t>Data access layer</a:t>
              </a:r>
              <a:endParaRPr/>
            </a:p>
          </p:txBody>
        </p:sp>
        <p:sp>
          <p:nvSpPr>
            <p:cNvPr id="871" name="Google Shape;871;p288"/>
            <p:cNvSpPr/>
            <p:nvPr/>
          </p:nvSpPr>
          <p:spPr>
            <a:xfrm>
              <a:off x="1240823" y="3246829"/>
              <a:ext cx="1566000" cy="1567349"/>
            </a:xfrm>
            <a:prstGeom prst="ellipse">
              <a:avLst/>
            </a:prstGeom>
            <a:solidFill>
              <a:srgbClr val="FF8966"/>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700" u="none" cap="none" strike="noStrike">
                  <a:solidFill>
                    <a:srgbClr val="3F3F3F"/>
                  </a:solidFill>
                  <a:latin typeface="Open Sans"/>
                  <a:ea typeface="Open Sans"/>
                  <a:cs typeface="Open Sans"/>
                  <a:sym typeface="Open Sans"/>
                </a:rPr>
                <a:t>Business logic</a:t>
              </a:r>
              <a:endParaRPr/>
            </a:p>
          </p:txBody>
        </p:sp>
      </p:grpSp>
      <p:cxnSp>
        <p:nvCxnSpPr>
          <p:cNvPr id="872" name="Google Shape;872;p288"/>
          <p:cNvCxnSpPr/>
          <p:nvPr/>
        </p:nvCxnSpPr>
        <p:spPr>
          <a:xfrm>
            <a:off x="2858818" y="5810290"/>
            <a:ext cx="0" cy="792237"/>
          </a:xfrm>
          <a:prstGeom prst="straightConnector1">
            <a:avLst/>
          </a:prstGeom>
          <a:noFill/>
          <a:ln cap="flat" cmpd="sng" w="19050">
            <a:solidFill>
              <a:srgbClr val="7F7F7F"/>
            </a:solidFill>
            <a:prstDash val="solid"/>
            <a:round/>
            <a:headEnd len="sm" w="sm" type="none"/>
            <a:tailEnd len="med" w="med" type="triangle"/>
          </a:ln>
        </p:spPr>
      </p:cxnSp>
      <p:sp>
        <p:nvSpPr>
          <p:cNvPr id="873" name="Google Shape;873;p288"/>
          <p:cNvSpPr/>
          <p:nvPr/>
        </p:nvSpPr>
        <p:spPr>
          <a:xfrm>
            <a:off x="9896516" y="1926201"/>
            <a:ext cx="1566000" cy="1566000"/>
          </a:xfrm>
          <a:prstGeom prst="ellipse">
            <a:avLst/>
          </a:prstGeom>
          <a:solidFill>
            <a:srgbClr val="EFC88B"/>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UI</a:t>
            </a:r>
            <a:endParaRPr/>
          </a:p>
        </p:txBody>
      </p:sp>
      <p:sp>
        <p:nvSpPr>
          <p:cNvPr id="874" name="Google Shape;874;p288"/>
          <p:cNvSpPr txBox="1"/>
          <p:nvPr/>
        </p:nvSpPr>
        <p:spPr>
          <a:xfrm>
            <a:off x="9417256" y="8290248"/>
            <a:ext cx="380104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Microservice architecture</a:t>
            </a:r>
            <a:endParaRPr/>
          </a:p>
        </p:txBody>
      </p:sp>
      <p:sp>
        <p:nvSpPr>
          <p:cNvPr id="875" name="Google Shape;875;p288"/>
          <p:cNvSpPr/>
          <p:nvPr/>
        </p:nvSpPr>
        <p:spPr>
          <a:xfrm>
            <a:off x="666879" y="8797880"/>
            <a:ext cx="12999309" cy="273518"/>
          </a:xfrm>
          <a:prstGeom prst="rect">
            <a:avLst/>
          </a:prstGeom>
          <a:noFill/>
          <a:ln>
            <a:noFill/>
          </a:ln>
        </p:spPr>
        <p:txBody>
          <a:bodyPr anchorCtr="0" anchor="ctr" bIns="45700" lIns="91425" spcFirstLastPara="1" rIns="91425" wrap="square" tIns="45700">
            <a:noAutofit/>
          </a:bodyPr>
          <a:lstStyle/>
          <a:p>
            <a:pPr indent="-228600" lvl="0" marL="457200" marR="0" rtl="0" algn="ctr">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Source: https://hackernoon.com/microservices-are-hard-an-invaluable-guide-to-microservices-2d06bd7bcf5d</a:t>
            </a:r>
            <a:endParaRPr/>
          </a:p>
        </p:txBody>
      </p:sp>
      <p:sp>
        <p:nvSpPr>
          <p:cNvPr id="876" name="Google Shape;876;p288"/>
          <p:cNvSpPr/>
          <p:nvPr/>
        </p:nvSpPr>
        <p:spPr>
          <a:xfrm>
            <a:off x="6604000" y="883888"/>
            <a:ext cx="3042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289"/>
          <p:cNvSpPr txBox="1"/>
          <p:nvPr>
            <p:ph type="title"/>
          </p:nvPr>
        </p:nvSpPr>
        <p:spPr>
          <a:xfrm>
            <a:off x="0" y="306705"/>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Monolithic vs. Microservices</a:t>
            </a:r>
            <a:endParaRPr/>
          </a:p>
        </p:txBody>
      </p:sp>
      <p:graphicFrame>
        <p:nvGraphicFramePr>
          <p:cNvPr id="883" name="Google Shape;883;p289"/>
          <p:cNvGraphicFramePr/>
          <p:nvPr/>
        </p:nvGraphicFramePr>
        <p:xfrm>
          <a:off x="1104900" y="1800301"/>
          <a:ext cx="3000000" cy="3000000"/>
        </p:xfrm>
        <a:graphic>
          <a:graphicData uri="http://schemas.openxmlformats.org/drawingml/2006/table">
            <a:tbl>
              <a:tblPr bandRow="1" firstRow="1">
                <a:noFill/>
                <a:tableStyleId>{80B0DEE2-AA42-4A61-89E0-6D180AE4D3EC}</a:tableStyleId>
              </a:tblPr>
              <a:tblGrid>
                <a:gridCol w="1168400"/>
                <a:gridCol w="2392675"/>
                <a:gridCol w="5044450"/>
                <a:gridCol w="5440675"/>
              </a:tblGrid>
              <a:tr h="859900">
                <a:tc>
                  <a:txBody>
                    <a:bodyPr/>
                    <a:lstStyle/>
                    <a:p>
                      <a:pPr indent="0" lvl="0" marL="114300" marR="0" rtl="0" algn="ctr">
                        <a:lnSpc>
                          <a:spcPct val="114000"/>
                        </a:lnSpc>
                        <a:spcBef>
                          <a:spcPts val="0"/>
                        </a:spcBef>
                        <a:spcAft>
                          <a:spcPts val="0"/>
                        </a:spcAft>
                        <a:buNone/>
                      </a:pPr>
                      <a:r>
                        <a:rPr b="1" i="0" lang="en-US" sz="2400" u="none" cap="none" strike="noStrike">
                          <a:solidFill>
                            <a:srgbClr val="3F3F3F"/>
                          </a:solidFill>
                          <a:latin typeface="Open Sans"/>
                          <a:ea typeface="Open Sans"/>
                          <a:cs typeface="Open Sans"/>
                          <a:sym typeface="Open Sans"/>
                        </a:rPr>
                        <a:t>S.No</a:t>
                      </a:r>
                      <a:endParaRPr/>
                    </a:p>
                  </a:txBody>
                  <a:tcPr marT="15250" marB="15250" marR="22850" marL="22850" anchor="ctr">
                    <a:solidFill>
                      <a:srgbClr val="8DA9DB"/>
                    </a:solidFill>
                  </a:tcPr>
                </a:tc>
                <a:tc>
                  <a:txBody>
                    <a:bodyPr/>
                    <a:lstStyle/>
                    <a:p>
                      <a:pPr indent="0" lvl="0" marL="114300" marR="0" rtl="0" algn="ctr">
                        <a:lnSpc>
                          <a:spcPct val="114000"/>
                        </a:lnSpc>
                        <a:spcBef>
                          <a:spcPts val="0"/>
                        </a:spcBef>
                        <a:spcAft>
                          <a:spcPts val="0"/>
                        </a:spcAft>
                        <a:buNone/>
                      </a:pPr>
                      <a:r>
                        <a:rPr b="1" i="0" lang="en-US" sz="2400" u="none" cap="none" strike="noStrike">
                          <a:solidFill>
                            <a:srgbClr val="3F3F3F"/>
                          </a:solidFill>
                          <a:latin typeface="Open Sans"/>
                          <a:ea typeface="Open Sans"/>
                          <a:cs typeface="Open Sans"/>
                          <a:sym typeface="Open Sans"/>
                        </a:rPr>
                        <a:t>Feature</a:t>
                      </a:r>
                      <a:endParaRPr/>
                    </a:p>
                  </a:txBody>
                  <a:tcPr marT="15250" marB="15250" marR="22850" marL="22850" anchor="ctr">
                    <a:solidFill>
                      <a:srgbClr val="8DA9DB"/>
                    </a:solidFill>
                  </a:tcPr>
                </a:tc>
                <a:tc>
                  <a:txBody>
                    <a:bodyPr/>
                    <a:lstStyle/>
                    <a:p>
                      <a:pPr indent="0" lvl="0" marL="114300" marR="0" rtl="0" algn="ctr">
                        <a:lnSpc>
                          <a:spcPct val="114000"/>
                        </a:lnSpc>
                        <a:spcBef>
                          <a:spcPts val="0"/>
                        </a:spcBef>
                        <a:spcAft>
                          <a:spcPts val="0"/>
                        </a:spcAft>
                        <a:buNone/>
                      </a:pPr>
                      <a:r>
                        <a:rPr b="1" i="0" lang="en-US" sz="2400" u="none" cap="none" strike="noStrike">
                          <a:solidFill>
                            <a:srgbClr val="3F3F3F"/>
                          </a:solidFill>
                          <a:latin typeface="Open Sans"/>
                          <a:ea typeface="Open Sans"/>
                          <a:cs typeface="Open Sans"/>
                          <a:sym typeface="Open Sans"/>
                        </a:rPr>
                        <a:t>Monolithic architecture</a:t>
                      </a:r>
                      <a:endParaRPr/>
                    </a:p>
                  </a:txBody>
                  <a:tcPr marT="15250" marB="15250" marR="22850" marL="22850" anchor="ctr">
                    <a:solidFill>
                      <a:srgbClr val="8DA9DB"/>
                    </a:solidFill>
                  </a:tcPr>
                </a:tc>
                <a:tc>
                  <a:txBody>
                    <a:bodyPr/>
                    <a:lstStyle/>
                    <a:p>
                      <a:pPr indent="0" lvl="0" marL="114300" marR="0" rtl="0" algn="ctr">
                        <a:lnSpc>
                          <a:spcPct val="114000"/>
                        </a:lnSpc>
                        <a:spcBef>
                          <a:spcPts val="0"/>
                        </a:spcBef>
                        <a:spcAft>
                          <a:spcPts val="0"/>
                        </a:spcAft>
                        <a:buNone/>
                      </a:pPr>
                      <a:r>
                        <a:rPr b="1" i="0" lang="en-US" sz="2400" u="none" cap="none" strike="noStrike">
                          <a:solidFill>
                            <a:srgbClr val="3F3F3F"/>
                          </a:solidFill>
                          <a:latin typeface="Open Sans"/>
                          <a:ea typeface="Open Sans"/>
                          <a:cs typeface="Open Sans"/>
                          <a:sym typeface="Open Sans"/>
                        </a:rPr>
                        <a:t>Microservices architecture</a:t>
                      </a:r>
                      <a:endParaRPr/>
                    </a:p>
                  </a:txBody>
                  <a:tcPr marT="15250" marB="15250" marR="22850" marL="22850" anchor="ctr">
                    <a:solidFill>
                      <a:srgbClr val="8DA9DB"/>
                    </a:solidFill>
                  </a:tcPr>
                </a:tc>
              </a:tr>
              <a:tr h="938950">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1</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Codebase</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Single, unified codebase</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Multiple, independent codebases</a:t>
                      </a:r>
                      <a:endParaRPr/>
                    </a:p>
                  </a:txBody>
                  <a:tcPr marT="15250" marB="15250" marR="22850" marL="22850" anchor="ctr"/>
                </a:tc>
              </a:tr>
              <a:tr h="938950">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2</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Deployment</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Entire application deployed together</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Individual services deployed independently</a:t>
                      </a:r>
                      <a:endParaRPr/>
                    </a:p>
                  </a:txBody>
                  <a:tcPr marT="15250" marB="15250" marR="22850" marL="22850" anchor="ctr"/>
                </a:tc>
              </a:tr>
              <a:tr h="1060150">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3</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Scalability</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Difficult to scale</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Individual services can be scaled independently</a:t>
                      </a:r>
                      <a:endParaRPr/>
                    </a:p>
                  </a:txBody>
                  <a:tcPr marT="15250" marB="15250" marR="22850" marL="22850" anchor="ctr"/>
                </a:tc>
              </a:tr>
              <a:tr h="938950">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4</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Maintenance</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Changes can be complex</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Easier to modify individual services</a:t>
                      </a:r>
                      <a:endParaRPr/>
                    </a:p>
                  </a:txBody>
                  <a:tcPr marT="15250" marB="15250" marR="22850" marL="22850" anchor="ctr"/>
                </a:tc>
              </a:tr>
              <a:tr h="1060150">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5</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Technology</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Limited to chosen technologies</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Different services can use different technologies</a:t>
                      </a:r>
                      <a:endParaRPr/>
                    </a:p>
                  </a:txBody>
                  <a:tcPr marT="15250" marB="15250" marR="22850" marL="22850" anchor="ctr"/>
                </a:tc>
              </a:tr>
              <a:tr h="938950">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6</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Communication</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Simple in-memory calls</a:t>
                      </a:r>
                      <a:endParaRPr/>
                    </a:p>
                  </a:txBody>
                  <a:tcPr marT="15250" marB="15250" marR="22850" marL="22850" anchor="ctr"/>
                </a:tc>
                <a:tc>
                  <a:txBody>
                    <a:bodyPr/>
                    <a:lstStyle/>
                    <a:p>
                      <a:pPr indent="0" lvl="0" marL="11430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Can involve API calls, message queues</a:t>
                      </a:r>
                      <a:endParaRPr/>
                    </a:p>
                  </a:txBody>
                  <a:tcPr marT="15250" marB="15250" marR="22850" marL="22850" anchor="ctr"/>
                </a:tc>
              </a:tr>
            </a:tbl>
          </a:graphicData>
        </a:graphic>
      </p:graphicFrame>
      <p:sp>
        <p:nvSpPr>
          <p:cNvPr id="884" name="Google Shape;884;p289"/>
          <p:cNvSpPr/>
          <p:nvPr/>
        </p:nvSpPr>
        <p:spPr>
          <a:xfrm>
            <a:off x="5067300" y="853395"/>
            <a:ext cx="61238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290"/>
          <p:cNvSpPr txBox="1"/>
          <p:nvPr>
            <p:ph type="title"/>
          </p:nvPr>
        </p:nvSpPr>
        <p:spPr>
          <a:xfrm>
            <a:off x="-10160" y="244386"/>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90000"/>
              </a:lnSpc>
              <a:spcBef>
                <a:spcPts val="100"/>
              </a:spcBef>
              <a:spcAft>
                <a:spcPts val="0"/>
              </a:spcAft>
              <a:buSzPts val="1400"/>
              <a:buNone/>
            </a:pPr>
            <a:r>
              <a:rPr b="1" lang="en-US" sz="2800">
                <a:solidFill>
                  <a:srgbClr val="3F3F3F"/>
                </a:solidFill>
                <a:latin typeface="Open Sans"/>
                <a:ea typeface="Open Sans"/>
                <a:cs typeface="Open Sans"/>
                <a:sym typeface="Open Sans"/>
              </a:rPr>
              <a:t>Serverless Computing</a:t>
            </a:r>
            <a:endParaRPr>
              <a:solidFill>
                <a:srgbClr val="3F3F3F"/>
              </a:solidFill>
            </a:endParaRPr>
          </a:p>
        </p:txBody>
      </p:sp>
      <p:grpSp>
        <p:nvGrpSpPr>
          <p:cNvPr id="890" name="Google Shape;890;p290"/>
          <p:cNvGrpSpPr/>
          <p:nvPr/>
        </p:nvGrpSpPr>
        <p:grpSpPr>
          <a:xfrm>
            <a:off x="753166" y="3283673"/>
            <a:ext cx="14749668" cy="3740436"/>
            <a:chOff x="675861" y="3302635"/>
            <a:chExt cx="14749668" cy="3740436"/>
          </a:xfrm>
        </p:grpSpPr>
        <p:sp>
          <p:nvSpPr>
            <p:cNvPr id="891" name="Google Shape;891;p290"/>
            <p:cNvSpPr txBox="1"/>
            <p:nvPr/>
          </p:nvSpPr>
          <p:spPr>
            <a:xfrm>
              <a:off x="11546566" y="4646722"/>
              <a:ext cx="3878963" cy="1946687"/>
            </a:xfrm>
            <a:prstGeom prst="rect">
              <a:avLst/>
            </a:prstGeom>
            <a:noFill/>
            <a:ln>
              <a:noFill/>
            </a:ln>
          </p:spPr>
          <p:txBody>
            <a:bodyPr anchorCtr="0" anchor="t" bIns="0" lIns="0" spcFirstLastPara="1" rIns="0" wrap="square" tIns="0">
              <a:spAutoFit/>
            </a:bodyPr>
            <a:lstStyle/>
            <a:p>
              <a:pPr indent="0" lvl="0" marL="8890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Lets cloud service providers automatically provision, manage, and scale the resources required to execute the code.</a:t>
              </a:r>
              <a:endParaRPr b="0" i="0" sz="2200" u="none" cap="none" strike="noStrike">
                <a:solidFill>
                  <a:srgbClr val="3F3F3F"/>
                </a:solidFill>
                <a:latin typeface="Open Sans"/>
                <a:ea typeface="Open Sans"/>
                <a:cs typeface="Open Sans"/>
                <a:sym typeface="Open Sans"/>
              </a:endParaRPr>
            </a:p>
          </p:txBody>
        </p:sp>
        <p:pic>
          <p:nvPicPr>
            <p:cNvPr id="892" name="Google Shape;892;p290"/>
            <p:cNvPicPr preferRelativeResize="0"/>
            <p:nvPr/>
          </p:nvPicPr>
          <p:blipFill rotWithShape="1">
            <a:blip r:embed="rId3">
              <a:alphaModFix/>
            </a:blip>
            <a:srcRect b="31628" l="1844" r="16532" t="29068"/>
            <a:stretch/>
          </p:blipFill>
          <p:spPr>
            <a:xfrm>
              <a:off x="5205614" y="4554863"/>
              <a:ext cx="5844772" cy="2488208"/>
            </a:xfrm>
            <a:prstGeom prst="roundRect">
              <a:avLst>
                <a:gd fmla="val 7200" name="adj"/>
              </a:avLst>
            </a:prstGeom>
            <a:noFill/>
            <a:ln>
              <a:noFill/>
            </a:ln>
          </p:spPr>
        </p:pic>
        <p:sp>
          <p:nvSpPr>
            <p:cNvPr id="893" name="Google Shape;893;p290"/>
            <p:cNvSpPr txBox="1"/>
            <p:nvPr/>
          </p:nvSpPr>
          <p:spPr>
            <a:xfrm>
              <a:off x="675861" y="4630955"/>
              <a:ext cx="4093869" cy="1168012"/>
            </a:xfrm>
            <a:prstGeom prst="rect">
              <a:avLst/>
            </a:prstGeom>
            <a:noFill/>
            <a:ln>
              <a:noFill/>
            </a:ln>
          </p:spPr>
          <p:txBody>
            <a:bodyPr anchorCtr="0" anchor="t" bIns="0" lIns="0" spcFirstLastPara="1" rIns="0" wrap="square" tIns="0">
              <a:spAutoFit/>
            </a:bodyPr>
            <a:lstStyle/>
            <a:p>
              <a:pPr indent="0" lvl="0" marL="8890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Enables on-demand execution of code without managing server infrastructure.</a:t>
              </a:r>
              <a:endParaRPr b="0" i="0" sz="2200" u="none" cap="none" strike="noStrike">
                <a:solidFill>
                  <a:srgbClr val="3F3F3F"/>
                </a:solidFill>
                <a:latin typeface="Open Sans"/>
                <a:ea typeface="Open Sans"/>
                <a:cs typeface="Open Sans"/>
                <a:sym typeface="Open Sans"/>
              </a:endParaRPr>
            </a:p>
          </p:txBody>
        </p:sp>
        <p:cxnSp>
          <p:nvCxnSpPr>
            <p:cNvPr id="894" name="Google Shape;894;p290"/>
            <p:cNvCxnSpPr/>
            <p:nvPr/>
          </p:nvCxnSpPr>
          <p:spPr>
            <a:xfrm>
              <a:off x="5017820" y="4398241"/>
              <a:ext cx="0" cy="2488208"/>
            </a:xfrm>
            <a:prstGeom prst="straightConnector1">
              <a:avLst/>
            </a:prstGeom>
            <a:noFill/>
            <a:ln cap="flat" cmpd="sng" w="22225">
              <a:solidFill>
                <a:srgbClr val="7F7F7F"/>
              </a:solidFill>
              <a:prstDash val="solid"/>
              <a:round/>
              <a:headEnd len="med" w="med" type="oval"/>
              <a:tailEnd len="med" w="med" type="oval"/>
            </a:ln>
          </p:spPr>
        </p:cxnSp>
        <p:cxnSp>
          <p:nvCxnSpPr>
            <p:cNvPr id="895" name="Google Shape;895;p290"/>
            <p:cNvCxnSpPr/>
            <p:nvPr/>
          </p:nvCxnSpPr>
          <p:spPr>
            <a:xfrm>
              <a:off x="11298476" y="4398241"/>
              <a:ext cx="0" cy="2488208"/>
            </a:xfrm>
            <a:prstGeom prst="straightConnector1">
              <a:avLst/>
            </a:prstGeom>
            <a:noFill/>
            <a:ln cap="flat" cmpd="sng" w="22225">
              <a:solidFill>
                <a:srgbClr val="7F7F7F"/>
              </a:solidFill>
              <a:prstDash val="solid"/>
              <a:round/>
              <a:headEnd len="med" w="med" type="oval"/>
              <a:tailEnd len="med" w="med" type="oval"/>
            </a:ln>
          </p:spPr>
        </p:cxnSp>
        <p:sp>
          <p:nvSpPr>
            <p:cNvPr id="896" name="Google Shape;896;p290"/>
            <p:cNvSpPr txBox="1"/>
            <p:nvPr/>
          </p:nvSpPr>
          <p:spPr>
            <a:xfrm>
              <a:off x="4769730" y="3302635"/>
              <a:ext cx="6528746" cy="778675"/>
            </a:xfrm>
            <a:prstGeom prst="rect">
              <a:avLst/>
            </a:prstGeom>
            <a:noFill/>
            <a:ln>
              <a:noFill/>
            </a:ln>
          </p:spPr>
          <p:txBody>
            <a:bodyPr anchorCtr="0" anchor="t" bIns="0" lIns="0" spcFirstLastPara="1" rIns="0" wrap="square" tIns="0">
              <a:spAutoFit/>
            </a:bodyPr>
            <a:lstStyle/>
            <a:p>
              <a:pPr indent="0" lvl="0" marL="8890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Allows developers to build and run application code without provisioning or managing servers.</a:t>
              </a:r>
              <a:endParaRPr b="0" i="0" sz="2200" u="none" cap="none" strike="noStrike">
                <a:solidFill>
                  <a:srgbClr val="3F3F3F"/>
                </a:solidFill>
                <a:latin typeface="Open Sans"/>
                <a:ea typeface="Open Sans"/>
                <a:cs typeface="Open Sans"/>
                <a:sym typeface="Open Sans"/>
              </a:endParaRPr>
            </a:p>
          </p:txBody>
        </p:sp>
      </p:grpSp>
      <p:sp>
        <p:nvSpPr>
          <p:cNvPr id="897" name="Google Shape;897;p290"/>
          <p:cNvSpPr/>
          <p:nvPr/>
        </p:nvSpPr>
        <p:spPr>
          <a:xfrm>
            <a:off x="6997701" y="837182"/>
            <a:ext cx="2262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291"/>
          <p:cNvSpPr txBox="1"/>
          <p:nvPr>
            <p:ph type="title"/>
          </p:nvPr>
        </p:nvSpPr>
        <p:spPr>
          <a:xfrm>
            <a:off x="-10160" y="246245"/>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Serverless Computing Attributes</a:t>
            </a:r>
            <a:endParaRPr/>
          </a:p>
        </p:txBody>
      </p:sp>
      <p:sp>
        <p:nvSpPr>
          <p:cNvPr id="903" name="Google Shape;903;p291"/>
          <p:cNvSpPr/>
          <p:nvPr/>
        </p:nvSpPr>
        <p:spPr>
          <a:xfrm>
            <a:off x="2651631" y="3514163"/>
            <a:ext cx="4886170" cy="2561636"/>
          </a:xfrm>
          <a:custGeom>
            <a:rect b="b" l="l" r="r" t="t"/>
            <a:pathLst>
              <a:path extrusionOk="0" h="1899871" w="4886170">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4" name="Google Shape;904;p291"/>
          <p:cNvSpPr/>
          <p:nvPr/>
        </p:nvSpPr>
        <p:spPr>
          <a:xfrm>
            <a:off x="6236829" y="3408673"/>
            <a:ext cx="1714913" cy="2289444"/>
          </a:xfrm>
          <a:custGeom>
            <a:rect b="b" l="l" r="r" t="t"/>
            <a:pathLst>
              <a:path extrusionOk="0" h="1899871" w="2456010">
                <a:moveTo>
                  <a:pt x="25851" y="1899871"/>
                </a:moveTo>
                <a:lnTo>
                  <a:pt x="0" y="1899871"/>
                </a:lnTo>
                <a:lnTo>
                  <a:pt x="0" y="893753"/>
                </a:lnTo>
                <a:lnTo>
                  <a:pt x="2430160" y="893753"/>
                </a:lnTo>
                <a:lnTo>
                  <a:pt x="2430160" y="0"/>
                </a:lnTo>
                <a:lnTo>
                  <a:pt x="2456011" y="0"/>
                </a:lnTo>
                <a:lnTo>
                  <a:pt x="2456011" y="919604"/>
                </a:lnTo>
                <a:lnTo>
                  <a:pt x="25851" y="919604"/>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5" name="Google Shape;905;p291"/>
          <p:cNvSpPr/>
          <p:nvPr/>
        </p:nvSpPr>
        <p:spPr>
          <a:xfrm>
            <a:off x="8399902" y="3428550"/>
            <a:ext cx="1786836" cy="2289444"/>
          </a:xfrm>
          <a:custGeom>
            <a:rect b="b" l="l" r="r" t="t"/>
            <a:pathLst>
              <a:path extrusionOk="0" h="1899871" w="2456010">
                <a:moveTo>
                  <a:pt x="2456011" y="1899871"/>
                </a:moveTo>
                <a:lnTo>
                  <a:pt x="2430160" y="1899871"/>
                </a:lnTo>
                <a:lnTo>
                  <a:pt x="2430160" y="919604"/>
                </a:lnTo>
                <a:lnTo>
                  <a:pt x="0" y="919604"/>
                </a:lnTo>
                <a:lnTo>
                  <a:pt x="0" y="0"/>
                </a:lnTo>
                <a:lnTo>
                  <a:pt x="25851" y="0"/>
                </a:lnTo>
                <a:lnTo>
                  <a:pt x="25851" y="893753"/>
                </a:lnTo>
                <a:lnTo>
                  <a:pt x="2456011" y="893753"/>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6" name="Google Shape;906;p291"/>
          <p:cNvSpPr/>
          <p:nvPr/>
        </p:nvSpPr>
        <p:spPr>
          <a:xfrm>
            <a:off x="8866947" y="3527941"/>
            <a:ext cx="4876742" cy="2508102"/>
          </a:xfrm>
          <a:custGeom>
            <a:rect b="b" l="l" r="r" t="t"/>
            <a:pathLst>
              <a:path extrusionOk="0" h="1899871" w="4886170">
                <a:moveTo>
                  <a:pt x="4886171" y="1899871"/>
                </a:moveTo>
                <a:lnTo>
                  <a:pt x="4860320" y="1899871"/>
                </a:lnTo>
                <a:lnTo>
                  <a:pt x="4860320" y="602327"/>
                </a:lnTo>
                <a:lnTo>
                  <a:pt x="0" y="602327"/>
                </a:lnTo>
                <a:lnTo>
                  <a:pt x="0" y="0"/>
                </a:lnTo>
                <a:lnTo>
                  <a:pt x="25851" y="0"/>
                </a:lnTo>
                <a:lnTo>
                  <a:pt x="25851" y="576476"/>
                </a:lnTo>
                <a:lnTo>
                  <a:pt x="4886171" y="576476"/>
                </a:lnTo>
                <a:close/>
              </a:path>
            </a:pathLst>
          </a:custGeom>
          <a:solidFill>
            <a:srgbClr val="75757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7" name="Google Shape;907;p291"/>
          <p:cNvSpPr/>
          <p:nvPr/>
        </p:nvSpPr>
        <p:spPr>
          <a:xfrm>
            <a:off x="1049922" y="4671394"/>
            <a:ext cx="3131187" cy="4063827"/>
          </a:xfrm>
          <a:prstGeom prst="roundRect">
            <a:avLst>
              <a:gd fmla="val 5195"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Event driven</a:t>
            </a:r>
            <a:endParaRPr/>
          </a:p>
          <a:p>
            <a:pPr indent="0" lvl="0" marL="0" marR="0" rtl="0" algn="l">
              <a:lnSpc>
                <a:spcPct val="100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Code executes in response to specific events, such as an HTTP request, a database change, or a file upload, without the need to provision or manage servers.</a:t>
            </a:r>
            <a:endParaRPr b="0" i="0" sz="2200" u="none" cap="none" strike="noStrike">
              <a:solidFill>
                <a:srgbClr val="3F3F3F"/>
              </a:solidFill>
              <a:latin typeface="Open Sans"/>
              <a:ea typeface="Open Sans"/>
              <a:cs typeface="Open Sans"/>
              <a:sym typeface="Open Sans"/>
            </a:endParaRPr>
          </a:p>
        </p:txBody>
      </p:sp>
      <p:sp>
        <p:nvSpPr>
          <p:cNvPr id="908" name="Google Shape;908;p291"/>
          <p:cNvSpPr/>
          <p:nvPr/>
        </p:nvSpPr>
        <p:spPr>
          <a:xfrm>
            <a:off x="8399903" y="4671395"/>
            <a:ext cx="3171911" cy="4063826"/>
          </a:xfrm>
          <a:prstGeom prst="roundRect">
            <a:avLst>
              <a:gd fmla="val 4518"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Automatic scaling</a:t>
            </a:r>
            <a:endParaRPr/>
          </a:p>
          <a:p>
            <a:pPr indent="0" lvl="0" marL="0" marR="0" rtl="0" algn="ctr">
              <a:lnSpc>
                <a:spcPct val="100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cloud provider automatically scales resources based on demand, eliminating the need for manual server scaling.</a:t>
            </a:r>
            <a:endParaRPr b="0" i="0" sz="2200" u="none" cap="none" strike="noStrike">
              <a:solidFill>
                <a:srgbClr val="3F3F3F"/>
              </a:solidFill>
              <a:latin typeface="Open Sans"/>
              <a:ea typeface="Open Sans"/>
              <a:cs typeface="Open Sans"/>
              <a:sym typeface="Open Sans"/>
            </a:endParaRPr>
          </a:p>
        </p:txBody>
      </p:sp>
      <p:sp>
        <p:nvSpPr>
          <p:cNvPr id="909" name="Google Shape;909;p291"/>
          <p:cNvSpPr/>
          <p:nvPr/>
        </p:nvSpPr>
        <p:spPr>
          <a:xfrm>
            <a:off x="4724911" y="4671394"/>
            <a:ext cx="3171912" cy="4063827"/>
          </a:xfrm>
          <a:prstGeom prst="roundRect">
            <a:avLst>
              <a:gd fmla="val 4396" name="adj"/>
            </a:avLst>
          </a:prstGeom>
          <a:solidFill>
            <a:srgbClr val="FFE6CD"/>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Pay per use</a:t>
            </a:r>
            <a:endParaRPr b="1"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Pay only for the resources your code consumes while it’s executing, making it a cost-effective solution for applications with variable traffic.</a:t>
            </a:r>
            <a:endParaRPr b="0" i="0" sz="2200" u="none" cap="none" strike="noStrike">
              <a:solidFill>
                <a:srgbClr val="3F3F3F"/>
              </a:solidFill>
              <a:latin typeface="Open Sans"/>
              <a:ea typeface="Open Sans"/>
              <a:cs typeface="Open Sans"/>
              <a:sym typeface="Open Sans"/>
            </a:endParaRPr>
          </a:p>
        </p:txBody>
      </p:sp>
      <p:sp>
        <p:nvSpPr>
          <p:cNvPr id="910" name="Google Shape;910;p291"/>
          <p:cNvSpPr/>
          <p:nvPr/>
        </p:nvSpPr>
        <p:spPr>
          <a:xfrm>
            <a:off x="12074892" y="4671395"/>
            <a:ext cx="3171912" cy="4063826"/>
          </a:xfrm>
          <a:prstGeom prst="roundRect">
            <a:avLst>
              <a:gd fmla="val 6429" name="adj"/>
            </a:avLst>
          </a:prstGeom>
          <a:solidFill>
            <a:srgbClr val="FFE6CD"/>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Focus on code</a:t>
            </a:r>
            <a:endParaRPr/>
          </a:p>
          <a:p>
            <a:pPr indent="0" lvl="0" marL="0" marR="0" rtl="0" algn="ctr">
              <a:lnSpc>
                <a:spcPct val="100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Focus on writing and deploying your code without worrying about the underlying infrastructure.</a:t>
            </a:r>
            <a:endParaRPr b="0" i="0" sz="2200" u="none" cap="none" strike="noStrike">
              <a:solidFill>
                <a:srgbClr val="3F3F3F"/>
              </a:solidFill>
              <a:latin typeface="Open Sans"/>
              <a:ea typeface="Open Sans"/>
              <a:cs typeface="Open Sans"/>
              <a:sym typeface="Open Sans"/>
            </a:endParaRPr>
          </a:p>
        </p:txBody>
      </p:sp>
      <p:sp>
        <p:nvSpPr>
          <p:cNvPr id="911" name="Google Shape;911;p291"/>
          <p:cNvSpPr/>
          <p:nvPr/>
        </p:nvSpPr>
        <p:spPr>
          <a:xfrm>
            <a:off x="7385384" y="3511423"/>
            <a:ext cx="223446" cy="223446"/>
          </a:xfrm>
          <a:prstGeom prst="ellipse">
            <a:avLst/>
          </a:prstGeom>
          <a:solidFill>
            <a:srgbClr val="427AA1"/>
          </a:solidFill>
          <a:ln cap="flat" cmpd="sng" w="25400">
            <a:solidFill>
              <a:srgbClr val="CAE7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2" name="Google Shape;912;p291"/>
          <p:cNvSpPr/>
          <p:nvPr/>
        </p:nvSpPr>
        <p:spPr>
          <a:xfrm>
            <a:off x="8287282" y="3493547"/>
            <a:ext cx="223446" cy="223446"/>
          </a:xfrm>
          <a:prstGeom prst="ellipse">
            <a:avLst/>
          </a:prstGeom>
          <a:solidFill>
            <a:srgbClr val="427AA1"/>
          </a:solidFill>
          <a:ln cap="flat" cmpd="sng" w="25400">
            <a:solidFill>
              <a:srgbClr val="CAE7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3" name="Google Shape;913;p291"/>
          <p:cNvSpPr/>
          <p:nvPr/>
        </p:nvSpPr>
        <p:spPr>
          <a:xfrm>
            <a:off x="7808471" y="3493547"/>
            <a:ext cx="223446" cy="223446"/>
          </a:xfrm>
          <a:prstGeom prst="ellipse">
            <a:avLst/>
          </a:prstGeom>
          <a:solidFill>
            <a:srgbClr val="E4B363"/>
          </a:solidFill>
          <a:ln cap="flat" cmpd="sng" w="25400">
            <a:solidFill>
              <a:srgbClr val="FFE6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4" name="Google Shape;914;p291"/>
          <p:cNvSpPr/>
          <p:nvPr/>
        </p:nvSpPr>
        <p:spPr>
          <a:xfrm>
            <a:off x="8766094" y="3489496"/>
            <a:ext cx="223446" cy="223446"/>
          </a:xfrm>
          <a:prstGeom prst="ellipse">
            <a:avLst/>
          </a:prstGeom>
          <a:solidFill>
            <a:srgbClr val="E4B363"/>
          </a:solidFill>
          <a:ln cap="flat" cmpd="sng" w="25400">
            <a:solidFill>
              <a:srgbClr val="FFE6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15" name="Google Shape;915;p291"/>
          <p:cNvPicPr preferRelativeResize="0"/>
          <p:nvPr/>
        </p:nvPicPr>
        <p:blipFill rotWithShape="1">
          <a:blip r:embed="rId3">
            <a:alphaModFix/>
          </a:blip>
          <a:srcRect b="31628" l="1844" r="16532" t="29068"/>
          <a:stretch/>
        </p:blipFill>
        <p:spPr>
          <a:xfrm>
            <a:off x="5742753" y="1361461"/>
            <a:ext cx="4770494" cy="2017581"/>
          </a:xfrm>
          <a:prstGeom prst="roundRect">
            <a:avLst>
              <a:gd fmla="val 7200" name="adj"/>
            </a:avLst>
          </a:prstGeom>
          <a:noFill/>
          <a:ln>
            <a:noFill/>
          </a:ln>
        </p:spPr>
      </p:pic>
      <p:sp>
        <p:nvSpPr>
          <p:cNvPr id="916" name="Google Shape;916;p291"/>
          <p:cNvSpPr/>
          <p:nvPr/>
        </p:nvSpPr>
        <p:spPr>
          <a:xfrm>
            <a:off x="4521200" y="832691"/>
            <a:ext cx="72112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55"/>
          <p:cNvSpPr txBox="1"/>
          <p:nvPr>
            <p:ph type="title"/>
          </p:nvPr>
        </p:nvSpPr>
        <p:spPr>
          <a:xfrm>
            <a:off x="-10100" y="320763"/>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What Is Security Architecture?</a:t>
            </a:r>
            <a:endParaRPr>
              <a:latin typeface="Open Sans"/>
              <a:ea typeface="Open Sans"/>
              <a:cs typeface="Open Sans"/>
              <a:sym typeface="Open Sans"/>
            </a:endParaRPr>
          </a:p>
        </p:txBody>
      </p:sp>
      <p:sp>
        <p:nvSpPr>
          <p:cNvPr id="120" name="Google Shape;120;p255"/>
          <p:cNvSpPr/>
          <p:nvPr/>
        </p:nvSpPr>
        <p:spPr>
          <a:xfrm>
            <a:off x="4889500" y="907237"/>
            <a:ext cx="64870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255"/>
          <p:cNvSpPr txBox="1"/>
          <p:nvPr>
            <p:ph idx="1" type="body"/>
          </p:nvPr>
        </p:nvSpPr>
        <p:spPr>
          <a:xfrm>
            <a:off x="1316013" y="1366208"/>
            <a:ext cx="13696999" cy="819798"/>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Security architecture is a critical component of an organization's information security strategy. It serves as a blueprint to safeguard data, applications, and systems from cyber threats. </a:t>
            </a:r>
            <a:endParaRPr/>
          </a:p>
        </p:txBody>
      </p:sp>
      <p:sp>
        <p:nvSpPr>
          <p:cNvPr id="122" name="Google Shape;122;p255"/>
          <p:cNvSpPr/>
          <p:nvPr/>
        </p:nvSpPr>
        <p:spPr>
          <a:xfrm>
            <a:off x="1671557" y="3054502"/>
            <a:ext cx="13055762" cy="4792373"/>
          </a:xfrm>
          <a:prstGeom prst="roundRect">
            <a:avLst>
              <a:gd fmla="val 4437" name="adj"/>
            </a:avLst>
          </a:prstGeom>
          <a:solidFill>
            <a:srgbClr val="EBF2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3" name="Google Shape;123;p255"/>
          <p:cNvSpPr/>
          <p:nvPr/>
        </p:nvSpPr>
        <p:spPr>
          <a:xfrm>
            <a:off x="1940594" y="3211892"/>
            <a:ext cx="8486542" cy="4344035"/>
          </a:xfrm>
          <a:prstGeom prst="roundRect">
            <a:avLst>
              <a:gd fmla="val 4909" name="adj"/>
            </a:avLst>
          </a:prstGeom>
          <a:solidFill>
            <a:schemeClr val="lt1"/>
          </a:solidFill>
          <a:ln cap="flat" cmpd="sng" w="19050">
            <a:solidFill>
              <a:srgbClr val="92C8C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1"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Principles and processes: </a:t>
            </a:r>
            <a:r>
              <a:rPr b="0" i="0" lang="en-US" sz="2200" u="none" cap="none" strike="noStrike">
                <a:solidFill>
                  <a:srgbClr val="3F3F3F"/>
                </a:solidFill>
                <a:latin typeface="Open Sans"/>
                <a:ea typeface="Open Sans"/>
                <a:cs typeface="Open Sans"/>
                <a:sym typeface="Open Sans"/>
              </a:rPr>
              <a:t>Outlining the fundamental methods and procedures that form the foundation of security operations</a:t>
            </a:r>
            <a:endParaRPr/>
          </a:p>
          <a:p>
            <a:pPr indent="0" lvl="1"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1"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Technologies: </a:t>
            </a:r>
            <a:r>
              <a:rPr b="0" i="0" lang="en-US" sz="2200" u="none" cap="none" strike="noStrike">
                <a:solidFill>
                  <a:srgbClr val="3F3F3F"/>
                </a:solidFill>
                <a:latin typeface="Open Sans"/>
                <a:ea typeface="Open Sans"/>
                <a:cs typeface="Open Sans"/>
                <a:sym typeface="Open Sans"/>
              </a:rPr>
              <a:t>Describing the tools and technologies that protect against cyberattacks, ensuring data and application safety</a:t>
            </a:r>
            <a:endParaRPr/>
          </a:p>
          <a:p>
            <a:pPr indent="0" lvl="1"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1"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Protection mechanisms</a:t>
            </a:r>
            <a:r>
              <a:rPr b="0" i="0" lang="en-US" sz="2200" u="none" cap="none" strike="noStrike">
                <a:solidFill>
                  <a:srgbClr val="3F3F3F"/>
                </a:solidFill>
                <a:latin typeface="Open Sans"/>
                <a:ea typeface="Open Sans"/>
                <a:cs typeface="Open Sans"/>
                <a:sym typeface="Open Sans"/>
              </a:rPr>
              <a:t>: Focusing on the specific controls that preserve the integrity of an organization’s systems</a:t>
            </a:r>
            <a:endParaRPr/>
          </a:p>
        </p:txBody>
      </p:sp>
      <p:pic>
        <p:nvPicPr>
          <p:cNvPr id="124" name="Google Shape;124;p255"/>
          <p:cNvPicPr preferRelativeResize="0"/>
          <p:nvPr/>
        </p:nvPicPr>
        <p:blipFill rotWithShape="1">
          <a:blip r:embed="rId3">
            <a:alphaModFix/>
          </a:blip>
          <a:srcRect b="0" l="0" r="0" t="0"/>
          <a:stretch/>
        </p:blipFill>
        <p:spPr>
          <a:xfrm>
            <a:off x="10696173" y="3680833"/>
            <a:ext cx="3406151" cy="3406151"/>
          </a:xfrm>
          <a:prstGeom prst="rect">
            <a:avLst/>
          </a:prstGeom>
          <a:noFill/>
          <a:ln>
            <a:noFill/>
          </a:ln>
        </p:spPr>
      </p:pic>
      <p:sp>
        <p:nvSpPr>
          <p:cNvPr id="125" name="Google Shape;125;p255"/>
          <p:cNvSpPr/>
          <p:nvPr/>
        </p:nvSpPr>
        <p:spPr>
          <a:xfrm>
            <a:off x="2286000" y="2867893"/>
            <a:ext cx="2410691" cy="602673"/>
          </a:xfrm>
          <a:prstGeom prst="roundRect">
            <a:avLst>
              <a:gd fmla="val 16667" name="adj"/>
            </a:avLst>
          </a:prstGeom>
          <a:solidFill>
            <a:srgbClr val="FEE599"/>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Core aspects:</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292"/>
          <p:cNvSpPr txBox="1"/>
          <p:nvPr>
            <p:ph type="title"/>
          </p:nvPr>
        </p:nvSpPr>
        <p:spPr>
          <a:xfrm>
            <a:off x="-10160" y="23571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latin typeface="Open Sans"/>
                <a:ea typeface="Open Sans"/>
                <a:cs typeface="Open Sans"/>
                <a:sym typeface="Open Sans"/>
              </a:rPr>
              <a:t>Serverless Computing Advantages</a:t>
            </a:r>
            <a:endParaRPr>
              <a:solidFill>
                <a:srgbClr val="3F3F3F"/>
              </a:solidFill>
            </a:endParaRPr>
          </a:p>
        </p:txBody>
      </p:sp>
      <p:grpSp>
        <p:nvGrpSpPr>
          <p:cNvPr id="922" name="Google Shape;922;p292"/>
          <p:cNvGrpSpPr/>
          <p:nvPr/>
        </p:nvGrpSpPr>
        <p:grpSpPr>
          <a:xfrm>
            <a:off x="1574119" y="1608371"/>
            <a:ext cx="13107763" cy="6126038"/>
            <a:chOff x="1527921" y="1822863"/>
            <a:chExt cx="13107763" cy="6126038"/>
          </a:xfrm>
        </p:grpSpPr>
        <p:grpSp>
          <p:nvGrpSpPr>
            <p:cNvPr id="923" name="Google Shape;923;p292"/>
            <p:cNvGrpSpPr/>
            <p:nvPr/>
          </p:nvGrpSpPr>
          <p:grpSpPr>
            <a:xfrm>
              <a:off x="8519089" y="1822863"/>
              <a:ext cx="6116595" cy="2891001"/>
              <a:chOff x="8507175" y="1822863"/>
              <a:chExt cx="6116595" cy="2891001"/>
            </a:xfrm>
          </p:grpSpPr>
          <p:sp>
            <p:nvSpPr>
              <p:cNvPr id="924" name="Google Shape;924;p292"/>
              <p:cNvSpPr/>
              <p:nvPr/>
            </p:nvSpPr>
            <p:spPr>
              <a:xfrm>
                <a:off x="8507175" y="2448787"/>
                <a:ext cx="6116595" cy="2265077"/>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925" name="Google Shape;925;p292"/>
              <p:cNvSpPr txBox="1"/>
              <p:nvPr/>
            </p:nvSpPr>
            <p:spPr>
              <a:xfrm>
                <a:off x="9213118" y="2858071"/>
                <a:ext cx="4704709" cy="1446509"/>
              </a:xfrm>
              <a:prstGeom prst="rect">
                <a:avLst/>
              </a:prstGeom>
              <a:noFill/>
              <a:ln>
                <a:noFill/>
              </a:ln>
            </p:spPr>
            <p:txBody>
              <a:bodyPr anchorCtr="0" anchor="ctr"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Serverless applications can automatically scale to meet demand, eliminating the need for manual scaling.</a:t>
                </a:r>
                <a:endParaRPr b="0" i="0" sz="2200" u="none" cap="none" strike="noStrike">
                  <a:solidFill>
                    <a:srgbClr val="3F3F3F"/>
                  </a:solidFill>
                  <a:latin typeface="Open Sans"/>
                  <a:ea typeface="Open Sans"/>
                  <a:cs typeface="Open Sans"/>
                  <a:sym typeface="Open Sans"/>
                </a:endParaRPr>
              </a:p>
            </p:txBody>
          </p:sp>
          <p:grpSp>
            <p:nvGrpSpPr>
              <p:cNvPr id="926" name="Google Shape;926;p292"/>
              <p:cNvGrpSpPr/>
              <p:nvPr/>
            </p:nvGrpSpPr>
            <p:grpSpPr>
              <a:xfrm>
                <a:off x="9117915" y="1822863"/>
                <a:ext cx="4870296" cy="854112"/>
                <a:chOff x="6001204" y="2567081"/>
                <a:chExt cx="4427542" cy="1136822"/>
              </a:xfrm>
            </p:grpSpPr>
            <p:grpSp>
              <p:nvGrpSpPr>
                <p:cNvPr id="927" name="Google Shape;927;p292"/>
                <p:cNvGrpSpPr/>
                <p:nvPr/>
              </p:nvGrpSpPr>
              <p:grpSpPr>
                <a:xfrm>
                  <a:off x="6001204" y="2567081"/>
                  <a:ext cx="4427542" cy="1136822"/>
                  <a:chOff x="1591293" y="2718487"/>
                  <a:chExt cx="4427542" cy="1136822"/>
                </a:xfrm>
              </p:grpSpPr>
              <p:sp>
                <p:nvSpPr>
                  <p:cNvPr id="928" name="Google Shape;928;p29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929" name="Google Shape;929;p292"/>
                  <p:cNvSpPr/>
                  <p:nvPr/>
                </p:nvSpPr>
                <p:spPr>
                  <a:xfrm>
                    <a:off x="1750458" y="2718487"/>
                    <a:ext cx="4131774" cy="1136822"/>
                  </a:xfrm>
                  <a:prstGeom prst="round2SameRect">
                    <a:avLst>
                      <a:gd fmla="val 16993" name="adj1"/>
                      <a:gd fmla="val 0" name="adj2"/>
                    </a:avLst>
                  </a:prstGeom>
                  <a:solidFill>
                    <a:srgbClr val="EFC5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930" name="Google Shape;930;p292"/>
                <p:cNvSpPr txBox="1"/>
                <p:nvPr/>
              </p:nvSpPr>
              <p:spPr>
                <a:xfrm>
                  <a:off x="6160369" y="2827672"/>
                  <a:ext cx="4131774"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Increase scalability</a:t>
                  </a:r>
                  <a:endParaRPr b="0" i="0" sz="1400" u="none" cap="none" strike="noStrike">
                    <a:solidFill>
                      <a:srgbClr val="3F3F3F"/>
                    </a:solidFill>
                    <a:latin typeface="Arial"/>
                    <a:ea typeface="Arial"/>
                    <a:cs typeface="Arial"/>
                    <a:sym typeface="Arial"/>
                  </a:endParaRPr>
                </a:p>
              </p:txBody>
            </p:sp>
          </p:grpSp>
        </p:grpSp>
        <p:grpSp>
          <p:nvGrpSpPr>
            <p:cNvPr id="931" name="Google Shape;931;p292"/>
            <p:cNvGrpSpPr/>
            <p:nvPr/>
          </p:nvGrpSpPr>
          <p:grpSpPr>
            <a:xfrm>
              <a:off x="1527921" y="5248841"/>
              <a:ext cx="6116595" cy="2700060"/>
              <a:chOff x="1373982" y="5626523"/>
              <a:chExt cx="6116595" cy="2700060"/>
            </a:xfrm>
          </p:grpSpPr>
          <p:sp>
            <p:nvSpPr>
              <p:cNvPr id="932" name="Google Shape;932;p292"/>
              <p:cNvSpPr/>
              <p:nvPr/>
            </p:nvSpPr>
            <p:spPr>
              <a:xfrm>
                <a:off x="1373982" y="6362947"/>
                <a:ext cx="6116595" cy="1963636"/>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933" name="Google Shape;933;p292"/>
              <p:cNvSpPr txBox="1"/>
              <p:nvPr/>
            </p:nvSpPr>
            <p:spPr>
              <a:xfrm>
                <a:off x="1671833" y="6621511"/>
                <a:ext cx="5520893" cy="1446509"/>
              </a:xfrm>
              <a:prstGeom prst="rect">
                <a:avLst/>
              </a:prstGeom>
              <a:noFill/>
              <a:ln>
                <a:noFill/>
              </a:ln>
            </p:spPr>
            <p:txBody>
              <a:bodyPr anchorCtr="0" anchor="ctr"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Serverless computing allows you to develop and deploy applications faster by removing the need to manage servers.</a:t>
                </a:r>
                <a:endParaRPr b="0" i="0" sz="2200" u="none" cap="none" strike="noStrike">
                  <a:solidFill>
                    <a:srgbClr val="3F3F3F"/>
                  </a:solidFill>
                  <a:latin typeface="Open Sans"/>
                  <a:ea typeface="Open Sans"/>
                  <a:cs typeface="Open Sans"/>
                  <a:sym typeface="Open Sans"/>
                </a:endParaRPr>
              </a:p>
            </p:txBody>
          </p:sp>
          <p:grpSp>
            <p:nvGrpSpPr>
              <p:cNvPr id="934" name="Google Shape;934;p292"/>
              <p:cNvGrpSpPr/>
              <p:nvPr/>
            </p:nvGrpSpPr>
            <p:grpSpPr>
              <a:xfrm>
                <a:off x="1997131" y="5626523"/>
                <a:ext cx="4870296" cy="854112"/>
                <a:chOff x="11010862" y="2567081"/>
                <a:chExt cx="4427542" cy="1136822"/>
              </a:xfrm>
            </p:grpSpPr>
            <p:grpSp>
              <p:nvGrpSpPr>
                <p:cNvPr id="935" name="Google Shape;935;p292"/>
                <p:cNvGrpSpPr/>
                <p:nvPr/>
              </p:nvGrpSpPr>
              <p:grpSpPr>
                <a:xfrm>
                  <a:off x="11010862" y="2567081"/>
                  <a:ext cx="4427542" cy="1136822"/>
                  <a:chOff x="1591293" y="2718487"/>
                  <a:chExt cx="4427542" cy="1136822"/>
                </a:xfrm>
              </p:grpSpPr>
              <p:sp>
                <p:nvSpPr>
                  <p:cNvPr id="936" name="Google Shape;936;p29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937" name="Google Shape;937;p292"/>
                  <p:cNvSpPr/>
                  <p:nvPr/>
                </p:nvSpPr>
                <p:spPr>
                  <a:xfrm>
                    <a:off x="1741828" y="2718487"/>
                    <a:ext cx="4131774" cy="1136822"/>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938" name="Google Shape;938;p292"/>
                <p:cNvSpPr txBox="1"/>
                <p:nvPr/>
              </p:nvSpPr>
              <p:spPr>
                <a:xfrm>
                  <a:off x="11179199" y="2910101"/>
                  <a:ext cx="4090865"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Faster deployment</a:t>
                  </a:r>
                  <a:endParaRPr b="0" i="0" sz="1400" u="none" cap="none" strike="noStrike">
                    <a:solidFill>
                      <a:srgbClr val="3F3F3F"/>
                    </a:solidFill>
                    <a:latin typeface="Arial"/>
                    <a:ea typeface="Arial"/>
                    <a:cs typeface="Arial"/>
                    <a:sym typeface="Arial"/>
                  </a:endParaRPr>
                </a:p>
              </p:txBody>
            </p:sp>
          </p:grpSp>
        </p:grpSp>
        <p:grpSp>
          <p:nvGrpSpPr>
            <p:cNvPr id="939" name="Google Shape;939;p292"/>
            <p:cNvGrpSpPr/>
            <p:nvPr/>
          </p:nvGrpSpPr>
          <p:grpSpPr>
            <a:xfrm>
              <a:off x="1527921" y="1833397"/>
              <a:ext cx="6116595" cy="2891002"/>
              <a:chOff x="1681860" y="1833397"/>
              <a:chExt cx="6116595" cy="2891002"/>
            </a:xfrm>
          </p:grpSpPr>
          <p:sp>
            <p:nvSpPr>
              <p:cNvPr id="940" name="Google Shape;940;p292"/>
              <p:cNvSpPr/>
              <p:nvPr/>
            </p:nvSpPr>
            <p:spPr>
              <a:xfrm>
                <a:off x="1681860" y="2459322"/>
                <a:ext cx="6116595" cy="2265077"/>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nvGrpSpPr>
              <p:cNvPr id="941" name="Google Shape;941;p292"/>
              <p:cNvGrpSpPr/>
              <p:nvPr/>
            </p:nvGrpSpPr>
            <p:grpSpPr>
              <a:xfrm>
                <a:off x="2295234" y="1833397"/>
                <a:ext cx="4870296" cy="854112"/>
                <a:chOff x="991547" y="2567081"/>
                <a:chExt cx="4427542" cy="1136822"/>
              </a:xfrm>
            </p:grpSpPr>
            <p:grpSp>
              <p:nvGrpSpPr>
                <p:cNvPr id="942" name="Google Shape;942;p292"/>
                <p:cNvGrpSpPr/>
                <p:nvPr/>
              </p:nvGrpSpPr>
              <p:grpSpPr>
                <a:xfrm>
                  <a:off x="991547" y="2567081"/>
                  <a:ext cx="4427542" cy="1136822"/>
                  <a:chOff x="1591293" y="2718487"/>
                  <a:chExt cx="4427542" cy="1136822"/>
                </a:xfrm>
              </p:grpSpPr>
              <p:sp>
                <p:nvSpPr>
                  <p:cNvPr id="943" name="Google Shape;943;p29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944" name="Google Shape;944;p292"/>
                  <p:cNvSpPr/>
                  <p:nvPr/>
                </p:nvSpPr>
                <p:spPr>
                  <a:xfrm>
                    <a:off x="1748064" y="2718487"/>
                    <a:ext cx="4131774" cy="1136822"/>
                  </a:xfrm>
                  <a:prstGeom prst="round2SameRect">
                    <a:avLst>
                      <a:gd fmla="val 16993" name="adj1"/>
                      <a:gd fmla="val 0" name="adj2"/>
                    </a:avLst>
                  </a:prstGeom>
                  <a:solidFill>
                    <a:srgbClr val="E9CB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945" name="Google Shape;945;p292"/>
                <p:cNvSpPr txBox="1"/>
                <p:nvPr/>
              </p:nvSpPr>
              <p:spPr>
                <a:xfrm>
                  <a:off x="1148318" y="2826968"/>
                  <a:ext cx="4131774" cy="5734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Reduced costs</a:t>
                  </a:r>
                  <a:endParaRPr b="0" i="0" sz="1400" u="none" cap="none" strike="noStrike">
                    <a:solidFill>
                      <a:srgbClr val="3F3F3F"/>
                    </a:solidFill>
                    <a:latin typeface="Arial"/>
                    <a:ea typeface="Arial"/>
                    <a:cs typeface="Arial"/>
                    <a:sym typeface="Arial"/>
                  </a:endParaRPr>
                </a:p>
              </p:txBody>
            </p:sp>
          </p:grpSp>
          <p:sp>
            <p:nvSpPr>
              <p:cNvPr id="946" name="Google Shape;946;p292"/>
              <p:cNvSpPr txBox="1"/>
              <p:nvPr/>
            </p:nvSpPr>
            <p:spPr>
              <a:xfrm>
                <a:off x="2480390" y="3037883"/>
                <a:ext cx="4519534" cy="1107955"/>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Only paying for what we are using can lead to significant cost savings.</a:t>
                </a:r>
                <a:endParaRPr b="0" i="0" sz="2200" u="none" cap="none" strike="noStrike">
                  <a:solidFill>
                    <a:srgbClr val="3F3F3F"/>
                  </a:solidFill>
                  <a:latin typeface="Open Sans"/>
                  <a:ea typeface="Open Sans"/>
                  <a:cs typeface="Open Sans"/>
                  <a:sym typeface="Open Sans"/>
                </a:endParaRPr>
              </a:p>
            </p:txBody>
          </p:sp>
        </p:grpSp>
        <p:grpSp>
          <p:nvGrpSpPr>
            <p:cNvPr id="947" name="Google Shape;947;p292"/>
            <p:cNvGrpSpPr/>
            <p:nvPr/>
          </p:nvGrpSpPr>
          <p:grpSpPr>
            <a:xfrm>
              <a:off x="8519089" y="5248843"/>
              <a:ext cx="6116595" cy="2636547"/>
              <a:chOff x="8531003" y="5626525"/>
              <a:chExt cx="6116595" cy="2636547"/>
            </a:xfrm>
          </p:grpSpPr>
          <p:sp>
            <p:nvSpPr>
              <p:cNvPr id="948" name="Google Shape;948;p292"/>
              <p:cNvSpPr/>
              <p:nvPr/>
            </p:nvSpPr>
            <p:spPr>
              <a:xfrm>
                <a:off x="8531003" y="6299436"/>
                <a:ext cx="6116595" cy="1963636"/>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1"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nvGrpSpPr>
              <p:cNvPr id="949" name="Google Shape;949;p292"/>
              <p:cNvGrpSpPr/>
              <p:nvPr/>
            </p:nvGrpSpPr>
            <p:grpSpPr>
              <a:xfrm>
                <a:off x="9154152" y="5626525"/>
                <a:ext cx="4870296" cy="854113"/>
                <a:chOff x="11010862" y="2567081"/>
                <a:chExt cx="4427542" cy="1136822"/>
              </a:xfrm>
            </p:grpSpPr>
            <p:grpSp>
              <p:nvGrpSpPr>
                <p:cNvPr id="950" name="Google Shape;950;p292"/>
                <p:cNvGrpSpPr/>
                <p:nvPr/>
              </p:nvGrpSpPr>
              <p:grpSpPr>
                <a:xfrm>
                  <a:off x="11010862" y="2567081"/>
                  <a:ext cx="4427542" cy="1136822"/>
                  <a:chOff x="1591293" y="2718487"/>
                  <a:chExt cx="4427542" cy="1136822"/>
                </a:xfrm>
              </p:grpSpPr>
              <p:sp>
                <p:nvSpPr>
                  <p:cNvPr id="951" name="Google Shape;951;p292"/>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952" name="Google Shape;952;p292"/>
                  <p:cNvSpPr/>
                  <p:nvPr/>
                </p:nvSpPr>
                <p:spPr>
                  <a:xfrm>
                    <a:off x="1741828" y="2718487"/>
                    <a:ext cx="4131774" cy="1136822"/>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953" name="Google Shape;953;p292"/>
                <p:cNvSpPr txBox="1"/>
                <p:nvPr/>
              </p:nvSpPr>
              <p:spPr>
                <a:xfrm>
                  <a:off x="11179199" y="2857185"/>
                  <a:ext cx="4090865"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Improved maintainability</a:t>
                  </a:r>
                  <a:endParaRPr b="0" i="0" sz="1400" u="none" cap="none" strike="noStrike">
                    <a:solidFill>
                      <a:srgbClr val="3F3F3F"/>
                    </a:solidFill>
                    <a:latin typeface="Arial"/>
                    <a:ea typeface="Arial"/>
                    <a:cs typeface="Arial"/>
                    <a:sym typeface="Arial"/>
                  </a:endParaRPr>
                </a:p>
              </p:txBody>
            </p:sp>
          </p:grpSp>
          <p:sp>
            <p:nvSpPr>
              <p:cNvPr id="954" name="Google Shape;954;p292"/>
              <p:cNvSpPr txBox="1"/>
              <p:nvPr/>
            </p:nvSpPr>
            <p:spPr>
              <a:xfrm>
                <a:off x="8828854" y="6727277"/>
                <a:ext cx="5520893" cy="1107955"/>
              </a:xfrm>
              <a:prstGeom prst="rect">
                <a:avLst/>
              </a:prstGeom>
              <a:noFill/>
              <a:ln>
                <a:noFill/>
              </a:ln>
            </p:spPr>
            <p:txBody>
              <a:bodyPr anchorCtr="0" anchor="ctr" bIns="45700" lIns="91425" spcFirstLastPara="1" rIns="91425" wrap="square" tIns="45700">
                <a:spAutoFit/>
              </a:bodyPr>
              <a:lstStyle/>
              <a:p>
                <a:pPr indent="0" lvl="1"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There is no need to worry about patching or maintaining servers, which can simplify application maintenance.</a:t>
                </a:r>
                <a:endParaRPr b="0" i="0" sz="2200" u="none" cap="none" strike="noStrike">
                  <a:solidFill>
                    <a:srgbClr val="3F3F3F"/>
                  </a:solidFill>
                  <a:latin typeface="Open Sans"/>
                  <a:ea typeface="Open Sans"/>
                  <a:cs typeface="Open Sans"/>
                  <a:sym typeface="Open Sans"/>
                </a:endParaRPr>
              </a:p>
            </p:txBody>
          </p:sp>
        </p:grpSp>
      </p:grpSp>
      <p:sp>
        <p:nvSpPr>
          <p:cNvPr id="955" name="Google Shape;955;p292"/>
          <p:cNvSpPr/>
          <p:nvPr/>
        </p:nvSpPr>
        <p:spPr>
          <a:xfrm>
            <a:off x="4368800" y="822156"/>
            <a:ext cx="75287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293"/>
          <p:cNvSpPr txBox="1"/>
          <p:nvPr>
            <p:ph type="title"/>
          </p:nvPr>
        </p:nvSpPr>
        <p:spPr>
          <a:xfrm>
            <a:off x="-10160" y="289512"/>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Network Infrastructure</a:t>
            </a:r>
            <a:endParaRPr>
              <a:solidFill>
                <a:srgbClr val="3F3F3F"/>
              </a:solidFill>
              <a:latin typeface="Open Sans"/>
              <a:ea typeface="Open Sans"/>
              <a:cs typeface="Open Sans"/>
              <a:sym typeface="Open Sans"/>
            </a:endParaRPr>
          </a:p>
        </p:txBody>
      </p:sp>
      <p:grpSp>
        <p:nvGrpSpPr>
          <p:cNvPr id="962" name="Google Shape;962;p293"/>
          <p:cNvGrpSpPr/>
          <p:nvPr/>
        </p:nvGrpSpPr>
        <p:grpSpPr>
          <a:xfrm>
            <a:off x="1778249" y="2185781"/>
            <a:ext cx="12699503" cy="4772439"/>
            <a:chOff x="1466850" y="2961861"/>
            <a:chExt cx="12699503" cy="4772439"/>
          </a:xfrm>
        </p:grpSpPr>
        <p:sp>
          <p:nvSpPr>
            <p:cNvPr id="963" name="Google Shape;963;p293"/>
            <p:cNvSpPr/>
            <p:nvPr/>
          </p:nvSpPr>
          <p:spPr>
            <a:xfrm>
              <a:off x="1466850" y="2961861"/>
              <a:ext cx="8801789" cy="4772439"/>
            </a:xfrm>
            <a:prstGeom prst="roundRect">
              <a:avLst>
                <a:gd fmla="val 5196"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Network infrastructure refers to hardware and software resources that facilitate network connectivity, communication, operations, and management within an enterprise network.</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comprises networking devices, protocols, and routing mechanisms that function together in an interconnected environment.</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provides communication paths and services between users, processes, applications, and external networks, enabling devices and components to connect and interact within both internal and external environments.</a:t>
              </a:r>
              <a:endParaRPr b="0" i="0" sz="2200" u="none" cap="none" strike="noStrike">
                <a:solidFill>
                  <a:srgbClr val="3F3F3F"/>
                </a:solidFill>
                <a:latin typeface="Open Sans"/>
                <a:ea typeface="Open Sans"/>
                <a:cs typeface="Open Sans"/>
                <a:sym typeface="Open Sans"/>
              </a:endParaRPr>
            </a:p>
          </p:txBody>
        </p:sp>
        <p:pic>
          <p:nvPicPr>
            <p:cNvPr id="964" name="Google Shape;964;p293"/>
            <p:cNvPicPr preferRelativeResize="0"/>
            <p:nvPr/>
          </p:nvPicPr>
          <p:blipFill rotWithShape="1">
            <a:blip r:embed="rId3">
              <a:alphaModFix/>
            </a:blip>
            <a:srcRect b="0" l="0" r="0" t="0"/>
            <a:stretch/>
          </p:blipFill>
          <p:spPr>
            <a:xfrm>
              <a:off x="11109739" y="3819773"/>
              <a:ext cx="3056614" cy="3056614"/>
            </a:xfrm>
            <a:prstGeom prst="rect">
              <a:avLst/>
            </a:prstGeom>
            <a:noFill/>
            <a:ln>
              <a:noFill/>
            </a:ln>
          </p:spPr>
        </p:pic>
      </p:grpSp>
      <p:sp>
        <p:nvSpPr>
          <p:cNvPr id="965" name="Google Shape;965;p293"/>
          <p:cNvSpPr/>
          <p:nvPr/>
        </p:nvSpPr>
        <p:spPr>
          <a:xfrm>
            <a:off x="5511800" y="875986"/>
            <a:ext cx="52308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294"/>
          <p:cNvSpPr txBox="1"/>
          <p:nvPr>
            <p:ph idx="4294967295" type="title"/>
          </p:nvPr>
        </p:nvSpPr>
        <p:spPr>
          <a:xfrm>
            <a:off x="-19050" y="289822"/>
            <a:ext cx="16275050" cy="6873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b="1" lang="en-US" sz="2800">
                <a:solidFill>
                  <a:srgbClr val="3F3F3F"/>
                </a:solidFill>
                <a:latin typeface="Open Sans"/>
                <a:ea typeface="Open Sans"/>
                <a:cs typeface="Open Sans"/>
                <a:sym typeface="Open Sans"/>
              </a:rPr>
              <a:t>Secure Network Design</a:t>
            </a:r>
            <a:endParaRPr b="1" sz="2800">
              <a:solidFill>
                <a:srgbClr val="3F3F3F"/>
              </a:solidFill>
              <a:latin typeface="Open Sans"/>
              <a:ea typeface="Open Sans"/>
              <a:cs typeface="Open Sans"/>
              <a:sym typeface="Open Sans"/>
            </a:endParaRPr>
          </a:p>
        </p:txBody>
      </p:sp>
      <p:sp>
        <p:nvSpPr>
          <p:cNvPr id="971" name="Google Shape;971;p294"/>
          <p:cNvSpPr txBox="1"/>
          <p:nvPr>
            <p:ph idx="4294967295" type="body"/>
          </p:nvPr>
        </p:nvSpPr>
        <p:spPr>
          <a:xfrm>
            <a:off x="1901825" y="1430477"/>
            <a:ext cx="12452350" cy="937090"/>
          </a:xfrm>
          <a:prstGeom prst="rect">
            <a:avLst/>
          </a:prstGeom>
          <a:noFill/>
          <a:ln>
            <a:noFill/>
          </a:ln>
        </p:spPr>
        <p:txBody>
          <a:bodyPr anchorCtr="0" anchor="t" bIns="0" lIns="91425" spcFirstLastPara="1" rIns="91425" wrap="square" tIns="0">
            <a:noAutofit/>
          </a:bodyPr>
          <a:lstStyle/>
          <a:p>
            <a:pPr indent="0" lvl="0" marL="0" rtl="0" algn="ctr">
              <a:lnSpc>
                <a:spcPct val="114000"/>
              </a:lnSpc>
              <a:spcBef>
                <a:spcPts val="1000"/>
              </a:spcBef>
              <a:spcAft>
                <a:spcPts val="0"/>
              </a:spcAft>
              <a:buSzPts val="2800"/>
              <a:buNone/>
            </a:pPr>
            <a:r>
              <a:rPr lang="en-US" sz="2200">
                <a:solidFill>
                  <a:srgbClr val="3F3F3F"/>
                </a:solidFill>
                <a:latin typeface="Open Sans"/>
                <a:ea typeface="Open Sans"/>
                <a:cs typeface="Open Sans"/>
                <a:sym typeface="Open Sans"/>
              </a:rPr>
              <a:t>A secure network design provisions the assets and services underpinning business workflows with the following properties:</a:t>
            </a:r>
            <a:endParaRPr sz="2200">
              <a:solidFill>
                <a:srgbClr val="3F3F3F"/>
              </a:solidFill>
              <a:latin typeface="Open Sans"/>
              <a:ea typeface="Open Sans"/>
              <a:cs typeface="Open Sans"/>
              <a:sym typeface="Open Sans"/>
            </a:endParaRPr>
          </a:p>
        </p:txBody>
      </p:sp>
      <p:grpSp>
        <p:nvGrpSpPr>
          <p:cNvPr id="972" name="Google Shape;972;p294"/>
          <p:cNvGrpSpPr/>
          <p:nvPr/>
        </p:nvGrpSpPr>
        <p:grpSpPr>
          <a:xfrm>
            <a:off x="1276264" y="3049322"/>
            <a:ext cx="13703473" cy="4476593"/>
            <a:chOff x="1276263" y="3397305"/>
            <a:chExt cx="13703473" cy="4476593"/>
          </a:xfrm>
        </p:grpSpPr>
        <p:sp>
          <p:nvSpPr>
            <p:cNvPr id="973" name="Google Shape;973;p294"/>
            <p:cNvSpPr/>
            <p:nvPr/>
          </p:nvSpPr>
          <p:spPr>
            <a:xfrm>
              <a:off x="5861199" y="3397305"/>
              <a:ext cx="4533600" cy="564686"/>
            </a:xfrm>
            <a:prstGeom prst="roundRect">
              <a:avLst>
                <a:gd fmla="val 16667" name="adj"/>
              </a:avLst>
            </a:prstGeom>
            <a:noFill/>
            <a:ln cap="flat" cmpd="sng" w="9525">
              <a:solidFill>
                <a:srgbClr val="FDAD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3F3F3F"/>
                </a:buClr>
                <a:buSzPts val="2200"/>
                <a:buFont typeface="Arial"/>
                <a:buNone/>
              </a:pPr>
              <a:r>
                <a:rPr b="0" i="0" lang="en-US" sz="2200" u="none" cap="none" strike="noStrike">
                  <a:solidFill>
                    <a:srgbClr val="3F3F3F"/>
                  </a:solidFill>
                  <a:latin typeface="Open Sans"/>
                  <a:ea typeface="Open Sans"/>
                  <a:cs typeface="Open Sans"/>
                  <a:sym typeface="Open Sans"/>
                </a:rPr>
                <a:t>Integrity</a:t>
              </a:r>
              <a:endParaRPr b="0" i="0" sz="2200" u="none" cap="none" strike="noStrike">
                <a:solidFill>
                  <a:srgbClr val="3F3F3F"/>
                </a:solidFill>
                <a:latin typeface="Open Sans"/>
                <a:ea typeface="Open Sans"/>
                <a:cs typeface="Open Sans"/>
                <a:sym typeface="Open Sans"/>
              </a:endParaRPr>
            </a:p>
          </p:txBody>
        </p:sp>
        <p:sp>
          <p:nvSpPr>
            <p:cNvPr id="974" name="Google Shape;974;p294"/>
            <p:cNvSpPr/>
            <p:nvPr/>
          </p:nvSpPr>
          <p:spPr>
            <a:xfrm>
              <a:off x="1276263" y="6311766"/>
              <a:ext cx="4201200" cy="503956"/>
            </a:xfrm>
            <a:prstGeom prst="roundRect">
              <a:avLst>
                <a:gd fmla="val 16667" name="adj"/>
              </a:avLst>
            </a:prstGeom>
            <a:noFill/>
            <a:ln cap="flat" cmpd="sng" w="9525">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Confidentiality</a:t>
              </a:r>
              <a:endParaRPr b="0" i="0" sz="1400" u="none" cap="none" strike="noStrike">
                <a:solidFill>
                  <a:srgbClr val="000000"/>
                </a:solidFill>
                <a:latin typeface="Arial"/>
                <a:ea typeface="Arial"/>
                <a:cs typeface="Arial"/>
                <a:sym typeface="Arial"/>
              </a:endParaRPr>
            </a:p>
          </p:txBody>
        </p:sp>
        <p:sp>
          <p:nvSpPr>
            <p:cNvPr id="975" name="Google Shape;975;p294"/>
            <p:cNvSpPr/>
            <p:nvPr/>
          </p:nvSpPr>
          <p:spPr>
            <a:xfrm>
              <a:off x="10778536" y="6330726"/>
              <a:ext cx="4201200" cy="466037"/>
            </a:xfrm>
            <a:prstGeom prst="roundRect">
              <a:avLst>
                <a:gd fmla="val 16667" name="adj"/>
              </a:avLst>
            </a:prstGeom>
            <a:noFill/>
            <a:ln cap="flat" cmpd="sng" w="9525">
              <a:solidFill>
                <a:srgbClr val="FDB3B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Availability</a:t>
              </a:r>
              <a:endParaRPr b="0" i="0" sz="1400" u="none" cap="none" strike="noStrike">
                <a:solidFill>
                  <a:srgbClr val="000000"/>
                </a:solidFill>
                <a:latin typeface="Arial"/>
                <a:ea typeface="Arial"/>
                <a:cs typeface="Arial"/>
                <a:sym typeface="Arial"/>
              </a:endParaRPr>
            </a:p>
          </p:txBody>
        </p:sp>
        <p:grpSp>
          <p:nvGrpSpPr>
            <p:cNvPr id="976" name="Google Shape;976;p294"/>
            <p:cNvGrpSpPr/>
            <p:nvPr/>
          </p:nvGrpSpPr>
          <p:grpSpPr>
            <a:xfrm>
              <a:off x="5628481" y="4163371"/>
              <a:ext cx="4999037" cy="3710527"/>
              <a:chOff x="5628481" y="4163371"/>
              <a:chExt cx="4999037" cy="3710527"/>
            </a:xfrm>
          </p:grpSpPr>
          <p:sp>
            <p:nvSpPr>
              <p:cNvPr id="977" name="Google Shape;977;p294"/>
              <p:cNvSpPr/>
              <p:nvPr/>
            </p:nvSpPr>
            <p:spPr>
              <a:xfrm>
                <a:off x="5628481" y="5449293"/>
                <a:ext cx="2422226" cy="2424605"/>
              </a:xfrm>
              <a:custGeom>
                <a:rect b="b" l="l" r="r" t="t"/>
                <a:pathLst>
                  <a:path extrusionOk="0" h="861" w="861">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sp>
            <p:nvSpPr>
              <p:cNvPr id="978" name="Google Shape;978;p294"/>
              <p:cNvSpPr/>
              <p:nvPr/>
            </p:nvSpPr>
            <p:spPr>
              <a:xfrm>
                <a:off x="6916292" y="4163371"/>
                <a:ext cx="2422226" cy="2111867"/>
              </a:xfrm>
              <a:custGeom>
                <a:rect b="b" l="l" r="r" t="t"/>
                <a:pathLst>
                  <a:path extrusionOk="0" h="750" w="861">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DAD7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F3F3F"/>
                  </a:solidFill>
                  <a:latin typeface="Helvetica Neue"/>
                  <a:ea typeface="Helvetica Neue"/>
                  <a:cs typeface="Helvetica Neue"/>
                  <a:sym typeface="Helvetica Neue"/>
                </a:endParaRPr>
              </a:p>
            </p:txBody>
          </p:sp>
          <p:sp>
            <p:nvSpPr>
              <p:cNvPr id="979" name="Google Shape;979;p294"/>
              <p:cNvSpPr/>
              <p:nvPr/>
            </p:nvSpPr>
            <p:spPr>
              <a:xfrm>
                <a:off x="8201725" y="5449293"/>
                <a:ext cx="2425793" cy="2424605"/>
              </a:xfrm>
              <a:custGeom>
                <a:rect b="b" l="l" r="r" t="t"/>
                <a:pathLst>
                  <a:path extrusionOk="0" h="861" w="862">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FDB3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F3F3F"/>
                  </a:solidFill>
                  <a:latin typeface="Helvetica Neue"/>
                  <a:ea typeface="Helvetica Neue"/>
                  <a:cs typeface="Helvetica Neue"/>
                  <a:sym typeface="Helvetica Neue"/>
                </a:endParaRPr>
              </a:p>
            </p:txBody>
          </p:sp>
          <p:sp>
            <p:nvSpPr>
              <p:cNvPr id="980" name="Google Shape;980;p294"/>
              <p:cNvSpPr txBox="1"/>
              <p:nvPr/>
            </p:nvSpPr>
            <p:spPr>
              <a:xfrm>
                <a:off x="6378533" y="6417593"/>
                <a:ext cx="83820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1</a:t>
                </a:r>
                <a:endParaRPr b="1" i="0" sz="2200" u="none" cap="none" strike="noStrike">
                  <a:solidFill>
                    <a:srgbClr val="3F3F3F"/>
                  </a:solidFill>
                  <a:latin typeface="Open Sans"/>
                  <a:ea typeface="Open Sans"/>
                  <a:cs typeface="Open Sans"/>
                  <a:sym typeface="Open Sans"/>
                </a:endParaRPr>
              </a:p>
            </p:txBody>
          </p:sp>
          <p:sp>
            <p:nvSpPr>
              <p:cNvPr id="981" name="Google Shape;981;p294"/>
              <p:cNvSpPr txBox="1"/>
              <p:nvPr/>
            </p:nvSpPr>
            <p:spPr>
              <a:xfrm>
                <a:off x="7681819" y="5066501"/>
                <a:ext cx="83820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2</a:t>
                </a:r>
                <a:endParaRPr b="1" i="0" sz="2200" u="none" cap="none" strike="noStrike">
                  <a:solidFill>
                    <a:srgbClr val="3F3F3F"/>
                  </a:solidFill>
                  <a:latin typeface="Open Sans"/>
                  <a:ea typeface="Open Sans"/>
                  <a:cs typeface="Open Sans"/>
                  <a:sym typeface="Open Sans"/>
                </a:endParaRPr>
              </a:p>
            </p:txBody>
          </p:sp>
          <p:sp>
            <p:nvSpPr>
              <p:cNvPr id="982" name="Google Shape;982;p294"/>
              <p:cNvSpPr txBox="1"/>
              <p:nvPr/>
            </p:nvSpPr>
            <p:spPr>
              <a:xfrm>
                <a:off x="9014594" y="6379674"/>
                <a:ext cx="83820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3</a:t>
                </a:r>
                <a:endParaRPr b="1" i="0" sz="2200" u="none" cap="none" strike="noStrike">
                  <a:solidFill>
                    <a:srgbClr val="3F3F3F"/>
                  </a:solidFill>
                  <a:latin typeface="Open Sans"/>
                  <a:ea typeface="Open Sans"/>
                  <a:cs typeface="Open Sans"/>
                  <a:sym typeface="Open Sans"/>
                </a:endParaRPr>
              </a:p>
            </p:txBody>
          </p:sp>
        </p:grpSp>
      </p:grpSp>
      <p:sp>
        <p:nvSpPr>
          <p:cNvPr id="983" name="Google Shape;983;p294"/>
          <p:cNvSpPr/>
          <p:nvPr/>
        </p:nvSpPr>
        <p:spPr>
          <a:xfrm>
            <a:off x="5549900" y="876340"/>
            <a:ext cx="516143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295"/>
          <p:cNvSpPr txBox="1"/>
          <p:nvPr>
            <p:ph idx="4294967295" type="title"/>
          </p:nvPr>
        </p:nvSpPr>
        <p:spPr>
          <a:xfrm>
            <a:off x="-9525" y="284922"/>
            <a:ext cx="16275050" cy="685800"/>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Network Devices: Router</a:t>
            </a:r>
            <a:endParaRPr b="1" sz="2800">
              <a:solidFill>
                <a:srgbClr val="3F3F3F"/>
              </a:solidFill>
              <a:latin typeface="Open Sans"/>
              <a:ea typeface="Open Sans"/>
              <a:cs typeface="Open Sans"/>
              <a:sym typeface="Open Sans"/>
            </a:endParaRPr>
          </a:p>
        </p:txBody>
      </p:sp>
      <p:grpSp>
        <p:nvGrpSpPr>
          <p:cNvPr id="989" name="Google Shape;989;p295"/>
          <p:cNvGrpSpPr/>
          <p:nvPr/>
        </p:nvGrpSpPr>
        <p:grpSpPr>
          <a:xfrm>
            <a:off x="7771409" y="5122952"/>
            <a:ext cx="1757498" cy="1696352"/>
            <a:chOff x="6244550" y="5928615"/>
            <a:chExt cx="1235557" cy="1236637"/>
          </a:xfrm>
        </p:grpSpPr>
        <p:sp>
          <p:nvSpPr>
            <p:cNvPr id="990" name="Google Shape;990;p295"/>
            <p:cNvSpPr/>
            <p:nvPr/>
          </p:nvSpPr>
          <p:spPr>
            <a:xfrm>
              <a:off x="6290364"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991" name="Google Shape;991;p295"/>
            <p:cNvGrpSpPr/>
            <p:nvPr/>
          </p:nvGrpSpPr>
          <p:grpSpPr>
            <a:xfrm>
              <a:off x="6244550" y="5928615"/>
              <a:ext cx="1235557" cy="1236637"/>
              <a:chOff x="2760730" y="1384339"/>
              <a:chExt cx="1554481" cy="1555840"/>
            </a:xfrm>
          </p:grpSpPr>
          <p:grpSp>
            <p:nvGrpSpPr>
              <p:cNvPr id="992" name="Google Shape;992;p295"/>
              <p:cNvGrpSpPr/>
              <p:nvPr/>
            </p:nvGrpSpPr>
            <p:grpSpPr>
              <a:xfrm>
                <a:off x="2914545" y="1538157"/>
                <a:ext cx="1246852" cy="1248214"/>
                <a:chOff x="1201738" y="1663700"/>
                <a:chExt cx="1454150" cy="1455738"/>
              </a:xfrm>
            </p:grpSpPr>
            <p:sp>
              <p:nvSpPr>
                <p:cNvPr id="993" name="Google Shape;993;p295"/>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994" name="Google Shape;994;p295"/>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995" name="Google Shape;995;p295"/>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996" name="Google Shape;996;p295"/>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997" name="Google Shape;997;p295"/>
              <p:cNvGrpSpPr/>
              <p:nvPr/>
            </p:nvGrpSpPr>
            <p:grpSpPr>
              <a:xfrm>
                <a:off x="2760730" y="1384339"/>
                <a:ext cx="1554481" cy="1555840"/>
                <a:chOff x="1022350" y="1484312"/>
                <a:chExt cx="1812925" cy="1814513"/>
              </a:xfrm>
            </p:grpSpPr>
            <p:sp>
              <p:nvSpPr>
                <p:cNvPr id="998" name="Google Shape;998;p295"/>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999" name="Google Shape;999;p295"/>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00" name="Google Shape;1000;p295"/>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01" name="Google Shape;1001;p295"/>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grpSp>
        <p:nvGrpSpPr>
          <p:cNvPr id="1002" name="Google Shape;1002;p295"/>
          <p:cNvGrpSpPr/>
          <p:nvPr/>
        </p:nvGrpSpPr>
        <p:grpSpPr>
          <a:xfrm>
            <a:off x="938944" y="1335192"/>
            <a:ext cx="14378112" cy="7289587"/>
            <a:chOff x="1473677" y="1255680"/>
            <a:chExt cx="14378112" cy="7289587"/>
          </a:xfrm>
        </p:grpSpPr>
        <p:sp>
          <p:nvSpPr>
            <p:cNvPr id="1003" name="Google Shape;1003;p295"/>
            <p:cNvSpPr/>
            <p:nvPr/>
          </p:nvSpPr>
          <p:spPr>
            <a:xfrm>
              <a:off x="1473677" y="2952036"/>
              <a:ext cx="6106668" cy="3653916"/>
            </a:xfrm>
            <a:prstGeom prst="roundRect">
              <a:avLst>
                <a:gd fmla="val 4314"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A router is a device used to connect two different networks and route packets between them.</a:t>
              </a:r>
              <a:endParaRPr/>
            </a:p>
            <a:p>
              <a:pPr indent="-186880" lvl="0" marL="342900" marR="0" rtl="0" algn="l">
                <a:lnSpc>
                  <a:spcPct val="114000"/>
                </a:lnSpc>
                <a:spcBef>
                  <a:spcPts val="0"/>
                </a:spcBef>
                <a:spcAft>
                  <a:spcPts val="0"/>
                </a:spcAft>
                <a:buClr>
                  <a:srgbClr val="000000"/>
                </a:buClr>
                <a:buSzPts val="2457"/>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It is set up as the default gateway when configuring a host machine.</a:t>
              </a:r>
              <a:endParaRPr/>
            </a:p>
            <a:p>
              <a:pPr indent="-186880" lvl="0" marL="342900" marR="0" rtl="0" algn="l">
                <a:lnSpc>
                  <a:spcPct val="114000"/>
                </a:lnSpc>
                <a:spcBef>
                  <a:spcPts val="0"/>
                </a:spcBef>
                <a:spcAft>
                  <a:spcPts val="0"/>
                </a:spcAft>
                <a:buClr>
                  <a:srgbClr val="000000"/>
                </a:buClr>
                <a:buSzPts val="2457"/>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It determines the best path to the destination.</a:t>
              </a:r>
              <a:endParaRPr/>
            </a:p>
          </p:txBody>
        </p:sp>
        <p:grpSp>
          <p:nvGrpSpPr>
            <p:cNvPr id="1004" name="Google Shape;1004;p295"/>
            <p:cNvGrpSpPr/>
            <p:nvPr/>
          </p:nvGrpSpPr>
          <p:grpSpPr>
            <a:xfrm>
              <a:off x="7854208" y="1255680"/>
              <a:ext cx="7997581" cy="7289587"/>
              <a:chOff x="7933720" y="1255680"/>
              <a:chExt cx="7997581" cy="7289587"/>
            </a:xfrm>
          </p:grpSpPr>
          <p:grpSp>
            <p:nvGrpSpPr>
              <p:cNvPr id="1005" name="Google Shape;1005;p295"/>
              <p:cNvGrpSpPr/>
              <p:nvPr/>
            </p:nvGrpSpPr>
            <p:grpSpPr>
              <a:xfrm>
                <a:off x="7933720" y="1255680"/>
                <a:ext cx="7997581" cy="7289587"/>
                <a:chOff x="7933720" y="1255680"/>
                <a:chExt cx="7997581" cy="7289587"/>
              </a:xfrm>
            </p:grpSpPr>
            <p:sp>
              <p:nvSpPr>
                <p:cNvPr id="1006" name="Google Shape;1006;p295"/>
                <p:cNvSpPr/>
                <p:nvPr/>
              </p:nvSpPr>
              <p:spPr>
                <a:xfrm>
                  <a:off x="9064431" y="2000002"/>
                  <a:ext cx="5954355" cy="5742169"/>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007" name="Google Shape;1007;p295"/>
                <p:cNvGrpSpPr/>
                <p:nvPr/>
              </p:nvGrpSpPr>
              <p:grpSpPr>
                <a:xfrm>
                  <a:off x="10782707" y="1255680"/>
                  <a:ext cx="2394045" cy="1696352"/>
                  <a:chOff x="10782707" y="1255680"/>
                  <a:chExt cx="2394045" cy="1696352"/>
                </a:xfrm>
              </p:grpSpPr>
              <p:grpSp>
                <p:nvGrpSpPr>
                  <p:cNvPr id="1008" name="Google Shape;1008;p295"/>
                  <p:cNvGrpSpPr/>
                  <p:nvPr/>
                </p:nvGrpSpPr>
                <p:grpSpPr>
                  <a:xfrm>
                    <a:off x="11100986" y="1255680"/>
                    <a:ext cx="1757498" cy="1696352"/>
                    <a:chOff x="7532997" y="2334707"/>
                    <a:chExt cx="1235556" cy="1236637"/>
                  </a:xfrm>
                </p:grpSpPr>
                <p:sp>
                  <p:nvSpPr>
                    <p:cNvPr id="1009" name="Google Shape;1009;p295"/>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010" name="Google Shape;1010;p295"/>
                    <p:cNvGrpSpPr/>
                    <p:nvPr/>
                  </p:nvGrpSpPr>
                  <p:grpSpPr>
                    <a:xfrm>
                      <a:off x="7532997" y="2334707"/>
                      <a:ext cx="1235556" cy="1236637"/>
                      <a:chOff x="2760730" y="1384339"/>
                      <a:chExt cx="1554481" cy="1555840"/>
                    </a:xfrm>
                  </p:grpSpPr>
                  <p:grpSp>
                    <p:nvGrpSpPr>
                      <p:cNvPr id="1011" name="Google Shape;1011;p295"/>
                      <p:cNvGrpSpPr/>
                      <p:nvPr/>
                    </p:nvGrpSpPr>
                    <p:grpSpPr>
                      <a:xfrm>
                        <a:off x="2914545" y="1538157"/>
                        <a:ext cx="1246852" cy="1248214"/>
                        <a:chOff x="1201738" y="1663700"/>
                        <a:chExt cx="1454150" cy="1455738"/>
                      </a:xfrm>
                    </p:grpSpPr>
                    <p:sp>
                      <p:nvSpPr>
                        <p:cNvPr id="1012" name="Google Shape;1012;p295"/>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13" name="Google Shape;1013;p295"/>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14" name="Google Shape;1014;p295"/>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15" name="Google Shape;1015;p295"/>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016" name="Google Shape;1016;p295"/>
                      <p:cNvGrpSpPr/>
                      <p:nvPr/>
                    </p:nvGrpSpPr>
                    <p:grpSpPr>
                      <a:xfrm>
                        <a:off x="2760730" y="1384339"/>
                        <a:ext cx="1554481" cy="1555840"/>
                        <a:chOff x="1022350" y="1484312"/>
                        <a:chExt cx="1812925" cy="1814513"/>
                      </a:xfrm>
                    </p:grpSpPr>
                    <p:sp>
                      <p:nvSpPr>
                        <p:cNvPr id="1017" name="Google Shape;1017;p295"/>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18" name="Google Shape;1018;p295"/>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19" name="Google Shape;1019;p295"/>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20" name="Google Shape;1020;p295"/>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021" name="Google Shape;1021;p295"/>
                  <p:cNvSpPr/>
                  <p:nvPr/>
                </p:nvSpPr>
                <p:spPr>
                  <a:xfrm>
                    <a:off x="10782707" y="1698833"/>
                    <a:ext cx="239404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Wireless access point</a:t>
                    </a:r>
                    <a:endParaRPr b="0" i="0" sz="2200" u="none" cap="none" strike="noStrike">
                      <a:solidFill>
                        <a:srgbClr val="3F3F3F"/>
                      </a:solidFill>
                      <a:latin typeface="Open Sans"/>
                      <a:ea typeface="Open Sans"/>
                      <a:cs typeface="Open Sans"/>
                      <a:sym typeface="Open Sans"/>
                    </a:endParaRPr>
                  </a:p>
                </p:txBody>
              </p:sp>
            </p:grpSp>
            <p:grpSp>
              <p:nvGrpSpPr>
                <p:cNvPr id="1022" name="Google Shape;1022;p295"/>
                <p:cNvGrpSpPr/>
                <p:nvPr/>
              </p:nvGrpSpPr>
              <p:grpSpPr>
                <a:xfrm>
                  <a:off x="13401094" y="2680978"/>
                  <a:ext cx="2486597" cy="1696351"/>
                  <a:chOff x="13401094" y="2680978"/>
                  <a:chExt cx="2486597" cy="1696351"/>
                </a:xfrm>
              </p:grpSpPr>
              <p:grpSp>
                <p:nvGrpSpPr>
                  <p:cNvPr id="1023" name="Google Shape;1023;p295"/>
                  <p:cNvGrpSpPr/>
                  <p:nvPr/>
                </p:nvGrpSpPr>
                <p:grpSpPr>
                  <a:xfrm>
                    <a:off x="13765643" y="2680978"/>
                    <a:ext cx="1757498" cy="1696351"/>
                    <a:chOff x="9548495" y="3969557"/>
                    <a:chExt cx="1235557" cy="1236637"/>
                  </a:xfrm>
                </p:grpSpPr>
                <p:sp>
                  <p:nvSpPr>
                    <p:cNvPr id="1024" name="Google Shape;1024;p295"/>
                    <p:cNvSpPr/>
                    <p:nvPr/>
                  </p:nvSpPr>
                  <p:spPr>
                    <a:xfrm>
                      <a:off x="9617956" y="403079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025" name="Google Shape;1025;p295"/>
                    <p:cNvGrpSpPr/>
                    <p:nvPr/>
                  </p:nvGrpSpPr>
                  <p:grpSpPr>
                    <a:xfrm>
                      <a:off x="9548495" y="3969557"/>
                      <a:ext cx="1235557" cy="1236637"/>
                      <a:chOff x="2760730" y="1384339"/>
                      <a:chExt cx="1554481" cy="1555840"/>
                    </a:xfrm>
                  </p:grpSpPr>
                  <p:grpSp>
                    <p:nvGrpSpPr>
                      <p:cNvPr id="1026" name="Google Shape;1026;p295"/>
                      <p:cNvGrpSpPr/>
                      <p:nvPr/>
                    </p:nvGrpSpPr>
                    <p:grpSpPr>
                      <a:xfrm>
                        <a:off x="2914545" y="1538157"/>
                        <a:ext cx="1246852" cy="1248214"/>
                        <a:chOff x="1201738" y="1663700"/>
                        <a:chExt cx="1454150" cy="1455738"/>
                      </a:xfrm>
                    </p:grpSpPr>
                    <p:sp>
                      <p:nvSpPr>
                        <p:cNvPr id="1027" name="Google Shape;1027;p295"/>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28" name="Google Shape;1028;p295"/>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29" name="Google Shape;1029;p295"/>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30" name="Google Shape;1030;p295"/>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031" name="Google Shape;1031;p295"/>
                      <p:cNvGrpSpPr/>
                      <p:nvPr/>
                    </p:nvGrpSpPr>
                    <p:grpSpPr>
                      <a:xfrm>
                        <a:off x="2760730" y="1384339"/>
                        <a:ext cx="1554481" cy="1555840"/>
                        <a:chOff x="1022350" y="1484312"/>
                        <a:chExt cx="1812925" cy="1814513"/>
                      </a:xfrm>
                    </p:grpSpPr>
                    <p:sp>
                      <p:nvSpPr>
                        <p:cNvPr id="1032" name="Google Shape;1032;p295"/>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33" name="Google Shape;1033;p295"/>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34" name="Google Shape;1034;p295"/>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35" name="Google Shape;1035;p295"/>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036" name="Google Shape;1036;p295"/>
                  <p:cNvSpPr/>
                  <p:nvPr/>
                </p:nvSpPr>
                <p:spPr>
                  <a:xfrm>
                    <a:off x="13401094" y="3303573"/>
                    <a:ext cx="2486597" cy="451173"/>
                  </a:xfrm>
                  <a:prstGeom prst="rect">
                    <a:avLst/>
                  </a:prstGeom>
                  <a:solidFill>
                    <a:srgbClr val="6FBA4A"/>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Router</a:t>
                    </a:r>
                    <a:endParaRPr b="1" i="0" sz="2200" u="none" cap="none" strike="noStrike">
                      <a:solidFill>
                        <a:schemeClr val="lt1"/>
                      </a:solidFill>
                      <a:latin typeface="Open Sans"/>
                      <a:ea typeface="Open Sans"/>
                      <a:cs typeface="Open Sans"/>
                      <a:sym typeface="Open Sans"/>
                    </a:endParaRPr>
                  </a:p>
                </p:txBody>
              </p:sp>
            </p:grpSp>
            <p:grpSp>
              <p:nvGrpSpPr>
                <p:cNvPr id="1037" name="Google Shape;1037;p295"/>
                <p:cNvGrpSpPr/>
                <p:nvPr/>
              </p:nvGrpSpPr>
              <p:grpSpPr>
                <a:xfrm>
                  <a:off x="13563181" y="5083473"/>
                  <a:ext cx="2368120" cy="1696352"/>
                  <a:chOff x="13563181" y="5083473"/>
                  <a:chExt cx="2368120" cy="1696352"/>
                </a:xfrm>
              </p:grpSpPr>
              <p:grpSp>
                <p:nvGrpSpPr>
                  <p:cNvPr id="1038" name="Google Shape;1038;p295"/>
                  <p:cNvGrpSpPr/>
                  <p:nvPr/>
                </p:nvGrpSpPr>
                <p:grpSpPr>
                  <a:xfrm>
                    <a:off x="13868492" y="5083473"/>
                    <a:ext cx="1757498" cy="1696352"/>
                    <a:chOff x="9085443" y="5928615"/>
                    <a:chExt cx="1235557" cy="1236637"/>
                  </a:xfrm>
                </p:grpSpPr>
                <p:sp>
                  <p:nvSpPr>
                    <p:cNvPr id="1039" name="Google Shape;1039;p295"/>
                    <p:cNvSpPr/>
                    <p:nvPr/>
                  </p:nvSpPr>
                  <p:spPr>
                    <a:xfrm>
                      <a:off x="9141123"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040" name="Google Shape;1040;p295"/>
                    <p:cNvGrpSpPr/>
                    <p:nvPr/>
                  </p:nvGrpSpPr>
                  <p:grpSpPr>
                    <a:xfrm>
                      <a:off x="9085443" y="5928615"/>
                      <a:ext cx="1235557" cy="1236637"/>
                      <a:chOff x="2760730" y="1384339"/>
                      <a:chExt cx="1554481" cy="1555840"/>
                    </a:xfrm>
                  </p:grpSpPr>
                  <p:grpSp>
                    <p:nvGrpSpPr>
                      <p:cNvPr id="1041" name="Google Shape;1041;p295"/>
                      <p:cNvGrpSpPr/>
                      <p:nvPr/>
                    </p:nvGrpSpPr>
                    <p:grpSpPr>
                      <a:xfrm>
                        <a:off x="2914545" y="1538157"/>
                        <a:ext cx="1246852" cy="1248214"/>
                        <a:chOff x="1201738" y="1663700"/>
                        <a:chExt cx="1454150" cy="1455738"/>
                      </a:xfrm>
                    </p:grpSpPr>
                    <p:sp>
                      <p:nvSpPr>
                        <p:cNvPr id="1042" name="Google Shape;1042;p295"/>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43" name="Google Shape;1043;p295"/>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44" name="Google Shape;1044;p295"/>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45" name="Google Shape;1045;p295"/>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046" name="Google Shape;1046;p295"/>
                      <p:cNvGrpSpPr/>
                      <p:nvPr/>
                    </p:nvGrpSpPr>
                    <p:grpSpPr>
                      <a:xfrm>
                        <a:off x="2760730" y="1384339"/>
                        <a:ext cx="1554481" cy="1555840"/>
                        <a:chOff x="1022350" y="1484312"/>
                        <a:chExt cx="1812925" cy="1814513"/>
                      </a:xfrm>
                    </p:grpSpPr>
                    <p:sp>
                      <p:nvSpPr>
                        <p:cNvPr id="1047" name="Google Shape;1047;p295"/>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48" name="Google Shape;1048;p295"/>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49" name="Google Shape;1049;p295"/>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50" name="Google Shape;1050;p295"/>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051" name="Google Shape;1051;p295"/>
                  <p:cNvSpPr/>
                  <p:nvPr/>
                </p:nvSpPr>
                <p:spPr>
                  <a:xfrm>
                    <a:off x="13563181" y="5706063"/>
                    <a:ext cx="2368120" cy="45117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Switch</a:t>
                    </a:r>
                    <a:endParaRPr b="0" i="0" sz="2200" u="none" cap="none" strike="noStrike">
                      <a:solidFill>
                        <a:srgbClr val="3F3F3F"/>
                      </a:solidFill>
                      <a:latin typeface="Open Sans"/>
                      <a:ea typeface="Open Sans"/>
                      <a:cs typeface="Open Sans"/>
                      <a:sym typeface="Open Sans"/>
                    </a:endParaRPr>
                  </a:p>
                </p:txBody>
              </p:sp>
            </p:grpSp>
            <p:sp>
              <p:nvSpPr>
                <p:cNvPr id="1052" name="Google Shape;1052;p295"/>
                <p:cNvSpPr/>
                <p:nvPr/>
              </p:nvSpPr>
              <p:spPr>
                <a:xfrm>
                  <a:off x="8107173" y="5564723"/>
                  <a:ext cx="2482132"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Web application firewall</a:t>
                  </a:r>
                  <a:endParaRPr b="0" i="0" sz="2200" u="none" cap="none" strike="noStrike">
                    <a:solidFill>
                      <a:srgbClr val="3F3F3F"/>
                    </a:solidFill>
                    <a:latin typeface="Open Sans"/>
                    <a:ea typeface="Open Sans"/>
                    <a:cs typeface="Open Sans"/>
                    <a:sym typeface="Open Sans"/>
                  </a:endParaRPr>
                </a:p>
              </p:txBody>
            </p:sp>
            <p:grpSp>
              <p:nvGrpSpPr>
                <p:cNvPr id="1053" name="Google Shape;1053;p295"/>
                <p:cNvGrpSpPr/>
                <p:nvPr/>
              </p:nvGrpSpPr>
              <p:grpSpPr>
                <a:xfrm>
                  <a:off x="7933720" y="2833382"/>
                  <a:ext cx="3065963" cy="1696352"/>
                  <a:chOff x="7933720" y="2833382"/>
                  <a:chExt cx="3065963" cy="1696352"/>
                </a:xfrm>
              </p:grpSpPr>
              <p:grpSp>
                <p:nvGrpSpPr>
                  <p:cNvPr id="1054" name="Google Shape;1054;p295"/>
                  <p:cNvGrpSpPr/>
                  <p:nvPr/>
                </p:nvGrpSpPr>
                <p:grpSpPr>
                  <a:xfrm>
                    <a:off x="8587952" y="2833382"/>
                    <a:ext cx="1757498" cy="1696352"/>
                    <a:chOff x="5424009" y="3969557"/>
                    <a:chExt cx="1235557" cy="1236637"/>
                  </a:xfrm>
                </p:grpSpPr>
                <p:sp>
                  <p:nvSpPr>
                    <p:cNvPr id="1055" name="Google Shape;1055;p295"/>
                    <p:cNvSpPr/>
                    <p:nvPr/>
                  </p:nvSpPr>
                  <p:spPr>
                    <a:xfrm>
                      <a:off x="5485261" y="4033307"/>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056" name="Google Shape;1056;p295"/>
                    <p:cNvGrpSpPr/>
                    <p:nvPr/>
                  </p:nvGrpSpPr>
                  <p:grpSpPr>
                    <a:xfrm>
                      <a:off x="5424009" y="3969557"/>
                      <a:ext cx="1235557" cy="1236637"/>
                      <a:chOff x="2760730" y="1384339"/>
                      <a:chExt cx="1554481" cy="1555840"/>
                    </a:xfrm>
                  </p:grpSpPr>
                  <p:grpSp>
                    <p:nvGrpSpPr>
                      <p:cNvPr id="1057" name="Google Shape;1057;p295"/>
                      <p:cNvGrpSpPr/>
                      <p:nvPr/>
                    </p:nvGrpSpPr>
                    <p:grpSpPr>
                      <a:xfrm>
                        <a:off x="2914545" y="1538157"/>
                        <a:ext cx="1246852" cy="1248214"/>
                        <a:chOff x="1201738" y="1663700"/>
                        <a:chExt cx="1454150" cy="1455738"/>
                      </a:xfrm>
                    </p:grpSpPr>
                    <p:sp>
                      <p:nvSpPr>
                        <p:cNvPr id="1058" name="Google Shape;1058;p295"/>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59" name="Google Shape;1059;p295"/>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60" name="Google Shape;1060;p295"/>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61" name="Google Shape;1061;p295"/>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062" name="Google Shape;1062;p295"/>
                      <p:cNvGrpSpPr/>
                      <p:nvPr/>
                    </p:nvGrpSpPr>
                    <p:grpSpPr>
                      <a:xfrm>
                        <a:off x="2760730" y="1384339"/>
                        <a:ext cx="1554481" cy="1555840"/>
                        <a:chOff x="1022350" y="1484312"/>
                        <a:chExt cx="1812925" cy="1814513"/>
                      </a:xfrm>
                    </p:grpSpPr>
                    <p:sp>
                      <p:nvSpPr>
                        <p:cNvPr id="1063" name="Google Shape;1063;p295"/>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64" name="Google Shape;1064;p295"/>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65" name="Google Shape;1065;p295"/>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66" name="Google Shape;1066;p295"/>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067" name="Google Shape;1067;p295"/>
                  <p:cNvSpPr/>
                  <p:nvPr/>
                </p:nvSpPr>
                <p:spPr>
                  <a:xfrm>
                    <a:off x="7933720" y="3296859"/>
                    <a:ext cx="3065963" cy="769401"/>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Network intrusion prevention system</a:t>
                    </a:r>
                    <a:endParaRPr b="0" i="0" sz="2200" u="none" cap="none" strike="noStrike">
                      <a:solidFill>
                        <a:srgbClr val="3F3F3F"/>
                      </a:solidFill>
                      <a:latin typeface="Open Sans"/>
                      <a:ea typeface="Open Sans"/>
                      <a:cs typeface="Open Sans"/>
                      <a:sym typeface="Open Sans"/>
                    </a:endParaRPr>
                  </a:p>
                </p:txBody>
              </p:sp>
            </p:grpSp>
            <p:grpSp>
              <p:nvGrpSpPr>
                <p:cNvPr id="1068" name="Google Shape;1068;p295"/>
                <p:cNvGrpSpPr/>
                <p:nvPr/>
              </p:nvGrpSpPr>
              <p:grpSpPr>
                <a:xfrm>
                  <a:off x="10740513" y="6848915"/>
                  <a:ext cx="2541800" cy="1696352"/>
                  <a:chOff x="10740513" y="6848915"/>
                  <a:chExt cx="2541800" cy="1696352"/>
                </a:xfrm>
              </p:grpSpPr>
              <p:grpSp>
                <p:nvGrpSpPr>
                  <p:cNvPr id="1069" name="Google Shape;1069;p295"/>
                  <p:cNvGrpSpPr/>
                  <p:nvPr/>
                </p:nvGrpSpPr>
                <p:grpSpPr>
                  <a:xfrm>
                    <a:off x="11132670" y="6848915"/>
                    <a:ext cx="1757498" cy="1696352"/>
                    <a:chOff x="7532997" y="2334707"/>
                    <a:chExt cx="1235556" cy="1236637"/>
                  </a:xfrm>
                </p:grpSpPr>
                <p:sp>
                  <p:nvSpPr>
                    <p:cNvPr id="1070" name="Google Shape;1070;p295"/>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071" name="Google Shape;1071;p295"/>
                    <p:cNvGrpSpPr/>
                    <p:nvPr/>
                  </p:nvGrpSpPr>
                  <p:grpSpPr>
                    <a:xfrm>
                      <a:off x="7532997" y="2334707"/>
                      <a:ext cx="1235556" cy="1236637"/>
                      <a:chOff x="2760730" y="1384339"/>
                      <a:chExt cx="1554481" cy="1555840"/>
                    </a:xfrm>
                  </p:grpSpPr>
                  <p:grpSp>
                    <p:nvGrpSpPr>
                      <p:cNvPr id="1072" name="Google Shape;1072;p295"/>
                      <p:cNvGrpSpPr/>
                      <p:nvPr/>
                    </p:nvGrpSpPr>
                    <p:grpSpPr>
                      <a:xfrm>
                        <a:off x="2914545" y="1538157"/>
                        <a:ext cx="1246852" cy="1248214"/>
                        <a:chOff x="1201738" y="1663700"/>
                        <a:chExt cx="1454150" cy="1455738"/>
                      </a:xfrm>
                    </p:grpSpPr>
                    <p:sp>
                      <p:nvSpPr>
                        <p:cNvPr id="1073" name="Google Shape;1073;p295"/>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74" name="Google Shape;1074;p295"/>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75" name="Google Shape;1075;p295"/>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76" name="Google Shape;1076;p295"/>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077" name="Google Shape;1077;p295"/>
                      <p:cNvGrpSpPr/>
                      <p:nvPr/>
                    </p:nvGrpSpPr>
                    <p:grpSpPr>
                      <a:xfrm>
                        <a:off x="2760730" y="1384339"/>
                        <a:ext cx="1554481" cy="1555840"/>
                        <a:chOff x="1022350" y="1484312"/>
                        <a:chExt cx="1812925" cy="1814513"/>
                      </a:xfrm>
                    </p:grpSpPr>
                    <p:sp>
                      <p:nvSpPr>
                        <p:cNvPr id="1078" name="Google Shape;1078;p295"/>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79" name="Google Shape;1079;p295"/>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80" name="Google Shape;1080;p295"/>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081" name="Google Shape;1081;p295"/>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082" name="Google Shape;1082;p295"/>
                  <p:cNvSpPr/>
                  <p:nvPr/>
                </p:nvSpPr>
                <p:spPr>
                  <a:xfrm>
                    <a:off x="10740513" y="7471508"/>
                    <a:ext cx="2541800" cy="45117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Load balancer</a:t>
                    </a:r>
                    <a:endParaRPr b="0" i="0" sz="2200" u="none" cap="none" strike="noStrike">
                      <a:solidFill>
                        <a:srgbClr val="3F3F3F"/>
                      </a:solidFill>
                      <a:latin typeface="Open Sans"/>
                      <a:ea typeface="Open Sans"/>
                      <a:cs typeface="Open Sans"/>
                      <a:sym typeface="Open Sans"/>
                    </a:endParaRPr>
                  </a:p>
                </p:txBody>
              </p:sp>
            </p:grpSp>
          </p:grpSp>
          <p:pic>
            <p:nvPicPr>
              <p:cNvPr id="1083" name="Google Shape;1083;p295"/>
              <p:cNvPicPr preferRelativeResize="0"/>
              <p:nvPr/>
            </p:nvPicPr>
            <p:blipFill rotWithShape="1">
              <a:blip r:embed="rId3">
                <a:alphaModFix/>
              </a:blip>
              <a:srcRect b="0" l="0" r="0" t="0"/>
              <a:stretch/>
            </p:blipFill>
            <p:spPr>
              <a:xfrm>
                <a:off x="10935152" y="3839628"/>
                <a:ext cx="2410330" cy="1959961"/>
              </a:xfrm>
              <a:prstGeom prst="rect">
                <a:avLst/>
              </a:prstGeom>
              <a:noFill/>
              <a:ln>
                <a:noFill/>
              </a:ln>
            </p:spPr>
          </p:pic>
        </p:grpSp>
      </p:grpSp>
      <p:sp>
        <p:nvSpPr>
          <p:cNvPr id="1084" name="Google Shape;1084;p295"/>
          <p:cNvSpPr/>
          <p:nvPr/>
        </p:nvSpPr>
        <p:spPr>
          <a:xfrm>
            <a:off x="5422900" y="850768"/>
            <a:ext cx="541544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296"/>
          <p:cNvSpPr txBox="1"/>
          <p:nvPr>
            <p:ph idx="4294967295" type="title"/>
          </p:nvPr>
        </p:nvSpPr>
        <p:spPr>
          <a:xfrm>
            <a:off x="-9525" y="284922"/>
            <a:ext cx="16275050" cy="685800"/>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Network Devices: Switch</a:t>
            </a:r>
            <a:endParaRPr/>
          </a:p>
        </p:txBody>
      </p:sp>
      <p:grpSp>
        <p:nvGrpSpPr>
          <p:cNvPr id="1090" name="Google Shape;1090;p296"/>
          <p:cNvGrpSpPr/>
          <p:nvPr/>
        </p:nvGrpSpPr>
        <p:grpSpPr>
          <a:xfrm>
            <a:off x="938944" y="1324767"/>
            <a:ext cx="14378112" cy="7289587"/>
            <a:chOff x="1553189" y="1255680"/>
            <a:chExt cx="14378112" cy="7289587"/>
          </a:xfrm>
        </p:grpSpPr>
        <p:sp>
          <p:nvSpPr>
            <p:cNvPr id="1091" name="Google Shape;1091;p296"/>
            <p:cNvSpPr/>
            <p:nvPr/>
          </p:nvSpPr>
          <p:spPr>
            <a:xfrm>
              <a:off x="1553189" y="3128004"/>
              <a:ext cx="6106668" cy="3544944"/>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A switch is a device that connects devices on a network and forwards data packets to their intended destinations. </a:t>
              </a:r>
              <a:endParaRPr/>
            </a:p>
            <a:p>
              <a:pPr indent="-186880" lvl="0" marL="342900" marR="0" rtl="0" algn="l">
                <a:lnSpc>
                  <a:spcPct val="114000"/>
                </a:lnSpc>
                <a:spcBef>
                  <a:spcPts val="0"/>
                </a:spcBef>
                <a:spcAft>
                  <a:spcPts val="0"/>
                </a:spcAft>
                <a:buClr>
                  <a:srgbClr val="000000"/>
                </a:buClr>
                <a:buSzPts val="2457"/>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Unlike routers, which connect different networks, switches operate at Layer 2 (data link layer) of the OSI model and focus on communication within a single network segment.</a:t>
              </a:r>
              <a:endParaRPr b="0" i="0" sz="2200" u="none" cap="none" strike="noStrike">
                <a:solidFill>
                  <a:srgbClr val="3F3F3F"/>
                </a:solidFill>
                <a:latin typeface="Open Sans"/>
                <a:ea typeface="Open Sans"/>
                <a:cs typeface="Open Sans"/>
                <a:sym typeface="Open Sans"/>
              </a:endParaRPr>
            </a:p>
          </p:txBody>
        </p:sp>
        <p:grpSp>
          <p:nvGrpSpPr>
            <p:cNvPr id="1092" name="Google Shape;1092;p296"/>
            <p:cNvGrpSpPr/>
            <p:nvPr/>
          </p:nvGrpSpPr>
          <p:grpSpPr>
            <a:xfrm>
              <a:off x="8107173" y="1255680"/>
              <a:ext cx="7824128" cy="7289587"/>
              <a:chOff x="8107173" y="1255680"/>
              <a:chExt cx="7824128" cy="7289587"/>
            </a:xfrm>
          </p:grpSpPr>
          <p:grpSp>
            <p:nvGrpSpPr>
              <p:cNvPr id="1093" name="Google Shape;1093;p296"/>
              <p:cNvGrpSpPr/>
              <p:nvPr/>
            </p:nvGrpSpPr>
            <p:grpSpPr>
              <a:xfrm>
                <a:off x="8107173" y="1255680"/>
                <a:ext cx="7824128" cy="7289587"/>
                <a:chOff x="8107173" y="1255680"/>
                <a:chExt cx="7824128" cy="7289587"/>
              </a:xfrm>
            </p:grpSpPr>
            <p:sp>
              <p:nvSpPr>
                <p:cNvPr id="1094" name="Google Shape;1094;p296"/>
                <p:cNvSpPr/>
                <p:nvPr/>
              </p:nvSpPr>
              <p:spPr>
                <a:xfrm>
                  <a:off x="9064431" y="2000002"/>
                  <a:ext cx="5954355" cy="5742169"/>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095" name="Google Shape;1095;p296"/>
                <p:cNvGrpSpPr/>
                <p:nvPr/>
              </p:nvGrpSpPr>
              <p:grpSpPr>
                <a:xfrm>
                  <a:off x="10782707" y="1255680"/>
                  <a:ext cx="2394045" cy="1696352"/>
                  <a:chOff x="10782707" y="1255680"/>
                  <a:chExt cx="2394045" cy="1696352"/>
                </a:xfrm>
              </p:grpSpPr>
              <p:grpSp>
                <p:nvGrpSpPr>
                  <p:cNvPr id="1096" name="Google Shape;1096;p296"/>
                  <p:cNvGrpSpPr/>
                  <p:nvPr/>
                </p:nvGrpSpPr>
                <p:grpSpPr>
                  <a:xfrm>
                    <a:off x="11100986" y="1255680"/>
                    <a:ext cx="1757498" cy="1696352"/>
                    <a:chOff x="7532997" y="2334707"/>
                    <a:chExt cx="1235556" cy="1236637"/>
                  </a:xfrm>
                </p:grpSpPr>
                <p:sp>
                  <p:nvSpPr>
                    <p:cNvPr id="1097" name="Google Shape;1097;p296"/>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098" name="Google Shape;1098;p296"/>
                    <p:cNvGrpSpPr/>
                    <p:nvPr/>
                  </p:nvGrpSpPr>
                  <p:grpSpPr>
                    <a:xfrm>
                      <a:off x="7532997" y="2334707"/>
                      <a:ext cx="1235556" cy="1236637"/>
                      <a:chOff x="2760730" y="1384339"/>
                      <a:chExt cx="1554481" cy="1555840"/>
                    </a:xfrm>
                  </p:grpSpPr>
                  <p:grpSp>
                    <p:nvGrpSpPr>
                      <p:cNvPr id="1099" name="Google Shape;1099;p296"/>
                      <p:cNvGrpSpPr/>
                      <p:nvPr/>
                    </p:nvGrpSpPr>
                    <p:grpSpPr>
                      <a:xfrm>
                        <a:off x="2914545" y="1538157"/>
                        <a:ext cx="1246852" cy="1248214"/>
                        <a:chOff x="1201738" y="1663700"/>
                        <a:chExt cx="1454150" cy="1455738"/>
                      </a:xfrm>
                    </p:grpSpPr>
                    <p:sp>
                      <p:nvSpPr>
                        <p:cNvPr id="1100" name="Google Shape;1100;p29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01" name="Google Shape;1101;p29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02" name="Google Shape;1102;p29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03" name="Google Shape;1103;p29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104" name="Google Shape;1104;p296"/>
                      <p:cNvGrpSpPr/>
                      <p:nvPr/>
                    </p:nvGrpSpPr>
                    <p:grpSpPr>
                      <a:xfrm>
                        <a:off x="2760730" y="1384339"/>
                        <a:ext cx="1554481" cy="1555840"/>
                        <a:chOff x="1022350" y="1484312"/>
                        <a:chExt cx="1812925" cy="1814513"/>
                      </a:xfrm>
                    </p:grpSpPr>
                    <p:sp>
                      <p:nvSpPr>
                        <p:cNvPr id="1105" name="Google Shape;1105;p29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06" name="Google Shape;1106;p29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07" name="Google Shape;1107;p29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08" name="Google Shape;1108;p29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109" name="Google Shape;1109;p296"/>
                  <p:cNvSpPr/>
                  <p:nvPr/>
                </p:nvSpPr>
                <p:spPr>
                  <a:xfrm>
                    <a:off x="10782707" y="1698833"/>
                    <a:ext cx="239404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Wireless access point</a:t>
                    </a:r>
                    <a:endParaRPr/>
                  </a:p>
                </p:txBody>
              </p:sp>
            </p:grpSp>
            <p:grpSp>
              <p:nvGrpSpPr>
                <p:cNvPr id="1110" name="Google Shape;1110;p296"/>
                <p:cNvGrpSpPr/>
                <p:nvPr/>
              </p:nvGrpSpPr>
              <p:grpSpPr>
                <a:xfrm>
                  <a:off x="13401094" y="2680978"/>
                  <a:ext cx="2486597" cy="1696351"/>
                  <a:chOff x="13401094" y="2680978"/>
                  <a:chExt cx="2486597" cy="1696351"/>
                </a:xfrm>
              </p:grpSpPr>
              <p:grpSp>
                <p:nvGrpSpPr>
                  <p:cNvPr id="1111" name="Google Shape;1111;p296"/>
                  <p:cNvGrpSpPr/>
                  <p:nvPr/>
                </p:nvGrpSpPr>
                <p:grpSpPr>
                  <a:xfrm>
                    <a:off x="13765643" y="2680978"/>
                    <a:ext cx="1757498" cy="1696351"/>
                    <a:chOff x="9548495" y="3969557"/>
                    <a:chExt cx="1235557" cy="1236637"/>
                  </a:xfrm>
                </p:grpSpPr>
                <p:sp>
                  <p:nvSpPr>
                    <p:cNvPr id="1112" name="Google Shape;1112;p296"/>
                    <p:cNvSpPr/>
                    <p:nvPr/>
                  </p:nvSpPr>
                  <p:spPr>
                    <a:xfrm>
                      <a:off x="9617956" y="403079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113" name="Google Shape;1113;p296"/>
                    <p:cNvGrpSpPr/>
                    <p:nvPr/>
                  </p:nvGrpSpPr>
                  <p:grpSpPr>
                    <a:xfrm>
                      <a:off x="9548495" y="3969557"/>
                      <a:ext cx="1235557" cy="1236637"/>
                      <a:chOff x="2760730" y="1384339"/>
                      <a:chExt cx="1554481" cy="1555840"/>
                    </a:xfrm>
                  </p:grpSpPr>
                  <p:grpSp>
                    <p:nvGrpSpPr>
                      <p:cNvPr id="1114" name="Google Shape;1114;p296"/>
                      <p:cNvGrpSpPr/>
                      <p:nvPr/>
                    </p:nvGrpSpPr>
                    <p:grpSpPr>
                      <a:xfrm>
                        <a:off x="2914545" y="1538157"/>
                        <a:ext cx="1246852" cy="1248214"/>
                        <a:chOff x="1201738" y="1663700"/>
                        <a:chExt cx="1454150" cy="1455738"/>
                      </a:xfrm>
                    </p:grpSpPr>
                    <p:sp>
                      <p:nvSpPr>
                        <p:cNvPr id="1115" name="Google Shape;1115;p29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16" name="Google Shape;1116;p29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17" name="Google Shape;1117;p29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18" name="Google Shape;1118;p29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119" name="Google Shape;1119;p296"/>
                      <p:cNvGrpSpPr/>
                      <p:nvPr/>
                    </p:nvGrpSpPr>
                    <p:grpSpPr>
                      <a:xfrm>
                        <a:off x="2760730" y="1384339"/>
                        <a:ext cx="1554481" cy="1555840"/>
                        <a:chOff x="1022350" y="1484312"/>
                        <a:chExt cx="1812925" cy="1814513"/>
                      </a:xfrm>
                    </p:grpSpPr>
                    <p:sp>
                      <p:nvSpPr>
                        <p:cNvPr id="1120" name="Google Shape;1120;p29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21" name="Google Shape;1121;p29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22" name="Google Shape;1122;p29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23" name="Google Shape;1123;p29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124" name="Google Shape;1124;p296"/>
                  <p:cNvSpPr/>
                  <p:nvPr/>
                </p:nvSpPr>
                <p:spPr>
                  <a:xfrm>
                    <a:off x="13401094" y="3303573"/>
                    <a:ext cx="2486597" cy="45117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Router</a:t>
                    </a:r>
                    <a:endParaRPr/>
                  </a:p>
                </p:txBody>
              </p:sp>
            </p:grpSp>
            <p:grpSp>
              <p:nvGrpSpPr>
                <p:cNvPr id="1125" name="Google Shape;1125;p296"/>
                <p:cNvGrpSpPr/>
                <p:nvPr/>
              </p:nvGrpSpPr>
              <p:grpSpPr>
                <a:xfrm>
                  <a:off x="8107173" y="5121573"/>
                  <a:ext cx="2482132" cy="1696352"/>
                  <a:chOff x="8107173" y="5121573"/>
                  <a:chExt cx="2482132" cy="1696352"/>
                </a:xfrm>
              </p:grpSpPr>
              <p:grpSp>
                <p:nvGrpSpPr>
                  <p:cNvPr id="1126" name="Google Shape;1126;p296"/>
                  <p:cNvGrpSpPr/>
                  <p:nvPr/>
                </p:nvGrpSpPr>
                <p:grpSpPr>
                  <a:xfrm>
                    <a:off x="8469495" y="5121573"/>
                    <a:ext cx="1757499" cy="1696352"/>
                    <a:chOff x="6244550" y="5928615"/>
                    <a:chExt cx="1235557" cy="1236637"/>
                  </a:xfrm>
                </p:grpSpPr>
                <p:sp>
                  <p:nvSpPr>
                    <p:cNvPr id="1127" name="Google Shape;1127;p296"/>
                    <p:cNvSpPr/>
                    <p:nvPr/>
                  </p:nvSpPr>
                  <p:spPr>
                    <a:xfrm>
                      <a:off x="6262413" y="5962757"/>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128" name="Google Shape;1128;p296"/>
                    <p:cNvGrpSpPr/>
                    <p:nvPr/>
                  </p:nvGrpSpPr>
                  <p:grpSpPr>
                    <a:xfrm>
                      <a:off x="6244550" y="5928615"/>
                      <a:ext cx="1235557" cy="1236637"/>
                      <a:chOff x="2760730" y="1384339"/>
                      <a:chExt cx="1554481" cy="1555840"/>
                    </a:xfrm>
                  </p:grpSpPr>
                  <p:grpSp>
                    <p:nvGrpSpPr>
                      <p:cNvPr id="1129" name="Google Shape;1129;p296"/>
                      <p:cNvGrpSpPr/>
                      <p:nvPr/>
                    </p:nvGrpSpPr>
                    <p:grpSpPr>
                      <a:xfrm>
                        <a:off x="2914545" y="1538157"/>
                        <a:ext cx="1246852" cy="1248214"/>
                        <a:chOff x="1201738" y="1663700"/>
                        <a:chExt cx="1454150" cy="1455738"/>
                      </a:xfrm>
                    </p:grpSpPr>
                    <p:sp>
                      <p:nvSpPr>
                        <p:cNvPr id="1130" name="Google Shape;1130;p29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31" name="Google Shape;1131;p29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32" name="Google Shape;1132;p29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33" name="Google Shape;1133;p29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134" name="Google Shape;1134;p296"/>
                      <p:cNvGrpSpPr/>
                      <p:nvPr/>
                    </p:nvGrpSpPr>
                    <p:grpSpPr>
                      <a:xfrm>
                        <a:off x="2760730" y="1384339"/>
                        <a:ext cx="1554481" cy="1555840"/>
                        <a:chOff x="1022350" y="1484312"/>
                        <a:chExt cx="1812925" cy="1814513"/>
                      </a:xfrm>
                    </p:grpSpPr>
                    <p:sp>
                      <p:nvSpPr>
                        <p:cNvPr id="1135" name="Google Shape;1135;p29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36" name="Google Shape;1136;p29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37" name="Google Shape;1137;p29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38" name="Google Shape;1138;p29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139" name="Google Shape;1139;p296"/>
                  <p:cNvSpPr/>
                  <p:nvPr/>
                </p:nvSpPr>
                <p:spPr>
                  <a:xfrm>
                    <a:off x="8107173" y="5564723"/>
                    <a:ext cx="2482132"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Web application firewall</a:t>
                    </a:r>
                    <a:endParaRPr b="0" i="0" sz="2200" u="none" cap="none" strike="noStrike">
                      <a:solidFill>
                        <a:srgbClr val="3F3F3F"/>
                      </a:solidFill>
                      <a:latin typeface="Open Sans"/>
                      <a:ea typeface="Open Sans"/>
                      <a:cs typeface="Open Sans"/>
                      <a:sym typeface="Open Sans"/>
                    </a:endParaRPr>
                  </a:p>
                </p:txBody>
              </p:sp>
            </p:grpSp>
            <p:grpSp>
              <p:nvGrpSpPr>
                <p:cNvPr id="1140" name="Google Shape;1140;p296"/>
                <p:cNvGrpSpPr/>
                <p:nvPr/>
              </p:nvGrpSpPr>
              <p:grpSpPr>
                <a:xfrm>
                  <a:off x="8232032" y="2833382"/>
                  <a:ext cx="2662727" cy="1696352"/>
                  <a:chOff x="8232032" y="2833382"/>
                  <a:chExt cx="2662727" cy="1696352"/>
                </a:xfrm>
              </p:grpSpPr>
              <p:grpSp>
                <p:nvGrpSpPr>
                  <p:cNvPr id="1141" name="Google Shape;1141;p296"/>
                  <p:cNvGrpSpPr/>
                  <p:nvPr/>
                </p:nvGrpSpPr>
                <p:grpSpPr>
                  <a:xfrm>
                    <a:off x="8684646" y="2833382"/>
                    <a:ext cx="1757498" cy="1696352"/>
                    <a:chOff x="5424009" y="3969557"/>
                    <a:chExt cx="1235557" cy="1236637"/>
                  </a:xfrm>
                </p:grpSpPr>
                <p:sp>
                  <p:nvSpPr>
                    <p:cNvPr id="1142" name="Google Shape;1142;p296"/>
                    <p:cNvSpPr/>
                    <p:nvPr/>
                  </p:nvSpPr>
                  <p:spPr>
                    <a:xfrm>
                      <a:off x="5485261" y="4033307"/>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143" name="Google Shape;1143;p296"/>
                    <p:cNvGrpSpPr/>
                    <p:nvPr/>
                  </p:nvGrpSpPr>
                  <p:grpSpPr>
                    <a:xfrm>
                      <a:off x="5424009" y="3969557"/>
                      <a:ext cx="1235557" cy="1236637"/>
                      <a:chOff x="2760730" y="1384339"/>
                      <a:chExt cx="1554481" cy="1555840"/>
                    </a:xfrm>
                  </p:grpSpPr>
                  <p:grpSp>
                    <p:nvGrpSpPr>
                      <p:cNvPr id="1144" name="Google Shape;1144;p296"/>
                      <p:cNvGrpSpPr/>
                      <p:nvPr/>
                    </p:nvGrpSpPr>
                    <p:grpSpPr>
                      <a:xfrm>
                        <a:off x="2914545" y="1538157"/>
                        <a:ext cx="1246852" cy="1248214"/>
                        <a:chOff x="1201738" y="1663700"/>
                        <a:chExt cx="1454150" cy="1455738"/>
                      </a:xfrm>
                    </p:grpSpPr>
                    <p:sp>
                      <p:nvSpPr>
                        <p:cNvPr id="1145" name="Google Shape;1145;p29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46" name="Google Shape;1146;p29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47" name="Google Shape;1147;p29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48" name="Google Shape;1148;p29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149" name="Google Shape;1149;p296"/>
                      <p:cNvGrpSpPr/>
                      <p:nvPr/>
                    </p:nvGrpSpPr>
                    <p:grpSpPr>
                      <a:xfrm>
                        <a:off x="2760730" y="1384339"/>
                        <a:ext cx="1554481" cy="1555840"/>
                        <a:chOff x="1022350" y="1484312"/>
                        <a:chExt cx="1812925" cy="1814513"/>
                      </a:xfrm>
                    </p:grpSpPr>
                    <p:sp>
                      <p:nvSpPr>
                        <p:cNvPr id="1150" name="Google Shape;1150;p29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51" name="Google Shape;1151;p29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52" name="Google Shape;1152;p29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53" name="Google Shape;1153;p29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154" name="Google Shape;1154;p296"/>
                  <p:cNvSpPr/>
                  <p:nvPr/>
                </p:nvSpPr>
                <p:spPr>
                  <a:xfrm>
                    <a:off x="8232032" y="3296859"/>
                    <a:ext cx="2662727" cy="769401"/>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Network intrusion prevention system</a:t>
                    </a:r>
                    <a:endParaRPr/>
                  </a:p>
                </p:txBody>
              </p:sp>
            </p:grpSp>
            <p:grpSp>
              <p:nvGrpSpPr>
                <p:cNvPr id="1155" name="Google Shape;1155;p296"/>
                <p:cNvGrpSpPr/>
                <p:nvPr/>
              </p:nvGrpSpPr>
              <p:grpSpPr>
                <a:xfrm>
                  <a:off x="10740513" y="6848915"/>
                  <a:ext cx="2541800" cy="1696352"/>
                  <a:chOff x="10740513" y="6848915"/>
                  <a:chExt cx="2541800" cy="1696352"/>
                </a:xfrm>
              </p:grpSpPr>
              <p:grpSp>
                <p:nvGrpSpPr>
                  <p:cNvPr id="1156" name="Google Shape;1156;p296"/>
                  <p:cNvGrpSpPr/>
                  <p:nvPr/>
                </p:nvGrpSpPr>
                <p:grpSpPr>
                  <a:xfrm>
                    <a:off x="11132670" y="6848915"/>
                    <a:ext cx="1757498" cy="1696352"/>
                    <a:chOff x="7532997" y="2334707"/>
                    <a:chExt cx="1235556" cy="1236637"/>
                  </a:xfrm>
                </p:grpSpPr>
                <p:sp>
                  <p:nvSpPr>
                    <p:cNvPr id="1157" name="Google Shape;1157;p296"/>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nvGrpSpPr>
                    <p:cNvPr id="1158" name="Google Shape;1158;p296"/>
                    <p:cNvGrpSpPr/>
                    <p:nvPr/>
                  </p:nvGrpSpPr>
                  <p:grpSpPr>
                    <a:xfrm>
                      <a:off x="7532997" y="2334707"/>
                      <a:ext cx="1235556" cy="1236637"/>
                      <a:chOff x="2760730" y="1384339"/>
                      <a:chExt cx="1554481" cy="1555840"/>
                    </a:xfrm>
                  </p:grpSpPr>
                  <p:grpSp>
                    <p:nvGrpSpPr>
                      <p:cNvPr id="1159" name="Google Shape;1159;p296"/>
                      <p:cNvGrpSpPr/>
                      <p:nvPr/>
                    </p:nvGrpSpPr>
                    <p:grpSpPr>
                      <a:xfrm>
                        <a:off x="2914545" y="1538157"/>
                        <a:ext cx="1246852" cy="1248214"/>
                        <a:chOff x="1201738" y="1663700"/>
                        <a:chExt cx="1454150" cy="1455738"/>
                      </a:xfrm>
                    </p:grpSpPr>
                    <p:sp>
                      <p:nvSpPr>
                        <p:cNvPr id="1160" name="Google Shape;1160;p29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61" name="Google Shape;1161;p29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62" name="Google Shape;1162;p29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63" name="Google Shape;1163;p29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nvGrpSpPr>
                      <p:cNvPr id="1164" name="Google Shape;1164;p296"/>
                      <p:cNvGrpSpPr/>
                      <p:nvPr/>
                    </p:nvGrpSpPr>
                    <p:grpSpPr>
                      <a:xfrm>
                        <a:off x="2760730" y="1384339"/>
                        <a:ext cx="1554481" cy="1555840"/>
                        <a:chOff x="1022350" y="1484312"/>
                        <a:chExt cx="1812925" cy="1814513"/>
                      </a:xfrm>
                    </p:grpSpPr>
                    <p:sp>
                      <p:nvSpPr>
                        <p:cNvPr id="1165" name="Google Shape;1165;p29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66" name="Google Shape;1166;p29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67" name="Google Shape;1167;p29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sp>
                      <p:nvSpPr>
                        <p:cNvPr id="1168" name="Google Shape;1168;p29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3F3F3F"/>
                            </a:solidFill>
                            <a:latin typeface="Open Sans"/>
                            <a:ea typeface="Open Sans"/>
                            <a:cs typeface="Open Sans"/>
                            <a:sym typeface="Open Sans"/>
                          </a:endParaRPr>
                        </a:p>
                      </p:txBody>
                    </p:sp>
                  </p:grpSp>
                </p:grpSp>
              </p:grpSp>
              <p:sp>
                <p:nvSpPr>
                  <p:cNvPr id="1169" name="Google Shape;1169;p296"/>
                  <p:cNvSpPr/>
                  <p:nvPr/>
                </p:nvSpPr>
                <p:spPr>
                  <a:xfrm>
                    <a:off x="10740513" y="7471508"/>
                    <a:ext cx="2541800" cy="45117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Load balancer</a:t>
                    </a:r>
                    <a:endParaRPr/>
                  </a:p>
                </p:txBody>
              </p:sp>
            </p:grpSp>
            <p:grpSp>
              <p:nvGrpSpPr>
                <p:cNvPr id="1170" name="Google Shape;1170;p296"/>
                <p:cNvGrpSpPr/>
                <p:nvPr/>
              </p:nvGrpSpPr>
              <p:grpSpPr>
                <a:xfrm>
                  <a:off x="13563181" y="5083473"/>
                  <a:ext cx="2368120" cy="1696352"/>
                  <a:chOff x="13563181" y="5083473"/>
                  <a:chExt cx="2368120" cy="1696352"/>
                </a:xfrm>
              </p:grpSpPr>
              <p:grpSp>
                <p:nvGrpSpPr>
                  <p:cNvPr id="1171" name="Google Shape;1171;p296"/>
                  <p:cNvGrpSpPr/>
                  <p:nvPr/>
                </p:nvGrpSpPr>
                <p:grpSpPr>
                  <a:xfrm>
                    <a:off x="13868492" y="5083473"/>
                    <a:ext cx="1757498" cy="1696352"/>
                    <a:chOff x="9085443" y="5928615"/>
                    <a:chExt cx="1235557" cy="1236637"/>
                  </a:xfrm>
                </p:grpSpPr>
                <p:sp>
                  <p:nvSpPr>
                    <p:cNvPr id="1172" name="Google Shape;1172;p296"/>
                    <p:cNvSpPr/>
                    <p:nvPr/>
                  </p:nvSpPr>
                  <p:spPr>
                    <a:xfrm>
                      <a:off x="9141123"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41"/>
                        <a:buFont typeface="Arial"/>
                        <a:buNone/>
                      </a:pPr>
                      <a:r>
                        <a:t/>
                      </a:r>
                      <a:endParaRPr b="0" i="0" sz="1341" u="none" cap="none" strike="noStrike">
                        <a:solidFill>
                          <a:schemeClr val="lt1"/>
                        </a:solidFill>
                        <a:latin typeface="Arial"/>
                        <a:ea typeface="Arial"/>
                        <a:cs typeface="Arial"/>
                        <a:sym typeface="Arial"/>
                      </a:endParaRPr>
                    </a:p>
                  </p:txBody>
                </p:sp>
                <p:grpSp>
                  <p:nvGrpSpPr>
                    <p:cNvPr id="1173" name="Google Shape;1173;p296"/>
                    <p:cNvGrpSpPr/>
                    <p:nvPr/>
                  </p:nvGrpSpPr>
                  <p:grpSpPr>
                    <a:xfrm>
                      <a:off x="9085443" y="5928615"/>
                      <a:ext cx="1235557" cy="1236637"/>
                      <a:chOff x="2760730" y="1384339"/>
                      <a:chExt cx="1554481" cy="1555840"/>
                    </a:xfrm>
                  </p:grpSpPr>
                  <p:grpSp>
                    <p:nvGrpSpPr>
                      <p:cNvPr id="1174" name="Google Shape;1174;p296"/>
                      <p:cNvGrpSpPr/>
                      <p:nvPr/>
                    </p:nvGrpSpPr>
                    <p:grpSpPr>
                      <a:xfrm>
                        <a:off x="2914545" y="1538157"/>
                        <a:ext cx="1246852" cy="1248214"/>
                        <a:chOff x="1201738" y="1663700"/>
                        <a:chExt cx="1454150" cy="1455738"/>
                      </a:xfrm>
                    </p:grpSpPr>
                    <p:sp>
                      <p:nvSpPr>
                        <p:cNvPr id="1175" name="Google Shape;1175;p296"/>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000000"/>
                            </a:solidFill>
                            <a:latin typeface="Arial"/>
                            <a:ea typeface="Arial"/>
                            <a:cs typeface="Arial"/>
                            <a:sym typeface="Arial"/>
                          </a:endParaRPr>
                        </a:p>
                      </p:txBody>
                    </p:sp>
                    <p:sp>
                      <p:nvSpPr>
                        <p:cNvPr id="1176" name="Google Shape;1176;p296"/>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000000"/>
                            </a:solidFill>
                            <a:latin typeface="Arial"/>
                            <a:ea typeface="Arial"/>
                            <a:cs typeface="Arial"/>
                            <a:sym typeface="Arial"/>
                          </a:endParaRPr>
                        </a:p>
                      </p:txBody>
                    </p:sp>
                    <p:sp>
                      <p:nvSpPr>
                        <p:cNvPr id="1177" name="Google Shape;1177;p296"/>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000000"/>
                            </a:solidFill>
                            <a:latin typeface="Arial"/>
                            <a:ea typeface="Arial"/>
                            <a:cs typeface="Arial"/>
                            <a:sym typeface="Arial"/>
                          </a:endParaRPr>
                        </a:p>
                      </p:txBody>
                    </p:sp>
                    <p:sp>
                      <p:nvSpPr>
                        <p:cNvPr id="1178" name="Google Shape;1178;p296"/>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000000"/>
                            </a:solidFill>
                            <a:latin typeface="Arial"/>
                            <a:ea typeface="Arial"/>
                            <a:cs typeface="Arial"/>
                            <a:sym typeface="Arial"/>
                          </a:endParaRPr>
                        </a:p>
                      </p:txBody>
                    </p:sp>
                  </p:grpSp>
                  <p:grpSp>
                    <p:nvGrpSpPr>
                      <p:cNvPr id="1179" name="Google Shape;1179;p296"/>
                      <p:cNvGrpSpPr/>
                      <p:nvPr/>
                    </p:nvGrpSpPr>
                    <p:grpSpPr>
                      <a:xfrm>
                        <a:off x="2760730" y="1384339"/>
                        <a:ext cx="1554481" cy="1555840"/>
                        <a:chOff x="1022350" y="1484312"/>
                        <a:chExt cx="1812925" cy="1814513"/>
                      </a:xfrm>
                    </p:grpSpPr>
                    <p:sp>
                      <p:nvSpPr>
                        <p:cNvPr id="1180" name="Google Shape;1180;p296"/>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000000"/>
                            </a:solidFill>
                            <a:latin typeface="Arial"/>
                            <a:ea typeface="Arial"/>
                            <a:cs typeface="Arial"/>
                            <a:sym typeface="Arial"/>
                          </a:endParaRPr>
                        </a:p>
                      </p:txBody>
                    </p:sp>
                    <p:sp>
                      <p:nvSpPr>
                        <p:cNvPr id="1181" name="Google Shape;1181;p296"/>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000000"/>
                            </a:solidFill>
                            <a:latin typeface="Arial"/>
                            <a:ea typeface="Arial"/>
                            <a:cs typeface="Arial"/>
                            <a:sym typeface="Arial"/>
                          </a:endParaRPr>
                        </a:p>
                      </p:txBody>
                    </p:sp>
                    <p:sp>
                      <p:nvSpPr>
                        <p:cNvPr id="1182" name="Google Shape;1182;p296"/>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000000"/>
                            </a:solidFill>
                            <a:latin typeface="Arial"/>
                            <a:ea typeface="Arial"/>
                            <a:cs typeface="Arial"/>
                            <a:sym typeface="Arial"/>
                          </a:endParaRPr>
                        </a:p>
                      </p:txBody>
                    </p:sp>
                    <p:sp>
                      <p:nvSpPr>
                        <p:cNvPr id="1183" name="Google Shape;1183;p296"/>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1341"/>
                            <a:buFont typeface="Arial"/>
                            <a:buNone/>
                          </a:pPr>
                          <a:r>
                            <a:t/>
                          </a:r>
                          <a:endParaRPr b="0" i="0" sz="1341" u="none" cap="none" strike="noStrike">
                            <a:solidFill>
                              <a:srgbClr val="000000"/>
                            </a:solidFill>
                            <a:latin typeface="Arial"/>
                            <a:ea typeface="Arial"/>
                            <a:cs typeface="Arial"/>
                            <a:sym typeface="Arial"/>
                          </a:endParaRPr>
                        </a:p>
                      </p:txBody>
                    </p:sp>
                  </p:grpSp>
                </p:grpSp>
              </p:grpSp>
              <p:sp>
                <p:nvSpPr>
                  <p:cNvPr id="1184" name="Google Shape;1184;p296"/>
                  <p:cNvSpPr/>
                  <p:nvPr/>
                </p:nvSpPr>
                <p:spPr>
                  <a:xfrm>
                    <a:off x="13563181" y="5706063"/>
                    <a:ext cx="2368120" cy="451173"/>
                  </a:xfrm>
                  <a:prstGeom prst="rect">
                    <a:avLst/>
                  </a:prstGeom>
                  <a:solidFill>
                    <a:srgbClr val="32B0D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Switch</a:t>
                    </a:r>
                    <a:endParaRPr b="1" i="0" sz="2200" u="none" cap="none" strike="noStrike">
                      <a:solidFill>
                        <a:srgbClr val="000000"/>
                      </a:solidFill>
                      <a:latin typeface="Open Sans"/>
                      <a:ea typeface="Open Sans"/>
                      <a:cs typeface="Open Sans"/>
                      <a:sym typeface="Open Sans"/>
                    </a:endParaRPr>
                  </a:p>
                </p:txBody>
              </p:sp>
            </p:grpSp>
          </p:grpSp>
          <p:pic>
            <p:nvPicPr>
              <p:cNvPr id="1185" name="Google Shape;1185;p296"/>
              <p:cNvPicPr preferRelativeResize="0"/>
              <p:nvPr/>
            </p:nvPicPr>
            <p:blipFill rotWithShape="1">
              <a:blip r:embed="rId3">
                <a:alphaModFix/>
              </a:blip>
              <a:srcRect b="0" l="0" r="0" t="0"/>
              <a:stretch/>
            </p:blipFill>
            <p:spPr>
              <a:xfrm>
                <a:off x="11059427" y="4050196"/>
                <a:ext cx="2322876" cy="1573148"/>
              </a:xfrm>
              <a:prstGeom prst="rect">
                <a:avLst/>
              </a:prstGeom>
              <a:noFill/>
              <a:ln>
                <a:noFill/>
              </a:ln>
            </p:spPr>
          </p:pic>
        </p:grpSp>
      </p:grpSp>
      <p:sp>
        <p:nvSpPr>
          <p:cNvPr id="1186" name="Google Shape;1186;p296"/>
          <p:cNvSpPr/>
          <p:nvPr/>
        </p:nvSpPr>
        <p:spPr>
          <a:xfrm>
            <a:off x="5448300" y="850768"/>
            <a:ext cx="53697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97"/>
          <p:cNvSpPr txBox="1"/>
          <p:nvPr>
            <p:ph idx="4294967295" type="title"/>
          </p:nvPr>
        </p:nvSpPr>
        <p:spPr>
          <a:xfrm>
            <a:off x="-19050" y="284922"/>
            <a:ext cx="16275050" cy="685800"/>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Network Devices: Load Balancer</a:t>
            </a:r>
            <a:endParaRPr/>
          </a:p>
        </p:txBody>
      </p:sp>
      <p:grpSp>
        <p:nvGrpSpPr>
          <p:cNvPr id="1192" name="Google Shape;1192;p297"/>
          <p:cNvGrpSpPr/>
          <p:nvPr/>
        </p:nvGrpSpPr>
        <p:grpSpPr>
          <a:xfrm>
            <a:off x="740241" y="1285010"/>
            <a:ext cx="14775519" cy="7289587"/>
            <a:chOff x="1155782" y="1255680"/>
            <a:chExt cx="14775519" cy="7289587"/>
          </a:xfrm>
        </p:grpSpPr>
        <p:sp>
          <p:nvSpPr>
            <p:cNvPr id="1193" name="Google Shape;1193;p297"/>
            <p:cNvSpPr/>
            <p:nvPr/>
          </p:nvSpPr>
          <p:spPr>
            <a:xfrm>
              <a:off x="1155782" y="3215456"/>
              <a:ext cx="6805190" cy="3370041"/>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A load balancer is a device or software application that distributes incoming network traffic across multiple servers or resources. </a:t>
              </a:r>
              <a:endParaRPr/>
            </a:p>
            <a:p>
              <a:pPr indent="-186880" lvl="0" marL="342900" marR="0" rtl="0" algn="l">
                <a:lnSpc>
                  <a:spcPct val="114000"/>
                </a:lnSpc>
                <a:spcBef>
                  <a:spcPts val="0"/>
                </a:spcBef>
                <a:spcAft>
                  <a:spcPts val="0"/>
                </a:spcAft>
                <a:buClr>
                  <a:srgbClr val="000000"/>
                </a:buClr>
                <a:buSzPts val="2457"/>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It acts as a traffic cop, ensuring no single server is overloaded while others remain idle. </a:t>
              </a:r>
              <a:endParaRPr/>
            </a:p>
            <a:p>
              <a:pPr indent="-186880" lvl="0" marL="342900" marR="0" rtl="0" algn="l">
                <a:lnSpc>
                  <a:spcPct val="114000"/>
                </a:lnSpc>
                <a:spcBef>
                  <a:spcPts val="0"/>
                </a:spcBef>
                <a:spcAft>
                  <a:spcPts val="0"/>
                </a:spcAft>
                <a:buClr>
                  <a:srgbClr val="000000"/>
                </a:buClr>
                <a:buSzPts val="2457"/>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It helps to improve overall application performance, scalability, and availability.</a:t>
              </a:r>
              <a:endParaRPr/>
            </a:p>
          </p:txBody>
        </p:sp>
        <p:grpSp>
          <p:nvGrpSpPr>
            <p:cNvPr id="1194" name="Google Shape;1194;p297"/>
            <p:cNvGrpSpPr/>
            <p:nvPr/>
          </p:nvGrpSpPr>
          <p:grpSpPr>
            <a:xfrm>
              <a:off x="8107173" y="1255680"/>
              <a:ext cx="7824128" cy="7289587"/>
              <a:chOff x="8107173" y="1255680"/>
              <a:chExt cx="7824128" cy="7289587"/>
            </a:xfrm>
          </p:grpSpPr>
          <p:grpSp>
            <p:nvGrpSpPr>
              <p:cNvPr id="1195" name="Google Shape;1195;p297"/>
              <p:cNvGrpSpPr/>
              <p:nvPr/>
            </p:nvGrpSpPr>
            <p:grpSpPr>
              <a:xfrm>
                <a:off x="8107173" y="1255680"/>
                <a:ext cx="7824128" cy="7289587"/>
                <a:chOff x="8107173" y="1255680"/>
                <a:chExt cx="7824128" cy="7289587"/>
              </a:xfrm>
            </p:grpSpPr>
            <p:sp>
              <p:nvSpPr>
                <p:cNvPr id="1196" name="Google Shape;1196;p297"/>
                <p:cNvSpPr/>
                <p:nvPr/>
              </p:nvSpPr>
              <p:spPr>
                <a:xfrm>
                  <a:off x="9064431" y="2000002"/>
                  <a:ext cx="5954355" cy="5742169"/>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197" name="Google Shape;1197;p297"/>
                <p:cNvGrpSpPr/>
                <p:nvPr/>
              </p:nvGrpSpPr>
              <p:grpSpPr>
                <a:xfrm>
                  <a:off x="10782707" y="1255680"/>
                  <a:ext cx="2394045" cy="1696352"/>
                  <a:chOff x="10782707" y="1255680"/>
                  <a:chExt cx="2394045" cy="1696352"/>
                </a:xfrm>
              </p:grpSpPr>
              <p:grpSp>
                <p:nvGrpSpPr>
                  <p:cNvPr id="1198" name="Google Shape;1198;p297"/>
                  <p:cNvGrpSpPr/>
                  <p:nvPr/>
                </p:nvGrpSpPr>
                <p:grpSpPr>
                  <a:xfrm>
                    <a:off x="11100986" y="1255680"/>
                    <a:ext cx="1757498" cy="1696352"/>
                    <a:chOff x="7532997" y="2334707"/>
                    <a:chExt cx="1235556" cy="1236637"/>
                  </a:xfrm>
                </p:grpSpPr>
                <p:sp>
                  <p:nvSpPr>
                    <p:cNvPr id="1199" name="Google Shape;1199;p297"/>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200" name="Google Shape;1200;p297"/>
                    <p:cNvGrpSpPr/>
                    <p:nvPr/>
                  </p:nvGrpSpPr>
                  <p:grpSpPr>
                    <a:xfrm>
                      <a:off x="7532997" y="2334707"/>
                      <a:ext cx="1235556" cy="1236637"/>
                      <a:chOff x="2760730" y="1384339"/>
                      <a:chExt cx="1554481" cy="1555840"/>
                    </a:xfrm>
                  </p:grpSpPr>
                  <p:grpSp>
                    <p:nvGrpSpPr>
                      <p:cNvPr id="1201" name="Google Shape;1201;p297"/>
                      <p:cNvGrpSpPr/>
                      <p:nvPr/>
                    </p:nvGrpSpPr>
                    <p:grpSpPr>
                      <a:xfrm>
                        <a:off x="2914545" y="1538157"/>
                        <a:ext cx="1246852" cy="1248214"/>
                        <a:chOff x="1201738" y="1663700"/>
                        <a:chExt cx="1454150" cy="1455738"/>
                      </a:xfrm>
                    </p:grpSpPr>
                    <p:sp>
                      <p:nvSpPr>
                        <p:cNvPr id="1202" name="Google Shape;1202;p29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03" name="Google Shape;1203;p29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04" name="Google Shape;1204;p29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05" name="Google Shape;1205;p29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206" name="Google Shape;1206;p297"/>
                      <p:cNvGrpSpPr/>
                      <p:nvPr/>
                    </p:nvGrpSpPr>
                    <p:grpSpPr>
                      <a:xfrm>
                        <a:off x="2760730" y="1384339"/>
                        <a:ext cx="1554481" cy="1555840"/>
                        <a:chOff x="1022350" y="1484312"/>
                        <a:chExt cx="1812925" cy="1814513"/>
                      </a:xfrm>
                    </p:grpSpPr>
                    <p:sp>
                      <p:nvSpPr>
                        <p:cNvPr id="1207" name="Google Shape;1207;p29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08" name="Google Shape;1208;p29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09" name="Google Shape;1209;p29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10" name="Google Shape;1210;p29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211" name="Google Shape;1211;p297"/>
                  <p:cNvSpPr/>
                  <p:nvPr/>
                </p:nvSpPr>
                <p:spPr>
                  <a:xfrm>
                    <a:off x="10782707" y="1698833"/>
                    <a:ext cx="239404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Wireless access point</a:t>
                    </a:r>
                    <a:endParaRPr/>
                  </a:p>
                </p:txBody>
              </p:sp>
            </p:grpSp>
            <p:grpSp>
              <p:nvGrpSpPr>
                <p:cNvPr id="1212" name="Google Shape;1212;p297"/>
                <p:cNvGrpSpPr/>
                <p:nvPr/>
              </p:nvGrpSpPr>
              <p:grpSpPr>
                <a:xfrm>
                  <a:off x="13401094" y="2680978"/>
                  <a:ext cx="2486597" cy="1696351"/>
                  <a:chOff x="13401094" y="2680978"/>
                  <a:chExt cx="2486597" cy="1696351"/>
                </a:xfrm>
              </p:grpSpPr>
              <p:grpSp>
                <p:nvGrpSpPr>
                  <p:cNvPr id="1213" name="Google Shape;1213;p297"/>
                  <p:cNvGrpSpPr/>
                  <p:nvPr/>
                </p:nvGrpSpPr>
                <p:grpSpPr>
                  <a:xfrm>
                    <a:off x="13765643" y="2680978"/>
                    <a:ext cx="1757498" cy="1696351"/>
                    <a:chOff x="9548495" y="3969557"/>
                    <a:chExt cx="1235557" cy="1236637"/>
                  </a:xfrm>
                </p:grpSpPr>
                <p:sp>
                  <p:nvSpPr>
                    <p:cNvPr id="1214" name="Google Shape;1214;p297"/>
                    <p:cNvSpPr/>
                    <p:nvPr/>
                  </p:nvSpPr>
                  <p:spPr>
                    <a:xfrm>
                      <a:off x="9617956" y="403079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215" name="Google Shape;1215;p297"/>
                    <p:cNvGrpSpPr/>
                    <p:nvPr/>
                  </p:nvGrpSpPr>
                  <p:grpSpPr>
                    <a:xfrm>
                      <a:off x="9548495" y="3969557"/>
                      <a:ext cx="1235557" cy="1236637"/>
                      <a:chOff x="2760730" y="1384339"/>
                      <a:chExt cx="1554481" cy="1555840"/>
                    </a:xfrm>
                  </p:grpSpPr>
                  <p:grpSp>
                    <p:nvGrpSpPr>
                      <p:cNvPr id="1216" name="Google Shape;1216;p297"/>
                      <p:cNvGrpSpPr/>
                      <p:nvPr/>
                    </p:nvGrpSpPr>
                    <p:grpSpPr>
                      <a:xfrm>
                        <a:off x="2914545" y="1538157"/>
                        <a:ext cx="1246852" cy="1248214"/>
                        <a:chOff x="1201738" y="1663700"/>
                        <a:chExt cx="1454150" cy="1455738"/>
                      </a:xfrm>
                    </p:grpSpPr>
                    <p:sp>
                      <p:nvSpPr>
                        <p:cNvPr id="1217" name="Google Shape;1217;p29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18" name="Google Shape;1218;p29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19" name="Google Shape;1219;p29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20" name="Google Shape;1220;p29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221" name="Google Shape;1221;p297"/>
                      <p:cNvGrpSpPr/>
                      <p:nvPr/>
                    </p:nvGrpSpPr>
                    <p:grpSpPr>
                      <a:xfrm>
                        <a:off x="2760730" y="1384339"/>
                        <a:ext cx="1554481" cy="1555840"/>
                        <a:chOff x="1022350" y="1484312"/>
                        <a:chExt cx="1812925" cy="1814513"/>
                      </a:xfrm>
                    </p:grpSpPr>
                    <p:sp>
                      <p:nvSpPr>
                        <p:cNvPr id="1222" name="Google Shape;1222;p29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23" name="Google Shape;1223;p29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24" name="Google Shape;1224;p29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25" name="Google Shape;1225;p29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226" name="Google Shape;1226;p297"/>
                  <p:cNvSpPr/>
                  <p:nvPr/>
                </p:nvSpPr>
                <p:spPr>
                  <a:xfrm>
                    <a:off x="13401094" y="3303573"/>
                    <a:ext cx="2486597" cy="45117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Router</a:t>
                    </a:r>
                    <a:endParaRPr/>
                  </a:p>
                </p:txBody>
              </p:sp>
            </p:grpSp>
            <p:grpSp>
              <p:nvGrpSpPr>
                <p:cNvPr id="1227" name="Google Shape;1227;p297"/>
                <p:cNvGrpSpPr/>
                <p:nvPr/>
              </p:nvGrpSpPr>
              <p:grpSpPr>
                <a:xfrm>
                  <a:off x="8107173" y="5121573"/>
                  <a:ext cx="2482132" cy="1696352"/>
                  <a:chOff x="8107173" y="5121573"/>
                  <a:chExt cx="2482132" cy="1696352"/>
                </a:xfrm>
              </p:grpSpPr>
              <p:grpSp>
                <p:nvGrpSpPr>
                  <p:cNvPr id="1228" name="Google Shape;1228;p297"/>
                  <p:cNvGrpSpPr/>
                  <p:nvPr/>
                </p:nvGrpSpPr>
                <p:grpSpPr>
                  <a:xfrm>
                    <a:off x="8469490" y="5121573"/>
                    <a:ext cx="1757498" cy="1696352"/>
                    <a:chOff x="6244550" y="5928615"/>
                    <a:chExt cx="1235557" cy="1236637"/>
                  </a:xfrm>
                </p:grpSpPr>
                <p:sp>
                  <p:nvSpPr>
                    <p:cNvPr id="1229" name="Google Shape;1229;p297"/>
                    <p:cNvSpPr/>
                    <p:nvPr/>
                  </p:nvSpPr>
                  <p:spPr>
                    <a:xfrm>
                      <a:off x="6290364"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230" name="Google Shape;1230;p297"/>
                    <p:cNvGrpSpPr/>
                    <p:nvPr/>
                  </p:nvGrpSpPr>
                  <p:grpSpPr>
                    <a:xfrm>
                      <a:off x="6244550" y="5928615"/>
                      <a:ext cx="1235557" cy="1236637"/>
                      <a:chOff x="2760730" y="1384339"/>
                      <a:chExt cx="1554481" cy="1555840"/>
                    </a:xfrm>
                  </p:grpSpPr>
                  <p:grpSp>
                    <p:nvGrpSpPr>
                      <p:cNvPr id="1231" name="Google Shape;1231;p297"/>
                      <p:cNvGrpSpPr/>
                      <p:nvPr/>
                    </p:nvGrpSpPr>
                    <p:grpSpPr>
                      <a:xfrm>
                        <a:off x="2914545" y="1538157"/>
                        <a:ext cx="1246852" cy="1248214"/>
                        <a:chOff x="1201738" y="1663700"/>
                        <a:chExt cx="1454150" cy="1455738"/>
                      </a:xfrm>
                    </p:grpSpPr>
                    <p:sp>
                      <p:nvSpPr>
                        <p:cNvPr id="1232" name="Google Shape;1232;p29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33" name="Google Shape;1233;p29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34" name="Google Shape;1234;p29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35" name="Google Shape;1235;p29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236" name="Google Shape;1236;p297"/>
                      <p:cNvGrpSpPr/>
                      <p:nvPr/>
                    </p:nvGrpSpPr>
                    <p:grpSpPr>
                      <a:xfrm>
                        <a:off x="2760730" y="1384339"/>
                        <a:ext cx="1554481" cy="1555840"/>
                        <a:chOff x="1022350" y="1484312"/>
                        <a:chExt cx="1812925" cy="1814513"/>
                      </a:xfrm>
                    </p:grpSpPr>
                    <p:sp>
                      <p:nvSpPr>
                        <p:cNvPr id="1237" name="Google Shape;1237;p29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38" name="Google Shape;1238;p29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39" name="Google Shape;1239;p29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40" name="Google Shape;1240;p29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241" name="Google Shape;1241;p297"/>
                  <p:cNvSpPr/>
                  <p:nvPr/>
                </p:nvSpPr>
                <p:spPr>
                  <a:xfrm>
                    <a:off x="8107173" y="5564723"/>
                    <a:ext cx="2482132"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Web application firewall</a:t>
                    </a:r>
                    <a:endParaRPr/>
                  </a:p>
                </p:txBody>
              </p:sp>
            </p:grpSp>
            <p:grpSp>
              <p:nvGrpSpPr>
                <p:cNvPr id="1242" name="Google Shape;1242;p297"/>
                <p:cNvGrpSpPr/>
                <p:nvPr/>
              </p:nvGrpSpPr>
              <p:grpSpPr>
                <a:xfrm>
                  <a:off x="8107173" y="2833382"/>
                  <a:ext cx="2633340" cy="1696352"/>
                  <a:chOff x="8107173" y="2833382"/>
                  <a:chExt cx="2633340" cy="1696352"/>
                </a:xfrm>
              </p:grpSpPr>
              <p:grpSp>
                <p:nvGrpSpPr>
                  <p:cNvPr id="1243" name="Google Shape;1243;p297"/>
                  <p:cNvGrpSpPr/>
                  <p:nvPr/>
                </p:nvGrpSpPr>
                <p:grpSpPr>
                  <a:xfrm>
                    <a:off x="8545094" y="2833382"/>
                    <a:ext cx="1757498" cy="1696352"/>
                    <a:chOff x="5424009" y="3969557"/>
                    <a:chExt cx="1235557" cy="1236637"/>
                  </a:xfrm>
                </p:grpSpPr>
                <p:sp>
                  <p:nvSpPr>
                    <p:cNvPr id="1244" name="Google Shape;1244;p297"/>
                    <p:cNvSpPr/>
                    <p:nvPr/>
                  </p:nvSpPr>
                  <p:spPr>
                    <a:xfrm>
                      <a:off x="5485261" y="4033307"/>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245" name="Google Shape;1245;p297"/>
                    <p:cNvGrpSpPr/>
                    <p:nvPr/>
                  </p:nvGrpSpPr>
                  <p:grpSpPr>
                    <a:xfrm>
                      <a:off x="5424009" y="3969557"/>
                      <a:ext cx="1235557" cy="1236637"/>
                      <a:chOff x="2760730" y="1384339"/>
                      <a:chExt cx="1554481" cy="1555840"/>
                    </a:xfrm>
                  </p:grpSpPr>
                  <p:grpSp>
                    <p:nvGrpSpPr>
                      <p:cNvPr id="1246" name="Google Shape;1246;p297"/>
                      <p:cNvGrpSpPr/>
                      <p:nvPr/>
                    </p:nvGrpSpPr>
                    <p:grpSpPr>
                      <a:xfrm>
                        <a:off x="2914545" y="1538157"/>
                        <a:ext cx="1246852" cy="1248214"/>
                        <a:chOff x="1201738" y="1663700"/>
                        <a:chExt cx="1454150" cy="1455738"/>
                      </a:xfrm>
                    </p:grpSpPr>
                    <p:sp>
                      <p:nvSpPr>
                        <p:cNvPr id="1247" name="Google Shape;1247;p29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48" name="Google Shape;1248;p29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49" name="Google Shape;1249;p29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50" name="Google Shape;1250;p29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251" name="Google Shape;1251;p297"/>
                      <p:cNvGrpSpPr/>
                      <p:nvPr/>
                    </p:nvGrpSpPr>
                    <p:grpSpPr>
                      <a:xfrm>
                        <a:off x="2760730" y="1384339"/>
                        <a:ext cx="1554481" cy="1555840"/>
                        <a:chOff x="1022350" y="1484312"/>
                        <a:chExt cx="1812925" cy="1814513"/>
                      </a:xfrm>
                    </p:grpSpPr>
                    <p:sp>
                      <p:nvSpPr>
                        <p:cNvPr id="1252" name="Google Shape;1252;p29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53" name="Google Shape;1253;p29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54" name="Google Shape;1254;p29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55" name="Google Shape;1255;p29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256" name="Google Shape;1256;p297"/>
                  <p:cNvSpPr/>
                  <p:nvPr/>
                </p:nvSpPr>
                <p:spPr>
                  <a:xfrm>
                    <a:off x="8107173" y="3296859"/>
                    <a:ext cx="2633340" cy="769401"/>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Network intrusion prevention system</a:t>
                    </a:r>
                    <a:endParaRPr/>
                  </a:p>
                </p:txBody>
              </p:sp>
            </p:grpSp>
            <p:grpSp>
              <p:nvGrpSpPr>
                <p:cNvPr id="1257" name="Google Shape;1257;p297"/>
                <p:cNvGrpSpPr/>
                <p:nvPr/>
              </p:nvGrpSpPr>
              <p:grpSpPr>
                <a:xfrm>
                  <a:off x="13563181" y="5083473"/>
                  <a:ext cx="2368120" cy="1696352"/>
                  <a:chOff x="13563181" y="5083473"/>
                  <a:chExt cx="2368120" cy="1696352"/>
                </a:xfrm>
              </p:grpSpPr>
              <p:grpSp>
                <p:nvGrpSpPr>
                  <p:cNvPr id="1258" name="Google Shape;1258;p297"/>
                  <p:cNvGrpSpPr/>
                  <p:nvPr/>
                </p:nvGrpSpPr>
                <p:grpSpPr>
                  <a:xfrm>
                    <a:off x="13868492" y="5083473"/>
                    <a:ext cx="1757498" cy="1696352"/>
                    <a:chOff x="9085443" y="5928615"/>
                    <a:chExt cx="1235557" cy="1236637"/>
                  </a:xfrm>
                </p:grpSpPr>
                <p:sp>
                  <p:nvSpPr>
                    <p:cNvPr id="1259" name="Google Shape;1259;p297"/>
                    <p:cNvSpPr/>
                    <p:nvPr/>
                  </p:nvSpPr>
                  <p:spPr>
                    <a:xfrm>
                      <a:off x="9141123"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260" name="Google Shape;1260;p297"/>
                    <p:cNvGrpSpPr/>
                    <p:nvPr/>
                  </p:nvGrpSpPr>
                  <p:grpSpPr>
                    <a:xfrm>
                      <a:off x="9085443" y="5928615"/>
                      <a:ext cx="1235557" cy="1236637"/>
                      <a:chOff x="2760730" y="1384339"/>
                      <a:chExt cx="1554481" cy="1555840"/>
                    </a:xfrm>
                  </p:grpSpPr>
                  <p:grpSp>
                    <p:nvGrpSpPr>
                      <p:cNvPr id="1261" name="Google Shape;1261;p297"/>
                      <p:cNvGrpSpPr/>
                      <p:nvPr/>
                    </p:nvGrpSpPr>
                    <p:grpSpPr>
                      <a:xfrm>
                        <a:off x="2914545" y="1538157"/>
                        <a:ext cx="1246852" cy="1248214"/>
                        <a:chOff x="1201738" y="1663700"/>
                        <a:chExt cx="1454150" cy="1455738"/>
                      </a:xfrm>
                    </p:grpSpPr>
                    <p:sp>
                      <p:nvSpPr>
                        <p:cNvPr id="1262" name="Google Shape;1262;p29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63" name="Google Shape;1263;p29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64" name="Google Shape;1264;p29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65" name="Google Shape;1265;p29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266" name="Google Shape;1266;p297"/>
                      <p:cNvGrpSpPr/>
                      <p:nvPr/>
                    </p:nvGrpSpPr>
                    <p:grpSpPr>
                      <a:xfrm>
                        <a:off x="2760730" y="1384339"/>
                        <a:ext cx="1554481" cy="1555840"/>
                        <a:chOff x="1022350" y="1484312"/>
                        <a:chExt cx="1812925" cy="1814513"/>
                      </a:xfrm>
                    </p:grpSpPr>
                    <p:sp>
                      <p:nvSpPr>
                        <p:cNvPr id="1267" name="Google Shape;1267;p29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68" name="Google Shape;1268;p29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69" name="Google Shape;1269;p29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70" name="Google Shape;1270;p29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271" name="Google Shape;1271;p297"/>
                  <p:cNvSpPr/>
                  <p:nvPr/>
                </p:nvSpPr>
                <p:spPr>
                  <a:xfrm>
                    <a:off x="13563181" y="5706063"/>
                    <a:ext cx="2368120" cy="45117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Switch</a:t>
                    </a:r>
                    <a:endParaRPr/>
                  </a:p>
                </p:txBody>
              </p:sp>
            </p:grpSp>
            <p:grpSp>
              <p:nvGrpSpPr>
                <p:cNvPr id="1272" name="Google Shape;1272;p297"/>
                <p:cNvGrpSpPr/>
                <p:nvPr/>
              </p:nvGrpSpPr>
              <p:grpSpPr>
                <a:xfrm>
                  <a:off x="10740513" y="6848915"/>
                  <a:ext cx="2541800" cy="1696352"/>
                  <a:chOff x="10740513" y="6848915"/>
                  <a:chExt cx="2541800" cy="1696352"/>
                </a:xfrm>
              </p:grpSpPr>
              <p:grpSp>
                <p:nvGrpSpPr>
                  <p:cNvPr id="1273" name="Google Shape;1273;p297"/>
                  <p:cNvGrpSpPr/>
                  <p:nvPr/>
                </p:nvGrpSpPr>
                <p:grpSpPr>
                  <a:xfrm>
                    <a:off x="11132670" y="6848915"/>
                    <a:ext cx="1757498" cy="1696352"/>
                    <a:chOff x="7532997" y="2334707"/>
                    <a:chExt cx="1235556" cy="1236637"/>
                  </a:xfrm>
                </p:grpSpPr>
                <p:sp>
                  <p:nvSpPr>
                    <p:cNvPr id="1274" name="Google Shape;1274;p297"/>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275" name="Google Shape;1275;p297"/>
                    <p:cNvGrpSpPr/>
                    <p:nvPr/>
                  </p:nvGrpSpPr>
                  <p:grpSpPr>
                    <a:xfrm>
                      <a:off x="7532997" y="2334707"/>
                      <a:ext cx="1235556" cy="1236637"/>
                      <a:chOff x="2760730" y="1384339"/>
                      <a:chExt cx="1554481" cy="1555840"/>
                    </a:xfrm>
                  </p:grpSpPr>
                  <p:grpSp>
                    <p:nvGrpSpPr>
                      <p:cNvPr id="1276" name="Google Shape;1276;p297"/>
                      <p:cNvGrpSpPr/>
                      <p:nvPr/>
                    </p:nvGrpSpPr>
                    <p:grpSpPr>
                      <a:xfrm>
                        <a:off x="2914545" y="1538157"/>
                        <a:ext cx="1246852" cy="1248214"/>
                        <a:chOff x="1201738" y="1663700"/>
                        <a:chExt cx="1454150" cy="1455738"/>
                      </a:xfrm>
                    </p:grpSpPr>
                    <p:sp>
                      <p:nvSpPr>
                        <p:cNvPr id="1277" name="Google Shape;1277;p297"/>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78" name="Google Shape;1278;p297"/>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79" name="Google Shape;1279;p297"/>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80" name="Google Shape;1280;p297"/>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281" name="Google Shape;1281;p297"/>
                      <p:cNvGrpSpPr/>
                      <p:nvPr/>
                    </p:nvGrpSpPr>
                    <p:grpSpPr>
                      <a:xfrm>
                        <a:off x="2760730" y="1384339"/>
                        <a:ext cx="1554481" cy="1555840"/>
                        <a:chOff x="1022350" y="1484312"/>
                        <a:chExt cx="1812925" cy="1814513"/>
                      </a:xfrm>
                    </p:grpSpPr>
                    <p:sp>
                      <p:nvSpPr>
                        <p:cNvPr id="1282" name="Google Shape;1282;p297"/>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83" name="Google Shape;1283;p297"/>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84" name="Google Shape;1284;p297"/>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285" name="Google Shape;1285;p297"/>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286" name="Google Shape;1286;p297"/>
                  <p:cNvSpPr/>
                  <p:nvPr/>
                </p:nvSpPr>
                <p:spPr>
                  <a:xfrm>
                    <a:off x="10740513" y="7471508"/>
                    <a:ext cx="2541800" cy="451173"/>
                  </a:xfrm>
                  <a:prstGeom prst="rect">
                    <a:avLst/>
                  </a:prstGeom>
                  <a:solidFill>
                    <a:srgbClr val="CE6A67"/>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None/>
                    </a:pPr>
                    <a:r>
                      <a:rPr b="1" i="0" lang="en-US" sz="2200" u="none" cap="none" strike="noStrike">
                        <a:solidFill>
                          <a:schemeClr val="lt1"/>
                        </a:solidFill>
                        <a:latin typeface="Open Sans"/>
                        <a:ea typeface="Open Sans"/>
                        <a:cs typeface="Open Sans"/>
                        <a:sym typeface="Open Sans"/>
                      </a:rPr>
                      <a:t>Load balancer</a:t>
                    </a:r>
                    <a:endParaRPr/>
                  </a:p>
                </p:txBody>
              </p:sp>
            </p:grpSp>
          </p:grpSp>
          <p:pic>
            <p:nvPicPr>
              <p:cNvPr id="1287" name="Google Shape;1287;p297"/>
              <p:cNvPicPr preferRelativeResize="0"/>
              <p:nvPr/>
            </p:nvPicPr>
            <p:blipFill rotWithShape="1">
              <a:blip r:embed="rId3">
                <a:alphaModFix/>
              </a:blip>
              <a:srcRect b="0" l="0" r="0" t="0"/>
              <a:stretch/>
            </p:blipFill>
            <p:spPr>
              <a:xfrm>
                <a:off x="10780806" y="3774552"/>
                <a:ext cx="2476862" cy="2251849"/>
              </a:xfrm>
              <a:prstGeom prst="rect">
                <a:avLst/>
              </a:prstGeom>
              <a:noFill/>
              <a:ln>
                <a:noFill/>
              </a:ln>
            </p:spPr>
          </p:pic>
        </p:grpSp>
      </p:grpSp>
      <p:sp>
        <p:nvSpPr>
          <p:cNvPr id="1288" name="Google Shape;1288;p297"/>
          <p:cNvSpPr/>
          <p:nvPr/>
        </p:nvSpPr>
        <p:spPr>
          <a:xfrm>
            <a:off x="4559300" y="850768"/>
            <a:ext cx="714382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98"/>
          <p:cNvSpPr txBox="1"/>
          <p:nvPr>
            <p:ph idx="4294967295" type="title"/>
          </p:nvPr>
        </p:nvSpPr>
        <p:spPr>
          <a:xfrm>
            <a:off x="-19050" y="265044"/>
            <a:ext cx="16275050" cy="685800"/>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b="1" lang="en-US" sz="2800">
                <a:solidFill>
                  <a:srgbClr val="3F3F3F"/>
                </a:solidFill>
                <a:latin typeface="Open Sans"/>
                <a:ea typeface="Open Sans"/>
                <a:cs typeface="Open Sans"/>
                <a:sym typeface="Open Sans"/>
              </a:rPr>
              <a:t>Network Devices: Web Application Firewall</a:t>
            </a:r>
            <a:endParaRPr/>
          </a:p>
        </p:txBody>
      </p:sp>
      <p:grpSp>
        <p:nvGrpSpPr>
          <p:cNvPr id="1294" name="Google Shape;1294;p298"/>
          <p:cNvGrpSpPr/>
          <p:nvPr/>
        </p:nvGrpSpPr>
        <p:grpSpPr>
          <a:xfrm>
            <a:off x="938944" y="1304887"/>
            <a:ext cx="14378112" cy="7289587"/>
            <a:chOff x="1553189" y="1255680"/>
            <a:chExt cx="14378112" cy="7289587"/>
          </a:xfrm>
        </p:grpSpPr>
        <p:sp>
          <p:nvSpPr>
            <p:cNvPr id="1295" name="Google Shape;1295;p298"/>
            <p:cNvSpPr/>
            <p:nvPr/>
          </p:nvSpPr>
          <p:spPr>
            <a:xfrm>
              <a:off x="1553189" y="3215456"/>
              <a:ext cx="6106668" cy="3370041"/>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WAF stands for Web Application Firewall. It's a security tool designed to protect web applications from cyberattacks. </a:t>
              </a:r>
              <a:endParaRPr/>
            </a:p>
            <a:p>
              <a:pPr indent="-186880" lvl="0" marL="342900" marR="0" rtl="0" algn="l">
                <a:lnSpc>
                  <a:spcPct val="114000"/>
                </a:lnSpc>
                <a:spcBef>
                  <a:spcPts val="0"/>
                </a:spcBef>
                <a:spcAft>
                  <a:spcPts val="0"/>
                </a:spcAft>
                <a:buClr>
                  <a:srgbClr val="000000"/>
                </a:buClr>
                <a:buSzPts val="2457"/>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It act as a shield that sits in front of your web application, filtering and monitoring incoming traffic to block malicious requests and prevent attacks.</a:t>
              </a:r>
              <a:endParaRPr b="0" i="0" sz="2200" u="none" cap="none" strike="noStrike">
                <a:solidFill>
                  <a:srgbClr val="3F3F3F"/>
                </a:solidFill>
                <a:latin typeface="Open Sans"/>
                <a:ea typeface="Open Sans"/>
                <a:cs typeface="Open Sans"/>
                <a:sym typeface="Open Sans"/>
              </a:endParaRPr>
            </a:p>
          </p:txBody>
        </p:sp>
        <p:grpSp>
          <p:nvGrpSpPr>
            <p:cNvPr id="1296" name="Google Shape;1296;p298"/>
            <p:cNvGrpSpPr/>
            <p:nvPr/>
          </p:nvGrpSpPr>
          <p:grpSpPr>
            <a:xfrm>
              <a:off x="8115471" y="1255680"/>
              <a:ext cx="7815830" cy="7289587"/>
              <a:chOff x="8115471" y="1255680"/>
              <a:chExt cx="7815830" cy="7289587"/>
            </a:xfrm>
          </p:grpSpPr>
          <p:grpSp>
            <p:nvGrpSpPr>
              <p:cNvPr id="1297" name="Google Shape;1297;p298"/>
              <p:cNvGrpSpPr/>
              <p:nvPr/>
            </p:nvGrpSpPr>
            <p:grpSpPr>
              <a:xfrm>
                <a:off x="8115471" y="1255680"/>
                <a:ext cx="7815830" cy="7289587"/>
                <a:chOff x="8115471" y="1255680"/>
                <a:chExt cx="7815830" cy="7289587"/>
              </a:xfrm>
            </p:grpSpPr>
            <p:sp>
              <p:nvSpPr>
                <p:cNvPr id="1298" name="Google Shape;1298;p298"/>
                <p:cNvSpPr/>
                <p:nvPr/>
              </p:nvSpPr>
              <p:spPr>
                <a:xfrm>
                  <a:off x="9064431" y="2000002"/>
                  <a:ext cx="5954355" cy="5742169"/>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299" name="Google Shape;1299;p298"/>
                <p:cNvGrpSpPr/>
                <p:nvPr/>
              </p:nvGrpSpPr>
              <p:grpSpPr>
                <a:xfrm>
                  <a:off x="10782707" y="1255680"/>
                  <a:ext cx="2394045" cy="1696352"/>
                  <a:chOff x="10782707" y="1255680"/>
                  <a:chExt cx="2394045" cy="1696352"/>
                </a:xfrm>
              </p:grpSpPr>
              <p:grpSp>
                <p:nvGrpSpPr>
                  <p:cNvPr id="1300" name="Google Shape;1300;p298"/>
                  <p:cNvGrpSpPr/>
                  <p:nvPr/>
                </p:nvGrpSpPr>
                <p:grpSpPr>
                  <a:xfrm>
                    <a:off x="11100986" y="1255680"/>
                    <a:ext cx="1757498" cy="1696352"/>
                    <a:chOff x="7532997" y="2334707"/>
                    <a:chExt cx="1235556" cy="1236637"/>
                  </a:xfrm>
                </p:grpSpPr>
                <p:sp>
                  <p:nvSpPr>
                    <p:cNvPr id="1301" name="Google Shape;1301;p298"/>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302" name="Google Shape;1302;p298"/>
                    <p:cNvGrpSpPr/>
                    <p:nvPr/>
                  </p:nvGrpSpPr>
                  <p:grpSpPr>
                    <a:xfrm>
                      <a:off x="7532997" y="2334707"/>
                      <a:ext cx="1235556" cy="1236637"/>
                      <a:chOff x="2760730" y="1384339"/>
                      <a:chExt cx="1554481" cy="1555840"/>
                    </a:xfrm>
                  </p:grpSpPr>
                  <p:grpSp>
                    <p:nvGrpSpPr>
                      <p:cNvPr id="1303" name="Google Shape;1303;p298"/>
                      <p:cNvGrpSpPr/>
                      <p:nvPr/>
                    </p:nvGrpSpPr>
                    <p:grpSpPr>
                      <a:xfrm>
                        <a:off x="2914545" y="1538157"/>
                        <a:ext cx="1246852" cy="1248214"/>
                        <a:chOff x="1201738" y="1663700"/>
                        <a:chExt cx="1454150" cy="1455738"/>
                      </a:xfrm>
                    </p:grpSpPr>
                    <p:sp>
                      <p:nvSpPr>
                        <p:cNvPr id="1304" name="Google Shape;1304;p298"/>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05" name="Google Shape;1305;p298"/>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06" name="Google Shape;1306;p298"/>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07" name="Google Shape;1307;p298"/>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308" name="Google Shape;1308;p298"/>
                      <p:cNvGrpSpPr/>
                      <p:nvPr/>
                    </p:nvGrpSpPr>
                    <p:grpSpPr>
                      <a:xfrm>
                        <a:off x="2760730" y="1384339"/>
                        <a:ext cx="1554481" cy="1555840"/>
                        <a:chOff x="1022350" y="1484312"/>
                        <a:chExt cx="1812925" cy="1814513"/>
                      </a:xfrm>
                    </p:grpSpPr>
                    <p:sp>
                      <p:nvSpPr>
                        <p:cNvPr id="1309" name="Google Shape;1309;p298"/>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10" name="Google Shape;1310;p298"/>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11" name="Google Shape;1311;p298"/>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12" name="Google Shape;1312;p298"/>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313" name="Google Shape;1313;p298"/>
                  <p:cNvSpPr/>
                  <p:nvPr/>
                </p:nvSpPr>
                <p:spPr>
                  <a:xfrm>
                    <a:off x="10782707" y="1698833"/>
                    <a:ext cx="239404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Wireless access points</a:t>
                    </a:r>
                    <a:endParaRPr/>
                  </a:p>
                </p:txBody>
              </p:sp>
            </p:grpSp>
            <p:grpSp>
              <p:nvGrpSpPr>
                <p:cNvPr id="1314" name="Google Shape;1314;p298"/>
                <p:cNvGrpSpPr/>
                <p:nvPr/>
              </p:nvGrpSpPr>
              <p:grpSpPr>
                <a:xfrm>
                  <a:off x="13401094" y="2680978"/>
                  <a:ext cx="2486597" cy="1696351"/>
                  <a:chOff x="13401094" y="2680978"/>
                  <a:chExt cx="2486597" cy="1696351"/>
                </a:xfrm>
              </p:grpSpPr>
              <p:grpSp>
                <p:nvGrpSpPr>
                  <p:cNvPr id="1315" name="Google Shape;1315;p298"/>
                  <p:cNvGrpSpPr/>
                  <p:nvPr/>
                </p:nvGrpSpPr>
                <p:grpSpPr>
                  <a:xfrm>
                    <a:off x="13765643" y="2680978"/>
                    <a:ext cx="1757498" cy="1696351"/>
                    <a:chOff x="9548495" y="3969557"/>
                    <a:chExt cx="1235557" cy="1236637"/>
                  </a:xfrm>
                </p:grpSpPr>
                <p:sp>
                  <p:nvSpPr>
                    <p:cNvPr id="1316" name="Google Shape;1316;p298"/>
                    <p:cNvSpPr/>
                    <p:nvPr/>
                  </p:nvSpPr>
                  <p:spPr>
                    <a:xfrm>
                      <a:off x="9617956" y="403079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317" name="Google Shape;1317;p298"/>
                    <p:cNvGrpSpPr/>
                    <p:nvPr/>
                  </p:nvGrpSpPr>
                  <p:grpSpPr>
                    <a:xfrm>
                      <a:off x="9548495" y="3969557"/>
                      <a:ext cx="1235557" cy="1236637"/>
                      <a:chOff x="2760730" y="1384339"/>
                      <a:chExt cx="1554481" cy="1555840"/>
                    </a:xfrm>
                  </p:grpSpPr>
                  <p:grpSp>
                    <p:nvGrpSpPr>
                      <p:cNvPr id="1318" name="Google Shape;1318;p298"/>
                      <p:cNvGrpSpPr/>
                      <p:nvPr/>
                    </p:nvGrpSpPr>
                    <p:grpSpPr>
                      <a:xfrm>
                        <a:off x="2914545" y="1538157"/>
                        <a:ext cx="1246852" cy="1248214"/>
                        <a:chOff x="1201738" y="1663700"/>
                        <a:chExt cx="1454150" cy="1455738"/>
                      </a:xfrm>
                    </p:grpSpPr>
                    <p:sp>
                      <p:nvSpPr>
                        <p:cNvPr id="1319" name="Google Shape;1319;p298"/>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20" name="Google Shape;1320;p298"/>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21" name="Google Shape;1321;p298"/>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22" name="Google Shape;1322;p298"/>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323" name="Google Shape;1323;p298"/>
                      <p:cNvGrpSpPr/>
                      <p:nvPr/>
                    </p:nvGrpSpPr>
                    <p:grpSpPr>
                      <a:xfrm>
                        <a:off x="2760730" y="1384339"/>
                        <a:ext cx="1554481" cy="1555840"/>
                        <a:chOff x="1022350" y="1484312"/>
                        <a:chExt cx="1812925" cy="1814513"/>
                      </a:xfrm>
                    </p:grpSpPr>
                    <p:sp>
                      <p:nvSpPr>
                        <p:cNvPr id="1324" name="Google Shape;1324;p298"/>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25" name="Google Shape;1325;p298"/>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26" name="Google Shape;1326;p298"/>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27" name="Google Shape;1327;p298"/>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328" name="Google Shape;1328;p298"/>
                  <p:cNvSpPr/>
                  <p:nvPr/>
                </p:nvSpPr>
                <p:spPr>
                  <a:xfrm>
                    <a:off x="13401094" y="3303573"/>
                    <a:ext cx="2486597" cy="45117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Router </a:t>
                    </a:r>
                    <a:endParaRPr/>
                  </a:p>
                </p:txBody>
              </p:sp>
            </p:grpSp>
            <p:grpSp>
              <p:nvGrpSpPr>
                <p:cNvPr id="1329" name="Google Shape;1329;p298"/>
                <p:cNvGrpSpPr/>
                <p:nvPr/>
              </p:nvGrpSpPr>
              <p:grpSpPr>
                <a:xfrm>
                  <a:off x="8142181" y="2833382"/>
                  <a:ext cx="2662727" cy="1696352"/>
                  <a:chOff x="8142181" y="2833382"/>
                  <a:chExt cx="2662727" cy="1696352"/>
                </a:xfrm>
              </p:grpSpPr>
              <p:grpSp>
                <p:nvGrpSpPr>
                  <p:cNvPr id="1330" name="Google Shape;1330;p298"/>
                  <p:cNvGrpSpPr/>
                  <p:nvPr/>
                </p:nvGrpSpPr>
                <p:grpSpPr>
                  <a:xfrm>
                    <a:off x="8594795" y="2833382"/>
                    <a:ext cx="1757498" cy="1696352"/>
                    <a:chOff x="5424009" y="3969557"/>
                    <a:chExt cx="1235557" cy="1236637"/>
                  </a:xfrm>
                </p:grpSpPr>
                <p:sp>
                  <p:nvSpPr>
                    <p:cNvPr id="1331" name="Google Shape;1331;p298"/>
                    <p:cNvSpPr/>
                    <p:nvPr/>
                  </p:nvSpPr>
                  <p:spPr>
                    <a:xfrm>
                      <a:off x="5485261" y="4033307"/>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332" name="Google Shape;1332;p298"/>
                    <p:cNvGrpSpPr/>
                    <p:nvPr/>
                  </p:nvGrpSpPr>
                  <p:grpSpPr>
                    <a:xfrm>
                      <a:off x="5424009" y="3969557"/>
                      <a:ext cx="1235557" cy="1236637"/>
                      <a:chOff x="2760730" y="1384339"/>
                      <a:chExt cx="1554481" cy="1555840"/>
                    </a:xfrm>
                  </p:grpSpPr>
                  <p:grpSp>
                    <p:nvGrpSpPr>
                      <p:cNvPr id="1333" name="Google Shape;1333;p298"/>
                      <p:cNvGrpSpPr/>
                      <p:nvPr/>
                    </p:nvGrpSpPr>
                    <p:grpSpPr>
                      <a:xfrm>
                        <a:off x="2914545" y="1538157"/>
                        <a:ext cx="1246852" cy="1248214"/>
                        <a:chOff x="1201738" y="1663700"/>
                        <a:chExt cx="1454150" cy="1455738"/>
                      </a:xfrm>
                    </p:grpSpPr>
                    <p:sp>
                      <p:nvSpPr>
                        <p:cNvPr id="1334" name="Google Shape;1334;p298"/>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35" name="Google Shape;1335;p298"/>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36" name="Google Shape;1336;p298"/>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37" name="Google Shape;1337;p298"/>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338" name="Google Shape;1338;p298"/>
                      <p:cNvGrpSpPr/>
                      <p:nvPr/>
                    </p:nvGrpSpPr>
                    <p:grpSpPr>
                      <a:xfrm>
                        <a:off x="2760730" y="1384339"/>
                        <a:ext cx="1554481" cy="1555840"/>
                        <a:chOff x="1022350" y="1484312"/>
                        <a:chExt cx="1812925" cy="1814513"/>
                      </a:xfrm>
                    </p:grpSpPr>
                    <p:sp>
                      <p:nvSpPr>
                        <p:cNvPr id="1339" name="Google Shape;1339;p298"/>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40" name="Google Shape;1340;p298"/>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41" name="Google Shape;1341;p298"/>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42" name="Google Shape;1342;p298"/>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343" name="Google Shape;1343;p298"/>
                  <p:cNvSpPr/>
                  <p:nvPr/>
                </p:nvSpPr>
                <p:spPr>
                  <a:xfrm>
                    <a:off x="8142181" y="3296859"/>
                    <a:ext cx="2662727" cy="769401"/>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Network intrusion prevention system</a:t>
                    </a:r>
                    <a:endParaRPr/>
                  </a:p>
                </p:txBody>
              </p:sp>
            </p:grpSp>
            <p:grpSp>
              <p:nvGrpSpPr>
                <p:cNvPr id="1344" name="Google Shape;1344;p298"/>
                <p:cNvGrpSpPr/>
                <p:nvPr/>
              </p:nvGrpSpPr>
              <p:grpSpPr>
                <a:xfrm>
                  <a:off x="13563181" y="5083473"/>
                  <a:ext cx="2368120" cy="1696352"/>
                  <a:chOff x="13563181" y="5083473"/>
                  <a:chExt cx="2368120" cy="1696352"/>
                </a:xfrm>
              </p:grpSpPr>
              <p:grpSp>
                <p:nvGrpSpPr>
                  <p:cNvPr id="1345" name="Google Shape;1345;p298"/>
                  <p:cNvGrpSpPr/>
                  <p:nvPr/>
                </p:nvGrpSpPr>
                <p:grpSpPr>
                  <a:xfrm>
                    <a:off x="13868492" y="5083473"/>
                    <a:ext cx="1757498" cy="1696352"/>
                    <a:chOff x="9085443" y="5928615"/>
                    <a:chExt cx="1235557" cy="1236637"/>
                  </a:xfrm>
                </p:grpSpPr>
                <p:sp>
                  <p:nvSpPr>
                    <p:cNvPr id="1346" name="Google Shape;1346;p298"/>
                    <p:cNvSpPr/>
                    <p:nvPr/>
                  </p:nvSpPr>
                  <p:spPr>
                    <a:xfrm>
                      <a:off x="9141123"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347" name="Google Shape;1347;p298"/>
                    <p:cNvGrpSpPr/>
                    <p:nvPr/>
                  </p:nvGrpSpPr>
                  <p:grpSpPr>
                    <a:xfrm>
                      <a:off x="9085443" y="5928615"/>
                      <a:ext cx="1235557" cy="1236637"/>
                      <a:chOff x="2760730" y="1384339"/>
                      <a:chExt cx="1554481" cy="1555840"/>
                    </a:xfrm>
                  </p:grpSpPr>
                  <p:grpSp>
                    <p:nvGrpSpPr>
                      <p:cNvPr id="1348" name="Google Shape;1348;p298"/>
                      <p:cNvGrpSpPr/>
                      <p:nvPr/>
                    </p:nvGrpSpPr>
                    <p:grpSpPr>
                      <a:xfrm>
                        <a:off x="2914545" y="1538157"/>
                        <a:ext cx="1246852" cy="1248214"/>
                        <a:chOff x="1201738" y="1663700"/>
                        <a:chExt cx="1454150" cy="1455738"/>
                      </a:xfrm>
                    </p:grpSpPr>
                    <p:sp>
                      <p:nvSpPr>
                        <p:cNvPr id="1349" name="Google Shape;1349;p298"/>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50" name="Google Shape;1350;p298"/>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51" name="Google Shape;1351;p298"/>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52" name="Google Shape;1352;p298"/>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353" name="Google Shape;1353;p298"/>
                      <p:cNvGrpSpPr/>
                      <p:nvPr/>
                    </p:nvGrpSpPr>
                    <p:grpSpPr>
                      <a:xfrm>
                        <a:off x="2760730" y="1384339"/>
                        <a:ext cx="1554481" cy="1555840"/>
                        <a:chOff x="1022350" y="1484312"/>
                        <a:chExt cx="1812925" cy="1814513"/>
                      </a:xfrm>
                    </p:grpSpPr>
                    <p:sp>
                      <p:nvSpPr>
                        <p:cNvPr id="1354" name="Google Shape;1354;p298"/>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55" name="Google Shape;1355;p298"/>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56" name="Google Shape;1356;p298"/>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57" name="Google Shape;1357;p298"/>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358" name="Google Shape;1358;p298"/>
                  <p:cNvSpPr/>
                  <p:nvPr/>
                </p:nvSpPr>
                <p:spPr>
                  <a:xfrm>
                    <a:off x="13563181" y="5706063"/>
                    <a:ext cx="2368120" cy="45117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Switch</a:t>
                    </a:r>
                    <a:endParaRPr/>
                  </a:p>
                </p:txBody>
              </p:sp>
            </p:grpSp>
            <p:grpSp>
              <p:nvGrpSpPr>
                <p:cNvPr id="1359" name="Google Shape;1359;p298"/>
                <p:cNvGrpSpPr/>
                <p:nvPr/>
              </p:nvGrpSpPr>
              <p:grpSpPr>
                <a:xfrm>
                  <a:off x="10740513" y="6848915"/>
                  <a:ext cx="2541800" cy="1696352"/>
                  <a:chOff x="10740513" y="6848915"/>
                  <a:chExt cx="2541800" cy="1696352"/>
                </a:xfrm>
              </p:grpSpPr>
              <p:grpSp>
                <p:nvGrpSpPr>
                  <p:cNvPr id="1360" name="Google Shape;1360;p298"/>
                  <p:cNvGrpSpPr/>
                  <p:nvPr/>
                </p:nvGrpSpPr>
                <p:grpSpPr>
                  <a:xfrm>
                    <a:off x="11132670" y="6848915"/>
                    <a:ext cx="1757498" cy="1696352"/>
                    <a:chOff x="7532997" y="2334707"/>
                    <a:chExt cx="1235556" cy="1236637"/>
                  </a:xfrm>
                </p:grpSpPr>
                <p:sp>
                  <p:nvSpPr>
                    <p:cNvPr id="1361" name="Google Shape;1361;p298"/>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362" name="Google Shape;1362;p298"/>
                    <p:cNvGrpSpPr/>
                    <p:nvPr/>
                  </p:nvGrpSpPr>
                  <p:grpSpPr>
                    <a:xfrm>
                      <a:off x="7532997" y="2334707"/>
                      <a:ext cx="1235556" cy="1236637"/>
                      <a:chOff x="2760730" y="1384339"/>
                      <a:chExt cx="1554481" cy="1555840"/>
                    </a:xfrm>
                  </p:grpSpPr>
                  <p:grpSp>
                    <p:nvGrpSpPr>
                      <p:cNvPr id="1363" name="Google Shape;1363;p298"/>
                      <p:cNvGrpSpPr/>
                      <p:nvPr/>
                    </p:nvGrpSpPr>
                    <p:grpSpPr>
                      <a:xfrm>
                        <a:off x="2914545" y="1538157"/>
                        <a:ext cx="1246852" cy="1248214"/>
                        <a:chOff x="1201738" y="1663700"/>
                        <a:chExt cx="1454150" cy="1455738"/>
                      </a:xfrm>
                    </p:grpSpPr>
                    <p:sp>
                      <p:nvSpPr>
                        <p:cNvPr id="1364" name="Google Shape;1364;p298"/>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65" name="Google Shape;1365;p298"/>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66" name="Google Shape;1366;p298"/>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67" name="Google Shape;1367;p298"/>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368" name="Google Shape;1368;p298"/>
                      <p:cNvGrpSpPr/>
                      <p:nvPr/>
                    </p:nvGrpSpPr>
                    <p:grpSpPr>
                      <a:xfrm>
                        <a:off x="2760730" y="1384339"/>
                        <a:ext cx="1554481" cy="1555840"/>
                        <a:chOff x="1022350" y="1484312"/>
                        <a:chExt cx="1812925" cy="1814513"/>
                      </a:xfrm>
                    </p:grpSpPr>
                    <p:sp>
                      <p:nvSpPr>
                        <p:cNvPr id="1369" name="Google Shape;1369;p298"/>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70" name="Google Shape;1370;p298"/>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71" name="Google Shape;1371;p298"/>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72" name="Google Shape;1372;p298"/>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373" name="Google Shape;1373;p298"/>
                  <p:cNvSpPr/>
                  <p:nvPr/>
                </p:nvSpPr>
                <p:spPr>
                  <a:xfrm>
                    <a:off x="10740513" y="7471508"/>
                    <a:ext cx="2541800" cy="45117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Load balancer</a:t>
                    </a:r>
                    <a:endParaRPr/>
                  </a:p>
                </p:txBody>
              </p:sp>
            </p:grpSp>
            <p:grpSp>
              <p:nvGrpSpPr>
                <p:cNvPr id="1374" name="Google Shape;1374;p298"/>
                <p:cNvGrpSpPr/>
                <p:nvPr/>
              </p:nvGrpSpPr>
              <p:grpSpPr>
                <a:xfrm>
                  <a:off x="8115471" y="5121573"/>
                  <a:ext cx="2482132" cy="1696352"/>
                  <a:chOff x="8115471" y="5121573"/>
                  <a:chExt cx="2482132" cy="1696352"/>
                </a:xfrm>
              </p:grpSpPr>
              <p:grpSp>
                <p:nvGrpSpPr>
                  <p:cNvPr id="1375" name="Google Shape;1375;p298"/>
                  <p:cNvGrpSpPr/>
                  <p:nvPr/>
                </p:nvGrpSpPr>
                <p:grpSpPr>
                  <a:xfrm>
                    <a:off x="8477788" y="5121573"/>
                    <a:ext cx="1757498" cy="1696352"/>
                    <a:chOff x="6244550" y="5928615"/>
                    <a:chExt cx="1235557" cy="1236637"/>
                  </a:xfrm>
                </p:grpSpPr>
                <p:sp>
                  <p:nvSpPr>
                    <p:cNvPr id="1376" name="Google Shape;1376;p298"/>
                    <p:cNvSpPr/>
                    <p:nvPr/>
                  </p:nvSpPr>
                  <p:spPr>
                    <a:xfrm>
                      <a:off x="6290364"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377" name="Google Shape;1377;p298"/>
                    <p:cNvGrpSpPr/>
                    <p:nvPr/>
                  </p:nvGrpSpPr>
                  <p:grpSpPr>
                    <a:xfrm>
                      <a:off x="6244550" y="5928615"/>
                      <a:ext cx="1235557" cy="1236637"/>
                      <a:chOff x="2760730" y="1384339"/>
                      <a:chExt cx="1554481" cy="1555840"/>
                    </a:xfrm>
                  </p:grpSpPr>
                  <p:grpSp>
                    <p:nvGrpSpPr>
                      <p:cNvPr id="1378" name="Google Shape;1378;p298"/>
                      <p:cNvGrpSpPr/>
                      <p:nvPr/>
                    </p:nvGrpSpPr>
                    <p:grpSpPr>
                      <a:xfrm>
                        <a:off x="2914545" y="1538157"/>
                        <a:ext cx="1246852" cy="1248214"/>
                        <a:chOff x="1201738" y="1663700"/>
                        <a:chExt cx="1454150" cy="1455738"/>
                      </a:xfrm>
                    </p:grpSpPr>
                    <p:sp>
                      <p:nvSpPr>
                        <p:cNvPr id="1379" name="Google Shape;1379;p298"/>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80" name="Google Shape;1380;p298"/>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81" name="Google Shape;1381;p298"/>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82" name="Google Shape;1382;p298"/>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383" name="Google Shape;1383;p298"/>
                      <p:cNvGrpSpPr/>
                      <p:nvPr/>
                    </p:nvGrpSpPr>
                    <p:grpSpPr>
                      <a:xfrm>
                        <a:off x="2760730" y="1384339"/>
                        <a:ext cx="1554481" cy="1555840"/>
                        <a:chOff x="1022350" y="1484312"/>
                        <a:chExt cx="1812925" cy="1814513"/>
                      </a:xfrm>
                    </p:grpSpPr>
                    <p:sp>
                      <p:nvSpPr>
                        <p:cNvPr id="1384" name="Google Shape;1384;p298"/>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85" name="Google Shape;1385;p298"/>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86" name="Google Shape;1386;p298"/>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387" name="Google Shape;1387;p298"/>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388" name="Google Shape;1388;p298"/>
                  <p:cNvSpPr/>
                  <p:nvPr/>
                </p:nvSpPr>
                <p:spPr>
                  <a:xfrm>
                    <a:off x="8115471" y="5564723"/>
                    <a:ext cx="2482132" cy="810053"/>
                  </a:xfrm>
                  <a:prstGeom prst="rect">
                    <a:avLst/>
                  </a:prstGeom>
                  <a:solidFill>
                    <a:srgbClr val="B576C4"/>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Web application firewall</a:t>
                    </a:r>
                    <a:endParaRPr b="1" i="0" sz="2200" u="none" cap="none" strike="noStrike">
                      <a:solidFill>
                        <a:srgbClr val="000000"/>
                      </a:solidFill>
                      <a:latin typeface="Open Sans"/>
                      <a:ea typeface="Open Sans"/>
                      <a:cs typeface="Open Sans"/>
                      <a:sym typeface="Open Sans"/>
                    </a:endParaRPr>
                  </a:p>
                </p:txBody>
              </p:sp>
            </p:grpSp>
          </p:grpSp>
          <p:grpSp>
            <p:nvGrpSpPr>
              <p:cNvPr id="1389" name="Google Shape;1389;p298"/>
              <p:cNvGrpSpPr/>
              <p:nvPr/>
            </p:nvGrpSpPr>
            <p:grpSpPr>
              <a:xfrm>
                <a:off x="11131900" y="3957004"/>
                <a:ext cx="1948933" cy="1872239"/>
                <a:chOff x="11296348" y="4256930"/>
                <a:chExt cx="1948933" cy="1872239"/>
              </a:xfrm>
            </p:grpSpPr>
            <p:pic>
              <p:nvPicPr>
                <p:cNvPr id="1390" name="Google Shape;1390;p298"/>
                <p:cNvPicPr preferRelativeResize="0"/>
                <p:nvPr/>
              </p:nvPicPr>
              <p:blipFill rotWithShape="1">
                <a:blip r:embed="rId3">
                  <a:alphaModFix/>
                </a:blip>
                <a:srcRect b="0" l="0" r="0" t="0"/>
                <a:stretch/>
              </p:blipFill>
              <p:spPr>
                <a:xfrm>
                  <a:off x="11296348" y="4256930"/>
                  <a:ext cx="1602703" cy="1602703"/>
                </a:xfrm>
                <a:prstGeom prst="rect">
                  <a:avLst/>
                </a:prstGeom>
                <a:noFill/>
                <a:ln>
                  <a:noFill/>
                </a:ln>
              </p:spPr>
            </p:pic>
            <p:pic>
              <p:nvPicPr>
                <p:cNvPr id="1391" name="Google Shape;1391;p298"/>
                <p:cNvPicPr preferRelativeResize="0"/>
                <p:nvPr/>
              </p:nvPicPr>
              <p:blipFill rotWithShape="1">
                <a:blip r:embed="rId4">
                  <a:alphaModFix/>
                </a:blip>
                <a:srcRect b="0" l="0" r="0" t="0"/>
                <a:stretch/>
              </p:blipFill>
              <p:spPr>
                <a:xfrm>
                  <a:off x="12405391" y="5289279"/>
                  <a:ext cx="839890" cy="839890"/>
                </a:xfrm>
                <a:prstGeom prst="rect">
                  <a:avLst/>
                </a:prstGeom>
                <a:noFill/>
                <a:ln>
                  <a:noFill/>
                </a:ln>
              </p:spPr>
            </p:pic>
          </p:grpSp>
        </p:grpSp>
      </p:grpSp>
      <p:sp>
        <p:nvSpPr>
          <p:cNvPr id="1392" name="Google Shape;1392;p298"/>
          <p:cNvSpPr/>
          <p:nvPr/>
        </p:nvSpPr>
        <p:spPr>
          <a:xfrm>
            <a:off x="3378200" y="850768"/>
            <a:ext cx="9495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99"/>
          <p:cNvSpPr txBox="1"/>
          <p:nvPr>
            <p:ph type="title"/>
          </p:nvPr>
        </p:nvSpPr>
        <p:spPr>
          <a:xfrm>
            <a:off x="-10160" y="284142"/>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Network Devices: NIPS</a:t>
            </a:r>
            <a:endParaRPr/>
          </a:p>
        </p:txBody>
      </p:sp>
      <p:grpSp>
        <p:nvGrpSpPr>
          <p:cNvPr id="1398" name="Google Shape;1398;p299"/>
          <p:cNvGrpSpPr/>
          <p:nvPr/>
        </p:nvGrpSpPr>
        <p:grpSpPr>
          <a:xfrm>
            <a:off x="13868492" y="5083470"/>
            <a:ext cx="1757497" cy="1696352"/>
            <a:chOff x="2760730" y="1384339"/>
            <a:chExt cx="1554481" cy="1555840"/>
          </a:xfrm>
        </p:grpSpPr>
        <p:grpSp>
          <p:nvGrpSpPr>
            <p:cNvPr id="1399" name="Google Shape;1399;p299"/>
            <p:cNvGrpSpPr/>
            <p:nvPr/>
          </p:nvGrpSpPr>
          <p:grpSpPr>
            <a:xfrm>
              <a:off x="2914545" y="1538157"/>
              <a:ext cx="1246852" cy="1248214"/>
              <a:chOff x="1201738" y="1663700"/>
              <a:chExt cx="1454150" cy="1455738"/>
            </a:xfrm>
          </p:grpSpPr>
          <p:sp>
            <p:nvSpPr>
              <p:cNvPr id="1400" name="Google Shape;1400;p299"/>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01" name="Google Shape;1401;p299"/>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02" name="Google Shape;1402;p299"/>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03" name="Google Shape;1403;p299"/>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404" name="Google Shape;1404;p299"/>
            <p:cNvGrpSpPr/>
            <p:nvPr/>
          </p:nvGrpSpPr>
          <p:grpSpPr>
            <a:xfrm>
              <a:off x="2760730" y="1384339"/>
              <a:ext cx="1554481" cy="1555840"/>
              <a:chOff x="1022350" y="1484312"/>
              <a:chExt cx="1812925" cy="1814513"/>
            </a:xfrm>
          </p:grpSpPr>
          <p:sp>
            <p:nvSpPr>
              <p:cNvPr id="1405" name="Google Shape;1405;p299"/>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06" name="Google Shape;1406;p299"/>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07" name="Google Shape;1407;p299"/>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08" name="Google Shape;1408;p299"/>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nvGrpSpPr>
          <p:cNvPr id="1409" name="Google Shape;1409;p299"/>
          <p:cNvGrpSpPr/>
          <p:nvPr/>
        </p:nvGrpSpPr>
        <p:grpSpPr>
          <a:xfrm>
            <a:off x="1250950" y="1255680"/>
            <a:ext cx="14680351" cy="7289587"/>
            <a:chOff x="1250950" y="1255680"/>
            <a:chExt cx="14680351" cy="7289587"/>
          </a:xfrm>
        </p:grpSpPr>
        <p:sp>
          <p:nvSpPr>
            <p:cNvPr id="1410" name="Google Shape;1410;p299"/>
            <p:cNvSpPr/>
            <p:nvPr/>
          </p:nvSpPr>
          <p:spPr>
            <a:xfrm>
              <a:off x="1250950" y="2741889"/>
              <a:ext cx="6408907" cy="4317174"/>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Monitors the network, protecting it against attacks by continuously checking for signs of malicious activity and taking action to prevent or mitigate them.</a:t>
              </a:r>
              <a:endParaRPr/>
            </a:p>
            <a:p>
              <a:pPr indent="-186880" lvl="0" marL="342900" marR="0" rtl="0" algn="l">
                <a:lnSpc>
                  <a:spcPct val="114000"/>
                </a:lnSpc>
                <a:spcBef>
                  <a:spcPts val="0"/>
                </a:spcBef>
                <a:spcAft>
                  <a:spcPts val="0"/>
                </a:spcAft>
                <a:buClr>
                  <a:srgbClr val="000000"/>
                </a:buClr>
                <a:buSzPts val="2457"/>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457"/>
                <a:buFont typeface="Arial"/>
                <a:buChar char="•"/>
              </a:pPr>
              <a:r>
                <a:rPr b="0" i="0" lang="en-US" sz="2200" u="none" cap="none" strike="noStrike">
                  <a:solidFill>
                    <a:srgbClr val="3F3F3F"/>
                  </a:solidFill>
                  <a:latin typeface="Open Sans"/>
                  <a:ea typeface="Open Sans"/>
                  <a:cs typeface="Open Sans"/>
                  <a:sym typeface="Open Sans"/>
                </a:rPr>
                <a:t>Analyzes all incoming and outgoing network traffic, looking for suspicious patterns or signatures that might indicate an attack.</a:t>
              </a:r>
              <a:endParaRPr b="0" i="0" sz="2200" u="none" cap="none" strike="noStrike">
                <a:solidFill>
                  <a:srgbClr val="3F3F3F"/>
                </a:solidFill>
                <a:latin typeface="Open Sans"/>
                <a:ea typeface="Open Sans"/>
                <a:cs typeface="Open Sans"/>
                <a:sym typeface="Open Sans"/>
              </a:endParaRPr>
            </a:p>
          </p:txBody>
        </p:sp>
        <p:grpSp>
          <p:nvGrpSpPr>
            <p:cNvPr id="1411" name="Google Shape;1411;p299"/>
            <p:cNvGrpSpPr/>
            <p:nvPr/>
          </p:nvGrpSpPr>
          <p:grpSpPr>
            <a:xfrm>
              <a:off x="8107173" y="1255680"/>
              <a:ext cx="7824128" cy="7289587"/>
              <a:chOff x="8107173" y="1255680"/>
              <a:chExt cx="7824128" cy="7289587"/>
            </a:xfrm>
          </p:grpSpPr>
          <p:grpSp>
            <p:nvGrpSpPr>
              <p:cNvPr id="1412" name="Google Shape;1412;p299"/>
              <p:cNvGrpSpPr/>
              <p:nvPr/>
            </p:nvGrpSpPr>
            <p:grpSpPr>
              <a:xfrm>
                <a:off x="8107173" y="1255680"/>
                <a:ext cx="7824128" cy="7289587"/>
                <a:chOff x="8107173" y="1255680"/>
                <a:chExt cx="7824128" cy="7289587"/>
              </a:xfrm>
            </p:grpSpPr>
            <p:sp>
              <p:nvSpPr>
                <p:cNvPr id="1413" name="Google Shape;1413;p299"/>
                <p:cNvSpPr/>
                <p:nvPr/>
              </p:nvSpPr>
              <p:spPr>
                <a:xfrm>
                  <a:off x="9064431" y="2000002"/>
                  <a:ext cx="5954355" cy="5742169"/>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414" name="Google Shape;1414;p299"/>
                <p:cNvGrpSpPr/>
                <p:nvPr/>
              </p:nvGrpSpPr>
              <p:grpSpPr>
                <a:xfrm>
                  <a:off x="10782707" y="1255680"/>
                  <a:ext cx="2394045" cy="1696352"/>
                  <a:chOff x="10782707" y="1255680"/>
                  <a:chExt cx="2394045" cy="1696352"/>
                </a:xfrm>
              </p:grpSpPr>
              <p:grpSp>
                <p:nvGrpSpPr>
                  <p:cNvPr id="1415" name="Google Shape;1415;p299"/>
                  <p:cNvGrpSpPr/>
                  <p:nvPr/>
                </p:nvGrpSpPr>
                <p:grpSpPr>
                  <a:xfrm>
                    <a:off x="11100986" y="1255680"/>
                    <a:ext cx="1757498" cy="1696352"/>
                    <a:chOff x="7532997" y="2334707"/>
                    <a:chExt cx="1235556" cy="1236637"/>
                  </a:xfrm>
                </p:grpSpPr>
                <p:sp>
                  <p:nvSpPr>
                    <p:cNvPr id="1416" name="Google Shape;1416;p299"/>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417" name="Google Shape;1417;p299"/>
                    <p:cNvGrpSpPr/>
                    <p:nvPr/>
                  </p:nvGrpSpPr>
                  <p:grpSpPr>
                    <a:xfrm>
                      <a:off x="7532997" y="2334707"/>
                      <a:ext cx="1235556" cy="1236637"/>
                      <a:chOff x="2760730" y="1384339"/>
                      <a:chExt cx="1554481" cy="1555840"/>
                    </a:xfrm>
                  </p:grpSpPr>
                  <p:grpSp>
                    <p:nvGrpSpPr>
                      <p:cNvPr id="1418" name="Google Shape;1418;p299"/>
                      <p:cNvGrpSpPr/>
                      <p:nvPr/>
                    </p:nvGrpSpPr>
                    <p:grpSpPr>
                      <a:xfrm>
                        <a:off x="2914545" y="1538157"/>
                        <a:ext cx="1246852" cy="1248214"/>
                        <a:chOff x="1201738" y="1663700"/>
                        <a:chExt cx="1454150" cy="1455738"/>
                      </a:xfrm>
                    </p:grpSpPr>
                    <p:sp>
                      <p:nvSpPr>
                        <p:cNvPr id="1419" name="Google Shape;1419;p299"/>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20" name="Google Shape;1420;p299"/>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21" name="Google Shape;1421;p299"/>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22" name="Google Shape;1422;p299"/>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423" name="Google Shape;1423;p299"/>
                      <p:cNvGrpSpPr/>
                      <p:nvPr/>
                    </p:nvGrpSpPr>
                    <p:grpSpPr>
                      <a:xfrm>
                        <a:off x="2760730" y="1384339"/>
                        <a:ext cx="1554481" cy="1555840"/>
                        <a:chOff x="1022350" y="1484312"/>
                        <a:chExt cx="1812925" cy="1814513"/>
                      </a:xfrm>
                    </p:grpSpPr>
                    <p:sp>
                      <p:nvSpPr>
                        <p:cNvPr id="1424" name="Google Shape;1424;p299"/>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25" name="Google Shape;1425;p299"/>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26" name="Google Shape;1426;p299"/>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27" name="Google Shape;1427;p299"/>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428" name="Google Shape;1428;p299"/>
                  <p:cNvSpPr/>
                  <p:nvPr/>
                </p:nvSpPr>
                <p:spPr>
                  <a:xfrm>
                    <a:off x="10782707" y="1698833"/>
                    <a:ext cx="2394045" cy="810053"/>
                  </a:xfrm>
                  <a:prstGeom prst="rect">
                    <a:avLst/>
                  </a:prstGeom>
                  <a:solidFill>
                    <a:srgbClr val="F2F2F2"/>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Wireless access point</a:t>
                    </a:r>
                    <a:endParaRPr b="0" i="0" sz="2200" u="none" cap="none" strike="noStrike">
                      <a:solidFill>
                        <a:srgbClr val="3F3F3F"/>
                      </a:solidFill>
                      <a:latin typeface="Open Sans"/>
                      <a:ea typeface="Open Sans"/>
                      <a:cs typeface="Open Sans"/>
                      <a:sym typeface="Open Sans"/>
                    </a:endParaRPr>
                  </a:p>
                </p:txBody>
              </p:sp>
            </p:grpSp>
            <p:grpSp>
              <p:nvGrpSpPr>
                <p:cNvPr id="1429" name="Google Shape;1429;p299"/>
                <p:cNvGrpSpPr/>
                <p:nvPr/>
              </p:nvGrpSpPr>
              <p:grpSpPr>
                <a:xfrm>
                  <a:off x="13401094" y="2680978"/>
                  <a:ext cx="2486597" cy="1696351"/>
                  <a:chOff x="13401094" y="2680978"/>
                  <a:chExt cx="2486597" cy="1696351"/>
                </a:xfrm>
              </p:grpSpPr>
              <p:grpSp>
                <p:nvGrpSpPr>
                  <p:cNvPr id="1430" name="Google Shape;1430;p299"/>
                  <p:cNvGrpSpPr/>
                  <p:nvPr/>
                </p:nvGrpSpPr>
                <p:grpSpPr>
                  <a:xfrm>
                    <a:off x="13765643" y="2680978"/>
                    <a:ext cx="1757498" cy="1696351"/>
                    <a:chOff x="9548495" y="3969557"/>
                    <a:chExt cx="1235557" cy="1236637"/>
                  </a:xfrm>
                </p:grpSpPr>
                <p:sp>
                  <p:nvSpPr>
                    <p:cNvPr id="1431" name="Google Shape;1431;p299"/>
                    <p:cNvSpPr/>
                    <p:nvPr/>
                  </p:nvSpPr>
                  <p:spPr>
                    <a:xfrm>
                      <a:off x="9617956" y="403079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432" name="Google Shape;1432;p299"/>
                    <p:cNvGrpSpPr/>
                    <p:nvPr/>
                  </p:nvGrpSpPr>
                  <p:grpSpPr>
                    <a:xfrm>
                      <a:off x="9548495" y="3969557"/>
                      <a:ext cx="1235557" cy="1236637"/>
                      <a:chOff x="2760730" y="1384339"/>
                      <a:chExt cx="1554481" cy="1555840"/>
                    </a:xfrm>
                  </p:grpSpPr>
                  <p:grpSp>
                    <p:nvGrpSpPr>
                      <p:cNvPr id="1433" name="Google Shape;1433;p299"/>
                      <p:cNvGrpSpPr/>
                      <p:nvPr/>
                    </p:nvGrpSpPr>
                    <p:grpSpPr>
                      <a:xfrm>
                        <a:off x="2914545" y="1538157"/>
                        <a:ext cx="1246852" cy="1248214"/>
                        <a:chOff x="1201738" y="1663700"/>
                        <a:chExt cx="1454150" cy="1455738"/>
                      </a:xfrm>
                    </p:grpSpPr>
                    <p:sp>
                      <p:nvSpPr>
                        <p:cNvPr id="1434" name="Google Shape;1434;p299"/>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35" name="Google Shape;1435;p299"/>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36" name="Google Shape;1436;p299"/>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37" name="Google Shape;1437;p299"/>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438" name="Google Shape;1438;p299"/>
                      <p:cNvGrpSpPr/>
                      <p:nvPr/>
                    </p:nvGrpSpPr>
                    <p:grpSpPr>
                      <a:xfrm>
                        <a:off x="2760730" y="1384339"/>
                        <a:ext cx="1554481" cy="1555840"/>
                        <a:chOff x="1022350" y="1484312"/>
                        <a:chExt cx="1812925" cy="1814513"/>
                      </a:xfrm>
                    </p:grpSpPr>
                    <p:sp>
                      <p:nvSpPr>
                        <p:cNvPr id="1439" name="Google Shape;1439;p299"/>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40" name="Google Shape;1440;p299"/>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41" name="Google Shape;1441;p299"/>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42" name="Google Shape;1442;p299"/>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443" name="Google Shape;1443;p299"/>
                  <p:cNvSpPr/>
                  <p:nvPr/>
                </p:nvSpPr>
                <p:spPr>
                  <a:xfrm>
                    <a:off x="13401094" y="3303573"/>
                    <a:ext cx="2486597" cy="45117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Router</a:t>
                    </a:r>
                    <a:endParaRPr b="0" i="0" sz="2200" u="none" cap="none" strike="noStrike">
                      <a:solidFill>
                        <a:srgbClr val="3F3F3F"/>
                      </a:solidFill>
                      <a:latin typeface="Open Sans"/>
                      <a:ea typeface="Open Sans"/>
                      <a:cs typeface="Open Sans"/>
                      <a:sym typeface="Open Sans"/>
                    </a:endParaRPr>
                  </a:p>
                </p:txBody>
              </p:sp>
            </p:grpSp>
            <p:grpSp>
              <p:nvGrpSpPr>
                <p:cNvPr id="1444" name="Google Shape;1444;p299"/>
                <p:cNvGrpSpPr/>
                <p:nvPr/>
              </p:nvGrpSpPr>
              <p:grpSpPr>
                <a:xfrm>
                  <a:off x="8107173" y="5121573"/>
                  <a:ext cx="2482132" cy="1696352"/>
                  <a:chOff x="8107173" y="5121573"/>
                  <a:chExt cx="2482132" cy="1696352"/>
                </a:xfrm>
              </p:grpSpPr>
              <p:grpSp>
                <p:nvGrpSpPr>
                  <p:cNvPr id="1445" name="Google Shape;1445;p299"/>
                  <p:cNvGrpSpPr/>
                  <p:nvPr/>
                </p:nvGrpSpPr>
                <p:grpSpPr>
                  <a:xfrm>
                    <a:off x="8469490" y="5121573"/>
                    <a:ext cx="1757498" cy="1696352"/>
                    <a:chOff x="6244550" y="5928615"/>
                    <a:chExt cx="1235557" cy="1236637"/>
                  </a:xfrm>
                </p:grpSpPr>
                <p:sp>
                  <p:nvSpPr>
                    <p:cNvPr id="1446" name="Google Shape;1446;p299"/>
                    <p:cNvSpPr/>
                    <p:nvPr/>
                  </p:nvSpPr>
                  <p:spPr>
                    <a:xfrm>
                      <a:off x="6290364"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447" name="Google Shape;1447;p299"/>
                    <p:cNvGrpSpPr/>
                    <p:nvPr/>
                  </p:nvGrpSpPr>
                  <p:grpSpPr>
                    <a:xfrm>
                      <a:off x="6244550" y="5928615"/>
                      <a:ext cx="1235557" cy="1236637"/>
                      <a:chOff x="2760730" y="1384339"/>
                      <a:chExt cx="1554481" cy="1555840"/>
                    </a:xfrm>
                  </p:grpSpPr>
                  <p:grpSp>
                    <p:nvGrpSpPr>
                      <p:cNvPr id="1448" name="Google Shape;1448;p299"/>
                      <p:cNvGrpSpPr/>
                      <p:nvPr/>
                    </p:nvGrpSpPr>
                    <p:grpSpPr>
                      <a:xfrm>
                        <a:off x="2914545" y="1538157"/>
                        <a:ext cx="1246852" cy="1248214"/>
                        <a:chOff x="1201738" y="1663700"/>
                        <a:chExt cx="1454150" cy="1455738"/>
                      </a:xfrm>
                    </p:grpSpPr>
                    <p:sp>
                      <p:nvSpPr>
                        <p:cNvPr id="1449" name="Google Shape;1449;p299"/>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50" name="Google Shape;1450;p299"/>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51" name="Google Shape;1451;p299"/>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52" name="Google Shape;1452;p299"/>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453" name="Google Shape;1453;p299"/>
                      <p:cNvGrpSpPr/>
                      <p:nvPr/>
                    </p:nvGrpSpPr>
                    <p:grpSpPr>
                      <a:xfrm>
                        <a:off x="2760730" y="1384339"/>
                        <a:ext cx="1554481" cy="1555840"/>
                        <a:chOff x="1022350" y="1484312"/>
                        <a:chExt cx="1812925" cy="1814513"/>
                      </a:xfrm>
                    </p:grpSpPr>
                    <p:sp>
                      <p:nvSpPr>
                        <p:cNvPr id="1454" name="Google Shape;1454;p299"/>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55" name="Google Shape;1455;p299"/>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56" name="Google Shape;1456;p299"/>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57" name="Google Shape;1457;p299"/>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458" name="Google Shape;1458;p299"/>
                  <p:cNvSpPr/>
                  <p:nvPr/>
                </p:nvSpPr>
                <p:spPr>
                  <a:xfrm>
                    <a:off x="8107173" y="5564723"/>
                    <a:ext cx="2482132"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Web application firewall</a:t>
                    </a:r>
                    <a:endParaRPr b="0" i="0" sz="2200" u="none" cap="none" strike="noStrike">
                      <a:solidFill>
                        <a:srgbClr val="3F3F3F"/>
                      </a:solidFill>
                      <a:latin typeface="Open Sans"/>
                      <a:ea typeface="Open Sans"/>
                      <a:cs typeface="Open Sans"/>
                      <a:sym typeface="Open Sans"/>
                    </a:endParaRPr>
                  </a:p>
                </p:txBody>
              </p:sp>
            </p:grpSp>
            <p:sp>
              <p:nvSpPr>
                <p:cNvPr id="1459" name="Google Shape;1459;p299"/>
                <p:cNvSpPr/>
                <p:nvPr/>
              </p:nvSpPr>
              <p:spPr>
                <a:xfrm>
                  <a:off x="13563181" y="5706063"/>
                  <a:ext cx="2368120" cy="45117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Switch</a:t>
                  </a:r>
                  <a:endParaRPr b="0" i="0" sz="2200" u="none" cap="none" strike="noStrike">
                    <a:solidFill>
                      <a:srgbClr val="3F3F3F"/>
                    </a:solidFill>
                    <a:latin typeface="Open Sans"/>
                    <a:ea typeface="Open Sans"/>
                    <a:cs typeface="Open Sans"/>
                    <a:sym typeface="Open Sans"/>
                  </a:endParaRPr>
                </a:p>
              </p:txBody>
            </p:sp>
            <p:grpSp>
              <p:nvGrpSpPr>
                <p:cNvPr id="1460" name="Google Shape;1460;p299"/>
                <p:cNvGrpSpPr/>
                <p:nvPr/>
              </p:nvGrpSpPr>
              <p:grpSpPr>
                <a:xfrm>
                  <a:off x="10740513" y="6848915"/>
                  <a:ext cx="2541800" cy="1696352"/>
                  <a:chOff x="10740513" y="6848915"/>
                  <a:chExt cx="2541800" cy="1696352"/>
                </a:xfrm>
              </p:grpSpPr>
              <p:grpSp>
                <p:nvGrpSpPr>
                  <p:cNvPr id="1461" name="Google Shape;1461;p299"/>
                  <p:cNvGrpSpPr/>
                  <p:nvPr/>
                </p:nvGrpSpPr>
                <p:grpSpPr>
                  <a:xfrm>
                    <a:off x="11132670" y="6848915"/>
                    <a:ext cx="1757498" cy="1696352"/>
                    <a:chOff x="7532997" y="2334707"/>
                    <a:chExt cx="1235556" cy="1236637"/>
                  </a:xfrm>
                </p:grpSpPr>
                <p:sp>
                  <p:nvSpPr>
                    <p:cNvPr id="1462" name="Google Shape;1462;p299"/>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463" name="Google Shape;1463;p299"/>
                    <p:cNvGrpSpPr/>
                    <p:nvPr/>
                  </p:nvGrpSpPr>
                  <p:grpSpPr>
                    <a:xfrm>
                      <a:off x="7532997" y="2334707"/>
                      <a:ext cx="1235556" cy="1236637"/>
                      <a:chOff x="2760730" y="1384339"/>
                      <a:chExt cx="1554481" cy="1555840"/>
                    </a:xfrm>
                  </p:grpSpPr>
                  <p:grpSp>
                    <p:nvGrpSpPr>
                      <p:cNvPr id="1464" name="Google Shape;1464;p299"/>
                      <p:cNvGrpSpPr/>
                      <p:nvPr/>
                    </p:nvGrpSpPr>
                    <p:grpSpPr>
                      <a:xfrm>
                        <a:off x="2914545" y="1538157"/>
                        <a:ext cx="1246852" cy="1248214"/>
                        <a:chOff x="1201738" y="1663700"/>
                        <a:chExt cx="1454150" cy="1455738"/>
                      </a:xfrm>
                    </p:grpSpPr>
                    <p:sp>
                      <p:nvSpPr>
                        <p:cNvPr id="1465" name="Google Shape;1465;p299"/>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66" name="Google Shape;1466;p299"/>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67" name="Google Shape;1467;p299"/>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68" name="Google Shape;1468;p299"/>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469" name="Google Shape;1469;p299"/>
                      <p:cNvGrpSpPr/>
                      <p:nvPr/>
                    </p:nvGrpSpPr>
                    <p:grpSpPr>
                      <a:xfrm>
                        <a:off x="2760730" y="1384339"/>
                        <a:ext cx="1554481" cy="1555840"/>
                        <a:chOff x="1022350" y="1484312"/>
                        <a:chExt cx="1812925" cy="1814513"/>
                      </a:xfrm>
                    </p:grpSpPr>
                    <p:sp>
                      <p:nvSpPr>
                        <p:cNvPr id="1470" name="Google Shape;1470;p299"/>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71" name="Google Shape;1471;p299"/>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72" name="Google Shape;1472;p299"/>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73" name="Google Shape;1473;p299"/>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474" name="Google Shape;1474;p299"/>
                  <p:cNvSpPr/>
                  <p:nvPr/>
                </p:nvSpPr>
                <p:spPr>
                  <a:xfrm>
                    <a:off x="10740513" y="7471508"/>
                    <a:ext cx="2541800" cy="45117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Load balancer</a:t>
                    </a:r>
                    <a:endParaRPr b="0" i="0" sz="2200" u="none" cap="none" strike="noStrike">
                      <a:solidFill>
                        <a:srgbClr val="3F3F3F"/>
                      </a:solidFill>
                      <a:latin typeface="Open Sans"/>
                      <a:ea typeface="Open Sans"/>
                      <a:cs typeface="Open Sans"/>
                      <a:sym typeface="Open Sans"/>
                    </a:endParaRPr>
                  </a:p>
                </p:txBody>
              </p:sp>
            </p:grpSp>
            <p:grpSp>
              <p:nvGrpSpPr>
                <p:cNvPr id="1475" name="Google Shape;1475;p299"/>
                <p:cNvGrpSpPr/>
                <p:nvPr/>
              </p:nvGrpSpPr>
              <p:grpSpPr>
                <a:xfrm>
                  <a:off x="8120403" y="2788311"/>
                  <a:ext cx="2916399" cy="1696352"/>
                  <a:chOff x="8120403" y="2788311"/>
                  <a:chExt cx="2916399" cy="1696352"/>
                </a:xfrm>
              </p:grpSpPr>
              <p:grpSp>
                <p:nvGrpSpPr>
                  <p:cNvPr id="1476" name="Google Shape;1476;p299"/>
                  <p:cNvGrpSpPr/>
                  <p:nvPr/>
                </p:nvGrpSpPr>
                <p:grpSpPr>
                  <a:xfrm>
                    <a:off x="8730004" y="2788311"/>
                    <a:ext cx="1757498" cy="1696352"/>
                    <a:chOff x="5424009" y="3969557"/>
                    <a:chExt cx="1235557" cy="1236637"/>
                  </a:xfrm>
                </p:grpSpPr>
                <p:sp>
                  <p:nvSpPr>
                    <p:cNvPr id="1477" name="Google Shape;1477;p299"/>
                    <p:cNvSpPr/>
                    <p:nvPr/>
                  </p:nvSpPr>
                  <p:spPr>
                    <a:xfrm>
                      <a:off x="5485261" y="4033307"/>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478" name="Google Shape;1478;p299"/>
                    <p:cNvGrpSpPr/>
                    <p:nvPr/>
                  </p:nvGrpSpPr>
                  <p:grpSpPr>
                    <a:xfrm>
                      <a:off x="5424009" y="3969557"/>
                      <a:ext cx="1235557" cy="1236637"/>
                      <a:chOff x="2760730" y="1384339"/>
                      <a:chExt cx="1554481" cy="1555840"/>
                    </a:xfrm>
                  </p:grpSpPr>
                  <p:grpSp>
                    <p:nvGrpSpPr>
                      <p:cNvPr id="1479" name="Google Shape;1479;p299"/>
                      <p:cNvGrpSpPr/>
                      <p:nvPr/>
                    </p:nvGrpSpPr>
                    <p:grpSpPr>
                      <a:xfrm>
                        <a:off x="2914545" y="1538157"/>
                        <a:ext cx="1246852" cy="1248214"/>
                        <a:chOff x="1201738" y="1663700"/>
                        <a:chExt cx="1454150" cy="1455738"/>
                      </a:xfrm>
                    </p:grpSpPr>
                    <p:sp>
                      <p:nvSpPr>
                        <p:cNvPr id="1480" name="Google Shape;1480;p299"/>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81" name="Google Shape;1481;p299"/>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82" name="Google Shape;1482;p299"/>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83" name="Google Shape;1483;p299"/>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484" name="Google Shape;1484;p299"/>
                      <p:cNvGrpSpPr/>
                      <p:nvPr/>
                    </p:nvGrpSpPr>
                    <p:grpSpPr>
                      <a:xfrm>
                        <a:off x="2760730" y="1384339"/>
                        <a:ext cx="1554481" cy="1555840"/>
                        <a:chOff x="1022350" y="1484312"/>
                        <a:chExt cx="1812925" cy="1814513"/>
                      </a:xfrm>
                    </p:grpSpPr>
                    <p:sp>
                      <p:nvSpPr>
                        <p:cNvPr id="1485" name="Google Shape;1485;p299"/>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86" name="Google Shape;1486;p299"/>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87" name="Google Shape;1487;p299"/>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488" name="Google Shape;1488;p299"/>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489" name="Google Shape;1489;p299"/>
                  <p:cNvSpPr/>
                  <p:nvPr/>
                </p:nvSpPr>
                <p:spPr>
                  <a:xfrm>
                    <a:off x="8120403" y="3251786"/>
                    <a:ext cx="2916399" cy="769401"/>
                  </a:xfrm>
                  <a:prstGeom prst="rect">
                    <a:avLst/>
                  </a:prstGeom>
                  <a:solidFill>
                    <a:srgbClr val="F29B26"/>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Network intrusion prevention system</a:t>
                    </a:r>
                    <a:endParaRPr b="1" i="0" sz="2200" u="none" cap="none" strike="noStrike">
                      <a:solidFill>
                        <a:srgbClr val="000000"/>
                      </a:solidFill>
                      <a:latin typeface="Open Sans"/>
                      <a:ea typeface="Open Sans"/>
                      <a:cs typeface="Open Sans"/>
                      <a:sym typeface="Open Sans"/>
                    </a:endParaRPr>
                  </a:p>
                </p:txBody>
              </p:sp>
            </p:grpSp>
          </p:grpSp>
          <p:pic>
            <p:nvPicPr>
              <p:cNvPr id="1490" name="Google Shape;1490;p299"/>
              <p:cNvPicPr preferRelativeResize="0"/>
              <p:nvPr/>
            </p:nvPicPr>
            <p:blipFill rotWithShape="1">
              <a:blip r:embed="rId3">
                <a:alphaModFix/>
              </a:blip>
              <a:srcRect b="0" l="0" r="0" t="0"/>
              <a:stretch/>
            </p:blipFill>
            <p:spPr>
              <a:xfrm>
                <a:off x="11142084" y="4023323"/>
                <a:ext cx="1754307" cy="1754307"/>
              </a:xfrm>
              <a:prstGeom prst="rect">
                <a:avLst/>
              </a:prstGeom>
              <a:noFill/>
              <a:ln>
                <a:noFill/>
              </a:ln>
            </p:spPr>
          </p:pic>
        </p:grpSp>
      </p:grpSp>
      <p:sp>
        <p:nvSpPr>
          <p:cNvPr id="1491" name="Google Shape;1491;p299"/>
          <p:cNvSpPr/>
          <p:nvPr/>
        </p:nvSpPr>
        <p:spPr>
          <a:xfrm>
            <a:off x="5613400" y="850710"/>
            <a:ext cx="502848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300"/>
          <p:cNvSpPr txBox="1"/>
          <p:nvPr>
            <p:ph type="title"/>
          </p:nvPr>
        </p:nvSpPr>
        <p:spPr>
          <a:xfrm>
            <a:off x="-10160" y="284142"/>
            <a:ext cx="16276320" cy="687244"/>
          </a:xfrm>
          <a:prstGeom prst="rect">
            <a:avLst/>
          </a:prstGeom>
          <a:noFill/>
          <a:ln>
            <a:noFill/>
          </a:ln>
        </p:spPr>
        <p:txBody>
          <a:bodyPr anchorCtr="0" anchor="ctr" bIns="45700" lIns="91425" spcFirstLastPara="1" rIns="91425" wrap="square" tIns="45700">
            <a:normAutofit/>
          </a:bodyPr>
          <a:lstStyle/>
          <a:p>
            <a:pPr indent="11811"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Network Devices</a:t>
            </a:r>
            <a:r>
              <a:rPr lang="en-US"/>
              <a:t>: Wireless Access Point</a:t>
            </a:r>
            <a:endParaRPr>
              <a:solidFill>
                <a:srgbClr val="3F3F3F"/>
              </a:solidFill>
              <a:latin typeface="Open Sans"/>
              <a:ea typeface="Open Sans"/>
              <a:cs typeface="Open Sans"/>
              <a:sym typeface="Open Sans"/>
            </a:endParaRPr>
          </a:p>
        </p:txBody>
      </p:sp>
      <p:grpSp>
        <p:nvGrpSpPr>
          <p:cNvPr id="1497" name="Google Shape;1497;p300"/>
          <p:cNvGrpSpPr/>
          <p:nvPr/>
        </p:nvGrpSpPr>
        <p:grpSpPr>
          <a:xfrm>
            <a:off x="938944" y="1265130"/>
            <a:ext cx="14378112" cy="7289587"/>
            <a:chOff x="1553189" y="1255680"/>
            <a:chExt cx="14378112" cy="7289587"/>
          </a:xfrm>
        </p:grpSpPr>
        <p:sp>
          <p:nvSpPr>
            <p:cNvPr id="1498" name="Google Shape;1498;p300"/>
            <p:cNvSpPr/>
            <p:nvPr/>
          </p:nvSpPr>
          <p:spPr>
            <a:xfrm>
              <a:off x="1553189" y="4012184"/>
              <a:ext cx="6106668" cy="1776585"/>
            </a:xfrm>
            <a:prstGeom prst="roundRect">
              <a:avLst>
                <a:gd fmla="val 2566" name="adj"/>
              </a:avLst>
            </a:prstGeom>
            <a:solidFill>
              <a:srgbClr val="F2F2F2"/>
            </a:solidFill>
            <a:ln cap="flat" cmpd="sng" w="12700">
              <a:solidFill>
                <a:srgbClr val="8296B0"/>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368300" lvl="0" marL="457200" marR="248283"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A WAP is a device that enables wireless devices to connect to a wired network, providing Wi-Fi connectivity.</a:t>
              </a:r>
              <a:endParaRPr/>
            </a:p>
          </p:txBody>
        </p:sp>
        <p:grpSp>
          <p:nvGrpSpPr>
            <p:cNvPr id="1499" name="Google Shape;1499;p300"/>
            <p:cNvGrpSpPr/>
            <p:nvPr/>
          </p:nvGrpSpPr>
          <p:grpSpPr>
            <a:xfrm>
              <a:off x="7909170" y="1255680"/>
              <a:ext cx="8022131" cy="7289587"/>
              <a:chOff x="7909170" y="1255680"/>
              <a:chExt cx="8022131" cy="7289587"/>
            </a:xfrm>
          </p:grpSpPr>
          <p:grpSp>
            <p:nvGrpSpPr>
              <p:cNvPr id="1500" name="Google Shape;1500;p300"/>
              <p:cNvGrpSpPr/>
              <p:nvPr/>
            </p:nvGrpSpPr>
            <p:grpSpPr>
              <a:xfrm>
                <a:off x="7909170" y="1255680"/>
                <a:ext cx="8022131" cy="7289587"/>
                <a:chOff x="7909170" y="1255680"/>
                <a:chExt cx="8022131" cy="7289587"/>
              </a:xfrm>
            </p:grpSpPr>
            <p:sp>
              <p:nvSpPr>
                <p:cNvPr id="1501" name="Google Shape;1501;p300"/>
                <p:cNvSpPr/>
                <p:nvPr/>
              </p:nvSpPr>
              <p:spPr>
                <a:xfrm>
                  <a:off x="9064431" y="2000002"/>
                  <a:ext cx="5954355" cy="5742169"/>
                </a:xfrm>
                <a:prstGeom prst="ellipse">
                  <a:avLst/>
                </a:prstGeom>
                <a:noFill/>
                <a:ln cap="flat" cmpd="sng" w="38100">
                  <a:solidFill>
                    <a:srgbClr val="323F4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502" name="Google Shape;1502;p300"/>
                <p:cNvGrpSpPr/>
                <p:nvPr/>
              </p:nvGrpSpPr>
              <p:grpSpPr>
                <a:xfrm>
                  <a:off x="13401094" y="2680978"/>
                  <a:ext cx="2486597" cy="1696351"/>
                  <a:chOff x="13401094" y="2680978"/>
                  <a:chExt cx="2486597" cy="1696351"/>
                </a:xfrm>
              </p:grpSpPr>
              <p:grpSp>
                <p:nvGrpSpPr>
                  <p:cNvPr id="1503" name="Google Shape;1503;p300"/>
                  <p:cNvGrpSpPr/>
                  <p:nvPr/>
                </p:nvGrpSpPr>
                <p:grpSpPr>
                  <a:xfrm>
                    <a:off x="13765643" y="2680978"/>
                    <a:ext cx="1757498" cy="1696351"/>
                    <a:chOff x="9548495" y="3969557"/>
                    <a:chExt cx="1235557" cy="1236637"/>
                  </a:xfrm>
                </p:grpSpPr>
                <p:sp>
                  <p:nvSpPr>
                    <p:cNvPr id="1504" name="Google Shape;1504;p300"/>
                    <p:cNvSpPr/>
                    <p:nvPr/>
                  </p:nvSpPr>
                  <p:spPr>
                    <a:xfrm>
                      <a:off x="9617956" y="403079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505" name="Google Shape;1505;p300"/>
                    <p:cNvGrpSpPr/>
                    <p:nvPr/>
                  </p:nvGrpSpPr>
                  <p:grpSpPr>
                    <a:xfrm>
                      <a:off x="9548495" y="3969557"/>
                      <a:ext cx="1235557" cy="1236637"/>
                      <a:chOff x="2760730" y="1384339"/>
                      <a:chExt cx="1554481" cy="1555840"/>
                    </a:xfrm>
                  </p:grpSpPr>
                  <p:grpSp>
                    <p:nvGrpSpPr>
                      <p:cNvPr id="1506" name="Google Shape;1506;p300"/>
                      <p:cNvGrpSpPr/>
                      <p:nvPr/>
                    </p:nvGrpSpPr>
                    <p:grpSpPr>
                      <a:xfrm>
                        <a:off x="2914545" y="1538157"/>
                        <a:ext cx="1246852" cy="1248214"/>
                        <a:chOff x="1201738" y="1663700"/>
                        <a:chExt cx="1454150" cy="1455738"/>
                      </a:xfrm>
                    </p:grpSpPr>
                    <p:sp>
                      <p:nvSpPr>
                        <p:cNvPr id="1507" name="Google Shape;1507;p300"/>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08" name="Google Shape;1508;p300"/>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09" name="Google Shape;1509;p300"/>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10" name="Google Shape;1510;p300"/>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511" name="Google Shape;1511;p300"/>
                      <p:cNvGrpSpPr/>
                      <p:nvPr/>
                    </p:nvGrpSpPr>
                    <p:grpSpPr>
                      <a:xfrm>
                        <a:off x="2760730" y="1384339"/>
                        <a:ext cx="1554481" cy="1555840"/>
                        <a:chOff x="1022350" y="1484312"/>
                        <a:chExt cx="1812925" cy="1814513"/>
                      </a:xfrm>
                    </p:grpSpPr>
                    <p:sp>
                      <p:nvSpPr>
                        <p:cNvPr id="1512" name="Google Shape;1512;p300"/>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13" name="Google Shape;1513;p300"/>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14" name="Google Shape;1514;p300"/>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15" name="Google Shape;1515;p300"/>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6FBA4A"/>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516" name="Google Shape;1516;p300"/>
                  <p:cNvSpPr/>
                  <p:nvPr/>
                </p:nvSpPr>
                <p:spPr>
                  <a:xfrm>
                    <a:off x="13401094" y="3303573"/>
                    <a:ext cx="2486597" cy="451173"/>
                  </a:xfrm>
                  <a:prstGeom prst="rect">
                    <a:avLst/>
                  </a:prstGeom>
                  <a:solidFill>
                    <a:srgbClr val="F2F2F2"/>
                  </a:solidFill>
                  <a:ln>
                    <a:noFill/>
                  </a:ln>
                </p:spPr>
                <p:txBody>
                  <a:bodyPr anchorCtr="0" anchor="t" bIns="45700" lIns="91425" spcFirstLastPara="1" rIns="91425" wrap="square" tIns="45700">
                    <a:spAutoFit/>
                  </a:bodyPr>
                  <a:lstStyle/>
                  <a:p>
                    <a:pPr indent="-55880" lvl="0" marL="6858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Router</a:t>
                    </a:r>
                    <a:endParaRPr b="0" i="0" sz="2200" u="none" cap="none" strike="noStrike">
                      <a:solidFill>
                        <a:srgbClr val="3F3F3F"/>
                      </a:solidFill>
                      <a:latin typeface="Open Sans"/>
                      <a:ea typeface="Open Sans"/>
                      <a:cs typeface="Open Sans"/>
                      <a:sym typeface="Open Sans"/>
                    </a:endParaRPr>
                  </a:p>
                </p:txBody>
              </p:sp>
            </p:grpSp>
            <p:grpSp>
              <p:nvGrpSpPr>
                <p:cNvPr id="1517" name="Google Shape;1517;p300"/>
                <p:cNvGrpSpPr/>
                <p:nvPr/>
              </p:nvGrpSpPr>
              <p:grpSpPr>
                <a:xfrm>
                  <a:off x="8107173" y="5121573"/>
                  <a:ext cx="2482132" cy="1696352"/>
                  <a:chOff x="8107173" y="5121573"/>
                  <a:chExt cx="2482132" cy="1696352"/>
                </a:xfrm>
              </p:grpSpPr>
              <p:grpSp>
                <p:nvGrpSpPr>
                  <p:cNvPr id="1518" name="Google Shape;1518;p300"/>
                  <p:cNvGrpSpPr/>
                  <p:nvPr/>
                </p:nvGrpSpPr>
                <p:grpSpPr>
                  <a:xfrm>
                    <a:off x="8469490" y="5121573"/>
                    <a:ext cx="1757498" cy="1696352"/>
                    <a:chOff x="6244550" y="5928615"/>
                    <a:chExt cx="1235557" cy="1236637"/>
                  </a:xfrm>
                </p:grpSpPr>
                <p:sp>
                  <p:nvSpPr>
                    <p:cNvPr id="1519" name="Google Shape;1519;p300"/>
                    <p:cNvSpPr/>
                    <p:nvPr/>
                  </p:nvSpPr>
                  <p:spPr>
                    <a:xfrm>
                      <a:off x="6290364"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520" name="Google Shape;1520;p300"/>
                    <p:cNvGrpSpPr/>
                    <p:nvPr/>
                  </p:nvGrpSpPr>
                  <p:grpSpPr>
                    <a:xfrm>
                      <a:off x="6244550" y="5928615"/>
                      <a:ext cx="1235557" cy="1236637"/>
                      <a:chOff x="2760730" y="1384339"/>
                      <a:chExt cx="1554481" cy="1555840"/>
                    </a:xfrm>
                  </p:grpSpPr>
                  <p:grpSp>
                    <p:nvGrpSpPr>
                      <p:cNvPr id="1521" name="Google Shape;1521;p300"/>
                      <p:cNvGrpSpPr/>
                      <p:nvPr/>
                    </p:nvGrpSpPr>
                    <p:grpSpPr>
                      <a:xfrm>
                        <a:off x="2914545" y="1538157"/>
                        <a:ext cx="1246852" cy="1248214"/>
                        <a:chOff x="1201738" y="1663700"/>
                        <a:chExt cx="1454150" cy="1455738"/>
                      </a:xfrm>
                    </p:grpSpPr>
                    <p:sp>
                      <p:nvSpPr>
                        <p:cNvPr id="1522" name="Google Shape;1522;p300"/>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23" name="Google Shape;1523;p300"/>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24" name="Google Shape;1524;p300"/>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25" name="Google Shape;1525;p300"/>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526" name="Google Shape;1526;p300"/>
                      <p:cNvGrpSpPr/>
                      <p:nvPr/>
                    </p:nvGrpSpPr>
                    <p:grpSpPr>
                      <a:xfrm>
                        <a:off x="2760730" y="1384339"/>
                        <a:ext cx="1554481" cy="1555840"/>
                        <a:chOff x="1022350" y="1484312"/>
                        <a:chExt cx="1812925" cy="1814513"/>
                      </a:xfrm>
                    </p:grpSpPr>
                    <p:sp>
                      <p:nvSpPr>
                        <p:cNvPr id="1527" name="Google Shape;1527;p300"/>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28" name="Google Shape;1528;p300"/>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29" name="Google Shape;1529;p300"/>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30" name="Google Shape;1530;p300"/>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B576C4"/>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531" name="Google Shape;1531;p300"/>
                  <p:cNvSpPr/>
                  <p:nvPr/>
                </p:nvSpPr>
                <p:spPr>
                  <a:xfrm>
                    <a:off x="8107173" y="5564723"/>
                    <a:ext cx="2482132" cy="810053"/>
                  </a:xfrm>
                  <a:prstGeom prst="rect">
                    <a:avLst/>
                  </a:prstGeom>
                  <a:solidFill>
                    <a:srgbClr val="F2F2F2"/>
                  </a:solidFill>
                  <a:ln>
                    <a:noFill/>
                  </a:ln>
                </p:spPr>
                <p:txBody>
                  <a:bodyPr anchorCtr="0" anchor="t" bIns="45700" lIns="91425" spcFirstLastPara="1" rIns="91425" wrap="square" tIns="45700">
                    <a:spAutoFit/>
                  </a:bodyPr>
                  <a:lstStyle/>
                  <a:p>
                    <a:pPr indent="-73660" lvl="0" marL="85725"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Web application firewall</a:t>
                    </a:r>
                    <a:endParaRPr b="0" i="0" sz="2200" u="none" cap="none" strike="noStrike">
                      <a:solidFill>
                        <a:srgbClr val="3F3F3F"/>
                      </a:solidFill>
                      <a:latin typeface="Open Sans"/>
                      <a:ea typeface="Open Sans"/>
                      <a:cs typeface="Open Sans"/>
                      <a:sym typeface="Open Sans"/>
                    </a:endParaRPr>
                  </a:p>
                </p:txBody>
              </p:sp>
            </p:grpSp>
            <p:grpSp>
              <p:nvGrpSpPr>
                <p:cNvPr id="1532" name="Google Shape;1532;p300"/>
                <p:cNvGrpSpPr/>
                <p:nvPr/>
              </p:nvGrpSpPr>
              <p:grpSpPr>
                <a:xfrm>
                  <a:off x="7909170" y="2833382"/>
                  <a:ext cx="2873537" cy="1696352"/>
                  <a:chOff x="7909170" y="2833382"/>
                  <a:chExt cx="2873537" cy="1696352"/>
                </a:xfrm>
              </p:grpSpPr>
              <p:grpSp>
                <p:nvGrpSpPr>
                  <p:cNvPr id="1533" name="Google Shape;1533;p300"/>
                  <p:cNvGrpSpPr/>
                  <p:nvPr/>
                </p:nvGrpSpPr>
                <p:grpSpPr>
                  <a:xfrm>
                    <a:off x="8467189" y="2833382"/>
                    <a:ext cx="1757498" cy="1696352"/>
                    <a:chOff x="5424009" y="3969557"/>
                    <a:chExt cx="1235557" cy="1236637"/>
                  </a:xfrm>
                </p:grpSpPr>
                <p:sp>
                  <p:nvSpPr>
                    <p:cNvPr id="1534" name="Google Shape;1534;p300"/>
                    <p:cNvSpPr/>
                    <p:nvPr/>
                  </p:nvSpPr>
                  <p:spPr>
                    <a:xfrm>
                      <a:off x="5485261" y="4033307"/>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535" name="Google Shape;1535;p300"/>
                    <p:cNvGrpSpPr/>
                    <p:nvPr/>
                  </p:nvGrpSpPr>
                  <p:grpSpPr>
                    <a:xfrm>
                      <a:off x="5424009" y="3969557"/>
                      <a:ext cx="1235557" cy="1236637"/>
                      <a:chOff x="2760730" y="1384339"/>
                      <a:chExt cx="1554481" cy="1555840"/>
                    </a:xfrm>
                  </p:grpSpPr>
                  <p:grpSp>
                    <p:nvGrpSpPr>
                      <p:cNvPr id="1536" name="Google Shape;1536;p300"/>
                      <p:cNvGrpSpPr/>
                      <p:nvPr/>
                    </p:nvGrpSpPr>
                    <p:grpSpPr>
                      <a:xfrm>
                        <a:off x="2914545" y="1538157"/>
                        <a:ext cx="1246852" cy="1248214"/>
                        <a:chOff x="1201738" y="1663700"/>
                        <a:chExt cx="1454150" cy="1455738"/>
                      </a:xfrm>
                    </p:grpSpPr>
                    <p:sp>
                      <p:nvSpPr>
                        <p:cNvPr id="1537" name="Google Shape;1537;p300"/>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38" name="Google Shape;1538;p300"/>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39" name="Google Shape;1539;p300"/>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40" name="Google Shape;1540;p300"/>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541" name="Google Shape;1541;p300"/>
                      <p:cNvGrpSpPr/>
                      <p:nvPr/>
                    </p:nvGrpSpPr>
                    <p:grpSpPr>
                      <a:xfrm>
                        <a:off x="2760730" y="1384339"/>
                        <a:ext cx="1554481" cy="1555840"/>
                        <a:chOff x="1022350" y="1484312"/>
                        <a:chExt cx="1812925" cy="1814513"/>
                      </a:xfrm>
                    </p:grpSpPr>
                    <p:sp>
                      <p:nvSpPr>
                        <p:cNvPr id="1542" name="Google Shape;1542;p300"/>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43" name="Google Shape;1543;p300"/>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44" name="Google Shape;1544;p300"/>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45" name="Google Shape;1545;p300"/>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F29B26"/>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546" name="Google Shape;1546;p300"/>
                  <p:cNvSpPr/>
                  <p:nvPr/>
                </p:nvSpPr>
                <p:spPr>
                  <a:xfrm>
                    <a:off x="7909170" y="3296859"/>
                    <a:ext cx="2873537" cy="769401"/>
                  </a:xfrm>
                  <a:prstGeom prst="rect">
                    <a:avLst/>
                  </a:prstGeom>
                  <a:solidFill>
                    <a:srgbClr val="F2F2F2"/>
                  </a:solidFill>
                  <a:ln>
                    <a:noFill/>
                  </a:ln>
                </p:spPr>
                <p:txBody>
                  <a:bodyPr anchorCtr="0" anchor="t" bIns="45700" lIns="91425" spcFirstLastPara="1" rIns="91425" wrap="square" tIns="45700">
                    <a:spAutoFit/>
                  </a:bodyPr>
                  <a:lstStyle/>
                  <a:p>
                    <a:pPr indent="1270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Network intrusion prevention system</a:t>
                    </a:r>
                    <a:endParaRPr b="0" i="0" sz="2200" u="none" cap="none" strike="noStrike">
                      <a:solidFill>
                        <a:srgbClr val="3F3F3F"/>
                      </a:solidFill>
                      <a:latin typeface="Open Sans"/>
                      <a:ea typeface="Open Sans"/>
                      <a:cs typeface="Open Sans"/>
                      <a:sym typeface="Open Sans"/>
                    </a:endParaRPr>
                  </a:p>
                </p:txBody>
              </p:sp>
            </p:grpSp>
            <p:grpSp>
              <p:nvGrpSpPr>
                <p:cNvPr id="1547" name="Google Shape;1547;p300"/>
                <p:cNvGrpSpPr/>
                <p:nvPr/>
              </p:nvGrpSpPr>
              <p:grpSpPr>
                <a:xfrm>
                  <a:off x="13563181" y="5083473"/>
                  <a:ext cx="2368120" cy="1696352"/>
                  <a:chOff x="13563181" y="5083473"/>
                  <a:chExt cx="2368120" cy="1696352"/>
                </a:xfrm>
              </p:grpSpPr>
              <p:grpSp>
                <p:nvGrpSpPr>
                  <p:cNvPr id="1548" name="Google Shape;1548;p300"/>
                  <p:cNvGrpSpPr/>
                  <p:nvPr/>
                </p:nvGrpSpPr>
                <p:grpSpPr>
                  <a:xfrm>
                    <a:off x="13868492" y="5083473"/>
                    <a:ext cx="1757498" cy="1696352"/>
                    <a:chOff x="9085443" y="5928615"/>
                    <a:chExt cx="1235557" cy="1236637"/>
                  </a:xfrm>
                </p:grpSpPr>
                <p:sp>
                  <p:nvSpPr>
                    <p:cNvPr id="1549" name="Google Shape;1549;p300"/>
                    <p:cNvSpPr/>
                    <p:nvPr/>
                  </p:nvSpPr>
                  <p:spPr>
                    <a:xfrm>
                      <a:off x="9141123" y="5977250"/>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550" name="Google Shape;1550;p300"/>
                    <p:cNvGrpSpPr/>
                    <p:nvPr/>
                  </p:nvGrpSpPr>
                  <p:grpSpPr>
                    <a:xfrm>
                      <a:off x="9085443" y="5928615"/>
                      <a:ext cx="1235557" cy="1236637"/>
                      <a:chOff x="2760730" y="1384339"/>
                      <a:chExt cx="1554481" cy="1555840"/>
                    </a:xfrm>
                  </p:grpSpPr>
                  <p:grpSp>
                    <p:nvGrpSpPr>
                      <p:cNvPr id="1551" name="Google Shape;1551;p300"/>
                      <p:cNvGrpSpPr/>
                      <p:nvPr/>
                    </p:nvGrpSpPr>
                    <p:grpSpPr>
                      <a:xfrm>
                        <a:off x="2914545" y="1538157"/>
                        <a:ext cx="1246852" cy="1248214"/>
                        <a:chOff x="1201738" y="1663700"/>
                        <a:chExt cx="1454150" cy="1455738"/>
                      </a:xfrm>
                    </p:grpSpPr>
                    <p:sp>
                      <p:nvSpPr>
                        <p:cNvPr id="1552" name="Google Shape;1552;p300"/>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53" name="Google Shape;1553;p300"/>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54" name="Google Shape;1554;p300"/>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55" name="Google Shape;1555;p300"/>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556" name="Google Shape;1556;p300"/>
                      <p:cNvGrpSpPr/>
                      <p:nvPr/>
                    </p:nvGrpSpPr>
                    <p:grpSpPr>
                      <a:xfrm>
                        <a:off x="2760730" y="1384339"/>
                        <a:ext cx="1554481" cy="1555840"/>
                        <a:chOff x="1022350" y="1484312"/>
                        <a:chExt cx="1812925" cy="1814513"/>
                      </a:xfrm>
                    </p:grpSpPr>
                    <p:sp>
                      <p:nvSpPr>
                        <p:cNvPr id="1557" name="Google Shape;1557;p300"/>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58" name="Google Shape;1558;p300"/>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59" name="Google Shape;1559;p300"/>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60" name="Google Shape;1560;p300"/>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32B0D2"/>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561" name="Google Shape;1561;p300"/>
                  <p:cNvSpPr/>
                  <p:nvPr/>
                </p:nvSpPr>
                <p:spPr>
                  <a:xfrm>
                    <a:off x="13563181" y="5706063"/>
                    <a:ext cx="2368120" cy="451173"/>
                  </a:xfrm>
                  <a:prstGeom prst="rect">
                    <a:avLst/>
                  </a:prstGeom>
                  <a:solidFill>
                    <a:srgbClr val="F2F2F2"/>
                  </a:solidFill>
                  <a:ln>
                    <a:noFill/>
                  </a:ln>
                </p:spPr>
                <p:txBody>
                  <a:bodyPr anchorCtr="0" anchor="ctr" bIns="45700" lIns="91425" spcFirstLastPara="1" rIns="91425" wrap="square" tIns="45700">
                    <a:spAutoFit/>
                  </a:bodyPr>
                  <a:lstStyle/>
                  <a:p>
                    <a:pPr indent="139064"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Switch</a:t>
                    </a:r>
                    <a:endParaRPr b="0" i="0" sz="2200" u="none" cap="none" strike="noStrike">
                      <a:solidFill>
                        <a:srgbClr val="3F3F3F"/>
                      </a:solidFill>
                      <a:latin typeface="Open Sans"/>
                      <a:ea typeface="Open Sans"/>
                      <a:cs typeface="Open Sans"/>
                      <a:sym typeface="Open Sans"/>
                    </a:endParaRPr>
                  </a:p>
                </p:txBody>
              </p:sp>
            </p:grpSp>
            <p:grpSp>
              <p:nvGrpSpPr>
                <p:cNvPr id="1562" name="Google Shape;1562;p300"/>
                <p:cNvGrpSpPr/>
                <p:nvPr/>
              </p:nvGrpSpPr>
              <p:grpSpPr>
                <a:xfrm>
                  <a:off x="10740513" y="6848915"/>
                  <a:ext cx="2541800" cy="1696352"/>
                  <a:chOff x="10740513" y="6848915"/>
                  <a:chExt cx="2541800" cy="1696352"/>
                </a:xfrm>
              </p:grpSpPr>
              <p:grpSp>
                <p:nvGrpSpPr>
                  <p:cNvPr id="1563" name="Google Shape;1563;p300"/>
                  <p:cNvGrpSpPr/>
                  <p:nvPr/>
                </p:nvGrpSpPr>
                <p:grpSpPr>
                  <a:xfrm>
                    <a:off x="11132670" y="6848915"/>
                    <a:ext cx="1757498" cy="1696352"/>
                    <a:chOff x="7532997" y="2334707"/>
                    <a:chExt cx="1235556" cy="1236637"/>
                  </a:xfrm>
                </p:grpSpPr>
                <p:sp>
                  <p:nvSpPr>
                    <p:cNvPr id="1564" name="Google Shape;1564;p300"/>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565" name="Google Shape;1565;p300"/>
                    <p:cNvGrpSpPr/>
                    <p:nvPr/>
                  </p:nvGrpSpPr>
                  <p:grpSpPr>
                    <a:xfrm>
                      <a:off x="7532997" y="2334707"/>
                      <a:ext cx="1235556" cy="1236637"/>
                      <a:chOff x="2760730" y="1384339"/>
                      <a:chExt cx="1554481" cy="1555840"/>
                    </a:xfrm>
                  </p:grpSpPr>
                  <p:grpSp>
                    <p:nvGrpSpPr>
                      <p:cNvPr id="1566" name="Google Shape;1566;p300"/>
                      <p:cNvGrpSpPr/>
                      <p:nvPr/>
                    </p:nvGrpSpPr>
                    <p:grpSpPr>
                      <a:xfrm>
                        <a:off x="2914545" y="1538157"/>
                        <a:ext cx="1246852" cy="1248214"/>
                        <a:chOff x="1201738" y="1663700"/>
                        <a:chExt cx="1454150" cy="1455738"/>
                      </a:xfrm>
                    </p:grpSpPr>
                    <p:sp>
                      <p:nvSpPr>
                        <p:cNvPr id="1567" name="Google Shape;1567;p300"/>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68" name="Google Shape;1568;p300"/>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69" name="Google Shape;1569;p300"/>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70" name="Google Shape;1570;p300"/>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571" name="Google Shape;1571;p300"/>
                      <p:cNvGrpSpPr/>
                      <p:nvPr/>
                    </p:nvGrpSpPr>
                    <p:grpSpPr>
                      <a:xfrm>
                        <a:off x="2760730" y="1384339"/>
                        <a:ext cx="1554481" cy="1555840"/>
                        <a:chOff x="1022350" y="1484312"/>
                        <a:chExt cx="1812925" cy="1814513"/>
                      </a:xfrm>
                    </p:grpSpPr>
                    <p:sp>
                      <p:nvSpPr>
                        <p:cNvPr id="1572" name="Google Shape;1572;p300"/>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73" name="Google Shape;1573;p300"/>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74" name="Google Shape;1574;p300"/>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75" name="Google Shape;1575;p300"/>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576" name="Google Shape;1576;p300"/>
                  <p:cNvSpPr/>
                  <p:nvPr/>
                </p:nvSpPr>
                <p:spPr>
                  <a:xfrm>
                    <a:off x="10740513" y="7471508"/>
                    <a:ext cx="2541800" cy="451173"/>
                  </a:xfrm>
                  <a:prstGeom prst="rect">
                    <a:avLst/>
                  </a:prstGeom>
                  <a:solidFill>
                    <a:srgbClr val="F2F2F2"/>
                  </a:solidFill>
                  <a:ln>
                    <a:noFill/>
                  </a:ln>
                </p:spPr>
                <p:txBody>
                  <a:bodyPr anchorCtr="0" anchor="t" bIns="45700" lIns="91425" spcFirstLastPara="1" rIns="91425" wrap="square" tIns="45700">
                    <a:spAutoFit/>
                  </a:bodyPr>
                  <a:lstStyle/>
                  <a:p>
                    <a:pPr indent="12700" lvl="0" marL="0" marR="5080" rtl="0" algn="ctr">
                      <a:lnSpc>
                        <a:spcPct val="10625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Load balancer</a:t>
                    </a:r>
                    <a:endParaRPr b="0" i="0" sz="2200" u="none" cap="none" strike="noStrike">
                      <a:solidFill>
                        <a:srgbClr val="3F3F3F"/>
                      </a:solidFill>
                      <a:latin typeface="Open Sans"/>
                      <a:ea typeface="Open Sans"/>
                      <a:cs typeface="Open Sans"/>
                      <a:sym typeface="Open Sans"/>
                    </a:endParaRPr>
                  </a:p>
                </p:txBody>
              </p:sp>
            </p:grpSp>
            <p:grpSp>
              <p:nvGrpSpPr>
                <p:cNvPr id="1577" name="Google Shape;1577;p300"/>
                <p:cNvGrpSpPr/>
                <p:nvPr/>
              </p:nvGrpSpPr>
              <p:grpSpPr>
                <a:xfrm>
                  <a:off x="10782707" y="1255680"/>
                  <a:ext cx="2394045" cy="1696352"/>
                  <a:chOff x="10782707" y="1255680"/>
                  <a:chExt cx="2394045" cy="1696352"/>
                </a:xfrm>
              </p:grpSpPr>
              <p:grpSp>
                <p:nvGrpSpPr>
                  <p:cNvPr id="1578" name="Google Shape;1578;p300"/>
                  <p:cNvGrpSpPr/>
                  <p:nvPr/>
                </p:nvGrpSpPr>
                <p:grpSpPr>
                  <a:xfrm>
                    <a:off x="11100986" y="1255680"/>
                    <a:ext cx="1757498" cy="1696352"/>
                    <a:chOff x="7532997" y="2334707"/>
                    <a:chExt cx="1235556" cy="1236637"/>
                  </a:xfrm>
                </p:grpSpPr>
                <p:sp>
                  <p:nvSpPr>
                    <p:cNvPr id="1579" name="Google Shape;1579;p300"/>
                    <p:cNvSpPr/>
                    <p:nvPr/>
                  </p:nvSpPr>
                  <p:spPr>
                    <a:xfrm>
                      <a:off x="7592592" y="2390728"/>
                      <a:ext cx="1114127" cy="1114127"/>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nvGrpSpPr>
                    <p:cNvPr id="1580" name="Google Shape;1580;p300"/>
                    <p:cNvGrpSpPr/>
                    <p:nvPr/>
                  </p:nvGrpSpPr>
                  <p:grpSpPr>
                    <a:xfrm>
                      <a:off x="7532997" y="2334707"/>
                      <a:ext cx="1235556" cy="1236637"/>
                      <a:chOff x="2760730" y="1384339"/>
                      <a:chExt cx="1554481" cy="1555840"/>
                    </a:xfrm>
                  </p:grpSpPr>
                  <p:grpSp>
                    <p:nvGrpSpPr>
                      <p:cNvPr id="1581" name="Google Shape;1581;p300"/>
                      <p:cNvGrpSpPr/>
                      <p:nvPr/>
                    </p:nvGrpSpPr>
                    <p:grpSpPr>
                      <a:xfrm>
                        <a:off x="2914545" y="1538157"/>
                        <a:ext cx="1246852" cy="1248214"/>
                        <a:chOff x="1201738" y="1663700"/>
                        <a:chExt cx="1454150" cy="1455738"/>
                      </a:xfrm>
                    </p:grpSpPr>
                    <p:sp>
                      <p:nvSpPr>
                        <p:cNvPr id="1582" name="Google Shape;1582;p300"/>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83" name="Google Shape;1583;p300"/>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84" name="Google Shape;1584;p300"/>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85" name="Google Shape;1585;p300"/>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nvGrpSpPr>
                      <p:cNvPr id="1586" name="Google Shape;1586;p300"/>
                      <p:cNvGrpSpPr/>
                      <p:nvPr/>
                    </p:nvGrpSpPr>
                    <p:grpSpPr>
                      <a:xfrm>
                        <a:off x="2760730" y="1384339"/>
                        <a:ext cx="1554481" cy="1555840"/>
                        <a:chOff x="1022350" y="1484312"/>
                        <a:chExt cx="1812925" cy="1814513"/>
                      </a:xfrm>
                    </p:grpSpPr>
                    <p:sp>
                      <p:nvSpPr>
                        <p:cNvPr id="1587" name="Google Shape;1587;p300"/>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88" name="Google Shape;1588;p300"/>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89" name="Google Shape;1589;p300"/>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sp>
                      <p:nvSpPr>
                        <p:cNvPr id="1590" name="Google Shape;1590;p300"/>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anchorCtr="0" anchor="t" bIns="34050" lIns="68100" spcFirstLastPara="1" rIns="68100" wrap="square" tIns="340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grpSp>
                </p:grpSp>
              </p:grpSp>
              <p:sp>
                <p:nvSpPr>
                  <p:cNvPr id="1591" name="Google Shape;1591;p300"/>
                  <p:cNvSpPr/>
                  <p:nvPr/>
                </p:nvSpPr>
                <p:spPr>
                  <a:xfrm>
                    <a:off x="10782707" y="1698833"/>
                    <a:ext cx="2394045" cy="810053"/>
                  </a:xfrm>
                  <a:prstGeom prst="rect">
                    <a:avLst/>
                  </a:prstGeom>
                  <a:solidFill>
                    <a:srgbClr val="CE6A67"/>
                  </a:solidFill>
                  <a:ln>
                    <a:noFill/>
                  </a:ln>
                </p:spPr>
                <p:txBody>
                  <a:bodyPr anchorCtr="0" anchor="t" bIns="45700" lIns="91425" spcFirstLastPara="1" rIns="91425" wrap="square" tIns="45700">
                    <a:spAutoFit/>
                  </a:bodyPr>
                  <a:lstStyle/>
                  <a:p>
                    <a:pPr indent="-244475" lvl="0" marL="256540" marR="5080" rtl="0" algn="ctr">
                      <a:lnSpc>
                        <a:spcPct val="106250"/>
                      </a:lnSpc>
                      <a:spcBef>
                        <a:spcPts val="0"/>
                      </a:spcBef>
                      <a:spcAft>
                        <a:spcPts val="0"/>
                      </a:spcAft>
                      <a:buClr>
                        <a:srgbClr val="000000"/>
                      </a:buClr>
                      <a:buSzPts val="2200"/>
                      <a:buFont typeface="Arial"/>
                      <a:buNone/>
                    </a:pPr>
                    <a:r>
                      <a:rPr b="1" i="0" lang="en-US" sz="2200" u="none" cap="none" strike="noStrike">
                        <a:solidFill>
                          <a:srgbClr val="FFFFFF"/>
                        </a:solidFill>
                        <a:latin typeface="Open Sans"/>
                        <a:ea typeface="Open Sans"/>
                        <a:cs typeface="Open Sans"/>
                        <a:sym typeface="Open Sans"/>
                      </a:rPr>
                      <a:t>Wireless access point</a:t>
                    </a:r>
                    <a:endParaRPr b="1" i="0" sz="2200" u="none" cap="none" strike="noStrike">
                      <a:solidFill>
                        <a:srgbClr val="000000"/>
                      </a:solidFill>
                      <a:latin typeface="Open Sans"/>
                      <a:ea typeface="Open Sans"/>
                      <a:cs typeface="Open Sans"/>
                      <a:sym typeface="Open Sans"/>
                    </a:endParaRPr>
                  </a:p>
                </p:txBody>
              </p:sp>
            </p:grpSp>
          </p:grpSp>
          <p:pic>
            <p:nvPicPr>
              <p:cNvPr id="1592" name="Google Shape;1592;p300"/>
              <p:cNvPicPr preferRelativeResize="0"/>
              <p:nvPr/>
            </p:nvPicPr>
            <p:blipFill rotWithShape="1">
              <a:blip r:embed="rId3">
                <a:alphaModFix/>
              </a:blip>
              <a:srcRect b="0" l="0" r="0" t="0"/>
              <a:stretch/>
            </p:blipFill>
            <p:spPr>
              <a:xfrm>
                <a:off x="11112749" y="4092990"/>
                <a:ext cx="1614972" cy="1614972"/>
              </a:xfrm>
              <a:prstGeom prst="rect">
                <a:avLst/>
              </a:prstGeom>
              <a:noFill/>
              <a:ln>
                <a:noFill/>
              </a:ln>
            </p:spPr>
          </p:pic>
        </p:grpSp>
      </p:grpSp>
      <p:sp>
        <p:nvSpPr>
          <p:cNvPr id="1593" name="Google Shape;1593;p300"/>
          <p:cNvSpPr/>
          <p:nvPr/>
        </p:nvSpPr>
        <p:spPr>
          <a:xfrm>
            <a:off x="3759200" y="850710"/>
            <a:ext cx="87353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301"/>
          <p:cNvSpPr/>
          <p:nvPr/>
        </p:nvSpPr>
        <p:spPr>
          <a:xfrm>
            <a:off x="1924866" y="2359208"/>
            <a:ext cx="12327889" cy="5217250"/>
          </a:xfrm>
          <a:prstGeom prst="roundRect">
            <a:avLst>
              <a:gd fmla="val 3147"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Open Sans"/>
              <a:ea typeface="Open Sans"/>
              <a:cs typeface="Open Sans"/>
              <a:sym typeface="Open Sans"/>
            </a:endParaRPr>
          </a:p>
        </p:txBody>
      </p:sp>
      <p:sp>
        <p:nvSpPr>
          <p:cNvPr id="1599" name="Google Shape;1599;p301"/>
          <p:cNvSpPr txBox="1"/>
          <p:nvPr>
            <p:ph type="title"/>
          </p:nvPr>
        </p:nvSpPr>
        <p:spPr>
          <a:xfrm>
            <a:off x="-10160" y="28951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b="1" lang="en-US" sz="2800">
                <a:solidFill>
                  <a:srgbClr val="3F3F3F"/>
                </a:solidFill>
                <a:latin typeface="Open Sans"/>
                <a:ea typeface="Open Sans"/>
                <a:cs typeface="Open Sans"/>
                <a:sym typeface="Open Sans"/>
              </a:rPr>
              <a:t>Network Isolation or Segmentation</a:t>
            </a:r>
            <a:endParaRPr>
              <a:solidFill>
                <a:srgbClr val="3F3F3F"/>
              </a:solidFill>
              <a:latin typeface="Open Sans"/>
              <a:ea typeface="Open Sans"/>
              <a:cs typeface="Open Sans"/>
              <a:sym typeface="Open Sans"/>
            </a:endParaRPr>
          </a:p>
        </p:txBody>
      </p:sp>
      <p:sp>
        <p:nvSpPr>
          <p:cNvPr id="1600" name="Google Shape;1600;p301"/>
          <p:cNvSpPr txBox="1"/>
          <p:nvPr/>
        </p:nvSpPr>
        <p:spPr>
          <a:xfrm>
            <a:off x="2317748" y="4208850"/>
            <a:ext cx="6477043" cy="1636049"/>
          </a:xfrm>
          <a:prstGeom prst="rect">
            <a:avLst/>
          </a:prstGeom>
          <a:noFill/>
          <a:ln>
            <a:noFill/>
          </a:ln>
        </p:spPr>
        <p:txBody>
          <a:bodyPr anchorCtr="0" anchor="t" bIns="45700" lIns="45700" spcFirstLastPara="1" rIns="45700" wrap="square" tIns="45700">
            <a:spAutoFit/>
          </a:bodyPr>
          <a:lstStyle/>
          <a:p>
            <a:pPr indent="0" lvl="0" marL="88900" marR="248283"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isolation divides a computer network into subnets to limit communication between devices, enhancing security, performance, and manageability.</a:t>
            </a:r>
            <a:endParaRPr b="0" i="0" sz="2200" u="none" cap="none" strike="noStrike">
              <a:solidFill>
                <a:srgbClr val="3F3F3F"/>
              </a:solidFill>
              <a:latin typeface="Open Sans"/>
              <a:ea typeface="Open Sans"/>
              <a:cs typeface="Open Sans"/>
              <a:sym typeface="Open Sans"/>
            </a:endParaRPr>
          </a:p>
        </p:txBody>
      </p:sp>
      <p:grpSp>
        <p:nvGrpSpPr>
          <p:cNvPr id="1601" name="Google Shape;1601;p301"/>
          <p:cNvGrpSpPr/>
          <p:nvPr/>
        </p:nvGrpSpPr>
        <p:grpSpPr>
          <a:xfrm>
            <a:off x="9344618" y="2859325"/>
            <a:ext cx="4217016" cy="4217016"/>
            <a:chOff x="9344618" y="2798671"/>
            <a:chExt cx="4217016" cy="4217016"/>
          </a:xfrm>
        </p:grpSpPr>
        <p:sp>
          <p:nvSpPr>
            <p:cNvPr id="1602" name="Google Shape;1602;p301"/>
            <p:cNvSpPr/>
            <p:nvPr/>
          </p:nvSpPr>
          <p:spPr>
            <a:xfrm>
              <a:off x="9344618" y="2798671"/>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1603" name="Google Shape;1603;p301"/>
            <p:cNvPicPr preferRelativeResize="0"/>
            <p:nvPr/>
          </p:nvPicPr>
          <p:blipFill rotWithShape="1">
            <a:blip r:embed="rId3">
              <a:alphaModFix/>
            </a:blip>
            <a:srcRect b="0" l="0" r="0" t="0"/>
            <a:stretch/>
          </p:blipFill>
          <p:spPr>
            <a:xfrm>
              <a:off x="9894444" y="3414539"/>
              <a:ext cx="3117364" cy="2985281"/>
            </a:xfrm>
            <a:prstGeom prst="rect">
              <a:avLst/>
            </a:prstGeom>
            <a:noFill/>
            <a:ln>
              <a:noFill/>
            </a:ln>
          </p:spPr>
        </p:pic>
      </p:grpSp>
      <p:sp>
        <p:nvSpPr>
          <p:cNvPr id="1604" name="Google Shape;1604;p301"/>
          <p:cNvSpPr/>
          <p:nvPr/>
        </p:nvSpPr>
        <p:spPr>
          <a:xfrm>
            <a:off x="4216400" y="875958"/>
            <a:ext cx="78185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6"/>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Securing the Network</a:t>
            </a:r>
            <a:endParaRPr>
              <a:latin typeface="Open Sans"/>
              <a:ea typeface="Open Sans"/>
              <a:cs typeface="Open Sans"/>
              <a:sym typeface="Open Sans"/>
            </a:endParaRPr>
          </a:p>
        </p:txBody>
      </p:sp>
      <p:sp>
        <p:nvSpPr>
          <p:cNvPr id="132" name="Google Shape;132;p256"/>
          <p:cNvSpPr/>
          <p:nvPr/>
        </p:nvSpPr>
        <p:spPr>
          <a:xfrm>
            <a:off x="5715000" y="816352"/>
            <a:ext cx="4834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256"/>
          <p:cNvSpPr txBox="1"/>
          <p:nvPr>
            <p:ph idx="1" type="body"/>
          </p:nvPr>
        </p:nvSpPr>
        <p:spPr>
          <a:xfrm>
            <a:off x="631163" y="1366208"/>
            <a:ext cx="15066699" cy="819798"/>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Network security is essential for safeguarding an organization's data and resources. A comprehensive, multi-layered strategy is implemented to ensure robust protection, incorporating the following key technologies:</a:t>
            </a:r>
            <a:endParaRPr/>
          </a:p>
        </p:txBody>
      </p:sp>
      <p:cxnSp>
        <p:nvCxnSpPr>
          <p:cNvPr id="134" name="Google Shape;134;p256"/>
          <p:cNvCxnSpPr/>
          <p:nvPr/>
        </p:nvCxnSpPr>
        <p:spPr>
          <a:xfrm>
            <a:off x="2318920" y="3353567"/>
            <a:ext cx="3530671" cy="4"/>
          </a:xfrm>
          <a:prstGeom prst="straightConnector1">
            <a:avLst/>
          </a:prstGeom>
          <a:noFill/>
          <a:ln cap="flat" cmpd="sng" w="9525">
            <a:solidFill>
              <a:srgbClr val="404040"/>
            </a:solidFill>
            <a:prstDash val="solid"/>
            <a:round/>
            <a:headEnd len="sm" w="sm" type="none"/>
            <a:tailEnd len="sm" w="sm" type="none"/>
          </a:ln>
        </p:spPr>
      </p:cxnSp>
      <p:grpSp>
        <p:nvGrpSpPr>
          <p:cNvPr id="135" name="Google Shape;135;p256"/>
          <p:cNvGrpSpPr/>
          <p:nvPr/>
        </p:nvGrpSpPr>
        <p:grpSpPr>
          <a:xfrm>
            <a:off x="5690929" y="2981947"/>
            <a:ext cx="9075660" cy="787313"/>
            <a:chOff x="6284513" y="1954352"/>
            <a:chExt cx="11262864" cy="1348620"/>
          </a:xfrm>
        </p:grpSpPr>
        <p:sp>
          <p:nvSpPr>
            <p:cNvPr id="136" name="Google Shape;136;p256"/>
            <p:cNvSpPr/>
            <p:nvPr/>
          </p:nvSpPr>
          <p:spPr>
            <a:xfrm rot="5400000">
              <a:off x="11490372" y="-2842651"/>
              <a:ext cx="1260000" cy="10854008"/>
            </a:xfrm>
            <a:prstGeom prst="round2SameRect">
              <a:avLst>
                <a:gd fmla="val 3653"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 name="Google Shape;137;p256"/>
            <p:cNvSpPr/>
            <p:nvPr/>
          </p:nvSpPr>
          <p:spPr>
            <a:xfrm>
              <a:off x="6606058" y="1954352"/>
              <a:ext cx="101600" cy="1259987"/>
            </a:xfrm>
            <a:prstGeom prst="rect">
              <a:avLst/>
            </a:prstGeom>
            <a:solidFill>
              <a:srgbClr val="70AD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256"/>
            <p:cNvSpPr/>
            <p:nvPr/>
          </p:nvSpPr>
          <p:spPr>
            <a:xfrm rot="-5400000">
              <a:off x="6258789" y="2423572"/>
              <a:ext cx="372991" cy="321544"/>
            </a:xfrm>
            <a:prstGeom prst="triangle">
              <a:avLst>
                <a:gd fmla="val 50000" name="adj"/>
              </a:avLst>
            </a:prstGeom>
            <a:solidFill>
              <a:srgbClr val="70AD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p256"/>
            <p:cNvSpPr/>
            <p:nvPr/>
          </p:nvSpPr>
          <p:spPr>
            <a:xfrm>
              <a:off x="6814463" y="1984966"/>
              <a:ext cx="10387225" cy="13180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Monitor and filter network traffic, acting as barriers based on predefined rules</a:t>
              </a:r>
              <a:endParaRPr/>
            </a:p>
          </p:txBody>
        </p:sp>
      </p:grpSp>
      <p:sp>
        <p:nvSpPr>
          <p:cNvPr id="140" name="Google Shape;140;p256"/>
          <p:cNvSpPr/>
          <p:nvPr/>
        </p:nvSpPr>
        <p:spPr>
          <a:xfrm>
            <a:off x="2178827" y="3213544"/>
            <a:ext cx="272374" cy="233464"/>
          </a:xfrm>
          <a:prstGeom prst="flowChartConnector">
            <a:avLst/>
          </a:prstGeom>
          <a:solidFill>
            <a:schemeClr val="dk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1" name="Google Shape;141;p256"/>
          <p:cNvCxnSpPr/>
          <p:nvPr/>
        </p:nvCxnSpPr>
        <p:spPr>
          <a:xfrm>
            <a:off x="2318920" y="4365490"/>
            <a:ext cx="3530671" cy="4"/>
          </a:xfrm>
          <a:prstGeom prst="straightConnector1">
            <a:avLst/>
          </a:prstGeom>
          <a:noFill/>
          <a:ln cap="flat" cmpd="sng" w="9525">
            <a:solidFill>
              <a:srgbClr val="404040"/>
            </a:solidFill>
            <a:prstDash val="solid"/>
            <a:round/>
            <a:headEnd len="sm" w="sm" type="none"/>
            <a:tailEnd len="sm" w="sm" type="none"/>
          </a:ln>
        </p:spPr>
      </p:cxnSp>
      <p:grpSp>
        <p:nvGrpSpPr>
          <p:cNvPr id="142" name="Google Shape;142;p256"/>
          <p:cNvGrpSpPr/>
          <p:nvPr/>
        </p:nvGrpSpPr>
        <p:grpSpPr>
          <a:xfrm>
            <a:off x="5690929" y="3993870"/>
            <a:ext cx="9075660" cy="787313"/>
            <a:chOff x="6284513" y="1954352"/>
            <a:chExt cx="11262864" cy="1348620"/>
          </a:xfrm>
        </p:grpSpPr>
        <p:sp>
          <p:nvSpPr>
            <p:cNvPr id="143" name="Google Shape;143;p256"/>
            <p:cNvSpPr/>
            <p:nvPr/>
          </p:nvSpPr>
          <p:spPr>
            <a:xfrm rot="5400000">
              <a:off x="11490372" y="-2842651"/>
              <a:ext cx="1260000" cy="10854008"/>
            </a:xfrm>
            <a:prstGeom prst="round2SameRect">
              <a:avLst>
                <a:gd fmla="val 3653"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 name="Google Shape;144;p256"/>
            <p:cNvSpPr/>
            <p:nvPr/>
          </p:nvSpPr>
          <p:spPr>
            <a:xfrm>
              <a:off x="6606058" y="1954352"/>
              <a:ext cx="101600" cy="1259987"/>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256"/>
            <p:cNvSpPr/>
            <p:nvPr/>
          </p:nvSpPr>
          <p:spPr>
            <a:xfrm rot="-5400000">
              <a:off x="6258789" y="2423572"/>
              <a:ext cx="372991" cy="321544"/>
            </a:xfrm>
            <a:prstGeom prst="triangle">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 name="Google Shape;146;p256"/>
            <p:cNvSpPr/>
            <p:nvPr/>
          </p:nvSpPr>
          <p:spPr>
            <a:xfrm>
              <a:off x="6814463" y="1984966"/>
              <a:ext cx="10387225" cy="13180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Specify which users or system processes are granted access to certain resources</a:t>
              </a:r>
              <a:endParaRPr/>
            </a:p>
          </p:txBody>
        </p:sp>
      </p:grpSp>
      <p:sp>
        <p:nvSpPr>
          <p:cNvPr id="147" name="Google Shape;147;p256"/>
          <p:cNvSpPr/>
          <p:nvPr/>
        </p:nvSpPr>
        <p:spPr>
          <a:xfrm>
            <a:off x="2178825" y="4225467"/>
            <a:ext cx="272374" cy="233464"/>
          </a:xfrm>
          <a:prstGeom prst="flowChartConnector">
            <a:avLst/>
          </a:prstGeom>
          <a:solidFill>
            <a:schemeClr val="dk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8" name="Google Shape;148;p256"/>
          <p:cNvCxnSpPr/>
          <p:nvPr/>
        </p:nvCxnSpPr>
        <p:spPr>
          <a:xfrm>
            <a:off x="2318920" y="5377401"/>
            <a:ext cx="3530671" cy="4"/>
          </a:xfrm>
          <a:prstGeom prst="straightConnector1">
            <a:avLst/>
          </a:prstGeom>
          <a:noFill/>
          <a:ln cap="flat" cmpd="sng" w="9525">
            <a:solidFill>
              <a:srgbClr val="404040"/>
            </a:solidFill>
            <a:prstDash val="solid"/>
            <a:round/>
            <a:headEnd len="sm" w="sm" type="none"/>
            <a:tailEnd len="sm" w="sm" type="none"/>
          </a:ln>
        </p:spPr>
      </p:cxnSp>
      <p:grpSp>
        <p:nvGrpSpPr>
          <p:cNvPr id="149" name="Google Shape;149;p256"/>
          <p:cNvGrpSpPr/>
          <p:nvPr/>
        </p:nvGrpSpPr>
        <p:grpSpPr>
          <a:xfrm>
            <a:off x="5690929" y="5005781"/>
            <a:ext cx="9075660" cy="735578"/>
            <a:chOff x="6284513" y="1954352"/>
            <a:chExt cx="11262864" cy="1260001"/>
          </a:xfrm>
        </p:grpSpPr>
        <p:sp>
          <p:nvSpPr>
            <p:cNvPr id="150" name="Google Shape;150;p256"/>
            <p:cNvSpPr/>
            <p:nvPr/>
          </p:nvSpPr>
          <p:spPr>
            <a:xfrm rot="5400000">
              <a:off x="11490372" y="-2842651"/>
              <a:ext cx="1260000" cy="10854008"/>
            </a:xfrm>
            <a:prstGeom prst="round2SameRect">
              <a:avLst>
                <a:gd fmla="val 3653"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256"/>
            <p:cNvSpPr/>
            <p:nvPr/>
          </p:nvSpPr>
          <p:spPr>
            <a:xfrm>
              <a:off x="6606058" y="1954352"/>
              <a:ext cx="101600" cy="1259987"/>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256"/>
            <p:cNvSpPr/>
            <p:nvPr/>
          </p:nvSpPr>
          <p:spPr>
            <a:xfrm rot="-5400000">
              <a:off x="6258789" y="2423572"/>
              <a:ext cx="372991" cy="321544"/>
            </a:xfrm>
            <a:prstGeom prst="triangle">
              <a:avLst>
                <a:gd fmla="val 5000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256"/>
            <p:cNvSpPr/>
            <p:nvPr/>
          </p:nvSpPr>
          <p:spPr>
            <a:xfrm>
              <a:off x="6814463" y="2251568"/>
              <a:ext cx="10387225" cy="7380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Detect and report potential threats in real time</a:t>
              </a:r>
              <a:endParaRPr/>
            </a:p>
          </p:txBody>
        </p:sp>
      </p:grpSp>
      <p:sp>
        <p:nvSpPr>
          <p:cNvPr id="154" name="Google Shape;154;p256"/>
          <p:cNvSpPr/>
          <p:nvPr/>
        </p:nvSpPr>
        <p:spPr>
          <a:xfrm>
            <a:off x="2178827" y="5237378"/>
            <a:ext cx="272374" cy="233464"/>
          </a:xfrm>
          <a:prstGeom prst="flowChartConnector">
            <a:avLst/>
          </a:prstGeom>
          <a:solidFill>
            <a:schemeClr val="dk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5" name="Google Shape;155;p256"/>
          <p:cNvCxnSpPr/>
          <p:nvPr/>
        </p:nvCxnSpPr>
        <p:spPr>
          <a:xfrm>
            <a:off x="2318920" y="6367364"/>
            <a:ext cx="3530671" cy="4"/>
          </a:xfrm>
          <a:prstGeom prst="straightConnector1">
            <a:avLst/>
          </a:prstGeom>
          <a:noFill/>
          <a:ln cap="flat" cmpd="sng" w="9525">
            <a:solidFill>
              <a:srgbClr val="404040"/>
            </a:solidFill>
            <a:prstDash val="solid"/>
            <a:round/>
            <a:headEnd len="sm" w="sm" type="none"/>
            <a:tailEnd len="sm" w="sm" type="none"/>
          </a:ln>
        </p:spPr>
      </p:cxnSp>
      <p:grpSp>
        <p:nvGrpSpPr>
          <p:cNvPr id="156" name="Google Shape;156;p256"/>
          <p:cNvGrpSpPr/>
          <p:nvPr/>
        </p:nvGrpSpPr>
        <p:grpSpPr>
          <a:xfrm>
            <a:off x="5690929" y="5995744"/>
            <a:ext cx="9075660" cy="735578"/>
            <a:chOff x="6284513" y="1954352"/>
            <a:chExt cx="11262864" cy="1260001"/>
          </a:xfrm>
        </p:grpSpPr>
        <p:sp>
          <p:nvSpPr>
            <p:cNvPr id="157" name="Google Shape;157;p256"/>
            <p:cNvSpPr/>
            <p:nvPr/>
          </p:nvSpPr>
          <p:spPr>
            <a:xfrm rot="5400000">
              <a:off x="11490372" y="-2842651"/>
              <a:ext cx="1260000" cy="10854008"/>
            </a:xfrm>
            <a:prstGeom prst="round2SameRect">
              <a:avLst>
                <a:gd fmla="val 3653"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256"/>
            <p:cNvSpPr/>
            <p:nvPr/>
          </p:nvSpPr>
          <p:spPr>
            <a:xfrm>
              <a:off x="6606058" y="1954352"/>
              <a:ext cx="101600" cy="1259987"/>
            </a:xfrm>
            <a:prstGeom prst="rect">
              <a:avLst/>
            </a:prstGeom>
            <a:solidFill>
              <a:srgbClr val="3A40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256"/>
            <p:cNvSpPr/>
            <p:nvPr/>
          </p:nvSpPr>
          <p:spPr>
            <a:xfrm rot="-5400000">
              <a:off x="6258789" y="2423572"/>
              <a:ext cx="372991" cy="321544"/>
            </a:xfrm>
            <a:prstGeom prst="triangle">
              <a:avLst>
                <a:gd fmla="val 50000" name="adj"/>
              </a:avLst>
            </a:prstGeom>
            <a:solidFill>
              <a:srgbClr val="3A40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256"/>
            <p:cNvSpPr/>
            <p:nvPr/>
          </p:nvSpPr>
          <p:spPr>
            <a:xfrm>
              <a:off x="6814463" y="2284893"/>
              <a:ext cx="10387225" cy="7380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Block and prevent identified threats</a:t>
              </a:r>
              <a:endParaRPr/>
            </a:p>
          </p:txBody>
        </p:sp>
      </p:grpSp>
      <p:sp>
        <p:nvSpPr>
          <p:cNvPr id="161" name="Google Shape;161;p256"/>
          <p:cNvSpPr/>
          <p:nvPr/>
        </p:nvSpPr>
        <p:spPr>
          <a:xfrm>
            <a:off x="2178827" y="6227341"/>
            <a:ext cx="272374" cy="233464"/>
          </a:xfrm>
          <a:prstGeom prst="flowChartConnector">
            <a:avLst/>
          </a:prstGeom>
          <a:solidFill>
            <a:schemeClr val="dk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2" name="Google Shape;162;p256"/>
          <p:cNvCxnSpPr/>
          <p:nvPr/>
        </p:nvCxnSpPr>
        <p:spPr>
          <a:xfrm>
            <a:off x="2318920" y="7379772"/>
            <a:ext cx="3530671" cy="4"/>
          </a:xfrm>
          <a:prstGeom prst="straightConnector1">
            <a:avLst/>
          </a:prstGeom>
          <a:noFill/>
          <a:ln cap="flat" cmpd="sng" w="9525">
            <a:solidFill>
              <a:srgbClr val="404040"/>
            </a:solidFill>
            <a:prstDash val="solid"/>
            <a:round/>
            <a:headEnd len="sm" w="sm" type="none"/>
            <a:tailEnd len="sm" w="sm" type="none"/>
          </a:ln>
        </p:spPr>
      </p:cxnSp>
      <p:grpSp>
        <p:nvGrpSpPr>
          <p:cNvPr id="163" name="Google Shape;163;p256"/>
          <p:cNvGrpSpPr/>
          <p:nvPr/>
        </p:nvGrpSpPr>
        <p:grpSpPr>
          <a:xfrm>
            <a:off x="5690929" y="7008152"/>
            <a:ext cx="9075660" cy="787313"/>
            <a:chOff x="6284513" y="1954352"/>
            <a:chExt cx="11262864" cy="1348620"/>
          </a:xfrm>
        </p:grpSpPr>
        <p:sp>
          <p:nvSpPr>
            <p:cNvPr id="164" name="Google Shape;164;p256"/>
            <p:cNvSpPr/>
            <p:nvPr/>
          </p:nvSpPr>
          <p:spPr>
            <a:xfrm rot="5400000">
              <a:off x="11490372" y="-2842651"/>
              <a:ext cx="1260000" cy="10854008"/>
            </a:xfrm>
            <a:prstGeom prst="round2SameRect">
              <a:avLst>
                <a:gd fmla="val 3653" name="adj1"/>
                <a:gd fmla="val 0" name="adj2"/>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256"/>
            <p:cNvSpPr/>
            <p:nvPr/>
          </p:nvSpPr>
          <p:spPr>
            <a:xfrm>
              <a:off x="6606058" y="1954352"/>
              <a:ext cx="101600" cy="1259987"/>
            </a:xfrm>
            <a:prstGeom prst="rect">
              <a:avLst/>
            </a:prstGeom>
            <a:solidFill>
              <a:srgbClr val="0FCF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256"/>
            <p:cNvSpPr/>
            <p:nvPr/>
          </p:nvSpPr>
          <p:spPr>
            <a:xfrm rot="-5400000">
              <a:off x="6258789" y="2423572"/>
              <a:ext cx="372991" cy="321544"/>
            </a:xfrm>
            <a:prstGeom prst="triangle">
              <a:avLst>
                <a:gd fmla="val 50000" name="adj"/>
              </a:avLst>
            </a:prstGeom>
            <a:solidFill>
              <a:srgbClr val="0FCF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256"/>
            <p:cNvSpPr/>
            <p:nvPr/>
          </p:nvSpPr>
          <p:spPr>
            <a:xfrm>
              <a:off x="6814463" y="1984966"/>
              <a:ext cx="10387225" cy="13180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Collects and analyzes data from various sources to identify and correlate security events, providing real-time alerts</a:t>
              </a:r>
              <a:endParaRPr/>
            </a:p>
          </p:txBody>
        </p:sp>
      </p:grpSp>
      <p:sp>
        <p:nvSpPr>
          <p:cNvPr id="168" name="Google Shape;168;p256"/>
          <p:cNvSpPr/>
          <p:nvPr/>
        </p:nvSpPr>
        <p:spPr>
          <a:xfrm>
            <a:off x="2178827" y="7239749"/>
            <a:ext cx="272374" cy="233464"/>
          </a:xfrm>
          <a:prstGeom prst="flowChartConnector">
            <a:avLst/>
          </a:prstGeom>
          <a:solidFill>
            <a:schemeClr val="dk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256"/>
          <p:cNvSpPr txBox="1"/>
          <p:nvPr/>
        </p:nvSpPr>
        <p:spPr>
          <a:xfrm>
            <a:off x="2556717" y="2937455"/>
            <a:ext cx="2670118"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Firewalls</a:t>
            </a:r>
            <a:endParaRPr/>
          </a:p>
        </p:txBody>
      </p:sp>
      <p:sp>
        <p:nvSpPr>
          <p:cNvPr id="170" name="Google Shape;170;p256"/>
          <p:cNvSpPr txBox="1"/>
          <p:nvPr/>
        </p:nvSpPr>
        <p:spPr>
          <a:xfrm>
            <a:off x="2556717" y="3657549"/>
            <a:ext cx="2670118"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Access </a:t>
            </a:r>
            <a:endParaRPr/>
          </a:p>
          <a:p>
            <a:pPr indent="0" lvl="0" marL="0" marR="0" rtl="0" algn="l">
              <a:lnSpc>
                <a:spcPct val="10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control lists</a:t>
            </a:r>
            <a:endParaRPr/>
          </a:p>
        </p:txBody>
      </p:sp>
      <p:sp>
        <p:nvSpPr>
          <p:cNvPr id="171" name="Google Shape;171;p256"/>
          <p:cNvSpPr txBox="1"/>
          <p:nvPr/>
        </p:nvSpPr>
        <p:spPr>
          <a:xfrm>
            <a:off x="2556717" y="4650006"/>
            <a:ext cx="2670118"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Intrusion </a:t>
            </a:r>
            <a:endParaRPr/>
          </a:p>
          <a:p>
            <a:pPr indent="0" lvl="0" marL="0" marR="0" rtl="0" algn="l">
              <a:lnSpc>
                <a:spcPct val="10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detection systems</a:t>
            </a:r>
            <a:endParaRPr/>
          </a:p>
        </p:txBody>
      </p:sp>
      <p:sp>
        <p:nvSpPr>
          <p:cNvPr id="172" name="Google Shape;172;p256"/>
          <p:cNvSpPr txBox="1"/>
          <p:nvPr/>
        </p:nvSpPr>
        <p:spPr>
          <a:xfrm>
            <a:off x="2459441" y="5601057"/>
            <a:ext cx="3304861"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Intrusion prevention systems </a:t>
            </a:r>
            <a:endParaRPr/>
          </a:p>
        </p:txBody>
      </p:sp>
      <p:sp>
        <p:nvSpPr>
          <p:cNvPr id="173" name="Google Shape;173;p256"/>
          <p:cNvSpPr txBox="1"/>
          <p:nvPr/>
        </p:nvSpPr>
        <p:spPr>
          <a:xfrm>
            <a:off x="2392833" y="6670732"/>
            <a:ext cx="396081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SemiBold"/>
                <a:ea typeface="Open Sans SemiBold"/>
                <a:cs typeface="Open Sans SemiBold"/>
                <a:sym typeface="Open Sans SemiBold"/>
              </a:rPr>
              <a:t>Security information and event management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30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Types of Segregation or Segmentation</a:t>
            </a:r>
            <a:endParaRPr/>
          </a:p>
        </p:txBody>
      </p:sp>
      <p:grpSp>
        <p:nvGrpSpPr>
          <p:cNvPr id="1610" name="Google Shape;1610;p302"/>
          <p:cNvGrpSpPr/>
          <p:nvPr/>
        </p:nvGrpSpPr>
        <p:grpSpPr>
          <a:xfrm>
            <a:off x="3551596" y="2241399"/>
            <a:ext cx="9152809" cy="4661203"/>
            <a:chOff x="3400596" y="3009405"/>
            <a:chExt cx="9152809" cy="4661203"/>
          </a:xfrm>
        </p:grpSpPr>
        <p:sp>
          <p:nvSpPr>
            <p:cNvPr id="1611" name="Google Shape;1611;p302"/>
            <p:cNvSpPr txBox="1"/>
            <p:nvPr/>
          </p:nvSpPr>
          <p:spPr>
            <a:xfrm>
              <a:off x="3400596" y="3009405"/>
              <a:ext cx="2280182" cy="864171"/>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Physical separation</a:t>
              </a:r>
              <a:endParaRPr b="0" i="0" sz="1400" u="none" cap="none" strike="noStrike">
                <a:solidFill>
                  <a:srgbClr val="3F3F3F"/>
                </a:solidFill>
                <a:latin typeface="Arial"/>
                <a:ea typeface="Arial"/>
                <a:cs typeface="Arial"/>
                <a:sym typeface="Arial"/>
              </a:endParaRPr>
            </a:p>
          </p:txBody>
        </p:sp>
        <p:sp>
          <p:nvSpPr>
            <p:cNvPr id="1612" name="Google Shape;1612;p302"/>
            <p:cNvSpPr txBox="1"/>
            <p:nvPr/>
          </p:nvSpPr>
          <p:spPr>
            <a:xfrm>
              <a:off x="3588453" y="6806437"/>
              <a:ext cx="1688346" cy="864171"/>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Logical (VLAN)</a:t>
              </a:r>
              <a:endParaRPr b="0" i="0" sz="1400" u="none" cap="none" strike="noStrike">
                <a:solidFill>
                  <a:srgbClr val="3F3F3F"/>
                </a:solidFill>
                <a:latin typeface="Arial"/>
                <a:ea typeface="Arial"/>
                <a:cs typeface="Arial"/>
                <a:sym typeface="Arial"/>
              </a:endParaRPr>
            </a:p>
          </p:txBody>
        </p:sp>
        <p:sp>
          <p:nvSpPr>
            <p:cNvPr id="1613" name="Google Shape;1613;p302"/>
            <p:cNvSpPr txBox="1"/>
            <p:nvPr/>
          </p:nvSpPr>
          <p:spPr>
            <a:xfrm>
              <a:off x="10627144" y="6912322"/>
              <a:ext cx="1926261" cy="47823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subnets</a:t>
              </a:r>
              <a:endParaRPr b="0" i="0" sz="1400" u="none" cap="none" strike="noStrike">
                <a:solidFill>
                  <a:srgbClr val="3F3F3F"/>
                </a:solidFill>
                <a:latin typeface="Arial"/>
                <a:ea typeface="Arial"/>
                <a:cs typeface="Arial"/>
                <a:sym typeface="Arial"/>
              </a:endParaRPr>
            </a:p>
          </p:txBody>
        </p:sp>
        <p:sp>
          <p:nvSpPr>
            <p:cNvPr id="1614" name="Google Shape;1614;p302"/>
            <p:cNvSpPr txBox="1"/>
            <p:nvPr/>
          </p:nvSpPr>
          <p:spPr>
            <a:xfrm>
              <a:off x="10627145" y="3028206"/>
              <a:ext cx="1688400" cy="478232"/>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Airgaps</a:t>
              </a:r>
              <a:endParaRPr b="0" i="0" sz="1400" u="none" cap="none" strike="noStrike">
                <a:solidFill>
                  <a:srgbClr val="3F3F3F"/>
                </a:solidFill>
                <a:latin typeface="Arial"/>
                <a:ea typeface="Arial"/>
                <a:cs typeface="Arial"/>
                <a:sym typeface="Arial"/>
              </a:endParaRPr>
            </a:p>
          </p:txBody>
        </p:sp>
        <p:grpSp>
          <p:nvGrpSpPr>
            <p:cNvPr id="1615" name="Google Shape;1615;p302"/>
            <p:cNvGrpSpPr/>
            <p:nvPr/>
          </p:nvGrpSpPr>
          <p:grpSpPr>
            <a:xfrm>
              <a:off x="5310423" y="3298364"/>
              <a:ext cx="5240517" cy="4005301"/>
              <a:chOff x="5310423" y="3298364"/>
              <a:chExt cx="5240517" cy="4005301"/>
            </a:xfrm>
          </p:grpSpPr>
          <p:grpSp>
            <p:nvGrpSpPr>
              <p:cNvPr id="1616" name="Google Shape;1616;p302"/>
              <p:cNvGrpSpPr/>
              <p:nvPr/>
            </p:nvGrpSpPr>
            <p:grpSpPr>
              <a:xfrm>
                <a:off x="5310423" y="3298364"/>
                <a:ext cx="5240517" cy="4005301"/>
                <a:chOff x="7423020" y="3676338"/>
                <a:chExt cx="3410787" cy="2604261"/>
              </a:xfrm>
            </p:grpSpPr>
            <p:sp>
              <p:nvSpPr>
                <p:cNvPr id="1617" name="Google Shape;1617;p302"/>
                <p:cNvSpPr/>
                <p:nvPr/>
              </p:nvSpPr>
              <p:spPr>
                <a:xfrm>
                  <a:off x="8004969" y="3800709"/>
                  <a:ext cx="2278063" cy="2276475"/>
                </a:xfrm>
                <a:custGeom>
                  <a:rect b="b" l="l" r="r" t="t"/>
                  <a:pathLst>
                    <a:path extrusionOk="0" h="1360" w="136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618" name="Google Shape;1618;p302"/>
                <p:cNvSpPr/>
                <p:nvPr/>
              </p:nvSpPr>
              <p:spPr>
                <a:xfrm>
                  <a:off x="8249444" y="4045184"/>
                  <a:ext cx="273050" cy="273050"/>
                </a:xfrm>
                <a:custGeom>
                  <a:rect b="b" l="l" r="r" t="t"/>
                  <a:pathLst>
                    <a:path extrusionOk="0" h="163" w="163">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cap="flat" cmpd="sng" w="28575">
                  <a:solidFill>
                    <a:srgbClr val="DDEAF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619" name="Google Shape;1619;p302"/>
                <p:cNvSpPr/>
                <p:nvPr/>
              </p:nvSpPr>
              <p:spPr>
                <a:xfrm>
                  <a:off x="8249444" y="5559659"/>
                  <a:ext cx="273050" cy="273050"/>
                </a:xfrm>
                <a:custGeom>
                  <a:rect b="b" l="l" r="r" t="t"/>
                  <a:pathLst>
                    <a:path extrusionOk="0" h="163" w="163">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cap="flat" cmpd="sng" w="28575">
                  <a:solidFill>
                    <a:srgbClr val="FFF2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620" name="Google Shape;1620;p302"/>
                <p:cNvSpPr/>
                <p:nvPr/>
              </p:nvSpPr>
              <p:spPr>
                <a:xfrm>
                  <a:off x="9765506" y="5559659"/>
                  <a:ext cx="273050" cy="273050"/>
                </a:xfrm>
                <a:custGeom>
                  <a:rect b="b" l="l" r="r" t="t"/>
                  <a:pathLst>
                    <a:path extrusionOk="0" h="163" w="163">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cap="flat" cmpd="sng" w="28575">
                  <a:solidFill>
                    <a:srgbClr val="EDEDE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621" name="Google Shape;1621;p302"/>
                <p:cNvSpPr/>
                <p:nvPr/>
              </p:nvSpPr>
              <p:spPr>
                <a:xfrm>
                  <a:off x="9765506" y="4045184"/>
                  <a:ext cx="273050" cy="273050"/>
                </a:xfrm>
                <a:custGeom>
                  <a:rect b="b" l="l" r="r" t="t"/>
                  <a:pathLst>
                    <a:path extrusionOk="0" h="163" w="163">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cap="flat" cmpd="sng" w="28575">
                  <a:solidFill>
                    <a:srgbClr val="FBE4D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622" name="Google Shape;1622;p302"/>
                <p:cNvSpPr/>
                <p:nvPr/>
              </p:nvSpPr>
              <p:spPr>
                <a:xfrm>
                  <a:off x="7423020" y="3707328"/>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1623" name="Google Shape;1623;p302"/>
                <p:cNvSpPr/>
                <p:nvPr/>
              </p:nvSpPr>
              <p:spPr>
                <a:xfrm flipH="1">
                  <a:off x="10010847" y="3676338"/>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1624" name="Google Shape;1624;p302"/>
                <p:cNvSpPr/>
                <p:nvPr/>
              </p:nvSpPr>
              <p:spPr>
                <a:xfrm flipH="1" rot="10800000">
                  <a:off x="7450729" y="5898507"/>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1625" name="Google Shape;1625;p302"/>
                <p:cNvSpPr/>
                <p:nvPr/>
              </p:nvSpPr>
              <p:spPr>
                <a:xfrm rot="10800000">
                  <a:off x="10010847" y="5819463"/>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grpSp>
          <p:pic>
            <p:nvPicPr>
              <p:cNvPr id="1626" name="Google Shape;1626;p302"/>
              <p:cNvPicPr preferRelativeResize="0"/>
              <p:nvPr/>
            </p:nvPicPr>
            <p:blipFill rotWithShape="1">
              <a:blip r:embed="rId3">
                <a:alphaModFix/>
              </a:blip>
              <a:srcRect b="6258" l="0" r="7194" t="8394"/>
              <a:stretch/>
            </p:blipFill>
            <p:spPr>
              <a:xfrm>
                <a:off x="7414405" y="4757915"/>
                <a:ext cx="1032561" cy="1086197"/>
              </a:xfrm>
              <a:prstGeom prst="rect">
                <a:avLst/>
              </a:prstGeom>
              <a:noFill/>
              <a:ln>
                <a:noFill/>
              </a:ln>
            </p:spPr>
          </p:pic>
        </p:grpSp>
      </p:grpSp>
      <p:sp>
        <p:nvSpPr>
          <p:cNvPr id="1627" name="Google Shape;1627;p302"/>
          <p:cNvSpPr/>
          <p:nvPr/>
        </p:nvSpPr>
        <p:spPr>
          <a:xfrm>
            <a:off x="3924300" y="816324"/>
            <a:ext cx="84019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303"/>
          <p:cNvSpPr txBox="1"/>
          <p:nvPr>
            <p:ph type="title"/>
          </p:nvPr>
        </p:nvSpPr>
        <p:spPr>
          <a:xfrm>
            <a:off x="-10160" y="273420"/>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rPr>
              <a:t>Physical Isolation</a:t>
            </a:r>
            <a:endParaRPr>
              <a:solidFill>
                <a:srgbClr val="3F3F3F"/>
              </a:solidFill>
              <a:latin typeface="Open Sans"/>
              <a:ea typeface="Open Sans"/>
              <a:cs typeface="Open Sans"/>
              <a:sym typeface="Open Sans"/>
            </a:endParaRPr>
          </a:p>
        </p:txBody>
      </p:sp>
      <p:grpSp>
        <p:nvGrpSpPr>
          <p:cNvPr id="1633" name="Google Shape;1633;p303"/>
          <p:cNvGrpSpPr/>
          <p:nvPr/>
        </p:nvGrpSpPr>
        <p:grpSpPr>
          <a:xfrm>
            <a:off x="1089394" y="1463828"/>
            <a:ext cx="14077212" cy="6346971"/>
            <a:chOff x="1165594" y="1582075"/>
            <a:chExt cx="14077212" cy="6346971"/>
          </a:xfrm>
        </p:grpSpPr>
        <p:grpSp>
          <p:nvGrpSpPr>
            <p:cNvPr id="1634" name="Google Shape;1634;p303"/>
            <p:cNvGrpSpPr/>
            <p:nvPr/>
          </p:nvGrpSpPr>
          <p:grpSpPr>
            <a:xfrm>
              <a:off x="1165594" y="1582075"/>
              <a:ext cx="7107239" cy="6328542"/>
              <a:chOff x="1409216" y="3087977"/>
              <a:chExt cx="6597928" cy="4314092"/>
            </a:xfrm>
          </p:grpSpPr>
          <p:sp>
            <p:nvSpPr>
              <p:cNvPr id="1635" name="Google Shape;1635;p303"/>
              <p:cNvSpPr/>
              <p:nvPr/>
            </p:nvSpPr>
            <p:spPr>
              <a:xfrm>
                <a:off x="1496335" y="3833039"/>
                <a:ext cx="6510808" cy="3569030"/>
              </a:xfrm>
              <a:prstGeom prst="rect">
                <a:avLst/>
              </a:prstGeom>
              <a:solidFill>
                <a:srgbClr val="F8FAFA"/>
              </a:solidFill>
              <a:ln>
                <a:noFill/>
              </a:ln>
              <a:effectLst>
                <a:outerShdw blurRad="50800" rotWithShape="0" algn="t" dir="5400000" dist="38100">
                  <a:srgbClr val="000000">
                    <a:alpha val="40000"/>
                  </a:srgbClr>
                </a:outerShdw>
              </a:effectLst>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grpSp>
            <p:nvGrpSpPr>
              <p:cNvPr id="1636" name="Google Shape;1636;p303"/>
              <p:cNvGrpSpPr/>
              <p:nvPr/>
            </p:nvGrpSpPr>
            <p:grpSpPr>
              <a:xfrm>
                <a:off x="1409216" y="3180928"/>
                <a:ext cx="6597928" cy="687244"/>
                <a:chOff x="4463209" y="2458771"/>
                <a:chExt cx="3484585" cy="628076"/>
              </a:xfrm>
            </p:grpSpPr>
            <p:sp>
              <p:nvSpPr>
                <p:cNvPr id="1637" name="Google Shape;1637;p303"/>
                <p:cNvSpPr/>
                <p:nvPr/>
              </p:nvSpPr>
              <p:spPr>
                <a:xfrm>
                  <a:off x="4506832" y="2984836"/>
                  <a:ext cx="3169199" cy="101332"/>
                </a:xfrm>
                <a:prstGeom prst="rect">
                  <a:avLst/>
                </a:prstGeom>
                <a:solidFill>
                  <a:srgbClr val="BCC0C1"/>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638" name="Google Shape;1638;p303"/>
                <p:cNvSpPr/>
                <p:nvPr/>
              </p:nvSpPr>
              <p:spPr>
                <a:xfrm>
                  <a:off x="4637338" y="2984836"/>
                  <a:ext cx="2946709" cy="101332"/>
                </a:xfrm>
                <a:prstGeom prst="rect">
                  <a:avLst/>
                </a:prstGeom>
                <a:solidFill>
                  <a:srgbClr val="BCC0C1"/>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639" name="Google Shape;1639;p303"/>
                <p:cNvSpPr/>
                <p:nvPr/>
              </p:nvSpPr>
              <p:spPr>
                <a:xfrm>
                  <a:off x="4463209" y="2458771"/>
                  <a:ext cx="3484585" cy="628076"/>
                </a:xfrm>
                <a:prstGeom prst="roundRect">
                  <a:avLst>
                    <a:gd fmla="val 12439" name="adj"/>
                  </a:avLst>
                </a:prstGeom>
                <a:solidFill>
                  <a:srgbClr val="CC84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SemiBold"/>
                      <a:ea typeface="Open Sans SemiBold"/>
                      <a:cs typeface="Open Sans SemiBold"/>
                      <a:sym typeface="Open Sans SemiBold"/>
                    </a:rPr>
                    <a:t>Physical Separation</a:t>
                  </a:r>
                  <a:endParaRPr/>
                </a:p>
              </p:txBody>
            </p:sp>
          </p:grpSp>
          <p:sp>
            <p:nvSpPr>
              <p:cNvPr id="1640" name="Google Shape;1640;p303"/>
              <p:cNvSpPr txBox="1"/>
              <p:nvPr/>
            </p:nvSpPr>
            <p:spPr>
              <a:xfrm>
                <a:off x="1491813" y="3087977"/>
                <a:ext cx="6223472" cy="4119240"/>
              </a:xfrm>
              <a:prstGeom prst="rect">
                <a:avLst/>
              </a:prstGeom>
              <a:noFill/>
              <a:ln>
                <a:noFill/>
              </a:ln>
            </p:spPr>
            <p:txBody>
              <a:bodyPr anchorCtr="0" anchor="ctr" bIns="45700" lIns="91425" spcFirstLastPara="1" rIns="91425" wrap="square" tIns="45700">
                <a:spAutoFit/>
              </a:bodyPr>
              <a:lstStyle/>
              <a:p>
                <a:pPr indent="0" lvl="1" marL="5715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1"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1"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0" lvl="1"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Physical segregation involves using separate physical equipment to handle different classes of traffic, such as separate switches, routers, and cables. </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This method is the most secure way to separate traffic, but it is also the most expensive.</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Organizations often implement separate physical paths in the outermost sections of the network where connections to the internet are established.</a:t>
                </a:r>
                <a:endParaRPr b="0" i="0" sz="2200" u="none" cap="none" strike="noStrike">
                  <a:solidFill>
                    <a:srgbClr val="3F3F3F"/>
                  </a:solidFill>
                  <a:latin typeface="Open Sans"/>
                  <a:ea typeface="Open Sans"/>
                  <a:cs typeface="Open Sans"/>
                  <a:sym typeface="Open Sans"/>
                </a:endParaRPr>
              </a:p>
            </p:txBody>
          </p:sp>
        </p:grpSp>
        <p:grpSp>
          <p:nvGrpSpPr>
            <p:cNvPr id="1641" name="Google Shape;1641;p303"/>
            <p:cNvGrpSpPr/>
            <p:nvPr/>
          </p:nvGrpSpPr>
          <p:grpSpPr>
            <a:xfrm>
              <a:off x="8794665" y="1736853"/>
              <a:ext cx="6448141" cy="6192193"/>
              <a:chOff x="8695944" y="3233161"/>
              <a:chExt cx="6448141" cy="3472441"/>
            </a:xfrm>
          </p:grpSpPr>
          <p:sp>
            <p:nvSpPr>
              <p:cNvPr id="1642" name="Google Shape;1642;p303"/>
              <p:cNvSpPr/>
              <p:nvPr/>
            </p:nvSpPr>
            <p:spPr>
              <a:xfrm>
                <a:off x="8695944" y="3732981"/>
                <a:ext cx="6448141" cy="2972621"/>
              </a:xfrm>
              <a:prstGeom prst="rect">
                <a:avLst/>
              </a:prstGeom>
              <a:solidFill>
                <a:srgbClr val="F8FAFA"/>
              </a:solidFill>
              <a:ln>
                <a:noFill/>
              </a:ln>
              <a:effectLst>
                <a:outerShdw blurRad="50800" rotWithShape="0" algn="t" dir="5400000" dist="38100">
                  <a:srgbClr val="000000">
                    <a:alpha val="40000"/>
                  </a:srgbClr>
                </a:outerShdw>
              </a:effectLst>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Air gaps, a term familiar to network security professionals, refer to the isolation of two networks that are not connected in any way except via a physical air gap between them.</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There is no direct physical or logical path between them.</a:t>
                </a:r>
                <a:endParaRPr/>
              </a:p>
              <a:p>
                <a:pPr indent="-215900" lvl="0" marL="342900" marR="0" rtl="0" algn="l">
                  <a:lnSpc>
                    <a:spcPct val="114000"/>
                  </a:lnSpc>
                  <a:spcBef>
                    <a:spcPts val="0"/>
                  </a:spcBef>
                  <a:spcAft>
                    <a:spcPts val="0"/>
                  </a:spcAft>
                  <a:buClr>
                    <a:srgbClr val="000000"/>
                  </a:buClr>
                  <a:buSzPts val="2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000"/>
                  <a:buFont typeface="Arial"/>
                  <a:buChar char="•"/>
                </a:pPr>
                <a:r>
                  <a:rPr b="0" i="0" lang="en-US" sz="2200" u="none" cap="none" strike="noStrike">
                    <a:solidFill>
                      <a:srgbClr val="3F3F3F"/>
                    </a:solidFill>
                    <a:latin typeface="Open Sans"/>
                    <a:ea typeface="Open Sans"/>
                    <a:cs typeface="Open Sans"/>
                    <a:sym typeface="Open Sans"/>
                  </a:rPr>
                  <a:t>It involves isolating a secure network or computer from all other networks, particularly the internet, to prevent unauthorized access.</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grpSp>
            <p:nvGrpSpPr>
              <p:cNvPr id="1643" name="Google Shape;1643;p303"/>
              <p:cNvGrpSpPr/>
              <p:nvPr/>
            </p:nvGrpSpPr>
            <p:grpSpPr>
              <a:xfrm>
                <a:off x="8695945" y="3233161"/>
                <a:ext cx="6448140" cy="634268"/>
                <a:chOff x="4414848" y="2506507"/>
                <a:chExt cx="3405477" cy="579661"/>
              </a:xfrm>
            </p:grpSpPr>
            <p:sp>
              <p:nvSpPr>
                <p:cNvPr id="1644" name="Google Shape;1644;p303"/>
                <p:cNvSpPr/>
                <p:nvPr/>
              </p:nvSpPr>
              <p:spPr>
                <a:xfrm>
                  <a:off x="4637338" y="2984836"/>
                  <a:ext cx="2946709" cy="101332"/>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645" name="Google Shape;1645;p303"/>
                <p:cNvSpPr/>
                <p:nvPr/>
              </p:nvSpPr>
              <p:spPr>
                <a:xfrm>
                  <a:off x="4414848" y="2506507"/>
                  <a:ext cx="3405477" cy="516115"/>
                </a:xfrm>
                <a:prstGeom prst="roundRect">
                  <a:avLst>
                    <a:gd fmla="val 12439" name="adj"/>
                  </a:avLst>
                </a:prstGeom>
                <a:solidFill>
                  <a:srgbClr val="CC84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SemiBold"/>
                      <a:ea typeface="Open Sans SemiBold"/>
                      <a:cs typeface="Open Sans SemiBold"/>
                      <a:sym typeface="Open Sans SemiBold"/>
                    </a:rPr>
                    <a:t>Air gap</a:t>
                  </a:r>
                  <a:endParaRPr/>
                </a:p>
              </p:txBody>
            </p:sp>
          </p:grpSp>
        </p:grpSp>
      </p:grpSp>
      <p:sp>
        <p:nvSpPr>
          <p:cNvPr id="1646" name="Google Shape;1646;p303"/>
          <p:cNvSpPr/>
          <p:nvPr/>
        </p:nvSpPr>
        <p:spPr>
          <a:xfrm>
            <a:off x="6197600" y="859866"/>
            <a:ext cx="38656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304"/>
          <p:cNvSpPr txBox="1"/>
          <p:nvPr>
            <p:ph type="title"/>
          </p:nvPr>
        </p:nvSpPr>
        <p:spPr>
          <a:xfrm>
            <a:off x="-10160" y="229878"/>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rPr>
              <a:t>Types of Segregation or Segmentation</a:t>
            </a:r>
            <a:endParaRPr>
              <a:solidFill>
                <a:srgbClr val="3F3F3F"/>
              </a:solidFill>
              <a:latin typeface="Open Sans"/>
              <a:ea typeface="Open Sans"/>
              <a:cs typeface="Open Sans"/>
              <a:sym typeface="Open Sans"/>
            </a:endParaRPr>
          </a:p>
        </p:txBody>
      </p:sp>
      <p:grpSp>
        <p:nvGrpSpPr>
          <p:cNvPr id="1652" name="Google Shape;1652;p304"/>
          <p:cNvGrpSpPr/>
          <p:nvPr/>
        </p:nvGrpSpPr>
        <p:grpSpPr>
          <a:xfrm>
            <a:off x="819595" y="1620011"/>
            <a:ext cx="7410003" cy="6194907"/>
            <a:chOff x="1328636" y="3069307"/>
            <a:chExt cx="6678507" cy="4222995"/>
          </a:xfrm>
        </p:grpSpPr>
        <p:sp>
          <p:nvSpPr>
            <p:cNvPr id="1653" name="Google Shape;1653;p304"/>
            <p:cNvSpPr/>
            <p:nvPr/>
          </p:nvSpPr>
          <p:spPr>
            <a:xfrm>
              <a:off x="1496335" y="3833038"/>
              <a:ext cx="6510808" cy="3459264"/>
            </a:xfrm>
            <a:prstGeom prst="rect">
              <a:avLst/>
            </a:prstGeom>
            <a:solidFill>
              <a:srgbClr val="F8FAFA"/>
            </a:solidFill>
            <a:ln>
              <a:noFill/>
            </a:ln>
            <a:effectLst>
              <a:outerShdw blurRad="50800" rotWithShape="0" algn="t" dir="5400000" dist="38100">
                <a:srgbClr val="000000">
                  <a:alpha val="40000"/>
                </a:srgbClr>
              </a:outerShdw>
            </a:effectLst>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grpSp>
          <p:nvGrpSpPr>
            <p:cNvPr id="1654" name="Google Shape;1654;p304"/>
            <p:cNvGrpSpPr/>
            <p:nvPr/>
          </p:nvGrpSpPr>
          <p:grpSpPr>
            <a:xfrm>
              <a:off x="1328636" y="3069307"/>
              <a:ext cx="6597928" cy="798122"/>
              <a:chOff x="4420652" y="2356760"/>
              <a:chExt cx="3484585" cy="729408"/>
            </a:xfrm>
          </p:grpSpPr>
          <p:sp>
            <p:nvSpPr>
              <p:cNvPr id="1655" name="Google Shape;1655;p304"/>
              <p:cNvSpPr/>
              <p:nvPr/>
            </p:nvSpPr>
            <p:spPr>
              <a:xfrm>
                <a:off x="4506832" y="2984836"/>
                <a:ext cx="3169199" cy="101332"/>
              </a:xfrm>
              <a:prstGeom prst="rect">
                <a:avLst/>
              </a:prstGeom>
              <a:solidFill>
                <a:srgbClr val="BCC0C1"/>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656" name="Google Shape;1656;p304"/>
              <p:cNvSpPr/>
              <p:nvPr/>
            </p:nvSpPr>
            <p:spPr>
              <a:xfrm>
                <a:off x="4637338" y="2984836"/>
                <a:ext cx="2946709" cy="101332"/>
              </a:xfrm>
              <a:prstGeom prst="rect">
                <a:avLst/>
              </a:prstGeom>
              <a:solidFill>
                <a:srgbClr val="BCC0C1"/>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657" name="Google Shape;1657;p304"/>
              <p:cNvSpPr/>
              <p:nvPr/>
            </p:nvSpPr>
            <p:spPr>
              <a:xfrm>
                <a:off x="4420652" y="2356760"/>
                <a:ext cx="3484585" cy="628076"/>
              </a:xfrm>
              <a:prstGeom prst="roundRect">
                <a:avLst>
                  <a:gd fmla="val 12439" name="adj"/>
                </a:avLst>
              </a:prstGeom>
              <a:solidFill>
                <a:srgbClr val="CC84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SemiBold"/>
                    <a:ea typeface="Open Sans SemiBold"/>
                    <a:cs typeface="Open Sans SemiBold"/>
                    <a:sym typeface="Open Sans SemiBold"/>
                  </a:rPr>
                  <a:t>Subnetting</a:t>
                </a:r>
                <a:endParaRPr/>
              </a:p>
            </p:txBody>
          </p:sp>
        </p:grpSp>
        <p:sp>
          <p:nvSpPr>
            <p:cNvPr id="1658" name="Google Shape;1658;p304"/>
            <p:cNvSpPr txBox="1"/>
            <p:nvPr/>
          </p:nvSpPr>
          <p:spPr>
            <a:xfrm>
              <a:off x="1491815" y="3858011"/>
              <a:ext cx="6372686" cy="2625365"/>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114000"/>
                </a:lnSpc>
                <a:spcBef>
                  <a:spcPts val="49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Subnetting is the process of breaking down a network into smaller networks called subnets.</a:t>
              </a:r>
              <a:endParaRPr/>
            </a:p>
            <a:p>
              <a:pPr indent="-273050" lvl="1" marL="342900" marR="0" rtl="0" algn="l">
                <a:lnSpc>
                  <a:spcPct val="114000"/>
                </a:lnSpc>
                <a:spcBef>
                  <a:spcPts val="490"/>
                </a:spcBef>
                <a:spcAft>
                  <a:spcPts val="0"/>
                </a:spcAft>
                <a:buClr>
                  <a:schemeClr val="dk1"/>
                </a:buClr>
                <a:buSzPts val="11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49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This can provide a higher level of security by reducing the broadcast domain, which is the area where devices can broadcast to each other.</a:t>
              </a:r>
              <a:endParaRPr/>
            </a:p>
            <a:p>
              <a:pPr indent="-273050" lvl="1" marL="342900" marR="0" rtl="0" algn="l">
                <a:lnSpc>
                  <a:spcPct val="114000"/>
                </a:lnSpc>
                <a:spcBef>
                  <a:spcPts val="490"/>
                </a:spcBef>
                <a:spcAft>
                  <a:spcPts val="0"/>
                </a:spcAft>
                <a:buClr>
                  <a:schemeClr val="dk1"/>
                </a:buClr>
                <a:buSzPts val="11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49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Imagine a fast-spreading virus. Using subnets can help contain the virus and prevent it from affecting too many devices.</a:t>
              </a:r>
              <a:endParaRPr/>
            </a:p>
          </p:txBody>
        </p:sp>
      </p:grpSp>
      <p:grpSp>
        <p:nvGrpSpPr>
          <p:cNvPr id="1659" name="Google Shape;1659;p304"/>
          <p:cNvGrpSpPr/>
          <p:nvPr/>
        </p:nvGrpSpPr>
        <p:grpSpPr>
          <a:xfrm>
            <a:off x="8642265" y="1609583"/>
            <a:ext cx="6704734" cy="6205340"/>
            <a:chOff x="8695944" y="3233161"/>
            <a:chExt cx="6448141" cy="3479813"/>
          </a:xfrm>
        </p:grpSpPr>
        <p:sp>
          <p:nvSpPr>
            <p:cNvPr id="1660" name="Google Shape;1660;p304"/>
            <p:cNvSpPr/>
            <p:nvPr/>
          </p:nvSpPr>
          <p:spPr>
            <a:xfrm>
              <a:off x="8695944" y="3766018"/>
              <a:ext cx="6448141" cy="2946956"/>
            </a:xfrm>
            <a:prstGeom prst="rect">
              <a:avLst/>
            </a:prstGeom>
            <a:solidFill>
              <a:srgbClr val="F8FAFA"/>
            </a:solidFill>
            <a:ln>
              <a:noFill/>
            </a:ln>
            <a:effectLst>
              <a:outerShdw blurRad="50800" rotWithShape="0" algn="t" dir="5400000" dist="38100">
                <a:srgbClr val="000000">
                  <a:alpha val="40000"/>
                </a:srgbClr>
              </a:outerShdw>
            </a:effectLst>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grpSp>
          <p:nvGrpSpPr>
            <p:cNvPr id="1661" name="Google Shape;1661;p304"/>
            <p:cNvGrpSpPr/>
            <p:nvPr/>
          </p:nvGrpSpPr>
          <p:grpSpPr>
            <a:xfrm>
              <a:off x="8695945" y="3233161"/>
              <a:ext cx="6448140" cy="634268"/>
              <a:chOff x="4414848" y="2506507"/>
              <a:chExt cx="3405477" cy="579661"/>
            </a:xfrm>
          </p:grpSpPr>
          <p:sp>
            <p:nvSpPr>
              <p:cNvPr id="1662" name="Google Shape;1662;p304"/>
              <p:cNvSpPr/>
              <p:nvPr/>
            </p:nvSpPr>
            <p:spPr>
              <a:xfrm>
                <a:off x="4506832" y="2984836"/>
                <a:ext cx="3169199" cy="101332"/>
              </a:xfrm>
              <a:prstGeom prst="rect">
                <a:avLst/>
              </a:prstGeom>
              <a:solidFill>
                <a:srgbClr val="BCC0C1"/>
              </a:solid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663" name="Google Shape;1663;p304"/>
              <p:cNvSpPr/>
              <p:nvPr/>
            </p:nvSpPr>
            <p:spPr>
              <a:xfrm>
                <a:off x="4637338" y="2984836"/>
                <a:ext cx="2946709" cy="101332"/>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SemiBold"/>
                  <a:ea typeface="Open Sans SemiBold"/>
                  <a:cs typeface="Open Sans SemiBold"/>
                  <a:sym typeface="Open Sans SemiBold"/>
                </a:endParaRPr>
              </a:p>
            </p:txBody>
          </p:sp>
          <p:sp>
            <p:nvSpPr>
              <p:cNvPr id="1664" name="Google Shape;1664;p304"/>
              <p:cNvSpPr/>
              <p:nvPr/>
            </p:nvSpPr>
            <p:spPr>
              <a:xfrm>
                <a:off x="4414848" y="2506507"/>
                <a:ext cx="3405477" cy="516115"/>
              </a:xfrm>
              <a:prstGeom prst="roundRect">
                <a:avLst>
                  <a:gd fmla="val 12439" name="adj"/>
                </a:avLst>
              </a:prstGeom>
              <a:solidFill>
                <a:srgbClr val="CC84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SemiBold"/>
                    <a:ea typeface="Open Sans SemiBold"/>
                    <a:cs typeface="Open Sans SemiBold"/>
                    <a:sym typeface="Open Sans SemiBold"/>
                  </a:rPr>
                  <a:t>VLAN</a:t>
                </a:r>
                <a:endParaRPr/>
              </a:p>
            </p:txBody>
          </p:sp>
        </p:grpSp>
        <p:sp>
          <p:nvSpPr>
            <p:cNvPr id="1665" name="Google Shape;1665;p304"/>
            <p:cNvSpPr txBox="1"/>
            <p:nvPr/>
          </p:nvSpPr>
          <p:spPr>
            <a:xfrm>
              <a:off x="8695944" y="3926374"/>
              <a:ext cx="6448140" cy="2727576"/>
            </a:xfrm>
            <a:prstGeom prst="rect">
              <a:avLst/>
            </a:prstGeom>
            <a:noFill/>
            <a:ln>
              <a:noFill/>
            </a:ln>
          </p:spPr>
          <p:txBody>
            <a:bodyPr anchorCtr="0" anchor="ctr" bIns="45700" lIns="91425" spcFirstLastPara="1" rIns="91425" wrap="square" tIns="45700">
              <a:spAutoFit/>
            </a:bodyPr>
            <a:lstStyle/>
            <a:p>
              <a:pPr indent="-342900" lvl="1" marL="342900" marR="0" rtl="0" algn="l">
                <a:lnSpc>
                  <a:spcPct val="114000"/>
                </a:lnSpc>
                <a:spcBef>
                  <a:spcPts val="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Virtual Local Area Networks (VLANs) allow the ports on the same or different switches to be grouped so that the traffic is confined to the members of that group.</a:t>
              </a:r>
              <a:endParaRPr/>
            </a:p>
            <a:p>
              <a:pPr indent="-273050" lvl="1" marL="342900" marR="0" rtl="0" algn="l">
                <a:lnSpc>
                  <a:spcPct val="114000"/>
                </a:lnSpc>
                <a:spcBef>
                  <a:spcPts val="0"/>
                </a:spcBef>
                <a:spcAft>
                  <a:spcPts val="0"/>
                </a:spcAft>
                <a:buClr>
                  <a:schemeClr val="dk1"/>
                </a:buClr>
                <a:buSzPts val="11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A VLAN creates an isolated broadcast domain, similar to a router with multiple broadcast domains.</a:t>
              </a:r>
              <a:endParaRPr/>
            </a:p>
            <a:p>
              <a:pPr indent="-273050" lvl="1" marL="342900" marR="0" rtl="0" algn="l">
                <a:lnSpc>
                  <a:spcPct val="114000"/>
                </a:lnSpc>
                <a:spcBef>
                  <a:spcPts val="0"/>
                </a:spcBef>
                <a:spcAft>
                  <a:spcPts val="0"/>
                </a:spcAft>
                <a:buClr>
                  <a:schemeClr val="dk1"/>
                </a:buClr>
                <a:buSzPts val="11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VLANs aid in segmenting networks, reducing routing broadcasts, and segregating department functions.</a:t>
              </a:r>
              <a:endParaRPr/>
            </a:p>
            <a:p>
              <a:pPr indent="-273050" lvl="1" marL="342900" marR="0" rtl="0" algn="l">
                <a:lnSpc>
                  <a:spcPct val="114000"/>
                </a:lnSpc>
                <a:spcBef>
                  <a:spcPts val="0"/>
                </a:spcBef>
                <a:spcAft>
                  <a:spcPts val="0"/>
                </a:spcAft>
                <a:buClr>
                  <a:schemeClr val="dk1"/>
                </a:buClr>
                <a:buSzPts val="11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chemeClr val="dk1"/>
                </a:buClr>
                <a:buSzPts val="1100"/>
                <a:buFont typeface="Arial"/>
                <a:buChar char="•"/>
              </a:pPr>
              <a:r>
                <a:rPr b="0" i="0" lang="en-US" sz="2200" u="none" cap="none" strike="noStrike">
                  <a:solidFill>
                    <a:srgbClr val="3F3F3F"/>
                  </a:solidFill>
                  <a:latin typeface="Open Sans"/>
                  <a:ea typeface="Open Sans"/>
                  <a:cs typeface="Open Sans"/>
                  <a:sym typeface="Open Sans"/>
                </a:rPr>
                <a:t>They can be logically segmented.</a:t>
              </a:r>
              <a:endParaRPr b="0" i="0" sz="2200" u="none" cap="none" strike="noStrike">
                <a:solidFill>
                  <a:srgbClr val="3F3F3F"/>
                </a:solidFill>
                <a:latin typeface="Open Sans"/>
                <a:ea typeface="Open Sans"/>
                <a:cs typeface="Open Sans"/>
                <a:sym typeface="Open Sans"/>
              </a:endParaRPr>
            </a:p>
          </p:txBody>
        </p:sp>
      </p:grpSp>
      <p:sp>
        <p:nvSpPr>
          <p:cNvPr id="1666" name="Google Shape;1666;p304"/>
          <p:cNvSpPr/>
          <p:nvPr/>
        </p:nvSpPr>
        <p:spPr>
          <a:xfrm>
            <a:off x="3924300" y="816324"/>
            <a:ext cx="840192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305"/>
          <p:cNvSpPr txBox="1"/>
          <p:nvPr>
            <p:ph type="title"/>
          </p:nvPr>
        </p:nvSpPr>
        <p:spPr>
          <a:xfrm>
            <a:off x="-10160" y="229878"/>
            <a:ext cx="16276320" cy="687244"/>
          </a:xfrm>
          <a:prstGeom prst="rect">
            <a:avLst/>
          </a:prstGeom>
          <a:noFill/>
          <a:ln>
            <a:noFill/>
          </a:ln>
        </p:spPr>
        <p:txBody>
          <a:bodyPr anchorCtr="0" anchor="ctr" bIns="45700" lIns="45700" spcFirstLastPara="1" rIns="45700" wrap="square" tIns="45700">
            <a:normAutofit/>
          </a:bodyPr>
          <a:lstStyle/>
          <a:p>
            <a:pPr indent="0" lvl="0" marL="0" rtl="0" algn="ctr">
              <a:lnSpc>
                <a:spcPct val="90000"/>
              </a:lnSpc>
              <a:spcBef>
                <a:spcPts val="0"/>
              </a:spcBef>
              <a:spcAft>
                <a:spcPts val="0"/>
              </a:spcAft>
              <a:buClr>
                <a:srgbClr val="404040"/>
              </a:buClr>
              <a:buSzPts val="3200"/>
              <a:buNone/>
            </a:pPr>
            <a:r>
              <a:rPr lang="en-US" sz="2800">
                <a:solidFill>
                  <a:srgbClr val="3F3F3F"/>
                </a:solidFill>
              </a:rPr>
              <a:t>Software Defined Network: Initial Concept</a:t>
            </a:r>
            <a:endParaRPr>
              <a:solidFill>
                <a:srgbClr val="3F3F3F"/>
              </a:solidFill>
            </a:endParaRPr>
          </a:p>
        </p:txBody>
      </p:sp>
      <p:grpSp>
        <p:nvGrpSpPr>
          <p:cNvPr id="1672" name="Google Shape;1672;p305"/>
          <p:cNvGrpSpPr/>
          <p:nvPr/>
        </p:nvGrpSpPr>
        <p:grpSpPr>
          <a:xfrm>
            <a:off x="620465" y="1955806"/>
            <a:ext cx="15015070" cy="5798441"/>
            <a:chOff x="922433" y="2133879"/>
            <a:chExt cx="15015070" cy="5798441"/>
          </a:xfrm>
        </p:grpSpPr>
        <p:grpSp>
          <p:nvGrpSpPr>
            <p:cNvPr id="1673" name="Google Shape;1673;p305"/>
            <p:cNvGrpSpPr/>
            <p:nvPr/>
          </p:nvGrpSpPr>
          <p:grpSpPr>
            <a:xfrm>
              <a:off x="922433" y="2133879"/>
              <a:ext cx="9980197" cy="5798441"/>
              <a:chOff x="922433" y="2133879"/>
              <a:chExt cx="9980197" cy="5798441"/>
            </a:xfrm>
          </p:grpSpPr>
          <p:grpSp>
            <p:nvGrpSpPr>
              <p:cNvPr id="1674" name="Google Shape;1674;p305"/>
              <p:cNvGrpSpPr/>
              <p:nvPr/>
            </p:nvGrpSpPr>
            <p:grpSpPr>
              <a:xfrm>
                <a:off x="922433" y="2133879"/>
                <a:ext cx="9980197" cy="2602314"/>
                <a:chOff x="922433" y="2133879"/>
                <a:chExt cx="9980197" cy="2602314"/>
              </a:xfrm>
            </p:grpSpPr>
            <p:grpSp>
              <p:nvGrpSpPr>
                <p:cNvPr id="1675" name="Google Shape;1675;p305"/>
                <p:cNvGrpSpPr/>
                <p:nvPr/>
              </p:nvGrpSpPr>
              <p:grpSpPr>
                <a:xfrm>
                  <a:off x="922433" y="2150874"/>
                  <a:ext cx="4744340" cy="2568325"/>
                  <a:chOff x="1867476" y="2383503"/>
                  <a:chExt cx="4744340" cy="2568325"/>
                </a:xfrm>
              </p:grpSpPr>
              <p:sp>
                <p:nvSpPr>
                  <p:cNvPr id="1676" name="Google Shape;1676;p305"/>
                  <p:cNvSpPr/>
                  <p:nvPr/>
                </p:nvSpPr>
                <p:spPr>
                  <a:xfrm>
                    <a:off x="1867476" y="2746038"/>
                    <a:ext cx="4744340" cy="2205790"/>
                  </a:xfrm>
                  <a:prstGeom prst="roundRect">
                    <a:avLst>
                      <a:gd fmla="val 4792" name="adj"/>
                    </a:avLst>
                  </a:prstGeom>
                  <a:solidFill>
                    <a:srgbClr val="F2F2F2"/>
                  </a:solidFill>
                  <a:ln cap="rnd"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control plane is the part of a network that carries signaling traffic and is responsible for routing.</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677" name="Google Shape;1677;p305"/>
                  <p:cNvSpPr/>
                  <p:nvPr/>
                </p:nvSpPr>
                <p:spPr>
                  <a:xfrm>
                    <a:off x="2307308" y="2383503"/>
                    <a:ext cx="3864677" cy="775242"/>
                  </a:xfrm>
                  <a:prstGeom prst="roundRect">
                    <a:avLst>
                      <a:gd fmla="val 16667" name="adj"/>
                    </a:avLst>
                  </a:prstGeom>
                  <a:solidFill>
                    <a:srgbClr val="427AA1"/>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Control plane</a:t>
                    </a:r>
                    <a:endParaRPr b="0" i="0" sz="2200" u="none" cap="none" strike="noStrike">
                      <a:solidFill>
                        <a:schemeClr val="lt1"/>
                      </a:solidFill>
                      <a:latin typeface="Open Sans"/>
                      <a:ea typeface="Open Sans"/>
                      <a:cs typeface="Open Sans"/>
                      <a:sym typeface="Open Sans"/>
                    </a:endParaRPr>
                  </a:p>
                </p:txBody>
              </p:sp>
            </p:grpSp>
            <p:grpSp>
              <p:nvGrpSpPr>
                <p:cNvPr id="1678" name="Google Shape;1678;p305"/>
                <p:cNvGrpSpPr/>
                <p:nvPr/>
              </p:nvGrpSpPr>
              <p:grpSpPr>
                <a:xfrm>
                  <a:off x="6156894" y="2133879"/>
                  <a:ext cx="4745736" cy="2602314"/>
                  <a:chOff x="8947985" y="2373833"/>
                  <a:chExt cx="4745736" cy="2602314"/>
                </a:xfrm>
              </p:grpSpPr>
              <p:sp>
                <p:nvSpPr>
                  <p:cNvPr id="1679" name="Google Shape;1679;p305"/>
                  <p:cNvSpPr/>
                  <p:nvPr/>
                </p:nvSpPr>
                <p:spPr>
                  <a:xfrm>
                    <a:off x="8947985" y="2772443"/>
                    <a:ext cx="4745736" cy="2203704"/>
                  </a:xfrm>
                  <a:prstGeom prst="roundRect">
                    <a:avLst>
                      <a:gd fmla="val 4792" name="adj"/>
                    </a:avLst>
                  </a:prstGeom>
                  <a:solidFill>
                    <a:srgbClr val="F2F2F2"/>
                  </a:solidFill>
                  <a:ln cap="rnd"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management plane, which carries administrative traffic, is considered a subset of the control plane.</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680" name="Google Shape;1680;p305"/>
                  <p:cNvSpPr/>
                  <p:nvPr/>
                </p:nvSpPr>
                <p:spPr>
                  <a:xfrm>
                    <a:off x="9388515" y="2373833"/>
                    <a:ext cx="3864677" cy="775242"/>
                  </a:xfrm>
                  <a:prstGeom prst="roundRect">
                    <a:avLst>
                      <a:gd fmla="val 16667" name="adj"/>
                    </a:avLst>
                  </a:prstGeom>
                  <a:solidFill>
                    <a:srgbClr val="427AA1"/>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Management plane</a:t>
                    </a:r>
                    <a:endParaRPr b="0" i="0" sz="2200" u="none" cap="none" strike="noStrike">
                      <a:solidFill>
                        <a:schemeClr val="lt1"/>
                      </a:solidFill>
                      <a:latin typeface="Open Sans"/>
                      <a:ea typeface="Open Sans"/>
                      <a:cs typeface="Open Sans"/>
                      <a:sym typeface="Open Sans"/>
                    </a:endParaRPr>
                  </a:p>
                </p:txBody>
              </p:sp>
            </p:grpSp>
          </p:grpSp>
          <p:grpSp>
            <p:nvGrpSpPr>
              <p:cNvPr id="1681" name="Google Shape;1681;p305"/>
              <p:cNvGrpSpPr/>
              <p:nvPr/>
            </p:nvGrpSpPr>
            <p:grpSpPr>
              <a:xfrm>
                <a:off x="3539663" y="5340995"/>
                <a:ext cx="4745736" cy="2591325"/>
                <a:chOff x="1660839" y="6128288"/>
                <a:chExt cx="4745736" cy="2591325"/>
              </a:xfrm>
            </p:grpSpPr>
            <p:sp>
              <p:nvSpPr>
                <p:cNvPr id="1682" name="Google Shape;1682;p305"/>
                <p:cNvSpPr/>
                <p:nvPr/>
              </p:nvSpPr>
              <p:spPr>
                <a:xfrm>
                  <a:off x="1660839" y="6515909"/>
                  <a:ext cx="4745736" cy="2203704"/>
                </a:xfrm>
                <a:prstGeom prst="roundRect">
                  <a:avLst>
                    <a:gd fmla="val 4792" name="adj"/>
                  </a:avLst>
                </a:prstGeom>
                <a:solidFill>
                  <a:srgbClr val="F2F2F2"/>
                </a:solidFill>
                <a:ln cap="rnd"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The data plane (or forwarding plane) contains the traffic that the network exists to carry.</a:t>
                  </a:r>
                  <a:endParaRPr b="0" i="0" sz="2200" u="none" cap="none" strike="noStrike">
                    <a:solidFill>
                      <a:srgbClr val="3F3F3F"/>
                    </a:solidFill>
                    <a:latin typeface="Open Sans"/>
                    <a:ea typeface="Open Sans"/>
                    <a:cs typeface="Open Sans"/>
                    <a:sym typeface="Open Sans"/>
                  </a:endParaRPr>
                </a:p>
              </p:txBody>
            </p:sp>
            <p:sp>
              <p:nvSpPr>
                <p:cNvPr id="1683" name="Google Shape;1683;p305"/>
                <p:cNvSpPr/>
                <p:nvPr/>
              </p:nvSpPr>
              <p:spPr>
                <a:xfrm>
                  <a:off x="2065138" y="6128288"/>
                  <a:ext cx="3937138" cy="775242"/>
                </a:xfrm>
                <a:prstGeom prst="roundRect">
                  <a:avLst>
                    <a:gd fmla="val 16667" name="adj"/>
                  </a:avLst>
                </a:prstGeom>
                <a:solidFill>
                  <a:srgbClr val="427AA1"/>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Data plane</a:t>
                  </a:r>
                  <a:endParaRPr b="0" i="0" sz="2200" u="none" cap="none" strike="noStrike">
                    <a:solidFill>
                      <a:schemeClr val="lt1"/>
                    </a:solidFill>
                    <a:latin typeface="Open Sans"/>
                    <a:ea typeface="Open Sans"/>
                    <a:cs typeface="Open Sans"/>
                    <a:sym typeface="Open Sans"/>
                  </a:endParaRPr>
                </a:p>
              </p:txBody>
            </p:sp>
          </p:grpSp>
        </p:grpSp>
        <p:pic>
          <p:nvPicPr>
            <p:cNvPr id="1684" name="Google Shape;1684;p305"/>
            <p:cNvPicPr preferRelativeResize="0"/>
            <p:nvPr/>
          </p:nvPicPr>
          <p:blipFill rotWithShape="1">
            <a:blip r:embed="rId3">
              <a:alphaModFix/>
            </a:blip>
            <a:srcRect b="0" l="0" r="0" t="0"/>
            <a:stretch/>
          </p:blipFill>
          <p:spPr>
            <a:xfrm>
              <a:off x="11203578" y="3523387"/>
              <a:ext cx="4733925" cy="3019425"/>
            </a:xfrm>
            <a:prstGeom prst="rect">
              <a:avLst/>
            </a:prstGeom>
            <a:noFill/>
            <a:ln>
              <a:noFill/>
            </a:ln>
          </p:spPr>
        </p:pic>
      </p:grpSp>
      <p:sp>
        <p:nvSpPr>
          <p:cNvPr id="1685" name="Google Shape;1685;p305"/>
          <p:cNvSpPr/>
          <p:nvPr/>
        </p:nvSpPr>
        <p:spPr>
          <a:xfrm>
            <a:off x="3429000" y="859866"/>
            <a:ext cx="94060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306"/>
          <p:cNvSpPr txBox="1"/>
          <p:nvPr>
            <p:ph type="title"/>
          </p:nvPr>
        </p:nvSpPr>
        <p:spPr>
          <a:xfrm>
            <a:off x="-10160" y="251649"/>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b="1" lang="en-US">
                <a:solidFill>
                  <a:srgbClr val="3F3F3F"/>
                </a:solidFill>
                <a:latin typeface="Open Sans"/>
                <a:ea typeface="Open Sans"/>
                <a:cs typeface="Open Sans"/>
                <a:sym typeface="Open Sans"/>
              </a:rPr>
              <a:t>How Is SDN different from Traditional Networking?</a:t>
            </a:r>
            <a:endParaRPr>
              <a:solidFill>
                <a:srgbClr val="3F3F3F"/>
              </a:solidFill>
              <a:latin typeface="Open Sans"/>
              <a:ea typeface="Open Sans"/>
              <a:cs typeface="Open Sans"/>
              <a:sym typeface="Open Sans"/>
            </a:endParaRPr>
          </a:p>
        </p:txBody>
      </p:sp>
      <p:grpSp>
        <p:nvGrpSpPr>
          <p:cNvPr id="1691" name="Google Shape;1691;p306"/>
          <p:cNvGrpSpPr/>
          <p:nvPr/>
        </p:nvGrpSpPr>
        <p:grpSpPr>
          <a:xfrm>
            <a:off x="694920" y="1830728"/>
            <a:ext cx="14866161" cy="5482545"/>
            <a:chOff x="1064918" y="2498174"/>
            <a:chExt cx="14866161" cy="5482545"/>
          </a:xfrm>
        </p:grpSpPr>
        <p:grpSp>
          <p:nvGrpSpPr>
            <p:cNvPr id="1692" name="Google Shape;1692;p306"/>
            <p:cNvGrpSpPr/>
            <p:nvPr/>
          </p:nvGrpSpPr>
          <p:grpSpPr>
            <a:xfrm>
              <a:off x="1064918" y="2498174"/>
              <a:ext cx="8357246" cy="5482545"/>
              <a:chOff x="1064918" y="2498174"/>
              <a:chExt cx="8357246" cy="5482545"/>
            </a:xfrm>
          </p:grpSpPr>
          <p:grpSp>
            <p:nvGrpSpPr>
              <p:cNvPr id="1693" name="Google Shape;1693;p306"/>
              <p:cNvGrpSpPr/>
              <p:nvPr/>
            </p:nvGrpSpPr>
            <p:grpSpPr>
              <a:xfrm>
                <a:off x="1064918" y="2504721"/>
                <a:ext cx="4064430" cy="5469451"/>
                <a:chOff x="1064918" y="2511268"/>
                <a:chExt cx="4064430" cy="5469451"/>
              </a:xfrm>
            </p:grpSpPr>
            <p:grpSp>
              <p:nvGrpSpPr>
                <p:cNvPr id="1694" name="Google Shape;1694;p306"/>
                <p:cNvGrpSpPr/>
                <p:nvPr/>
              </p:nvGrpSpPr>
              <p:grpSpPr>
                <a:xfrm>
                  <a:off x="1064918" y="3105783"/>
                  <a:ext cx="4064430" cy="4874936"/>
                  <a:chOff x="952042" y="2377437"/>
                  <a:chExt cx="7458600" cy="2969544"/>
                </a:xfrm>
              </p:grpSpPr>
              <p:sp>
                <p:nvSpPr>
                  <p:cNvPr id="1695" name="Google Shape;1695;p306"/>
                  <p:cNvSpPr/>
                  <p:nvPr/>
                </p:nvSpPr>
                <p:spPr>
                  <a:xfrm>
                    <a:off x="952042" y="2377437"/>
                    <a:ext cx="7458600" cy="2969544"/>
                  </a:xfrm>
                  <a:prstGeom prst="roundRect">
                    <a:avLst>
                      <a:gd fmla="val 3147" name="adj"/>
                    </a:avLst>
                  </a:prstGeom>
                  <a:solidFill>
                    <a:srgbClr val="F2F2F2"/>
                  </a:solidFill>
                  <a:ln>
                    <a:noFill/>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457200" marR="0" rtl="0" algn="l">
                      <a:lnSpc>
                        <a:spcPct val="15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457200" marR="0" rtl="0" algn="l">
                      <a:lnSpc>
                        <a:spcPct val="15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696" name="Google Shape;1696;p306"/>
                  <p:cNvSpPr txBox="1"/>
                  <p:nvPr/>
                </p:nvSpPr>
                <p:spPr>
                  <a:xfrm>
                    <a:off x="1378778" y="2593138"/>
                    <a:ext cx="7031864" cy="1701839"/>
                  </a:xfrm>
                  <a:prstGeom prst="rect">
                    <a:avLst/>
                  </a:prstGeom>
                  <a:noFill/>
                  <a:ln>
                    <a:noFill/>
                  </a:ln>
                </p:spPr>
                <p:txBody>
                  <a:bodyPr anchorCtr="0" anchor="t" bIns="45675" lIns="45675" spcFirstLastPara="1" rIns="45675" wrap="square" tIns="45675">
                    <a:spAutoFit/>
                  </a:bodyPr>
                  <a:lstStyle/>
                  <a:p>
                    <a:pPr indent="0" lvl="0" marL="0" marR="0" rtl="0" algn="l">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 conventional networking, all three planes (control plane, data plane, and management plane) are implemented in the firmware of routers and switches.</a:t>
                    </a:r>
                    <a:endParaRPr b="0" i="0" sz="1400" u="none" cap="none" strike="noStrike">
                      <a:solidFill>
                        <a:srgbClr val="3F3F3F"/>
                      </a:solidFill>
                      <a:latin typeface="Open Sans"/>
                      <a:ea typeface="Open Sans"/>
                      <a:cs typeface="Open Sans"/>
                      <a:sym typeface="Open Sans"/>
                    </a:endParaRPr>
                  </a:p>
                </p:txBody>
              </p:sp>
            </p:grpSp>
            <p:sp>
              <p:nvSpPr>
                <p:cNvPr id="1697" name="Google Shape;1697;p306"/>
                <p:cNvSpPr/>
                <p:nvPr/>
              </p:nvSpPr>
              <p:spPr>
                <a:xfrm>
                  <a:off x="1164795" y="2511268"/>
                  <a:ext cx="3864677" cy="775242"/>
                </a:xfrm>
                <a:prstGeom prst="roundRect">
                  <a:avLst>
                    <a:gd fmla="val 16667" name="adj"/>
                  </a:avLst>
                </a:prstGeom>
                <a:solidFill>
                  <a:srgbClr val="427AA1"/>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Traditional networking</a:t>
                  </a:r>
                  <a:endParaRPr b="0" i="0" sz="2200" u="none" cap="none" strike="noStrike">
                    <a:solidFill>
                      <a:schemeClr val="lt1"/>
                    </a:solidFill>
                    <a:latin typeface="Open Sans"/>
                    <a:ea typeface="Open Sans"/>
                    <a:cs typeface="Open Sans"/>
                    <a:sym typeface="Open Sans"/>
                  </a:endParaRPr>
                </a:p>
              </p:txBody>
            </p:sp>
          </p:grpSp>
          <p:grpSp>
            <p:nvGrpSpPr>
              <p:cNvPr id="1698" name="Google Shape;1698;p306"/>
              <p:cNvGrpSpPr/>
              <p:nvPr/>
            </p:nvGrpSpPr>
            <p:grpSpPr>
              <a:xfrm>
                <a:off x="5129348" y="2498174"/>
                <a:ext cx="4292816" cy="5482545"/>
                <a:chOff x="5129348" y="2498174"/>
                <a:chExt cx="4292816" cy="5482545"/>
              </a:xfrm>
            </p:grpSpPr>
            <p:grpSp>
              <p:nvGrpSpPr>
                <p:cNvPr id="1699" name="Google Shape;1699;p306"/>
                <p:cNvGrpSpPr/>
                <p:nvPr/>
              </p:nvGrpSpPr>
              <p:grpSpPr>
                <a:xfrm>
                  <a:off x="5129348" y="3105783"/>
                  <a:ext cx="4292816" cy="4874936"/>
                  <a:chOff x="532931" y="2377437"/>
                  <a:chExt cx="7877711" cy="2969544"/>
                </a:xfrm>
              </p:grpSpPr>
              <p:sp>
                <p:nvSpPr>
                  <p:cNvPr id="1700" name="Google Shape;1700;p306"/>
                  <p:cNvSpPr/>
                  <p:nvPr/>
                </p:nvSpPr>
                <p:spPr>
                  <a:xfrm>
                    <a:off x="952042" y="2377437"/>
                    <a:ext cx="7458600" cy="2969544"/>
                  </a:xfrm>
                  <a:prstGeom prst="roundRect">
                    <a:avLst>
                      <a:gd fmla="val 3147" name="adj"/>
                    </a:avLst>
                  </a:prstGeom>
                  <a:solidFill>
                    <a:srgbClr val="F2F2F2"/>
                  </a:solidFill>
                  <a:ln>
                    <a:noFill/>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457200" marR="0" rtl="0" algn="l">
                      <a:lnSpc>
                        <a:spcPct val="15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457200" marR="0" rtl="0" algn="l">
                      <a:lnSpc>
                        <a:spcPct val="15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1701" name="Google Shape;1701;p306"/>
                  <p:cNvSpPr txBox="1"/>
                  <p:nvPr/>
                </p:nvSpPr>
                <p:spPr>
                  <a:xfrm>
                    <a:off x="532931" y="2593138"/>
                    <a:ext cx="7877711" cy="2749075"/>
                  </a:xfrm>
                  <a:prstGeom prst="rect">
                    <a:avLst/>
                  </a:prstGeom>
                  <a:noFill/>
                  <a:ln>
                    <a:noFill/>
                  </a:ln>
                </p:spPr>
                <p:txBody>
                  <a:bodyPr anchorCtr="0" anchor="t" bIns="45675" lIns="45675" spcFirstLastPara="1" rIns="45675" wrap="square" tIns="45675">
                    <a:spAutoFit/>
                  </a:bodyPr>
                  <a:lstStyle/>
                  <a:p>
                    <a:pPr indent="-342900" lvl="0" marL="8001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It decouples the data and control planes, removes the control plane from network hardware, and implements it in software instead. </a:t>
                    </a:r>
                    <a:endParaRPr/>
                  </a:p>
                  <a:p>
                    <a:pPr indent="-238125" lvl="0" marL="800100" marR="0" rtl="0" algn="l">
                      <a:lnSpc>
                        <a:spcPct val="114000"/>
                      </a:lnSpc>
                      <a:spcBef>
                        <a:spcPts val="0"/>
                      </a:spcBef>
                      <a:spcAft>
                        <a:spcPts val="0"/>
                      </a:spcAft>
                      <a:buClr>
                        <a:srgbClr val="000000"/>
                      </a:buClr>
                      <a:buSzPts val="1650"/>
                      <a:buFont typeface="Arial"/>
                      <a:buNone/>
                    </a:pPr>
                    <a:r>
                      <a:t/>
                    </a:r>
                    <a:endParaRPr b="0" i="0" sz="1000" u="none" cap="none" strike="noStrike">
                      <a:solidFill>
                        <a:srgbClr val="3F3F3F"/>
                      </a:solidFill>
                      <a:latin typeface="Open Sans"/>
                      <a:ea typeface="Open Sans"/>
                      <a:cs typeface="Open Sans"/>
                      <a:sym typeface="Open Sans"/>
                    </a:endParaRPr>
                  </a:p>
                  <a:p>
                    <a:pPr indent="-342900" lvl="0" marL="800100" marR="0" rtl="0" algn="l">
                      <a:lnSpc>
                        <a:spcPct val="114000"/>
                      </a:lnSpc>
                      <a:spcBef>
                        <a:spcPts val="0"/>
                      </a:spcBef>
                      <a:spcAft>
                        <a:spcPts val="0"/>
                      </a:spcAft>
                      <a:buClr>
                        <a:srgbClr val="000000"/>
                      </a:buClr>
                      <a:buSzPts val="1650"/>
                      <a:buFont typeface="Arial"/>
                      <a:buChar char="•"/>
                    </a:pPr>
                    <a:r>
                      <a:rPr b="0" i="0" lang="en-US" sz="2200" u="none" cap="none" strike="noStrike">
                        <a:solidFill>
                          <a:srgbClr val="3F3F3F"/>
                        </a:solidFill>
                        <a:latin typeface="Open Sans"/>
                        <a:ea typeface="Open Sans"/>
                        <a:cs typeface="Open Sans"/>
                        <a:sym typeface="Open Sans"/>
                      </a:rPr>
                      <a:t>This enables programmatic access and, as a result, makes network administration much more flexible.</a:t>
                    </a:r>
                    <a:endParaRPr b="0" i="0" sz="2200" u="none" cap="none" strike="noStrike">
                      <a:solidFill>
                        <a:srgbClr val="3F3F3F"/>
                      </a:solidFill>
                      <a:latin typeface="Open Sans"/>
                      <a:ea typeface="Open Sans"/>
                      <a:cs typeface="Open Sans"/>
                      <a:sym typeface="Open Sans"/>
                    </a:endParaRPr>
                  </a:p>
                </p:txBody>
              </p:sp>
            </p:grpSp>
            <p:sp>
              <p:nvSpPr>
                <p:cNvPr id="1702" name="Google Shape;1702;p306"/>
                <p:cNvSpPr/>
                <p:nvPr/>
              </p:nvSpPr>
              <p:spPr>
                <a:xfrm>
                  <a:off x="5343418" y="2498174"/>
                  <a:ext cx="3864677" cy="775242"/>
                </a:xfrm>
                <a:prstGeom prst="roundRect">
                  <a:avLst>
                    <a:gd fmla="val 16667" name="adj"/>
                  </a:avLst>
                </a:prstGeom>
                <a:solidFill>
                  <a:srgbClr val="427AA1"/>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Software defined networking</a:t>
                  </a:r>
                  <a:endParaRPr b="0" i="0" sz="2200" u="none" cap="none" strike="noStrike">
                    <a:solidFill>
                      <a:schemeClr val="lt1"/>
                    </a:solidFill>
                    <a:latin typeface="Open Sans"/>
                    <a:ea typeface="Open Sans"/>
                    <a:cs typeface="Open Sans"/>
                    <a:sym typeface="Open Sans"/>
                  </a:endParaRPr>
                </a:p>
              </p:txBody>
            </p:sp>
          </p:grpSp>
        </p:grpSp>
        <p:pic>
          <p:nvPicPr>
            <p:cNvPr id="1703" name="Google Shape;1703;p306"/>
            <p:cNvPicPr preferRelativeResize="0"/>
            <p:nvPr/>
          </p:nvPicPr>
          <p:blipFill rotWithShape="1">
            <a:blip r:embed="rId3">
              <a:alphaModFix/>
            </a:blip>
            <a:srcRect b="0" l="0" r="0" t="0"/>
            <a:stretch/>
          </p:blipFill>
          <p:spPr>
            <a:xfrm>
              <a:off x="9866261" y="4079683"/>
              <a:ext cx="6064818" cy="2319527"/>
            </a:xfrm>
            <a:prstGeom prst="rect">
              <a:avLst/>
            </a:prstGeom>
            <a:noFill/>
            <a:ln>
              <a:noFill/>
            </a:ln>
          </p:spPr>
        </p:pic>
      </p:grpSp>
      <p:sp>
        <p:nvSpPr>
          <p:cNvPr id="1704" name="Google Shape;1704;p306"/>
          <p:cNvSpPr/>
          <p:nvPr/>
        </p:nvSpPr>
        <p:spPr>
          <a:xfrm>
            <a:off x="2806700" y="859866"/>
            <a:ext cx="10638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307"/>
          <p:cNvSpPr txBox="1"/>
          <p:nvPr>
            <p:ph type="title"/>
          </p:nvPr>
        </p:nvSpPr>
        <p:spPr>
          <a:xfrm>
            <a:off x="-10160" y="251649"/>
            <a:ext cx="16276320" cy="687244"/>
          </a:xfrm>
          <a:prstGeom prst="rect">
            <a:avLst/>
          </a:prstGeom>
          <a:noFill/>
          <a:ln>
            <a:noFill/>
          </a:ln>
        </p:spPr>
        <p:txBody>
          <a:bodyPr anchorCtr="0" anchor="ctr" bIns="60925" lIns="121900" spcFirstLastPara="1" rIns="121900" wrap="square" tIns="60925">
            <a:normAutofit/>
          </a:bodyPr>
          <a:lstStyle/>
          <a:p>
            <a:pPr indent="0" lvl="0" marL="0" rtl="0" algn="ctr">
              <a:lnSpc>
                <a:spcPct val="90000"/>
              </a:lnSpc>
              <a:spcBef>
                <a:spcPts val="0"/>
              </a:spcBef>
              <a:spcAft>
                <a:spcPts val="0"/>
              </a:spcAft>
              <a:buClr>
                <a:srgbClr val="404040"/>
              </a:buClr>
              <a:buSzPts val="4400"/>
              <a:buNone/>
            </a:pPr>
            <a:r>
              <a:rPr lang="en-US">
                <a:solidFill>
                  <a:srgbClr val="3F3F3F"/>
                </a:solidFill>
              </a:rPr>
              <a:t>Software: Defined Networking (SDN)</a:t>
            </a:r>
            <a:endParaRPr/>
          </a:p>
        </p:txBody>
      </p:sp>
      <p:grpSp>
        <p:nvGrpSpPr>
          <p:cNvPr id="1710" name="Google Shape;1710;p307"/>
          <p:cNvGrpSpPr/>
          <p:nvPr/>
        </p:nvGrpSpPr>
        <p:grpSpPr>
          <a:xfrm>
            <a:off x="1472371" y="2421317"/>
            <a:ext cx="13311258" cy="4301366"/>
            <a:chOff x="970799" y="2422132"/>
            <a:chExt cx="13311258" cy="4301366"/>
          </a:xfrm>
        </p:grpSpPr>
        <p:grpSp>
          <p:nvGrpSpPr>
            <p:cNvPr id="1711" name="Google Shape;1711;p307"/>
            <p:cNvGrpSpPr/>
            <p:nvPr/>
          </p:nvGrpSpPr>
          <p:grpSpPr>
            <a:xfrm>
              <a:off x="970799" y="2422132"/>
              <a:ext cx="7764987" cy="4301366"/>
              <a:chOff x="970799" y="2422132"/>
              <a:chExt cx="7764987" cy="4301366"/>
            </a:xfrm>
          </p:grpSpPr>
          <p:pic>
            <p:nvPicPr>
              <p:cNvPr id="1712" name="Google Shape;1712;p307"/>
              <p:cNvPicPr preferRelativeResize="0"/>
              <p:nvPr/>
            </p:nvPicPr>
            <p:blipFill rotWithShape="1">
              <a:blip r:embed="rId3">
                <a:alphaModFix/>
              </a:blip>
              <a:srcRect b="0" l="0" r="0" t="0"/>
              <a:stretch/>
            </p:blipFill>
            <p:spPr>
              <a:xfrm>
                <a:off x="970799" y="2422132"/>
                <a:ext cx="7764987" cy="4301366"/>
              </a:xfrm>
              <a:prstGeom prst="rect">
                <a:avLst/>
              </a:prstGeom>
              <a:noFill/>
              <a:ln>
                <a:noFill/>
              </a:ln>
            </p:spPr>
          </p:pic>
          <p:sp>
            <p:nvSpPr>
              <p:cNvPr id="1713" name="Google Shape;1713;p307"/>
              <p:cNvSpPr txBox="1"/>
              <p:nvPr/>
            </p:nvSpPr>
            <p:spPr>
              <a:xfrm>
                <a:off x="1127292" y="2625283"/>
                <a:ext cx="7452000" cy="3895065"/>
              </a:xfrm>
              <a:prstGeom prst="rect">
                <a:avLst/>
              </a:prstGeom>
              <a:noFill/>
              <a:ln>
                <a:noFill/>
              </a:ln>
            </p:spPr>
            <p:txBody>
              <a:bodyPr anchorCtr="0" anchor="t" bIns="121900" lIns="121900" spcFirstLastPara="1" rIns="121900" wrap="square" tIns="121900">
                <a:spAutoFit/>
              </a:bodyPr>
              <a:lstStyle/>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Software-Defined Networking(SDN) allows network administrators to programmatically initialize, control, change, and manage network behavior dynamically via open interfaces and abstraction of lower-level functionality.</a:t>
                </a:r>
                <a:endParaRPr/>
              </a:p>
              <a:p>
                <a:pPr indent="-203200" lvl="0" marL="342900" marR="0" rtl="0" algn="l">
                  <a:lnSpc>
                    <a:spcPct val="114000"/>
                  </a:lnSpc>
                  <a:spcBef>
                    <a:spcPts val="0"/>
                  </a:spcBef>
                  <a:spcAft>
                    <a:spcPts val="0"/>
                  </a:spcAft>
                  <a:buClr>
                    <a:srgbClr val="3F3F3F"/>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SDN aims to separate the infrastructure layer (hardware and hardware-based settings) from the control layer (network services for managing data transmission).</a:t>
                </a:r>
                <a:endParaRPr/>
              </a:p>
            </p:txBody>
          </p:sp>
        </p:grpSp>
        <p:pic>
          <p:nvPicPr>
            <p:cNvPr id="1714" name="Google Shape;1714;p307"/>
            <p:cNvPicPr preferRelativeResize="0"/>
            <p:nvPr/>
          </p:nvPicPr>
          <p:blipFill rotWithShape="1">
            <a:blip r:embed="rId4">
              <a:alphaModFix/>
            </a:blip>
            <a:srcRect b="0" l="12129" r="12461" t="0"/>
            <a:stretch/>
          </p:blipFill>
          <p:spPr>
            <a:xfrm>
              <a:off x="9713478" y="2975722"/>
              <a:ext cx="4568579" cy="3194187"/>
            </a:xfrm>
            <a:prstGeom prst="roundRect">
              <a:avLst>
                <a:gd fmla="val 8999" name="adj"/>
              </a:avLst>
            </a:prstGeom>
            <a:noFill/>
            <a:ln>
              <a:noFill/>
            </a:ln>
          </p:spPr>
        </p:pic>
      </p:grpSp>
      <p:sp>
        <p:nvSpPr>
          <p:cNvPr id="1715" name="Google Shape;1715;p307"/>
          <p:cNvSpPr/>
          <p:nvPr/>
        </p:nvSpPr>
        <p:spPr>
          <a:xfrm>
            <a:off x="4025900" y="859866"/>
            <a:ext cx="82015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308"/>
          <p:cNvSpPr txBox="1"/>
          <p:nvPr>
            <p:ph type="title"/>
          </p:nvPr>
        </p:nvSpPr>
        <p:spPr>
          <a:xfrm>
            <a:off x="-10160" y="251650"/>
            <a:ext cx="16276400" cy="687200"/>
          </a:xfrm>
          <a:prstGeom prst="rect">
            <a:avLst/>
          </a:prstGeom>
          <a:noFill/>
          <a:ln>
            <a:noFill/>
          </a:ln>
        </p:spPr>
        <p:txBody>
          <a:bodyPr anchorCtr="0" anchor="ctr" bIns="60925" lIns="121900" spcFirstLastPara="1" rIns="121900" wrap="square" tIns="60925">
            <a:normAutofit/>
          </a:bodyPr>
          <a:lstStyle/>
          <a:p>
            <a:pPr indent="0" lvl="0" marL="0" rtl="0" algn="ctr">
              <a:lnSpc>
                <a:spcPct val="90000"/>
              </a:lnSpc>
              <a:spcBef>
                <a:spcPts val="0"/>
              </a:spcBef>
              <a:spcAft>
                <a:spcPts val="0"/>
              </a:spcAft>
              <a:buClr>
                <a:srgbClr val="404040"/>
              </a:buClr>
              <a:buSzPts val="4400"/>
              <a:buNone/>
            </a:pPr>
            <a:r>
              <a:rPr lang="en-US"/>
              <a:t>Software - Defined Networking (SDN)</a:t>
            </a:r>
            <a:endParaRPr/>
          </a:p>
        </p:txBody>
      </p:sp>
      <p:sp>
        <p:nvSpPr>
          <p:cNvPr id="1721" name="Google Shape;1721;p308"/>
          <p:cNvSpPr txBox="1"/>
          <p:nvPr/>
        </p:nvSpPr>
        <p:spPr>
          <a:xfrm>
            <a:off x="5223500" y="1419287"/>
            <a:ext cx="5736000" cy="715037"/>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100"/>
              </a:spcAft>
              <a:buClr>
                <a:srgbClr val="000000"/>
              </a:buClr>
              <a:buSzPts val="2200"/>
              <a:buFont typeface="Arial"/>
              <a:buNone/>
            </a:pPr>
            <a:r>
              <a:rPr b="0" i="0" lang="en-US" sz="2200" u="none" cap="none" strike="noStrike">
                <a:solidFill>
                  <a:srgbClr val="3F3F3F"/>
                </a:solidFill>
                <a:highlight>
                  <a:srgbClr val="FDFDFD"/>
                </a:highlight>
                <a:latin typeface="Open Sans"/>
                <a:ea typeface="Open Sans"/>
                <a:cs typeface="Open Sans"/>
                <a:sym typeface="Open Sans"/>
              </a:rPr>
              <a:t>The SDN architecture is illustrated below :</a:t>
            </a:r>
            <a:endParaRPr b="0" i="0" sz="2200" u="none" cap="none" strike="noStrike">
              <a:solidFill>
                <a:srgbClr val="3F3F3F"/>
              </a:solidFill>
              <a:latin typeface="Open Sans"/>
              <a:ea typeface="Open Sans"/>
              <a:cs typeface="Open Sans"/>
              <a:sym typeface="Open Sans"/>
            </a:endParaRPr>
          </a:p>
        </p:txBody>
      </p:sp>
      <p:grpSp>
        <p:nvGrpSpPr>
          <p:cNvPr id="1722" name="Google Shape;1722;p308"/>
          <p:cNvGrpSpPr/>
          <p:nvPr/>
        </p:nvGrpSpPr>
        <p:grpSpPr>
          <a:xfrm>
            <a:off x="2118530" y="2163567"/>
            <a:ext cx="12018941" cy="6427950"/>
            <a:chOff x="3169082" y="2203030"/>
            <a:chExt cx="12018941" cy="6427950"/>
          </a:xfrm>
        </p:grpSpPr>
        <p:grpSp>
          <p:nvGrpSpPr>
            <p:cNvPr id="1723" name="Google Shape;1723;p308"/>
            <p:cNvGrpSpPr/>
            <p:nvPr/>
          </p:nvGrpSpPr>
          <p:grpSpPr>
            <a:xfrm>
              <a:off x="3169084" y="4322159"/>
              <a:ext cx="11975396" cy="1771200"/>
              <a:chOff x="3549086" y="4808825"/>
              <a:chExt cx="11975396" cy="1771200"/>
            </a:xfrm>
          </p:grpSpPr>
          <p:sp>
            <p:nvSpPr>
              <p:cNvPr id="1724" name="Google Shape;1724;p308"/>
              <p:cNvSpPr/>
              <p:nvPr/>
            </p:nvSpPr>
            <p:spPr>
              <a:xfrm>
                <a:off x="3549086" y="4808825"/>
                <a:ext cx="11975396" cy="1771200"/>
              </a:xfrm>
              <a:prstGeom prst="roundRect">
                <a:avLst>
                  <a:gd fmla="val 5809" name="adj"/>
                </a:avLst>
              </a:prstGeom>
              <a:solidFill>
                <a:srgbClr val="F6C0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25" name="Google Shape;1725;p308"/>
              <p:cNvSpPr/>
              <p:nvPr/>
            </p:nvSpPr>
            <p:spPr>
              <a:xfrm>
                <a:off x="8823931" y="4954782"/>
                <a:ext cx="5410833" cy="1296746"/>
              </a:xfrm>
              <a:prstGeom prst="roundRect">
                <a:avLst>
                  <a:gd fmla="val 5057" name="adj"/>
                </a:avLst>
              </a:prstGeom>
              <a:solidFill>
                <a:srgbClr val="C6DAE8"/>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26" name="Google Shape;1726;p308"/>
              <p:cNvSpPr txBox="1"/>
              <p:nvPr/>
            </p:nvSpPr>
            <p:spPr>
              <a:xfrm>
                <a:off x="8871083" y="5087793"/>
                <a:ext cx="1554173"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SDN control software</a:t>
                </a:r>
                <a:endParaRPr/>
              </a:p>
            </p:txBody>
          </p:sp>
          <p:sp>
            <p:nvSpPr>
              <p:cNvPr id="1727" name="Google Shape;1727;p308"/>
              <p:cNvSpPr txBox="1"/>
              <p:nvPr/>
            </p:nvSpPr>
            <p:spPr>
              <a:xfrm>
                <a:off x="3672492" y="4959826"/>
                <a:ext cx="188224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Control layer</a:t>
                </a:r>
                <a:endParaRPr/>
              </a:p>
            </p:txBody>
          </p:sp>
          <p:sp>
            <p:nvSpPr>
              <p:cNvPr id="1728" name="Google Shape;1728;p308"/>
              <p:cNvSpPr/>
              <p:nvPr/>
            </p:nvSpPr>
            <p:spPr>
              <a:xfrm>
                <a:off x="10879942" y="5105593"/>
                <a:ext cx="3080533" cy="679736"/>
              </a:xfrm>
              <a:prstGeom prst="roundRect">
                <a:avLst>
                  <a:gd fmla="val 8208" name="adj"/>
                </a:avLst>
              </a:prstGeom>
              <a:solidFill>
                <a:srgbClr val="E4B36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29" name="Google Shape;1729;p308"/>
              <p:cNvSpPr/>
              <p:nvPr/>
            </p:nvSpPr>
            <p:spPr>
              <a:xfrm>
                <a:off x="10609384" y="5238343"/>
                <a:ext cx="3080533" cy="679736"/>
              </a:xfrm>
              <a:prstGeom prst="roundRect">
                <a:avLst>
                  <a:gd fmla="val 8208" name="adj"/>
                </a:avLst>
              </a:prstGeom>
              <a:solidFill>
                <a:srgbClr val="E4B36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30" name="Google Shape;1730;p308"/>
              <p:cNvSpPr/>
              <p:nvPr/>
            </p:nvSpPr>
            <p:spPr>
              <a:xfrm>
                <a:off x="10335095" y="5445461"/>
                <a:ext cx="3080533" cy="679736"/>
              </a:xfrm>
              <a:prstGeom prst="roundRect">
                <a:avLst>
                  <a:gd fmla="val 8208" name="adj"/>
                </a:avLst>
              </a:prstGeom>
              <a:solidFill>
                <a:srgbClr val="E4B36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rgbClr val="3F3F3F"/>
                    </a:solidFill>
                    <a:latin typeface="Open Sans"/>
                    <a:ea typeface="Open Sans"/>
                    <a:cs typeface="Open Sans"/>
                    <a:sym typeface="Open Sans"/>
                  </a:rPr>
                  <a:t>Network services</a:t>
                </a:r>
                <a:endParaRPr/>
              </a:p>
            </p:txBody>
          </p:sp>
        </p:grpSp>
        <p:grpSp>
          <p:nvGrpSpPr>
            <p:cNvPr id="1731" name="Google Shape;1731;p308"/>
            <p:cNvGrpSpPr/>
            <p:nvPr/>
          </p:nvGrpSpPr>
          <p:grpSpPr>
            <a:xfrm>
              <a:off x="3169082" y="2203030"/>
              <a:ext cx="11975396" cy="2176104"/>
              <a:chOff x="3549084" y="2327722"/>
              <a:chExt cx="11975396" cy="2176104"/>
            </a:xfrm>
          </p:grpSpPr>
          <p:sp>
            <p:nvSpPr>
              <p:cNvPr id="1732" name="Google Shape;1732;p308"/>
              <p:cNvSpPr/>
              <p:nvPr/>
            </p:nvSpPr>
            <p:spPr>
              <a:xfrm>
                <a:off x="3549084" y="2327722"/>
                <a:ext cx="11975396" cy="1772002"/>
              </a:xfrm>
              <a:prstGeom prst="roundRect">
                <a:avLst>
                  <a:gd fmla="val 5809" name="adj"/>
                </a:avLst>
              </a:prstGeom>
              <a:solidFill>
                <a:srgbClr val="F6C0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33" name="Google Shape;1733;p308"/>
              <p:cNvSpPr txBox="1"/>
              <p:nvPr/>
            </p:nvSpPr>
            <p:spPr>
              <a:xfrm>
                <a:off x="3672492" y="2431820"/>
                <a:ext cx="237917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Application layer</a:t>
                </a:r>
                <a:endParaRPr/>
              </a:p>
            </p:txBody>
          </p:sp>
          <p:sp>
            <p:nvSpPr>
              <p:cNvPr id="1734" name="Google Shape;1734;p308"/>
              <p:cNvSpPr txBox="1"/>
              <p:nvPr/>
            </p:nvSpPr>
            <p:spPr>
              <a:xfrm>
                <a:off x="9402141" y="4072939"/>
                <a:ext cx="64953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API</a:t>
                </a:r>
                <a:endParaRPr/>
              </a:p>
            </p:txBody>
          </p:sp>
          <p:sp>
            <p:nvSpPr>
              <p:cNvPr id="1735" name="Google Shape;1735;p308"/>
              <p:cNvSpPr txBox="1"/>
              <p:nvPr/>
            </p:nvSpPr>
            <p:spPr>
              <a:xfrm>
                <a:off x="11036988" y="4068683"/>
                <a:ext cx="64953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API</a:t>
                </a:r>
                <a:endParaRPr/>
              </a:p>
            </p:txBody>
          </p:sp>
          <p:sp>
            <p:nvSpPr>
              <p:cNvPr id="1736" name="Google Shape;1736;p308"/>
              <p:cNvSpPr txBox="1"/>
              <p:nvPr/>
            </p:nvSpPr>
            <p:spPr>
              <a:xfrm>
                <a:off x="12391831" y="4055972"/>
                <a:ext cx="64953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API</a:t>
                </a:r>
                <a:endParaRPr/>
              </a:p>
            </p:txBody>
          </p:sp>
          <p:sp>
            <p:nvSpPr>
              <p:cNvPr id="1737" name="Google Shape;1737;p308"/>
              <p:cNvSpPr/>
              <p:nvPr/>
            </p:nvSpPr>
            <p:spPr>
              <a:xfrm>
                <a:off x="9859904" y="2611063"/>
                <a:ext cx="3868887" cy="750643"/>
              </a:xfrm>
              <a:prstGeom prst="roundRect">
                <a:avLst>
                  <a:gd fmla="val 8208" name="adj"/>
                </a:avLst>
              </a:prstGeom>
              <a:solidFill>
                <a:srgbClr val="E4B36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38" name="Google Shape;1738;p308"/>
              <p:cNvSpPr/>
              <p:nvPr/>
            </p:nvSpPr>
            <p:spPr>
              <a:xfrm>
                <a:off x="9435810" y="2716562"/>
                <a:ext cx="3868887" cy="736279"/>
              </a:xfrm>
              <a:prstGeom prst="roundRect">
                <a:avLst>
                  <a:gd fmla="val 8208" name="adj"/>
                </a:avLst>
              </a:prstGeom>
              <a:solidFill>
                <a:srgbClr val="E4B36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39" name="Google Shape;1739;p308"/>
              <p:cNvSpPr/>
              <p:nvPr/>
            </p:nvSpPr>
            <p:spPr>
              <a:xfrm>
                <a:off x="9046592" y="2913385"/>
                <a:ext cx="3868887" cy="736279"/>
              </a:xfrm>
              <a:prstGeom prst="roundRect">
                <a:avLst>
                  <a:gd fmla="val 8208" name="adj"/>
                </a:avLst>
              </a:prstGeom>
              <a:solidFill>
                <a:srgbClr val="E4B36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Business applications</a:t>
                </a:r>
                <a:endParaRPr/>
              </a:p>
            </p:txBody>
          </p:sp>
        </p:grpSp>
        <p:grpSp>
          <p:nvGrpSpPr>
            <p:cNvPr id="1740" name="Google Shape;1740;p308"/>
            <p:cNvGrpSpPr/>
            <p:nvPr/>
          </p:nvGrpSpPr>
          <p:grpSpPr>
            <a:xfrm>
              <a:off x="3169083" y="5804914"/>
              <a:ext cx="12018940" cy="2826066"/>
              <a:chOff x="1544319" y="6029814"/>
              <a:chExt cx="13710756" cy="2826066"/>
            </a:xfrm>
          </p:grpSpPr>
          <p:sp>
            <p:nvSpPr>
              <p:cNvPr id="1741" name="Google Shape;1741;p308"/>
              <p:cNvSpPr/>
              <p:nvPr/>
            </p:nvSpPr>
            <p:spPr>
              <a:xfrm>
                <a:off x="1544319" y="6739030"/>
                <a:ext cx="13661084" cy="2116850"/>
              </a:xfrm>
              <a:prstGeom prst="roundRect">
                <a:avLst>
                  <a:gd fmla="val 5809" name="adj"/>
                </a:avLst>
              </a:prstGeom>
              <a:solidFill>
                <a:srgbClr val="F6C0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42" name="Google Shape;1742;p308"/>
              <p:cNvSpPr txBox="1"/>
              <p:nvPr/>
            </p:nvSpPr>
            <p:spPr>
              <a:xfrm>
                <a:off x="1685097" y="6860993"/>
                <a:ext cx="311272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Infrastructure layer</a:t>
                </a:r>
                <a:endParaRPr/>
              </a:p>
            </p:txBody>
          </p:sp>
          <p:sp>
            <p:nvSpPr>
              <p:cNvPr id="1743" name="Google Shape;1743;p308"/>
              <p:cNvSpPr txBox="1"/>
              <p:nvPr/>
            </p:nvSpPr>
            <p:spPr>
              <a:xfrm>
                <a:off x="10981165" y="6741088"/>
                <a:ext cx="427391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Control data plan interface</a:t>
                </a:r>
                <a:endParaRPr/>
              </a:p>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(such as </a:t>
                </a:r>
                <a:r>
                  <a:rPr b="1" i="0" lang="en-US" sz="2200" u="none" cap="none" strike="noStrike">
                    <a:solidFill>
                      <a:srgbClr val="3F3F3F"/>
                    </a:solidFill>
                    <a:latin typeface="Open Sans"/>
                    <a:ea typeface="Open Sans"/>
                    <a:cs typeface="Open Sans"/>
                    <a:sym typeface="Open Sans"/>
                  </a:rPr>
                  <a:t>openflow</a:t>
                </a:r>
                <a:r>
                  <a:rPr b="0" i="0" lang="en-US" sz="2200" u="none" cap="none" strike="noStrike">
                    <a:solidFill>
                      <a:srgbClr val="3F3F3F"/>
                    </a:solidFill>
                    <a:latin typeface="Open Sans"/>
                    <a:ea typeface="Open Sans"/>
                    <a:cs typeface="Open Sans"/>
                    <a:sym typeface="Open Sans"/>
                  </a:rPr>
                  <a:t>)</a:t>
                </a:r>
                <a:endParaRPr/>
              </a:p>
            </p:txBody>
          </p:sp>
          <p:cxnSp>
            <p:nvCxnSpPr>
              <p:cNvPr id="1744" name="Google Shape;1744;p308"/>
              <p:cNvCxnSpPr/>
              <p:nvPr/>
            </p:nvCxnSpPr>
            <p:spPr>
              <a:xfrm>
                <a:off x="10993712" y="6029814"/>
                <a:ext cx="0" cy="1357605"/>
              </a:xfrm>
              <a:prstGeom prst="straightConnector1">
                <a:avLst/>
              </a:prstGeom>
              <a:noFill/>
              <a:ln cap="flat" cmpd="sng" w="38100">
                <a:solidFill>
                  <a:srgbClr val="C55A11"/>
                </a:solidFill>
                <a:prstDash val="solid"/>
                <a:round/>
                <a:headEnd len="med" w="med" type="triangle"/>
                <a:tailEnd len="med" w="med" type="triangle"/>
              </a:ln>
            </p:spPr>
          </p:cxnSp>
          <p:grpSp>
            <p:nvGrpSpPr>
              <p:cNvPr id="1745" name="Google Shape;1745;p308"/>
              <p:cNvGrpSpPr/>
              <p:nvPr/>
            </p:nvGrpSpPr>
            <p:grpSpPr>
              <a:xfrm>
                <a:off x="2576186" y="7484190"/>
                <a:ext cx="11030628" cy="530989"/>
                <a:chOff x="2873187" y="7587383"/>
                <a:chExt cx="11030628" cy="530989"/>
              </a:xfrm>
            </p:grpSpPr>
            <p:sp>
              <p:nvSpPr>
                <p:cNvPr id="1746" name="Google Shape;1746;p308"/>
                <p:cNvSpPr/>
                <p:nvPr/>
              </p:nvSpPr>
              <p:spPr>
                <a:xfrm>
                  <a:off x="2873187" y="7587383"/>
                  <a:ext cx="2824736" cy="530989"/>
                </a:xfrm>
                <a:prstGeom prst="roundRect">
                  <a:avLst>
                    <a:gd fmla="val 10810" name="adj"/>
                  </a:avLst>
                </a:prstGeom>
                <a:solidFill>
                  <a:srgbClr val="C6DAE8"/>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device</a:t>
                  </a:r>
                  <a:endParaRPr/>
                </a:p>
              </p:txBody>
            </p:sp>
            <p:sp>
              <p:nvSpPr>
                <p:cNvPr id="1747" name="Google Shape;1747;p308"/>
                <p:cNvSpPr/>
                <p:nvPr/>
              </p:nvSpPr>
              <p:spPr>
                <a:xfrm>
                  <a:off x="6976133" y="7587383"/>
                  <a:ext cx="2824736" cy="530989"/>
                </a:xfrm>
                <a:prstGeom prst="roundRect">
                  <a:avLst>
                    <a:gd fmla="val 10810" name="adj"/>
                  </a:avLst>
                </a:prstGeom>
                <a:solidFill>
                  <a:srgbClr val="C6DAE8"/>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device</a:t>
                  </a:r>
                  <a:endParaRPr/>
                </a:p>
              </p:txBody>
            </p:sp>
            <p:sp>
              <p:nvSpPr>
                <p:cNvPr id="1748" name="Google Shape;1748;p308"/>
                <p:cNvSpPr/>
                <p:nvPr/>
              </p:nvSpPr>
              <p:spPr>
                <a:xfrm>
                  <a:off x="11079079" y="7587383"/>
                  <a:ext cx="2824736" cy="530989"/>
                </a:xfrm>
                <a:prstGeom prst="roundRect">
                  <a:avLst>
                    <a:gd fmla="val 10810" name="adj"/>
                  </a:avLst>
                </a:prstGeom>
                <a:solidFill>
                  <a:srgbClr val="C6DAE8"/>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device</a:t>
                  </a:r>
                  <a:endParaRPr/>
                </a:p>
              </p:txBody>
            </p:sp>
          </p:grpSp>
          <p:sp>
            <p:nvSpPr>
              <p:cNvPr id="1749" name="Google Shape;1749;p308"/>
              <p:cNvSpPr/>
              <p:nvPr/>
            </p:nvSpPr>
            <p:spPr>
              <a:xfrm>
                <a:off x="4903749" y="8160613"/>
                <a:ext cx="2824736" cy="530989"/>
              </a:xfrm>
              <a:prstGeom prst="roundRect">
                <a:avLst>
                  <a:gd fmla="val 10810" name="adj"/>
                </a:avLst>
              </a:prstGeom>
              <a:solidFill>
                <a:srgbClr val="C6DAE8"/>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device</a:t>
                </a:r>
                <a:endParaRPr/>
              </a:p>
            </p:txBody>
          </p:sp>
          <p:sp>
            <p:nvSpPr>
              <p:cNvPr id="1750" name="Google Shape;1750;p308"/>
              <p:cNvSpPr/>
              <p:nvPr/>
            </p:nvSpPr>
            <p:spPr>
              <a:xfrm>
                <a:off x="9006695" y="8182384"/>
                <a:ext cx="2824736" cy="530989"/>
              </a:xfrm>
              <a:prstGeom prst="roundRect">
                <a:avLst>
                  <a:gd fmla="val 10810" name="adj"/>
                </a:avLst>
              </a:prstGeom>
              <a:solidFill>
                <a:srgbClr val="C6DAE8"/>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device</a:t>
                </a:r>
                <a:endParaRPr/>
              </a:p>
            </p:txBody>
          </p:sp>
        </p:grpSp>
        <p:cxnSp>
          <p:nvCxnSpPr>
            <p:cNvPr id="1751" name="Google Shape;1751;p308"/>
            <p:cNvCxnSpPr/>
            <p:nvPr/>
          </p:nvCxnSpPr>
          <p:spPr>
            <a:xfrm>
              <a:off x="8836916" y="3524972"/>
              <a:ext cx="0" cy="1004085"/>
            </a:xfrm>
            <a:prstGeom prst="straightConnector1">
              <a:avLst/>
            </a:prstGeom>
            <a:noFill/>
            <a:ln cap="flat" cmpd="sng" w="38100">
              <a:solidFill>
                <a:srgbClr val="C55A11"/>
              </a:solidFill>
              <a:prstDash val="solid"/>
              <a:round/>
              <a:headEnd len="med" w="med" type="triangle"/>
              <a:tailEnd len="med" w="med" type="triangle"/>
            </a:ln>
          </p:spPr>
        </p:cxnSp>
        <p:cxnSp>
          <p:nvCxnSpPr>
            <p:cNvPr id="1752" name="Google Shape;1752;p308"/>
            <p:cNvCxnSpPr/>
            <p:nvPr/>
          </p:nvCxnSpPr>
          <p:spPr>
            <a:xfrm>
              <a:off x="10488348" y="3524972"/>
              <a:ext cx="0" cy="1004085"/>
            </a:xfrm>
            <a:prstGeom prst="straightConnector1">
              <a:avLst/>
            </a:prstGeom>
            <a:noFill/>
            <a:ln cap="flat" cmpd="sng" w="38100">
              <a:solidFill>
                <a:srgbClr val="C55A11"/>
              </a:solidFill>
              <a:prstDash val="solid"/>
              <a:round/>
              <a:headEnd len="med" w="med" type="triangle"/>
              <a:tailEnd len="med" w="med" type="triangle"/>
            </a:ln>
          </p:spPr>
        </p:cxnSp>
        <p:cxnSp>
          <p:nvCxnSpPr>
            <p:cNvPr id="1753" name="Google Shape;1753;p308"/>
            <p:cNvCxnSpPr/>
            <p:nvPr/>
          </p:nvCxnSpPr>
          <p:spPr>
            <a:xfrm>
              <a:off x="11843191" y="3524972"/>
              <a:ext cx="0" cy="1004085"/>
            </a:xfrm>
            <a:prstGeom prst="straightConnector1">
              <a:avLst/>
            </a:prstGeom>
            <a:noFill/>
            <a:ln cap="flat" cmpd="sng" w="38100">
              <a:solidFill>
                <a:srgbClr val="C55A11"/>
              </a:solidFill>
              <a:prstDash val="solid"/>
              <a:round/>
              <a:headEnd len="med" w="med" type="triangle"/>
              <a:tailEnd len="med" w="med" type="triangle"/>
            </a:ln>
          </p:spPr>
        </p:cxnSp>
      </p:grpSp>
      <p:sp>
        <p:nvSpPr>
          <p:cNvPr id="1754" name="Google Shape;1754;p308"/>
          <p:cNvSpPr/>
          <p:nvPr/>
        </p:nvSpPr>
        <p:spPr>
          <a:xfrm>
            <a:off x="4140200" y="859845"/>
            <a:ext cx="7971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309"/>
          <p:cNvSpPr txBox="1"/>
          <p:nvPr>
            <p:ph type="title"/>
          </p:nvPr>
        </p:nvSpPr>
        <p:spPr>
          <a:xfrm>
            <a:off x="-10160" y="273421"/>
            <a:ext cx="16276400" cy="687200"/>
          </a:xfrm>
          <a:prstGeom prst="rect">
            <a:avLst/>
          </a:prstGeom>
          <a:noFill/>
          <a:ln>
            <a:noFill/>
          </a:ln>
        </p:spPr>
        <p:txBody>
          <a:bodyPr anchorCtr="0" anchor="ctr" bIns="60925" lIns="121900" spcFirstLastPara="1" rIns="121900" wrap="square" tIns="60925">
            <a:normAutofit/>
          </a:bodyPr>
          <a:lstStyle/>
          <a:p>
            <a:pPr indent="0" lvl="0" marL="0" rtl="0" algn="ctr">
              <a:lnSpc>
                <a:spcPct val="90000"/>
              </a:lnSpc>
              <a:spcBef>
                <a:spcPts val="0"/>
              </a:spcBef>
              <a:spcAft>
                <a:spcPts val="0"/>
              </a:spcAft>
              <a:buClr>
                <a:srgbClr val="404040"/>
              </a:buClr>
              <a:buSzPts val="4400"/>
              <a:buNone/>
            </a:pPr>
            <a:r>
              <a:rPr lang="en-US">
                <a:solidFill>
                  <a:srgbClr val="3F3F3F"/>
                </a:solidFill>
              </a:rPr>
              <a:t>Software-Defined Networking (SDN)</a:t>
            </a:r>
            <a:endParaRPr/>
          </a:p>
        </p:txBody>
      </p:sp>
      <p:sp>
        <p:nvSpPr>
          <p:cNvPr id="1760" name="Google Shape;1760;p309"/>
          <p:cNvSpPr txBox="1"/>
          <p:nvPr/>
        </p:nvSpPr>
        <p:spPr>
          <a:xfrm>
            <a:off x="4930975" y="1363775"/>
            <a:ext cx="6492900" cy="715037"/>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100"/>
              </a:spcAft>
              <a:buClr>
                <a:srgbClr val="000000"/>
              </a:buClr>
              <a:buSzPts val="2200"/>
              <a:buFont typeface="Arial"/>
              <a:buNone/>
            </a:pPr>
            <a:r>
              <a:rPr b="0" i="0" lang="en-US" sz="2200" u="none" cap="none" strike="noStrike">
                <a:solidFill>
                  <a:srgbClr val="3F3F3F"/>
                </a:solidFill>
                <a:highlight>
                  <a:srgbClr val="FDFDFD"/>
                </a:highlight>
                <a:latin typeface="Open Sans"/>
                <a:ea typeface="Open Sans"/>
                <a:cs typeface="Open Sans"/>
                <a:sym typeface="Open Sans"/>
              </a:rPr>
              <a:t>The SDN architecture concept is given below :</a:t>
            </a:r>
            <a:endParaRPr b="0" i="0" sz="2200" u="none" cap="none" strike="noStrike">
              <a:solidFill>
                <a:srgbClr val="3F3F3F"/>
              </a:solidFill>
              <a:latin typeface="Open Sans"/>
              <a:ea typeface="Open Sans"/>
              <a:cs typeface="Open Sans"/>
              <a:sym typeface="Open Sans"/>
            </a:endParaRPr>
          </a:p>
        </p:txBody>
      </p:sp>
      <p:grpSp>
        <p:nvGrpSpPr>
          <p:cNvPr id="1761" name="Google Shape;1761;p309"/>
          <p:cNvGrpSpPr/>
          <p:nvPr/>
        </p:nvGrpSpPr>
        <p:grpSpPr>
          <a:xfrm>
            <a:off x="3423196" y="2120740"/>
            <a:ext cx="9409608" cy="6175628"/>
            <a:chOff x="3522621" y="2120740"/>
            <a:chExt cx="9409608" cy="6175628"/>
          </a:xfrm>
        </p:grpSpPr>
        <p:grpSp>
          <p:nvGrpSpPr>
            <p:cNvPr id="1762" name="Google Shape;1762;p309"/>
            <p:cNvGrpSpPr/>
            <p:nvPr/>
          </p:nvGrpSpPr>
          <p:grpSpPr>
            <a:xfrm>
              <a:off x="3522621" y="2619098"/>
              <a:ext cx="9409608" cy="5677270"/>
              <a:chOff x="3873452" y="2619098"/>
              <a:chExt cx="9409608" cy="5677270"/>
            </a:xfrm>
          </p:grpSpPr>
          <p:grpSp>
            <p:nvGrpSpPr>
              <p:cNvPr id="1763" name="Google Shape;1763;p309"/>
              <p:cNvGrpSpPr/>
              <p:nvPr/>
            </p:nvGrpSpPr>
            <p:grpSpPr>
              <a:xfrm>
                <a:off x="3873452" y="2619098"/>
                <a:ext cx="8509255" cy="913263"/>
                <a:chOff x="2182091" y="2539106"/>
                <a:chExt cx="8509255" cy="913263"/>
              </a:xfrm>
            </p:grpSpPr>
            <p:sp>
              <p:nvSpPr>
                <p:cNvPr id="1764" name="Google Shape;1764;p309"/>
                <p:cNvSpPr/>
                <p:nvPr/>
              </p:nvSpPr>
              <p:spPr>
                <a:xfrm>
                  <a:off x="2182091" y="2539106"/>
                  <a:ext cx="8509255" cy="913263"/>
                </a:xfrm>
                <a:prstGeom prst="roundRect">
                  <a:avLst>
                    <a:gd fmla="val 12021" name="adj"/>
                  </a:avLst>
                </a:prstGeom>
                <a:solidFill>
                  <a:srgbClr val="DDEAF6"/>
                </a:solidFill>
                <a:ln cap="flat" cmpd="sng" w="25400">
                  <a:solidFill>
                    <a:srgbClr val="42719B"/>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Applications, running on physical</a:t>
                  </a:r>
                  <a:endParaRPr/>
                </a:p>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or virtual hosts</a:t>
                  </a:r>
                  <a:endParaRPr/>
                </a:p>
              </p:txBody>
            </p:sp>
            <p:pic>
              <p:nvPicPr>
                <p:cNvPr descr="Envelope with solid fill" id="1765" name="Google Shape;1765;p309"/>
                <p:cNvPicPr preferRelativeResize="0"/>
                <p:nvPr/>
              </p:nvPicPr>
              <p:blipFill rotWithShape="1">
                <a:blip r:embed="rId3">
                  <a:alphaModFix/>
                </a:blip>
                <a:srcRect b="0" l="0" r="0" t="0"/>
                <a:stretch/>
              </p:blipFill>
              <p:spPr>
                <a:xfrm>
                  <a:off x="7745140" y="2650203"/>
                  <a:ext cx="693528" cy="710628"/>
                </a:xfrm>
                <a:prstGeom prst="rect">
                  <a:avLst/>
                </a:prstGeom>
                <a:noFill/>
                <a:ln>
                  <a:noFill/>
                </a:ln>
              </p:spPr>
            </p:pic>
            <p:pic>
              <p:nvPicPr>
                <p:cNvPr descr="Database with solid fill" id="1766" name="Google Shape;1766;p309"/>
                <p:cNvPicPr preferRelativeResize="0"/>
                <p:nvPr/>
              </p:nvPicPr>
              <p:blipFill rotWithShape="1">
                <a:blip r:embed="rId4">
                  <a:alphaModFix/>
                </a:blip>
                <a:srcRect b="0" l="0" r="0" t="0"/>
                <a:stretch/>
              </p:blipFill>
              <p:spPr>
                <a:xfrm>
                  <a:off x="8438668" y="2659791"/>
                  <a:ext cx="701040" cy="701040"/>
                </a:xfrm>
                <a:prstGeom prst="rect">
                  <a:avLst/>
                </a:prstGeom>
                <a:noFill/>
                <a:ln>
                  <a:noFill/>
                </a:ln>
              </p:spPr>
            </p:pic>
            <p:pic>
              <p:nvPicPr>
                <p:cNvPr descr="Cmd Terminal with solid fill" id="1767" name="Google Shape;1767;p309"/>
                <p:cNvPicPr preferRelativeResize="0"/>
                <p:nvPr/>
              </p:nvPicPr>
              <p:blipFill rotWithShape="1">
                <a:blip r:embed="rId5">
                  <a:alphaModFix/>
                </a:blip>
                <a:srcRect b="0" l="0" r="0" t="0"/>
                <a:stretch/>
              </p:blipFill>
              <p:spPr>
                <a:xfrm>
                  <a:off x="9104840" y="2659791"/>
                  <a:ext cx="710628" cy="710628"/>
                </a:xfrm>
                <a:prstGeom prst="rect">
                  <a:avLst/>
                </a:prstGeom>
                <a:noFill/>
                <a:ln>
                  <a:noFill/>
                </a:ln>
              </p:spPr>
            </p:pic>
            <p:pic>
              <p:nvPicPr>
                <p:cNvPr descr="Single gear with solid fill" id="1768" name="Google Shape;1768;p309"/>
                <p:cNvPicPr preferRelativeResize="0"/>
                <p:nvPr/>
              </p:nvPicPr>
              <p:blipFill rotWithShape="1">
                <a:blip r:embed="rId6">
                  <a:alphaModFix/>
                </a:blip>
                <a:srcRect b="0" l="0" r="0" t="0"/>
                <a:stretch/>
              </p:blipFill>
              <p:spPr>
                <a:xfrm>
                  <a:off x="9759047" y="2659791"/>
                  <a:ext cx="722593" cy="722593"/>
                </a:xfrm>
                <a:prstGeom prst="rect">
                  <a:avLst/>
                </a:prstGeom>
                <a:noFill/>
                <a:ln>
                  <a:noFill/>
                </a:ln>
              </p:spPr>
            </p:pic>
          </p:grpSp>
          <p:grpSp>
            <p:nvGrpSpPr>
              <p:cNvPr id="1769" name="Google Shape;1769;p309"/>
              <p:cNvGrpSpPr/>
              <p:nvPr/>
            </p:nvGrpSpPr>
            <p:grpSpPr>
              <a:xfrm>
                <a:off x="3873452" y="4586737"/>
                <a:ext cx="8509255" cy="913263"/>
                <a:chOff x="2182091" y="4506745"/>
                <a:chExt cx="8509255" cy="913263"/>
              </a:xfrm>
            </p:grpSpPr>
            <p:sp>
              <p:nvSpPr>
                <p:cNvPr id="1770" name="Google Shape;1770;p309"/>
                <p:cNvSpPr/>
                <p:nvPr/>
              </p:nvSpPr>
              <p:spPr>
                <a:xfrm>
                  <a:off x="2182091" y="4506745"/>
                  <a:ext cx="8509255" cy="913263"/>
                </a:xfrm>
                <a:prstGeom prst="roundRect">
                  <a:avLst>
                    <a:gd fmla="val 12021" name="adj"/>
                  </a:avLst>
                </a:prstGeom>
                <a:solidFill>
                  <a:srgbClr val="DDEAF6"/>
                </a:solidFill>
                <a:ln cap="flat" cmpd="sng" w="25400">
                  <a:solidFill>
                    <a:srgbClr val="42719B"/>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controller</a:t>
                  </a:r>
                  <a:endParaRPr/>
                </a:p>
              </p:txBody>
            </p:sp>
            <p:sp>
              <p:nvSpPr>
                <p:cNvPr id="1771" name="Google Shape;1771;p309"/>
                <p:cNvSpPr/>
                <p:nvPr/>
              </p:nvSpPr>
              <p:spPr>
                <a:xfrm>
                  <a:off x="8858704" y="4989966"/>
                  <a:ext cx="724695" cy="192232"/>
                </a:xfrm>
                <a:prstGeom prst="rect">
                  <a:avLst/>
                </a:prstGeom>
                <a:gradFill>
                  <a:gsLst>
                    <a:gs pos="0">
                      <a:schemeClr val="dk1"/>
                    </a:gs>
                    <a:gs pos="100000">
                      <a:srgbClr val="BABABA"/>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2" name="Google Shape;1772;p309"/>
                <p:cNvSpPr/>
                <p:nvPr/>
              </p:nvSpPr>
              <p:spPr>
                <a:xfrm>
                  <a:off x="8858704" y="4643152"/>
                  <a:ext cx="724694" cy="348095"/>
                </a:xfrm>
                <a:prstGeom prst="trapezoid">
                  <a:avLst>
                    <a:gd fmla="val 25000"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Crown with solid fill" id="1773" name="Google Shape;1773;p309"/>
                <p:cNvPicPr preferRelativeResize="0"/>
                <p:nvPr/>
              </p:nvPicPr>
              <p:blipFill rotWithShape="1">
                <a:blip r:embed="rId7">
                  <a:alphaModFix/>
                </a:blip>
                <a:srcRect b="0" l="0" r="0" t="0"/>
                <a:stretch/>
              </p:blipFill>
              <p:spPr>
                <a:xfrm>
                  <a:off x="9042787" y="4635541"/>
                  <a:ext cx="360408" cy="360408"/>
                </a:xfrm>
                <a:prstGeom prst="rect">
                  <a:avLst/>
                </a:prstGeom>
                <a:noFill/>
                <a:ln>
                  <a:noFill/>
                </a:ln>
              </p:spPr>
            </p:pic>
            <p:sp>
              <p:nvSpPr>
                <p:cNvPr id="1774" name="Google Shape;1774;p309"/>
                <p:cNvSpPr/>
                <p:nvPr/>
              </p:nvSpPr>
              <p:spPr>
                <a:xfrm>
                  <a:off x="8931464" y="5057347"/>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5" name="Google Shape;1775;p309"/>
                <p:cNvSpPr/>
                <p:nvPr/>
              </p:nvSpPr>
              <p:spPr>
                <a:xfrm>
                  <a:off x="9033235" y="5057347"/>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6" name="Google Shape;1776;p309"/>
                <p:cNvSpPr/>
                <p:nvPr/>
              </p:nvSpPr>
              <p:spPr>
                <a:xfrm>
                  <a:off x="9134941" y="5059099"/>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7" name="Google Shape;1777;p309"/>
                <p:cNvSpPr/>
                <p:nvPr/>
              </p:nvSpPr>
              <p:spPr>
                <a:xfrm>
                  <a:off x="9323367" y="5057347"/>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8" name="Google Shape;1778;p309"/>
                <p:cNvSpPr/>
                <p:nvPr/>
              </p:nvSpPr>
              <p:spPr>
                <a:xfrm>
                  <a:off x="9411178" y="5058722"/>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779" name="Google Shape;1779;p309"/>
              <p:cNvGrpSpPr/>
              <p:nvPr/>
            </p:nvGrpSpPr>
            <p:grpSpPr>
              <a:xfrm>
                <a:off x="9788652" y="3539108"/>
                <a:ext cx="3494408" cy="1052179"/>
                <a:chOff x="8097291" y="3459116"/>
                <a:chExt cx="3494408" cy="1052179"/>
              </a:xfrm>
            </p:grpSpPr>
            <p:cxnSp>
              <p:nvCxnSpPr>
                <p:cNvPr id="1780" name="Google Shape;1780;p309"/>
                <p:cNvCxnSpPr/>
                <p:nvPr/>
              </p:nvCxnSpPr>
              <p:spPr>
                <a:xfrm>
                  <a:off x="8097291" y="3459116"/>
                  <a:ext cx="905778" cy="1033810"/>
                </a:xfrm>
                <a:prstGeom prst="straightConnector1">
                  <a:avLst/>
                </a:prstGeom>
                <a:noFill/>
                <a:ln cap="flat" cmpd="sng" w="57150">
                  <a:solidFill>
                    <a:srgbClr val="BF9000"/>
                  </a:solidFill>
                  <a:prstDash val="solid"/>
                  <a:round/>
                  <a:headEnd len="sm" w="sm" type="none"/>
                  <a:tailEnd len="med" w="med" type="triangle"/>
                </a:ln>
              </p:spPr>
            </p:cxnSp>
            <p:cxnSp>
              <p:nvCxnSpPr>
                <p:cNvPr id="1781" name="Google Shape;1781;p309"/>
                <p:cNvCxnSpPr/>
                <p:nvPr/>
              </p:nvCxnSpPr>
              <p:spPr>
                <a:xfrm>
                  <a:off x="8858704" y="3459116"/>
                  <a:ext cx="276237" cy="998328"/>
                </a:xfrm>
                <a:prstGeom prst="straightConnector1">
                  <a:avLst/>
                </a:prstGeom>
                <a:noFill/>
                <a:ln cap="flat" cmpd="sng" w="57150">
                  <a:solidFill>
                    <a:srgbClr val="BF9000"/>
                  </a:solidFill>
                  <a:prstDash val="solid"/>
                  <a:round/>
                  <a:headEnd len="sm" w="sm" type="none"/>
                  <a:tailEnd len="med" w="med" type="triangle"/>
                </a:ln>
              </p:spPr>
            </p:cxnSp>
            <p:cxnSp>
              <p:nvCxnSpPr>
                <p:cNvPr id="1782" name="Google Shape;1782;p309"/>
                <p:cNvCxnSpPr/>
                <p:nvPr/>
              </p:nvCxnSpPr>
              <p:spPr>
                <a:xfrm flipH="1">
                  <a:off x="9323367" y="3459116"/>
                  <a:ext cx="159416" cy="998328"/>
                </a:xfrm>
                <a:prstGeom prst="straightConnector1">
                  <a:avLst/>
                </a:prstGeom>
                <a:noFill/>
                <a:ln cap="flat" cmpd="sng" w="57150">
                  <a:solidFill>
                    <a:srgbClr val="BF9000"/>
                  </a:solidFill>
                  <a:prstDash val="solid"/>
                  <a:round/>
                  <a:headEnd len="sm" w="sm" type="none"/>
                  <a:tailEnd len="med" w="med" type="triangle"/>
                </a:ln>
              </p:spPr>
            </p:cxnSp>
            <p:sp>
              <p:nvSpPr>
                <p:cNvPr id="1783" name="Google Shape;1783;p309"/>
                <p:cNvSpPr txBox="1"/>
                <p:nvPr/>
              </p:nvSpPr>
              <p:spPr>
                <a:xfrm>
                  <a:off x="9724760" y="3669968"/>
                  <a:ext cx="186693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Northbound APIs</a:t>
                  </a:r>
                  <a:endParaRPr/>
                </a:p>
              </p:txBody>
            </p:sp>
            <p:cxnSp>
              <p:nvCxnSpPr>
                <p:cNvPr id="1784" name="Google Shape;1784;p309"/>
                <p:cNvCxnSpPr/>
                <p:nvPr/>
              </p:nvCxnSpPr>
              <p:spPr>
                <a:xfrm flipH="1">
                  <a:off x="10065640" y="3482117"/>
                  <a:ext cx="163854" cy="226517"/>
                </a:xfrm>
                <a:prstGeom prst="straightConnector1">
                  <a:avLst/>
                </a:prstGeom>
                <a:noFill/>
                <a:ln cap="flat" cmpd="sng" w="57150">
                  <a:solidFill>
                    <a:srgbClr val="BF9000"/>
                  </a:solidFill>
                  <a:prstDash val="solid"/>
                  <a:round/>
                  <a:headEnd len="sm" w="sm" type="none"/>
                  <a:tailEnd len="sm" w="sm" type="none"/>
                </a:ln>
              </p:spPr>
            </p:cxnSp>
            <p:cxnSp>
              <p:nvCxnSpPr>
                <p:cNvPr id="1785" name="Google Shape;1785;p309"/>
                <p:cNvCxnSpPr/>
                <p:nvPr/>
              </p:nvCxnSpPr>
              <p:spPr>
                <a:xfrm flipH="1">
                  <a:off x="9446982" y="4102372"/>
                  <a:ext cx="308804" cy="408923"/>
                </a:xfrm>
                <a:prstGeom prst="straightConnector1">
                  <a:avLst/>
                </a:prstGeom>
                <a:noFill/>
                <a:ln cap="flat" cmpd="sng" w="57150">
                  <a:solidFill>
                    <a:srgbClr val="BF9000"/>
                  </a:solidFill>
                  <a:prstDash val="solid"/>
                  <a:round/>
                  <a:headEnd len="sm" w="sm" type="none"/>
                  <a:tailEnd len="med" w="med" type="triangle"/>
                </a:ln>
              </p:spPr>
            </p:cxnSp>
          </p:grpSp>
          <p:grpSp>
            <p:nvGrpSpPr>
              <p:cNvPr id="1786" name="Google Shape;1786;p309"/>
              <p:cNvGrpSpPr/>
              <p:nvPr/>
            </p:nvGrpSpPr>
            <p:grpSpPr>
              <a:xfrm>
                <a:off x="10897907" y="5505576"/>
                <a:ext cx="1967015" cy="948064"/>
                <a:chOff x="9206546" y="5425584"/>
                <a:chExt cx="1967015" cy="948064"/>
              </a:xfrm>
            </p:grpSpPr>
            <p:cxnSp>
              <p:nvCxnSpPr>
                <p:cNvPr id="1787" name="Google Shape;1787;p309"/>
                <p:cNvCxnSpPr/>
                <p:nvPr/>
              </p:nvCxnSpPr>
              <p:spPr>
                <a:xfrm>
                  <a:off x="9206546" y="5425584"/>
                  <a:ext cx="0" cy="940649"/>
                </a:xfrm>
                <a:prstGeom prst="straightConnector1">
                  <a:avLst/>
                </a:prstGeom>
                <a:noFill/>
                <a:ln cap="flat" cmpd="sng" w="76200">
                  <a:solidFill>
                    <a:srgbClr val="2E75B5"/>
                  </a:solidFill>
                  <a:prstDash val="solid"/>
                  <a:round/>
                  <a:headEnd len="sm" w="sm" type="none"/>
                  <a:tailEnd len="med" w="med" type="triangle"/>
                </a:ln>
              </p:spPr>
            </p:cxnSp>
            <p:sp>
              <p:nvSpPr>
                <p:cNvPr id="1788" name="Google Shape;1788;p309"/>
                <p:cNvSpPr txBox="1"/>
                <p:nvPr/>
              </p:nvSpPr>
              <p:spPr>
                <a:xfrm>
                  <a:off x="9306626" y="5604207"/>
                  <a:ext cx="1866935"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Southbound API</a:t>
                  </a:r>
                  <a:endParaRPr/>
                </a:p>
              </p:txBody>
            </p:sp>
          </p:grpSp>
          <p:grpSp>
            <p:nvGrpSpPr>
              <p:cNvPr id="1789" name="Google Shape;1789;p309"/>
              <p:cNvGrpSpPr/>
              <p:nvPr/>
            </p:nvGrpSpPr>
            <p:grpSpPr>
              <a:xfrm>
                <a:off x="3873452" y="6491188"/>
                <a:ext cx="8509261" cy="1805180"/>
                <a:chOff x="2182091" y="6411196"/>
                <a:chExt cx="8509261" cy="1805180"/>
              </a:xfrm>
            </p:grpSpPr>
            <p:sp>
              <p:nvSpPr>
                <p:cNvPr id="1790" name="Google Shape;1790;p309"/>
                <p:cNvSpPr/>
                <p:nvPr/>
              </p:nvSpPr>
              <p:spPr>
                <a:xfrm>
                  <a:off x="2182091" y="6411196"/>
                  <a:ext cx="8509261" cy="1805180"/>
                </a:xfrm>
                <a:prstGeom prst="roundRect">
                  <a:avLst>
                    <a:gd fmla="val 12021" name="adj"/>
                  </a:avLst>
                </a:prstGeom>
                <a:solidFill>
                  <a:srgbClr val="DDEAF6"/>
                </a:solidFill>
                <a:ln cap="flat" cmpd="sng" w="25400">
                  <a:solidFill>
                    <a:srgbClr val="42719B"/>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Programmable switches</a:t>
                  </a:r>
                  <a:endParaRPr/>
                </a:p>
              </p:txBody>
            </p:sp>
            <p:grpSp>
              <p:nvGrpSpPr>
                <p:cNvPr id="1791" name="Google Shape;1791;p309"/>
                <p:cNvGrpSpPr/>
                <p:nvPr/>
              </p:nvGrpSpPr>
              <p:grpSpPr>
                <a:xfrm>
                  <a:off x="8250472" y="6599332"/>
                  <a:ext cx="1912159" cy="1428881"/>
                  <a:chOff x="7507356" y="6559390"/>
                  <a:chExt cx="2989016" cy="2233582"/>
                </a:xfrm>
              </p:grpSpPr>
              <p:sp>
                <p:nvSpPr>
                  <p:cNvPr id="1792" name="Google Shape;1792;p309"/>
                  <p:cNvSpPr/>
                  <p:nvPr/>
                </p:nvSpPr>
                <p:spPr>
                  <a:xfrm>
                    <a:off x="8734140" y="6906204"/>
                    <a:ext cx="724695" cy="192232"/>
                  </a:xfrm>
                  <a:prstGeom prst="rect">
                    <a:avLst/>
                  </a:prstGeom>
                  <a:gradFill>
                    <a:gsLst>
                      <a:gs pos="0">
                        <a:schemeClr val="dk1"/>
                      </a:gs>
                      <a:gs pos="100000">
                        <a:srgbClr val="BABABA"/>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3" name="Google Shape;1793;p309"/>
                  <p:cNvSpPr/>
                  <p:nvPr/>
                </p:nvSpPr>
                <p:spPr>
                  <a:xfrm>
                    <a:off x="8734140" y="6559390"/>
                    <a:ext cx="724694" cy="348095"/>
                  </a:xfrm>
                  <a:prstGeom prst="trapezoid">
                    <a:avLst>
                      <a:gd fmla="val 25000"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4" name="Google Shape;1794;p309"/>
                  <p:cNvSpPr/>
                  <p:nvPr/>
                </p:nvSpPr>
                <p:spPr>
                  <a:xfrm>
                    <a:off x="8806900" y="6973585"/>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5" name="Google Shape;1795;p309"/>
                  <p:cNvSpPr/>
                  <p:nvPr/>
                </p:nvSpPr>
                <p:spPr>
                  <a:xfrm>
                    <a:off x="8908671" y="6973585"/>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6" name="Google Shape;1796;p309"/>
                  <p:cNvSpPr/>
                  <p:nvPr/>
                </p:nvSpPr>
                <p:spPr>
                  <a:xfrm>
                    <a:off x="9010377" y="6975337"/>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7" name="Google Shape;1797;p309"/>
                  <p:cNvSpPr/>
                  <p:nvPr/>
                </p:nvSpPr>
                <p:spPr>
                  <a:xfrm>
                    <a:off x="9198803" y="6973585"/>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8" name="Google Shape;1798;p309"/>
                  <p:cNvSpPr/>
                  <p:nvPr/>
                </p:nvSpPr>
                <p:spPr>
                  <a:xfrm>
                    <a:off x="9286614" y="6974960"/>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9" name="Google Shape;1799;p309"/>
                  <p:cNvSpPr/>
                  <p:nvPr/>
                </p:nvSpPr>
                <p:spPr>
                  <a:xfrm>
                    <a:off x="8840107" y="6585326"/>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0" name="Google Shape;1800;p309"/>
                  <p:cNvSpPr/>
                  <p:nvPr/>
                </p:nvSpPr>
                <p:spPr>
                  <a:xfrm>
                    <a:off x="8831742" y="6735778"/>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1" name="Google Shape;1801;p309"/>
                  <p:cNvSpPr/>
                  <p:nvPr/>
                </p:nvSpPr>
                <p:spPr>
                  <a:xfrm flipH="1">
                    <a:off x="9105325" y="6642498"/>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2" name="Google Shape;1802;p309"/>
                  <p:cNvSpPr/>
                  <p:nvPr/>
                </p:nvSpPr>
                <p:spPr>
                  <a:xfrm flipH="1">
                    <a:off x="9105325" y="6796085"/>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3" name="Google Shape;1803;p309"/>
                  <p:cNvSpPr/>
                  <p:nvPr/>
                </p:nvSpPr>
                <p:spPr>
                  <a:xfrm>
                    <a:off x="7507356" y="7472570"/>
                    <a:ext cx="724695" cy="192232"/>
                  </a:xfrm>
                  <a:prstGeom prst="rect">
                    <a:avLst/>
                  </a:prstGeom>
                  <a:gradFill>
                    <a:gsLst>
                      <a:gs pos="0">
                        <a:schemeClr val="dk1"/>
                      </a:gs>
                      <a:gs pos="100000">
                        <a:srgbClr val="BABABA"/>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4" name="Google Shape;1804;p309"/>
                  <p:cNvSpPr/>
                  <p:nvPr/>
                </p:nvSpPr>
                <p:spPr>
                  <a:xfrm>
                    <a:off x="7507356" y="7125756"/>
                    <a:ext cx="724694" cy="348095"/>
                  </a:xfrm>
                  <a:prstGeom prst="trapezoid">
                    <a:avLst>
                      <a:gd fmla="val 25000"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5" name="Google Shape;1805;p309"/>
                  <p:cNvSpPr/>
                  <p:nvPr/>
                </p:nvSpPr>
                <p:spPr>
                  <a:xfrm>
                    <a:off x="7580116" y="753995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6" name="Google Shape;1806;p309"/>
                  <p:cNvSpPr/>
                  <p:nvPr/>
                </p:nvSpPr>
                <p:spPr>
                  <a:xfrm>
                    <a:off x="7681887" y="753995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7" name="Google Shape;1807;p309"/>
                  <p:cNvSpPr/>
                  <p:nvPr/>
                </p:nvSpPr>
                <p:spPr>
                  <a:xfrm>
                    <a:off x="7783593" y="7541703"/>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8" name="Google Shape;1808;p309"/>
                  <p:cNvSpPr/>
                  <p:nvPr/>
                </p:nvSpPr>
                <p:spPr>
                  <a:xfrm>
                    <a:off x="7972019" y="753995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9" name="Google Shape;1809;p309"/>
                  <p:cNvSpPr/>
                  <p:nvPr/>
                </p:nvSpPr>
                <p:spPr>
                  <a:xfrm>
                    <a:off x="8059830" y="7541326"/>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0" name="Google Shape;1810;p309"/>
                  <p:cNvSpPr/>
                  <p:nvPr/>
                </p:nvSpPr>
                <p:spPr>
                  <a:xfrm>
                    <a:off x="7613323" y="7151692"/>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1" name="Google Shape;1811;p309"/>
                  <p:cNvSpPr/>
                  <p:nvPr/>
                </p:nvSpPr>
                <p:spPr>
                  <a:xfrm>
                    <a:off x="7604958" y="7302144"/>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2" name="Google Shape;1812;p309"/>
                  <p:cNvSpPr/>
                  <p:nvPr/>
                </p:nvSpPr>
                <p:spPr>
                  <a:xfrm flipH="1">
                    <a:off x="7878541" y="7208864"/>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3" name="Google Shape;1813;p309"/>
                  <p:cNvSpPr/>
                  <p:nvPr/>
                </p:nvSpPr>
                <p:spPr>
                  <a:xfrm flipH="1">
                    <a:off x="7878541" y="7362451"/>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4" name="Google Shape;1814;p309"/>
                  <p:cNvSpPr/>
                  <p:nvPr/>
                </p:nvSpPr>
                <p:spPr>
                  <a:xfrm>
                    <a:off x="8606060" y="7827062"/>
                    <a:ext cx="724695" cy="192232"/>
                  </a:xfrm>
                  <a:prstGeom prst="rect">
                    <a:avLst/>
                  </a:prstGeom>
                  <a:gradFill>
                    <a:gsLst>
                      <a:gs pos="0">
                        <a:schemeClr val="dk1"/>
                      </a:gs>
                      <a:gs pos="100000">
                        <a:srgbClr val="BABABA"/>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5" name="Google Shape;1815;p309"/>
                  <p:cNvSpPr/>
                  <p:nvPr/>
                </p:nvSpPr>
                <p:spPr>
                  <a:xfrm>
                    <a:off x="8606060" y="7480248"/>
                    <a:ext cx="724694" cy="348095"/>
                  </a:xfrm>
                  <a:prstGeom prst="trapezoid">
                    <a:avLst>
                      <a:gd fmla="val 25000"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6" name="Google Shape;1816;p309"/>
                  <p:cNvSpPr/>
                  <p:nvPr/>
                </p:nvSpPr>
                <p:spPr>
                  <a:xfrm>
                    <a:off x="8678820" y="7894443"/>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7" name="Google Shape;1817;p309"/>
                  <p:cNvSpPr/>
                  <p:nvPr/>
                </p:nvSpPr>
                <p:spPr>
                  <a:xfrm>
                    <a:off x="8780591" y="7894443"/>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18" name="Google Shape;1818;p309"/>
                  <p:cNvCxnSpPr>
                    <a:stCxn id="1793" idx="1"/>
                  </p:cNvCxnSpPr>
                  <p:nvPr/>
                </p:nvCxnSpPr>
                <p:spPr>
                  <a:xfrm flipH="1">
                    <a:off x="7966452" y="6733438"/>
                    <a:ext cx="811200" cy="3906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
                <p:nvSpPr>
                  <p:cNvPr id="1819" name="Google Shape;1819;p309"/>
                  <p:cNvSpPr/>
                  <p:nvPr/>
                </p:nvSpPr>
                <p:spPr>
                  <a:xfrm>
                    <a:off x="8882297" y="7896195"/>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0" name="Google Shape;1820;p309"/>
                  <p:cNvSpPr/>
                  <p:nvPr/>
                </p:nvSpPr>
                <p:spPr>
                  <a:xfrm>
                    <a:off x="9070723" y="7894443"/>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1" name="Google Shape;1821;p309"/>
                  <p:cNvSpPr/>
                  <p:nvPr/>
                </p:nvSpPr>
                <p:spPr>
                  <a:xfrm>
                    <a:off x="9158534" y="7895818"/>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2" name="Google Shape;1822;p309"/>
                  <p:cNvSpPr/>
                  <p:nvPr/>
                </p:nvSpPr>
                <p:spPr>
                  <a:xfrm>
                    <a:off x="8712027" y="7506184"/>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3" name="Google Shape;1823;p309"/>
                  <p:cNvSpPr/>
                  <p:nvPr/>
                </p:nvSpPr>
                <p:spPr>
                  <a:xfrm>
                    <a:off x="8703662" y="7656636"/>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4" name="Google Shape;1824;p309"/>
                  <p:cNvSpPr/>
                  <p:nvPr/>
                </p:nvSpPr>
                <p:spPr>
                  <a:xfrm flipH="1">
                    <a:off x="8977245" y="7563356"/>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5" name="Google Shape;1825;p309"/>
                  <p:cNvSpPr/>
                  <p:nvPr/>
                </p:nvSpPr>
                <p:spPr>
                  <a:xfrm flipH="1">
                    <a:off x="8977245" y="7716943"/>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6" name="Google Shape;1826;p309"/>
                  <p:cNvSpPr/>
                  <p:nvPr/>
                </p:nvSpPr>
                <p:spPr>
                  <a:xfrm>
                    <a:off x="9771677" y="7541788"/>
                    <a:ext cx="724695" cy="192232"/>
                  </a:xfrm>
                  <a:prstGeom prst="rect">
                    <a:avLst/>
                  </a:prstGeom>
                  <a:gradFill>
                    <a:gsLst>
                      <a:gs pos="0">
                        <a:schemeClr val="dk1"/>
                      </a:gs>
                      <a:gs pos="100000">
                        <a:srgbClr val="BABABA"/>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7" name="Google Shape;1827;p309"/>
                  <p:cNvSpPr/>
                  <p:nvPr/>
                </p:nvSpPr>
                <p:spPr>
                  <a:xfrm>
                    <a:off x="9771677" y="7194974"/>
                    <a:ext cx="724694" cy="348095"/>
                  </a:xfrm>
                  <a:prstGeom prst="trapezoid">
                    <a:avLst>
                      <a:gd fmla="val 25000"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8" name="Google Shape;1828;p309"/>
                  <p:cNvSpPr/>
                  <p:nvPr/>
                </p:nvSpPr>
                <p:spPr>
                  <a:xfrm>
                    <a:off x="9844437" y="7609169"/>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9" name="Google Shape;1829;p309"/>
                  <p:cNvSpPr/>
                  <p:nvPr/>
                </p:nvSpPr>
                <p:spPr>
                  <a:xfrm>
                    <a:off x="9946208" y="7609169"/>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0" name="Google Shape;1830;p309"/>
                  <p:cNvSpPr/>
                  <p:nvPr/>
                </p:nvSpPr>
                <p:spPr>
                  <a:xfrm>
                    <a:off x="10047914" y="761092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1" name="Google Shape;1831;p309"/>
                  <p:cNvSpPr/>
                  <p:nvPr/>
                </p:nvSpPr>
                <p:spPr>
                  <a:xfrm>
                    <a:off x="10236340" y="7609169"/>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2" name="Google Shape;1832;p309"/>
                  <p:cNvSpPr/>
                  <p:nvPr/>
                </p:nvSpPr>
                <p:spPr>
                  <a:xfrm>
                    <a:off x="10324151" y="7610544"/>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3" name="Google Shape;1833;p309"/>
                  <p:cNvSpPr/>
                  <p:nvPr/>
                </p:nvSpPr>
                <p:spPr>
                  <a:xfrm>
                    <a:off x="9877644" y="7220910"/>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4" name="Google Shape;1834;p309"/>
                  <p:cNvSpPr/>
                  <p:nvPr/>
                </p:nvSpPr>
                <p:spPr>
                  <a:xfrm>
                    <a:off x="9869279" y="7371362"/>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5" name="Google Shape;1835;p309"/>
                  <p:cNvSpPr/>
                  <p:nvPr/>
                </p:nvSpPr>
                <p:spPr>
                  <a:xfrm flipH="1">
                    <a:off x="10142862" y="7278082"/>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6" name="Google Shape;1836;p309"/>
                  <p:cNvSpPr/>
                  <p:nvPr/>
                </p:nvSpPr>
                <p:spPr>
                  <a:xfrm flipH="1">
                    <a:off x="10142862" y="7431669"/>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7" name="Google Shape;1837;p309"/>
                  <p:cNvSpPr/>
                  <p:nvPr/>
                </p:nvSpPr>
                <p:spPr>
                  <a:xfrm>
                    <a:off x="7628996" y="8600740"/>
                    <a:ext cx="724695" cy="192232"/>
                  </a:xfrm>
                  <a:prstGeom prst="rect">
                    <a:avLst/>
                  </a:prstGeom>
                  <a:gradFill>
                    <a:gsLst>
                      <a:gs pos="0">
                        <a:schemeClr val="dk1"/>
                      </a:gs>
                      <a:gs pos="100000">
                        <a:srgbClr val="BABABA"/>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8" name="Google Shape;1838;p309"/>
                  <p:cNvSpPr/>
                  <p:nvPr/>
                </p:nvSpPr>
                <p:spPr>
                  <a:xfrm>
                    <a:off x="7628996" y="8253926"/>
                    <a:ext cx="724694" cy="348095"/>
                  </a:xfrm>
                  <a:prstGeom prst="trapezoid">
                    <a:avLst>
                      <a:gd fmla="val 25000"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9" name="Google Shape;1839;p309"/>
                  <p:cNvSpPr/>
                  <p:nvPr/>
                </p:nvSpPr>
                <p:spPr>
                  <a:xfrm>
                    <a:off x="7701756" y="866812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0" name="Google Shape;1840;p309"/>
                  <p:cNvSpPr/>
                  <p:nvPr/>
                </p:nvSpPr>
                <p:spPr>
                  <a:xfrm>
                    <a:off x="7803527" y="866812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1" name="Google Shape;1841;p309"/>
                  <p:cNvSpPr/>
                  <p:nvPr/>
                </p:nvSpPr>
                <p:spPr>
                  <a:xfrm>
                    <a:off x="7905233" y="8669873"/>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2" name="Google Shape;1842;p309"/>
                  <p:cNvSpPr/>
                  <p:nvPr/>
                </p:nvSpPr>
                <p:spPr>
                  <a:xfrm>
                    <a:off x="8093659" y="866812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3" name="Google Shape;1843;p309"/>
                  <p:cNvSpPr/>
                  <p:nvPr/>
                </p:nvSpPr>
                <p:spPr>
                  <a:xfrm>
                    <a:off x="8181470" y="8669496"/>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4" name="Google Shape;1844;p309"/>
                  <p:cNvSpPr/>
                  <p:nvPr/>
                </p:nvSpPr>
                <p:spPr>
                  <a:xfrm>
                    <a:off x="7734963" y="8279862"/>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5" name="Google Shape;1845;p309"/>
                  <p:cNvSpPr/>
                  <p:nvPr/>
                </p:nvSpPr>
                <p:spPr>
                  <a:xfrm>
                    <a:off x="7726598" y="8430314"/>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6" name="Google Shape;1846;p309"/>
                  <p:cNvSpPr/>
                  <p:nvPr/>
                </p:nvSpPr>
                <p:spPr>
                  <a:xfrm flipH="1">
                    <a:off x="8000181" y="8337034"/>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7" name="Google Shape;1847;p309"/>
                  <p:cNvSpPr/>
                  <p:nvPr/>
                </p:nvSpPr>
                <p:spPr>
                  <a:xfrm flipH="1">
                    <a:off x="8000181" y="8490621"/>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8" name="Google Shape;1848;p309"/>
                  <p:cNvSpPr/>
                  <p:nvPr/>
                </p:nvSpPr>
                <p:spPr>
                  <a:xfrm>
                    <a:off x="9550229" y="8600740"/>
                    <a:ext cx="724695" cy="192232"/>
                  </a:xfrm>
                  <a:prstGeom prst="rect">
                    <a:avLst/>
                  </a:prstGeom>
                  <a:gradFill>
                    <a:gsLst>
                      <a:gs pos="0">
                        <a:schemeClr val="dk1"/>
                      </a:gs>
                      <a:gs pos="100000">
                        <a:srgbClr val="BABABA"/>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9" name="Google Shape;1849;p309"/>
                  <p:cNvSpPr/>
                  <p:nvPr/>
                </p:nvSpPr>
                <p:spPr>
                  <a:xfrm>
                    <a:off x="9550229" y="8253926"/>
                    <a:ext cx="724694" cy="348095"/>
                  </a:xfrm>
                  <a:prstGeom prst="trapezoid">
                    <a:avLst>
                      <a:gd fmla="val 25000"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0" name="Google Shape;1850;p309"/>
                  <p:cNvSpPr/>
                  <p:nvPr/>
                </p:nvSpPr>
                <p:spPr>
                  <a:xfrm>
                    <a:off x="9622989" y="866812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1" name="Google Shape;1851;p309"/>
                  <p:cNvSpPr/>
                  <p:nvPr/>
                </p:nvSpPr>
                <p:spPr>
                  <a:xfrm>
                    <a:off x="9724760" y="866812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2" name="Google Shape;1852;p309"/>
                  <p:cNvSpPr/>
                  <p:nvPr/>
                </p:nvSpPr>
                <p:spPr>
                  <a:xfrm>
                    <a:off x="9826466" y="8669873"/>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3" name="Google Shape;1853;p309"/>
                  <p:cNvSpPr/>
                  <p:nvPr/>
                </p:nvSpPr>
                <p:spPr>
                  <a:xfrm>
                    <a:off x="10014892" y="8668121"/>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4" name="Google Shape;1854;p309"/>
                  <p:cNvSpPr/>
                  <p:nvPr/>
                </p:nvSpPr>
                <p:spPr>
                  <a:xfrm>
                    <a:off x="10102703" y="8669496"/>
                    <a:ext cx="71605" cy="7160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5" name="Google Shape;1855;p309"/>
                  <p:cNvSpPr/>
                  <p:nvPr/>
                </p:nvSpPr>
                <p:spPr>
                  <a:xfrm>
                    <a:off x="9656196" y="8279862"/>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6" name="Google Shape;1856;p309"/>
                  <p:cNvSpPr/>
                  <p:nvPr/>
                </p:nvSpPr>
                <p:spPr>
                  <a:xfrm>
                    <a:off x="9647831" y="8430314"/>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7" name="Google Shape;1857;p309"/>
                  <p:cNvSpPr/>
                  <p:nvPr/>
                </p:nvSpPr>
                <p:spPr>
                  <a:xfrm flipH="1">
                    <a:off x="9921414" y="8337034"/>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8" name="Google Shape;1858;p309"/>
                  <p:cNvSpPr/>
                  <p:nvPr/>
                </p:nvSpPr>
                <p:spPr>
                  <a:xfrm flipH="1">
                    <a:off x="9921414" y="8490621"/>
                    <a:ext cx="246067" cy="96300"/>
                  </a:xfrm>
                  <a:prstGeom prst="left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59" name="Google Shape;1859;p309"/>
                  <p:cNvCxnSpPr>
                    <a:stCxn id="1803" idx="3"/>
                    <a:endCxn id="1815" idx="1"/>
                  </p:cNvCxnSpPr>
                  <p:nvPr/>
                </p:nvCxnSpPr>
                <p:spPr>
                  <a:xfrm>
                    <a:off x="8232051" y="7568686"/>
                    <a:ext cx="417600" cy="855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1860" name="Google Shape;1860;p309"/>
                  <p:cNvCxnSpPr>
                    <a:stCxn id="1792" idx="2"/>
                    <a:endCxn id="1815" idx="0"/>
                  </p:cNvCxnSpPr>
                  <p:nvPr/>
                </p:nvCxnSpPr>
                <p:spPr>
                  <a:xfrm flipH="1">
                    <a:off x="8968388" y="7098436"/>
                    <a:ext cx="128100" cy="3819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1861" name="Google Shape;1861;p309"/>
                  <p:cNvCxnSpPr>
                    <a:stCxn id="1792" idx="3"/>
                    <a:endCxn id="1827" idx="1"/>
                  </p:cNvCxnSpPr>
                  <p:nvPr/>
                </p:nvCxnSpPr>
                <p:spPr>
                  <a:xfrm>
                    <a:off x="9458835" y="7002320"/>
                    <a:ext cx="356400" cy="3666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1862" name="Google Shape;1862;p309"/>
                  <p:cNvCxnSpPr>
                    <a:endCxn id="1826" idx="1"/>
                  </p:cNvCxnSpPr>
                  <p:nvPr/>
                </p:nvCxnSpPr>
                <p:spPr>
                  <a:xfrm flipH="1" rot="10800000">
                    <a:off x="9286577" y="7637904"/>
                    <a:ext cx="485100" cy="270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1863" name="Google Shape;1863;p309"/>
                  <p:cNvCxnSpPr>
                    <a:stCxn id="1803" idx="2"/>
                    <a:endCxn id="1838" idx="0"/>
                  </p:cNvCxnSpPr>
                  <p:nvPr/>
                </p:nvCxnSpPr>
                <p:spPr>
                  <a:xfrm>
                    <a:off x="7869704" y="7664802"/>
                    <a:ext cx="121500" cy="5892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1864" name="Google Shape;1864;p309"/>
                  <p:cNvCxnSpPr>
                    <a:stCxn id="1838" idx="3"/>
                    <a:endCxn id="1849" idx="1"/>
                  </p:cNvCxnSpPr>
                  <p:nvPr/>
                </p:nvCxnSpPr>
                <p:spPr>
                  <a:xfrm>
                    <a:off x="8310178" y="8427974"/>
                    <a:ext cx="12837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1865" name="Google Shape;1865;p309"/>
                  <p:cNvCxnSpPr>
                    <a:stCxn id="1849" idx="0"/>
                    <a:endCxn id="1826" idx="2"/>
                  </p:cNvCxnSpPr>
                  <p:nvPr/>
                </p:nvCxnSpPr>
                <p:spPr>
                  <a:xfrm flipH="1" rot="10800000">
                    <a:off x="9912576" y="7734026"/>
                    <a:ext cx="221400" cy="5199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1866" name="Google Shape;1866;p309"/>
                  <p:cNvCxnSpPr/>
                  <p:nvPr/>
                </p:nvCxnSpPr>
                <p:spPr>
                  <a:xfrm flipH="1">
                    <a:off x="8266008" y="8019294"/>
                    <a:ext cx="685951" cy="260568"/>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cxnSp>
                <p:nvCxnSpPr>
                  <p:cNvPr id="1867" name="Google Shape;1867;p309"/>
                  <p:cNvCxnSpPr>
                    <a:stCxn id="1814" idx="3"/>
                  </p:cNvCxnSpPr>
                  <p:nvPr/>
                </p:nvCxnSpPr>
                <p:spPr>
                  <a:xfrm>
                    <a:off x="9330755" y="7923178"/>
                    <a:ext cx="363900" cy="3306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grpSp>
          </p:grpSp>
        </p:grpSp>
        <p:sp>
          <p:nvSpPr>
            <p:cNvPr id="1868" name="Google Shape;1868;p309"/>
            <p:cNvSpPr txBox="1"/>
            <p:nvPr/>
          </p:nvSpPr>
          <p:spPr>
            <a:xfrm>
              <a:off x="3522621" y="2120740"/>
              <a:ext cx="2571538" cy="43088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Application layer</a:t>
              </a:r>
              <a:endParaRPr/>
            </a:p>
          </p:txBody>
        </p:sp>
      </p:grpSp>
      <p:sp>
        <p:nvSpPr>
          <p:cNvPr id="1869" name="Google Shape;1869;p309"/>
          <p:cNvSpPr txBox="1"/>
          <p:nvPr/>
        </p:nvSpPr>
        <p:spPr>
          <a:xfrm>
            <a:off x="3592787" y="4129330"/>
            <a:ext cx="2021707" cy="43088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Control layer</a:t>
            </a:r>
            <a:endParaRPr/>
          </a:p>
        </p:txBody>
      </p:sp>
      <p:sp>
        <p:nvSpPr>
          <p:cNvPr id="1870" name="Google Shape;1870;p309"/>
          <p:cNvSpPr txBox="1"/>
          <p:nvPr/>
        </p:nvSpPr>
        <p:spPr>
          <a:xfrm>
            <a:off x="3612347" y="6030727"/>
            <a:ext cx="2978701" cy="43088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Infrastructure layer</a:t>
            </a:r>
            <a:endParaRPr/>
          </a:p>
        </p:txBody>
      </p:sp>
      <p:sp>
        <p:nvSpPr>
          <p:cNvPr id="1871" name="Google Shape;1871;p309"/>
          <p:cNvSpPr/>
          <p:nvPr/>
        </p:nvSpPr>
        <p:spPr>
          <a:xfrm>
            <a:off x="4140200" y="859845"/>
            <a:ext cx="7971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31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On Premise</a:t>
            </a:r>
            <a:endParaRPr>
              <a:solidFill>
                <a:srgbClr val="3F3F3F"/>
              </a:solidFill>
              <a:latin typeface="Open Sans"/>
              <a:ea typeface="Open Sans"/>
              <a:cs typeface="Open Sans"/>
              <a:sym typeface="Open Sans"/>
            </a:endParaRPr>
          </a:p>
        </p:txBody>
      </p:sp>
      <p:grpSp>
        <p:nvGrpSpPr>
          <p:cNvPr id="1878" name="Google Shape;1878;p310"/>
          <p:cNvGrpSpPr/>
          <p:nvPr/>
        </p:nvGrpSpPr>
        <p:grpSpPr>
          <a:xfrm>
            <a:off x="2191230" y="2710795"/>
            <a:ext cx="11873541" cy="3722411"/>
            <a:chOff x="1422807" y="2509424"/>
            <a:chExt cx="11873541" cy="3722411"/>
          </a:xfrm>
        </p:grpSpPr>
        <p:sp>
          <p:nvSpPr>
            <p:cNvPr id="1879" name="Google Shape;1879;p310"/>
            <p:cNvSpPr/>
            <p:nvPr/>
          </p:nvSpPr>
          <p:spPr>
            <a:xfrm>
              <a:off x="1422807" y="2509424"/>
              <a:ext cx="7935215" cy="3722411"/>
            </a:xfrm>
            <a:prstGeom prst="roundRect">
              <a:avLst>
                <a:gd fmla="val 7055"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1" marL="0" marR="0" rtl="0" algn="l">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On-premise refers to the network infrastructure that physically resides within an organization's own facilities, as opposed to cloud-based network resources.</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 Essentially, it's your own private network, not relying on external data centers.</a:t>
              </a:r>
              <a:endParaRPr/>
            </a:p>
            <a:p>
              <a:pPr indent="-203200" lvl="1" marL="342900" marR="0" rtl="0" algn="l">
                <a:lnSpc>
                  <a:spcPct val="114000"/>
                </a:lnSpc>
                <a:spcBef>
                  <a:spcPts val="0"/>
                </a:spcBef>
                <a:spcAft>
                  <a:spcPts val="0"/>
                </a:spcAft>
                <a:buClr>
                  <a:srgbClr val="000000"/>
                </a:buClr>
                <a:buSzPts val="2200"/>
                <a:buFont typeface="Arial"/>
                <a:buNone/>
              </a:pPr>
              <a:r>
                <a:t/>
              </a:r>
              <a:endParaRPr b="0" i="0" sz="1000" u="none" cap="none" strike="noStrike">
                <a:solidFill>
                  <a:srgbClr val="3F3F3F"/>
                </a:solidFill>
                <a:latin typeface="Open Sans"/>
                <a:ea typeface="Open Sans"/>
                <a:cs typeface="Open Sans"/>
                <a:sym typeface="Open Sans"/>
              </a:endParaRPr>
            </a:p>
            <a:p>
              <a:pPr indent="-342900" lvl="1"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It provides organizations with complete control over their infrastructure and software stack.</a:t>
              </a:r>
              <a:endParaRPr/>
            </a:p>
            <a:p>
              <a:pPr indent="-203200" lvl="1"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pic>
          <p:nvPicPr>
            <p:cNvPr id="1880" name="Google Shape;1880;p310"/>
            <p:cNvPicPr preferRelativeResize="0"/>
            <p:nvPr/>
          </p:nvPicPr>
          <p:blipFill rotWithShape="1">
            <a:blip r:embed="rId3">
              <a:alphaModFix/>
            </a:blip>
            <a:srcRect b="0" l="0" r="0" t="0"/>
            <a:stretch/>
          </p:blipFill>
          <p:spPr>
            <a:xfrm>
              <a:off x="10498151" y="2971531"/>
              <a:ext cx="2798197" cy="2798197"/>
            </a:xfrm>
            <a:prstGeom prst="rect">
              <a:avLst/>
            </a:prstGeom>
            <a:noFill/>
            <a:ln>
              <a:noFill/>
            </a:ln>
          </p:spPr>
        </p:pic>
      </p:grpSp>
      <p:sp>
        <p:nvSpPr>
          <p:cNvPr id="1881" name="Google Shape;1881;p310"/>
          <p:cNvSpPr/>
          <p:nvPr/>
        </p:nvSpPr>
        <p:spPr>
          <a:xfrm>
            <a:off x="6858000" y="816352"/>
            <a:ext cx="25579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11"/>
          <p:cNvSpPr txBox="1"/>
          <p:nvPr>
            <p:ph type="title"/>
          </p:nvPr>
        </p:nvSpPr>
        <p:spPr>
          <a:xfrm>
            <a:off x="-10160" y="26341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solidFill>
                  <a:srgbClr val="3F3F3F"/>
                </a:solidFill>
              </a:rPr>
              <a:t>On Premise - Benefits</a:t>
            </a:r>
            <a:endParaRPr/>
          </a:p>
        </p:txBody>
      </p:sp>
      <p:grpSp>
        <p:nvGrpSpPr>
          <p:cNvPr id="1887" name="Google Shape;1887;p311"/>
          <p:cNvGrpSpPr/>
          <p:nvPr/>
        </p:nvGrpSpPr>
        <p:grpSpPr>
          <a:xfrm>
            <a:off x="852701" y="1582664"/>
            <a:ext cx="14550599" cy="6256965"/>
            <a:chOff x="1223757" y="1304393"/>
            <a:chExt cx="14550599" cy="6256965"/>
          </a:xfrm>
        </p:grpSpPr>
        <p:sp>
          <p:nvSpPr>
            <p:cNvPr id="1888" name="Google Shape;1888;p311"/>
            <p:cNvSpPr/>
            <p:nvPr/>
          </p:nvSpPr>
          <p:spPr>
            <a:xfrm>
              <a:off x="5723356" y="1304393"/>
              <a:ext cx="5268754" cy="2488997"/>
            </a:xfrm>
            <a:prstGeom prst="roundRect">
              <a:avLst>
                <a:gd fmla="val 16667" name="adj"/>
              </a:avLst>
            </a:prstGeom>
            <a:noFill/>
            <a:ln cap="flat" cmpd="sng" w="9525">
              <a:solidFill>
                <a:srgbClr val="FDAD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Physical control</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b="0" i="0" sz="1000" u="none" cap="none" strike="noStrike">
                <a:solidFill>
                  <a:srgbClr val="434343"/>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You have full physical control over network hardware, including firewalls, switches, and routers, enabling extensive customization and security control.</a:t>
              </a:r>
              <a:endParaRPr/>
            </a:p>
          </p:txBody>
        </p:sp>
        <p:sp>
          <p:nvSpPr>
            <p:cNvPr id="1889" name="Google Shape;1889;p311"/>
            <p:cNvSpPr/>
            <p:nvPr/>
          </p:nvSpPr>
          <p:spPr>
            <a:xfrm>
              <a:off x="1223757" y="4260173"/>
              <a:ext cx="4882228" cy="3122672"/>
            </a:xfrm>
            <a:prstGeom prst="roundRect">
              <a:avLst>
                <a:gd fmla="val 16667" name="adj"/>
              </a:avLst>
            </a:prstGeom>
            <a:noFill/>
            <a:ln cap="flat" cmpd="sng" w="9525">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Security benefits</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b="0" i="0" sz="1000" u="none" cap="none" strike="noStrike">
                <a:solidFill>
                  <a:srgbClr val="434343"/>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Network isolation techniques like firewalls and VLANs can create a more secure environment for sensitive data within your infrastructure.</a:t>
              </a:r>
              <a:endParaRPr/>
            </a:p>
          </p:txBody>
        </p:sp>
        <p:sp>
          <p:nvSpPr>
            <p:cNvPr id="1890" name="Google Shape;1890;p311"/>
            <p:cNvSpPr/>
            <p:nvPr/>
          </p:nvSpPr>
          <p:spPr>
            <a:xfrm>
              <a:off x="10891999" y="4260173"/>
              <a:ext cx="4882357" cy="3122672"/>
            </a:xfrm>
            <a:prstGeom prst="roundRect">
              <a:avLst>
                <a:gd fmla="val 16667" name="adj"/>
              </a:avLst>
            </a:prstGeom>
            <a:noFill/>
            <a:ln cap="flat" cmpd="sng" w="9525">
              <a:solidFill>
                <a:srgbClr val="FDB3B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Management considerations</a:t>
              </a:r>
              <a:endParaRPr/>
            </a:p>
            <a:p>
              <a:pPr indent="0" lvl="0" marL="0" marR="0" rtl="0" algn="ctr">
                <a:lnSpc>
                  <a:spcPct val="100000"/>
                </a:lnSpc>
                <a:spcBef>
                  <a:spcPts val="0"/>
                </a:spcBef>
                <a:spcAft>
                  <a:spcPts val="0"/>
                </a:spcAft>
                <a:buNone/>
              </a:pPr>
              <a:r>
                <a:t/>
              </a:r>
              <a:endParaRPr b="0" i="0" sz="1000" u="none" cap="none" strike="noStrike">
                <a:solidFill>
                  <a:srgbClr val="1F1F1F"/>
                </a:solidFill>
                <a:latin typeface="Arial"/>
                <a:ea typeface="Arial"/>
                <a:cs typeface="Arial"/>
                <a:sym typeface="Arial"/>
              </a:endParaRPr>
            </a:p>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Managing and maintaining the on-premises network infrastructure is your responsibility, necessitating dedicated IT staff with the necessary expertise.</a:t>
              </a:r>
              <a:endParaRPr/>
            </a:p>
          </p:txBody>
        </p:sp>
        <p:grpSp>
          <p:nvGrpSpPr>
            <p:cNvPr id="1891" name="Google Shape;1891;p311"/>
            <p:cNvGrpSpPr/>
            <p:nvPr/>
          </p:nvGrpSpPr>
          <p:grpSpPr>
            <a:xfrm>
              <a:off x="6242361" y="4081660"/>
              <a:ext cx="4514338" cy="3479698"/>
              <a:chOff x="5484428" y="3905300"/>
              <a:chExt cx="5809551" cy="4478063"/>
            </a:xfrm>
          </p:grpSpPr>
          <p:sp>
            <p:nvSpPr>
              <p:cNvPr id="1892" name="Google Shape;1892;p311"/>
              <p:cNvSpPr/>
              <p:nvPr/>
            </p:nvSpPr>
            <p:spPr>
              <a:xfrm>
                <a:off x="5484428" y="5457219"/>
                <a:ext cx="2814951" cy="2926144"/>
              </a:xfrm>
              <a:custGeom>
                <a:rect b="b" l="l" r="r" t="t"/>
                <a:pathLst>
                  <a:path extrusionOk="0" h="861" w="861">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sp>
            <p:nvSpPr>
              <p:cNvPr id="1893" name="Google Shape;1893;p311"/>
              <p:cNvSpPr/>
              <p:nvPr/>
            </p:nvSpPr>
            <p:spPr>
              <a:xfrm>
                <a:off x="6981037" y="3905300"/>
                <a:ext cx="2814951" cy="2548715"/>
              </a:xfrm>
              <a:custGeom>
                <a:rect b="b" l="l" r="r" t="t"/>
                <a:pathLst>
                  <a:path extrusionOk="0" h="750" w="861">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DAD7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F3F3F"/>
                  </a:solidFill>
                  <a:latin typeface="Helvetica Neue"/>
                  <a:ea typeface="Helvetica Neue"/>
                  <a:cs typeface="Helvetica Neue"/>
                  <a:sym typeface="Helvetica Neue"/>
                </a:endParaRPr>
              </a:p>
            </p:txBody>
          </p:sp>
          <p:sp>
            <p:nvSpPr>
              <p:cNvPr id="1894" name="Google Shape;1894;p311"/>
              <p:cNvSpPr/>
              <p:nvPr/>
            </p:nvSpPr>
            <p:spPr>
              <a:xfrm>
                <a:off x="8474882" y="5457219"/>
                <a:ext cx="2819097" cy="2926144"/>
              </a:xfrm>
              <a:custGeom>
                <a:rect b="b" l="l" r="r" t="t"/>
                <a:pathLst>
                  <a:path extrusionOk="0" h="861" w="862">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FDB3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F3F3F"/>
                  </a:solidFill>
                  <a:latin typeface="Helvetica Neue"/>
                  <a:ea typeface="Helvetica Neue"/>
                  <a:cs typeface="Helvetica Neue"/>
                  <a:sym typeface="Helvetica Neue"/>
                </a:endParaRPr>
              </a:p>
            </p:txBody>
          </p:sp>
          <p:sp>
            <p:nvSpPr>
              <p:cNvPr id="1895" name="Google Shape;1895;p311"/>
              <p:cNvSpPr txBox="1"/>
              <p:nvPr/>
            </p:nvSpPr>
            <p:spPr>
              <a:xfrm>
                <a:off x="6471593" y="6625816"/>
                <a:ext cx="974101" cy="5200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1</a:t>
                </a:r>
                <a:endParaRPr b="1" i="0" sz="2200" u="none" cap="none" strike="noStrike">
                  <a:solidFill>
                    <a:srgbClr val="3F3F3F"/>
                  </a:solidFill>
                  <a:latin typeface="Open Sans"/>
                  <a:ea typeface="Open Sans"/>
                  <a:cs typeface="Open Sans"/>
                  <a:sym typeface="Open Sans"/>
                </a:endParaRPr>
              </a:p>
            </p:txBody>
          </p:sp>
          <p:sp>
            <p:nvSpPr>
              <p:cNvPr id="1896" name="Google Shape;1896;p311"/>
              <p:cNvSpPr txBox="1"/>
              <p:nvPr/>
            </p:nvSpPr>
            <p:spPr>
              <a:xfrm>
                <a:off x="7870682" y="4995245"/>
                <a:ext cx="974101" cy="5200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2</a:t>
                </a:r>
                <a:endParaRPr b="1" i="0" sz="2200" u="none" cap="none" strike="noStrike">
                  <a:solidFill>
                    <a:srgbClr val="3F3F3F"/>
                  </a:solidFill>
                  <a:latin typeface="Open Sans"/>
                  <a:ea typeface="Open Sans"/>
                  <a:cs typeface="Open Sans"/>
                  <a:sym typeface="Open Sans"/>
                </a:endParaRPr>
              </a:p>
            </p:txBody>
          </p:sp>
          <p:sp>
            <p:nvSpPr>
              <p:cNvPr id="1897" name="Google Shape;1897;p311"/>
              <p:cNvSpPr txBox="1"/>
              <p:nvPr/>
            </p:nvSpPr>
            <p:spPr>
              <a:xfrm>
                <a:off x="9373343" y="6580053"/>
                <a:ext cx="974101" cy="5200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3</a:t>
                </a:r>
                <a:endParaRPr b="1" i="0" sz="2200" u="none" cap="none" strike="noStrike">
                  <a:solidFill>
                    <a:srgbClr val="3F3F3F"/>
                  </a:solidFill>
                  <a:latin typeface="Open Sans"/>
                  <a:ea typeface="Open Sans"/>
                  <a:cs typeface="Open Sans"/>
                  <a:sym typeface="Open Sans"/>
                </a:endParaRPr>
              </a:p>
            </p:txBody>
          </p:sp>
        </p:grpSp>
      </p:grpSp>
      <p:sp>
        <p:nvSpPr>
          <p:cNvPr id="1898" name="Google Shape;1898;p311"/>
          <p:cNvSpPr/>
          <p:nvPr/>
        </p:nvSpPr>
        <p:spPr>
          <a:xfrm>
            <a:off x="5753100" y="829980"/>
            <a:ext cx="47665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7"/>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Securing the Servers</a:t>
            </a:r>
            <a:endParaRPr>
              <a:latin typeface="Open Sans"/>
              <a:ea typeface="Open Sans"/>
              <a:cs typeface="Open Sans"/>
              <a:sym typeface="Open Sans"/>
            </a:endParaRPr>
          </a:p>
        </p:txBody>
      </p:sp>
      <p:sp>
        <p:nvSpPr>
          <p:cNvPr id="180" name="Google Shape;180;p257"/>
          <p:cNvSpPr/>
          <p:nvPr/>
        </p:nvSpPr>
        <p:spPr>
          <a:xfrm>
            <a:off x="5867400" y="816352"/>
            <a:ext cx="452842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257"/>
          <p:cNvSpPr/>
          <p:nvPr/>
        </p:nvSpPr>
        <p:spPr>
          <a:xfrm>
            <a:off x="1827354" y="1433166"/>
            <a:ext cx="12558816" cy="1021134"/>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Securing servers is crucial for protecting sensitive data and maintaining overall system health. Implement these key practices to ensure robust server security:</a:t>
            </a:r>
            <a:endParaRPr b="0" i="0" sz="2200" u="none" cap="none" strike="noStrike">
              <a:solidFill>
                <a:srgbClr val="FFFFFF"/>
              </a:solidFill>
              <a:latin typeface="Open Sans"/>
              <a:ea typeface="Open Sans"/>
              <a:cs typeface="Open Sans"/>
              <a:sym typeface="Open Sans"/>
            </a:endParaRPr>
          </a:p>
        </p:txBody>
      </p:sp>
      <p:grpSp>
        <p:nvGrpSpPr>
          <p:cNvPr id="182" name="Google Shape;182;p257"/>
          <p:cNvGrpSpPr/>
          <p:nvPr/>
        </p:nvGrpSpPr>
        <p:grpSpPr>
          <a:xfrm>
            <a:off x="6150313" y="3088379"/>
            <a:ext cx="8859705" cy="1160634"/>
            <a:chOff x="2516042" y="2297061"/>
            <a:chExt cx="13016569" cy="1160634"/>
          </a:xfrm>
        </p:grpSpPr>
        <p:sp>
          <p:nvSpPr>
            <p:cNvPr id="183" name="Google Shape;183;p257"/>
            <p:cNvSpPr/>
            <p:nvPr/>
          </p:nvSpPr>
          <p:spPr>
            <a:xfrm rot="5400000">
              <a:off x="8444010" y="-3630907"/>
              <a:ext cx="1160634" cy="13016569"/>
            </a:xfrm>
            <a:prstGeom prst="roundRect">
              <a:avLst>
                <a:gd fmla="val 16667" name="adj"/>
              </a:avLst>
            </a:prstGeom>
            <a:solidFill>
              <a:srgbClr val="E9AFA3"/>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257"/>
            <p:cNvSpPr/>
            <p:nvPr/>
          </p:nvSpPr>
          <p:spPr>
            <a:xfrm>
              <a:off x="2680678" y="2399321"/>
              <a:ext cx="12417636" cy="973524"/>
            </a:xfrm>
            <a:prstGeom prst="roundRect">
              <a:avLst>
                <a:gd fmla="val 16667" name="adj"/>
              </a:avLst>
            </a:prstGeom>
            <a:solidFill>
              <a:srgbClr val="E9AF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Access controls and host firewalls: </a:t>
              </a:r>
              <a:r>
                <a:rPr b="0" i="0" lang="en-US" sz="2200" u="none" cap="none" strike="noStrike">
                  <a:solidFill>
                    <a:srgbClr val="3F3F3F"/>
                  </a:solidFill>
                  <a:latin typeface="Open Sans"/>
                  <a:ea typeface="Open Sans"/>
                  <a:cs typeface="Open Sans"/>
                  <a:sym typeface="Open Sans"/>
                </a:rPr>
                <a:t>Protect servers using strict access controls, host-based firewalls, and consistent hardening procedures</a:t>
              </a:r>
              <a:endParaRPr/>
            </a:p>
          </p:txBody>
        </p:sp>
      </p:grpSp>
      <p:grpSp>
        <p:nvGrpSpPr>
          <p:cNvPr id="185" name="Google Shape;185;p257"/>
          <p:cNvGrpSpPr/>
          <p:nvPr/>
        </p:nvGrpSpPr>
        <p:grpSpPr>
          <a:xfrm>
            <a:off x="6150313" y="4393738"/>
            <a:ext cx="8859705" cy="1160634"/>
            <a:chOff x="2516042" y="3602420"/>
            <a:chExt cx="13016569" cy="1160634"/>
          </a:xfrm>
        </p:grpSpPr>
        <p:sp>
          <p:nvSpPr>
            <p:cNvPr id="186" name="Google Shape;186;p257"/>
            <p:cNvSpPr/>
            <p:nvPr/>
          </p:nvSpPr>
          <p:spPr>
            <a:xfrm rot="5400000">
              <a:off x="8444010" y="-2325548"/>
              <a:ext cx="1160634" cy="13016569"/>
            </a:xfrm>
            <a:prstGeom prst="roundRect">
              <a:avLst>
                <a:gd fmla="val 16667" name="adj"/>
              </a:avLst>
            </a:prstGeom>
            <a:solidFill>
              <a:srgbClr val="FEE599"/>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257"/>
            <p:cNvSpPr/>
            <p:nvPr/>
          </p:nvSpPr>
          <p:spPr>
            <a:xfrm>
              <a:off x="2680678" y="3695974"/>
              <a:ext cx="12417636" cy="973524"/>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Regular patching</a:t>
              </a:r>
              <a:r>
                <a:rPr b="0" i="0" lang="en-US" sz="2200" u="none" cap="none" strike="noStrike">
                  <a:solidFill>
                    <a:srgbClr val="3F3F3F"/>
                  </a:solidFill>
                  <a:latin typeface="Open Sans"/>
                  <a:ea typeface="Open Sans"/>
                  <a:cs typeface="Open Sans"/>
                  <a:sym typeface="Open Sans"/>
                </a:rPr>
                <a:t>: Maintain security and functionality through regular software and system patching</a:t>
              </a:r>
              <a:endParaRPr/>
            </a:p>
          </p:txBody>
        </p:sp>
      </p:grpSp>
      <p:grpSp>
        <p:nvGrpSpPr>
          <p:cNvPr id="188" name="Google Shape;188;p257"/>
          <p:cNvGrpSpPr/>
          <p:nvPr/>
        </p:nvGrpSpPr>
        <p:grpSpPr>
          <a:xfrm>
            <a:off x="6150313" y="5699096"/>
            <a:ext cx="8950174" cy="1160634"/>
            <a:chOff x="2516042" y="4907778"/>
            <a:chExt cx="16287830" cy="1160634"/>
          </a:xfrm>
        </p:grpSpPr>
        <p:sp>
          <p:nvSpPr>
            <p:cNvPr id="189" name="Google Shape;189;p257"/>
            <p:cNvSpPr/>
            <p:nvPr/>
          </p:nvSpPr>
          <p:spPr>
            <a:xfrm rot="5400000">
              <a:off x="9997320" y="-2573501"/>
              <a:ext cx="1160634" cy="16123191"/>
            </a:xfrm>
            <a:prstGeom prst="roundRect">
              <a:avLst>
                <a:gd fmla="val 16667" name="adj"/>
              </a:avLst>
            </a:prstGeom>
            <a:solidFill>
              <a:srgbClr val="C4E0B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257"/>
            <p:cNvSpPr/>
            <p:nvPr/>
          </p:nvSpPr>
          <p:spPr>
            <a:xfrm>
              <a:off x="2680678" y="5026912"/>
              <a:ext cx="16123193" cy="973524"/>
            </a:xfrm>
            <a:prstGeom prst="roundRect">
              <a:avLst>
                <a:gd fmla="val 16667" name="adj"/>
              </a:avLst>
            </a:prstGeom>
            <a:solidFill>
              <a:srgbClr val="C4E0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Frequent backups and monitoring: </a:t>
              </a:r>
              <a:r>
                <a:rPr b="0" i="0" lang="en-US" sz="2200" u="none" cap="none" strike="noStrike">
                  <a:solidFill>
                    <a:srgbClr val="3F3F3F"/>
                  </a:solidFill>
                  <a:latin typeface="Open Sans"/>
                  <a:ea typeface="Open Sans"/>
                  <a:cs typeface="Open Sans"/>
                  <a:sym typeface="Open Sans"/>
                </a:rPr>
                <a:t>Ensure data integrity with regular backups and implement thorough logging and monitoring mechanisms</a:t>
              </a:r>
              <a:endParaRPr/>
            </a:p>
          </p:txBody>
        </p:sp>
      </p:grpSp>
      <p:pic>
        <p:nvPicPr>
          <p:cNvPr id="191" name="Google Shape;191;p257"/>
          <p:cNvPicPr preferRelativeResize="0"/>
          <p:nvPr/>
        </p:nvPicPr>
        <p:blipFill rotWithShape="1">
          <a:blip r:embed="rId3">
            <a:alphaModFix/>
          </a:blip>
          <a:srcRect b="0" l="0" r="0" t="0"/>
          <a:stretch/>
        </p:blipFill>
        <p:spPr>
          <a:xfrm>
            <a:off x="1541586" y="3717952"/>
            <a:ext cx="3876040" cy="3672840"/>
          </a:xfrm>
          <a:prstGeom prst="rect">
            <a:avLst/>
          </a:prstGeom>
          <a:noFill/>
          <a:ln>
            <a:noFill/>
          </a:ln>
        </p:spPr>
      </p:pic>
      <p:grpSp>
        <p:nvGrpSpPr>
          <p:cNvPr id="192" name="Google Shape;192;p257"/>
          <p:cNvGrpSpPr/>
          <p:nvPr/>
        </p:nvGrpSpPr>
        <p:grpSpPr>
          <a:xfrm>
            <a:off x="6150313" y="7058558"/>
            <a:ext cx="8950173" cy="1160634"/>
            <a:chOff x="2516042" y="4907778"/>
            <a:chExt cx="16287828" cy="1160634"/>
          </a:xfrm>
        </p:grpSpPr>
        <p:sp>
          <p:nvSpPr>
            <p:cNvPr id="193" name="Google Shape;193;p257"/>
            <p:cNvSpPr/>
            <p:nvPr/>
          </p:nvSpPr>
          <p:spPr>
            <a:xfrm rot="5400000">
              <a:off x="9997320" y="-2573501"/>
              <a:ext cx="1160634" cy="16123191"/>
            </a:xfrm>
            <a:prstGeom prst="roundRect">
              <a:avLst>
                <a:gd fmla="val 16667" name="adj"/>
              </a:avLst>
            </a:prstGeom>
            <a:solidFill>
              <a:srgbClr val="A5EFF9"/>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257"/>
            <p:cNvSpPr/>
            <p:nvPr/>
          </p:nvSpPr>
          <p:spPr>
            <a:xfrm>
              <a:off x="2680677" y="5026912"/>
              <a:ext cx="16123193" cy="973524"/>
            </a:xfrm>
            <a:prstGeom prst="roundRect">
              <a:avLst>
                <a:gd fmla="val 16667" name="adj"/>
              </a:avLst>
            </a:prstGeom>
            <a:solidFill>
              <a:srgbClr val="A5E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Employee education: </a:t>
              </a:r>
              <a:r>
                <a:rPr b="0" i="0" lang="en-US" sz="2200" u="none" cap="none" strike="noStrike">
                  <a:solidFill>
                    <a:srgbClr val="3F3F3F"/>
                  </a:solidFill>
                  <a:latin typeface="Open Sans"/>
                  <a:ea typeface="Open Sans"/>
                  <a:cs typeface="Open Sans"/>
                  <a:sym typeface="Open Sans"/>
                </a:rPr>
                <a:t>Enhance security by educating employees on best practices, including password hygiene and phishing awareness</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312"/>
          <p:cNvSpPr txBox="1"/>
          <p:nvPr>
            <p:ph type="title"/>
          </p:nvPr>
        </p:nvSpPr>
        <p:spPr>
          <a:xfrm>
            <a:off x="-10160" y="30939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On Premise - Use Cases</a:t>
            </a:r>
            <a:endParaRPr/>
          </a:p>
        </p:txBody>
      </p:sp>
      <p:pic>
        <p:nvPicPr>
          <p:cNvPr id="1904" name="Google Shape;1904;p312"/>
          <p:cNvPicPr preferRelativeResize="0"/>
          <p:nvPr/>
        </p:nvPicPr>
        <p:blipFill rotWithShape="1">
          <a:blip r:embed="rId3">
            <a:alphaModFix/>
          </a:blip>
          <a:srcRect b="0" l="0" r="0" t="0"/>
          <a:stretch/>
        </p:blipFill>
        <p:spPr>
          <a:xfrm>
            <a:off x="5323522" y="711264"/>
            <a:ext cx="5508000" cy="365760"/>
          </a:xfrm>
          <a:prstGeom prst="rect">
            <a:avLst/>
          </a:prstGeom>
          <a:noFill/>
          <a:ln>
            <a:noFill/>
          </a:ln>
        </p:spPr>
      </p:pic>
      <p:grpSp>
        <p:nvGrpSpPr>
          <p:cNvPr id="1905" name="Google Shape;1905;p312"/>
          <p:cNvGrpSpPr/>
          <p:nvPr/>
        </p:nvGrpSpPr>
        <p:grpSpPr>
          <a:xfrm>
            <a:off x="2188944" y="1612348"/>
            <a:ext cx="11878113" cy="6634923"/>
            <a:chOff x="2083711" y="1478898"/>
            <a:chExt cx="11878113" cy="6634923"/>
          </a:xfrm>
        </p:grpSpPr>
        <p:grpSp>
          <p:nvGrpSpPr>
            <p:cNvPr id="1906" name="Google Shape;1906;p312"/>
            <p:cNvGrpSpPr/>
            <p:nvPr/>
          </p:nvGrpSpPr>
          <p:grpSpPr>
            <a:xfrm>
              <a:off x="2083711" y="3152845"/>
              <a:ext cx="11878113" cy="1596293"/>
              <a:chOff x="2099476" y="3323037"/>
              <a:chExt cx="11878113" cy="1596293"/>
            </a:xfrm>
          </p:grpSpPr>
          <p:sp>
            <p:nvSpPr>
              <p:cNvPr id="1907" name="Google Shape;1907;p312"/>
              <p:cNvSpPr/>
              <p:nvPr/>
            </p:nvSpPr>
            <p:spPr>
              <a:xfrm>
                <a:off x="3124200" y="3323037"/>
                <a:ext cx="10853389" cy="159629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Organizations with real-time applications or high-bandwidth workloads may benefit from on-premise networks. </a:t>
                </a:r>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Local servers can offer lower latency and more predictable performance than cloud-based solutions.</a:t>
                </a:r>
                <a:endParaRPr/>
              </a:p>
            </p:txBody>
          </p:sp>
          <p:pic>
            <p:nvPicPr>
              <p:cNvPr descr="Pointing hand Icons - 2,315 free vector icons" id="1908" name="Google Shape;1908;p312"/>
              <p:cNvPicPr preferRelativeResize="0"/>
              <p:nvPr/>
            </p:nvPicPr>
            <p:blipFill rotWithShape="1">
              <a:blip r:embed="rId4">
                <a:alphaModFix/>
              </a:blip>
              <a:srcRect b="0" l="0" r="0" t="0"/>
              <a:stretch/>
            </p:blipFill>
            <p:spPr>
              <a:xfrm>
                <a:off x="2099476" y="3671183"/>
                <a:ext cx="900000" cy="900000"/>
              </a:xfrm>
              <a:prstGeom prst="rect">
                <a:avLst/>
              </a:prstGeom>
              <a:noFill/>
              <a:ln>
                <a:noFill/>
              </a:ln>
            </p:spPr>
          </p:pic>
        </p:grpSp>
        <p:grpSp>
          <p:nvGrpSpPr>
            <p:cNvPr id="1909" name="Google Shape;1909;p312"/>
            <p:cNvGrpSpPr/>
            <p:nvPr/>
          </p:nvGrpSpPr>
          <p:grpSpPr>
            <a:xfrm>
              <a:off x="2083711" y="4998842"/>
              <a:ext cx="11878113" cy="1596293"/>
              <a:chOff x="2099476" y="5056568"/>
              <a:chExt cx="11878113" cy="1596293"/>
            </a:xfrm>
          </p:grpSpPr>
          <p:sp>
            <p:nvSpPr>
              <p:cNvPr id="1910" name="Google Shape;1910;p312"/>
              <p:cNvSpPr/>
              <p:nvPr/>
            </p:nvSpPr>
            <p:spPr>
              <a:xfrm>
                <a:off x="3156423" y="5056568"/>
                <a:ext cx="10821166" cy="159629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Some organizations might have concerns about data privacy or intellectual property in a cloud environment. </a:t>
                </a:r>
                <a:endParaRPr/>
              </a:p>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An on-premise network keeps all data and resources physically located within the organization's control, potentially reducing these concerns.</a:t>
                </a:r>
                <a:endParaRPr/>
              </a:p>
            </p:txBody>
          </p:sp>
          <p:pic>
            <p:nvPicPr>
              <p:cNvPr descr="Pointing hand Icons - 2,315 free vector icons" id="1911" name="Google Shape;1911;p312"/>
              <p:cNvPicPr preferRelativeResize="0"/>
              <p:nvPr/>
            </p:nvPicPr>
            <p:blipFill rotWithShape="1">
              <a:blip r:embed="rId4">
                <a:alphaModFix/>
              </a:blip>
              <a:srcRect b="0" l="0" r="0" t="0"/>
              <a:stretch/>
            </p:blipFill>
            <p:spPr>
              <a:xfrm>
                <a:off x="2099476" y="5404714"/>
                <a:ext cx="900000" cy="900000"/>
              </a:xfrm>
              <a:prstGeom prst="rect">
                <a:avLst/>
              </a:prstGeom>
              <a:noFill/>
              <a:ln>
                <a:noFill/>
              </a:ln>
            </p:spPr>
          </p:pic>
        </p:grpSp>
        <p:grpSp>
          <p:nvGrpSpPr>
            <p:cNvPr id="1912" name="Google Shape;1912;p312"/>
            <p:cNvGrpSpPr/>
            <p:nvPr/>
          </p:nvGrpSpPr>
          <p:grpSpPr>
            <a:xfrm>
              <a:off x="2083711" y="6844838"/>
              <a:ext cx="11878113" cy="1268983"/>
              <a:chOff x="2067945" y="6844838"/>
              <a:chExt cx="11878113" cy="1268983"/>
            </a:xfrm>
          </p:grpSpPr>
          <p:sp>
            <p:nvSpPr>
              <p:cNvPr id="1913" name="Google Shape;1913;p312"/>
              <p:cNvSpPr/>
              <p:nvPr/>
            </p:nvSpPr>
            <p:spPr>
              <a:xfrm>
                <a:off x="3124892" y="6844838"/>
                <a:ext cx="10821166" cy="126898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342900" lvl="1"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For organizations with predictable network usage and a large existing IT staff, on-premise networks can be cost-effective in the long run.</a:t>
                </a:r>
                <a:endParaRPr/>
              </a:p>
            </p:txBody>
          </p:sp>
          <p:pic>
            <p:nvPicPr>
              <p:cNvPr descr="Pointing hand Icons - 2,315 free vector icons" id="1914" name="Google Shape;1914;p312"/>
              <p:cNvPicPr preferRelativeResize="0"/>
              <p:nvPr/>
            </p:nvPicPr>
            <p:blipFill rotWithShape="1">
              <a:blip r:embed="rId4">
                <a:alphaModFix/>
              </a:blip>
              <a:srcRect b="0" l="0" r="0" t="0"/>
              <a:stretch/>
            </p:blipFill>
            <p:spPr>
              <a:xfrm>
                <a:off x="2067945" y="7029329"/>
                <a:ext cx="900000" cy="900000"/>
              </a:xfrm>
              <a:prstGeom prst="rect">
                <a:avLst/>
              </a:prstGeom>
              <a:noFill/>
              <a:ln>
                <a:noFill/>
              </a:ln>
            </p:spPr>
          </p:pic>
        </p:grpSp>
        <p:grpSp>
          <p:nvGrpSpPr>
            <p:cNvPr id="1915" name="Google Shape;1915;p312"/>
            <p:cNvGrpSpPr/>
            <p:nvPr/>
          </p:nvGrpSpPr>
          <p:grpSpPr>
            <a:xfrm>
              <a:off x="2083711" y="1478898"/>
              <a:ext cx="11878113" cy="1424243"/>
              <a:chOff x="2067945" y="1478898"/>
              <a:chExt cx="11878113" cy="1424243"/>
            </a:xfrm>
          </p:grpSpPr>
          <p:sp>
            <p:nvSpPr>
              <p:cNvPr id="1916" name="Google Shape;1916;p312"/>
              <p:cNvSpPr/>
              <p:nvPr/>
            </p:nvSpPr>
            <p:spPr>
              <a:xfrm>
                <a:off x="3092669" y="1478898"/>
                <a:ext cx="10853389" cy="142424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For industries with stringent regulations like finance, healthcare, or government, on-premise infrastructure provides the ultimate control over data security</a:t>
                </a:r>
                <a:r>
                  <a:rPr b="1" i="0" lang="en-US" sz="2200" u="none" cap="none" strike="noStrike">
                    <a:solidFill>
                      <a:srgbClr val="3F3F3F"/>
                    </a:solidFill>
                    <a:latin typeface="Open Sans"/>
                    <a:ea typeface="Open Sans"/>
                    <a:cs typeface="Open Sans"/>
                    <a:sym typeface="Open Sans"/>
                  </a:rPr>
                  <a:t>.</a:t>
                </a:r>
                <a:endParaRPr b="0" i="0" sz="2200" u="none" cap="none" strike="noStrike">
                  <a:solidFill>
                    <a:srgbClr val="3F3F3F"/>
                  </a:solidFill>
                  <a:latin typeface="Open Sans"/>
                  <a:ea typeface="Open Sans"/>
                  <a:cs typeface="Open Sans"/>
                  <a:sym typeface="Open Sans"/>
                </a:endParaRPr>
              </a:p>
            </p:txBody>
          </p:sp>
          <p:pic>
            <p:nvPicPr>
              <p:cNvPr descr="Pointing hand Icons - 2,315 free vector icons" id="1917" name="Google Shape;1917;p312"/>
              <p:cNvPicPr preferRelativeResize="0"/>
              <p:nvPr/>
            </p:nvPicPr>
            <p:blipFill rotWithShape="1">
              <a:blip r:embed="rId4">
                <a:alphaModFix/>
              </a:blip>
              <a:srcRect b="0" l="0" r="0" t="0"/>
              <a:stretch/>
            </p:blipFill>
            <p:spPr>
              <a:xfrm>
                <a:off x="2067945" y="1741019"/>
                <a:ext cx="900000" cy="900000"/>
              </a:xfrm>
              <a:prstGeom prst="rect">
                <a:avLst/>
              </a:prstGeom>
              <a:noFill/>
              <a:ln>
                <a:noFill/>
              </a:ln>
            </p:spPr>
          </p:pic>
        </p:gr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313"/>
          <p:cNvSpPr txBox="1"/>
          <p:nvPr>
            <p:ph type="title"/>
          </p:nvPr>
        </p:nvSpPr>
        <p:spPr>
          <a:xfrm>
            <a:off x="-10099" y="289512"/>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Centralized System </a:t>
            </a:r>
            <a:endParaRPr>
              <a:latin typeface="Open Sans"/>
              <a:ea typeface="Open Sans"/>
              <a:cs typeface="Open Sans"/>
              <a:sym typeface="Open Sans"/>
            </a:endParaRPr>
          </a:p>
        </p:txBody>
      </p:sp>
      <p:grpSp>
        <p:nvGrpSpPr>
          <p:cNvPr id="1924" name="Google Shape;1924;p313"/>
          <p:cNvGrpSpPr/>
          <p:nvPr/>
        </p:nvGrpSpPr>
        <p:grpSpPr>
          <a:xfrm>
            <a:off x="2021198" y="1811808"/>
            <a:ext cx="12213605" cy="5520385"/>
            <a:chOff x="1521381" y="2430919"/>
            <a:chExt cx="12213605" cy="5520385"/>
          </a:xfrm>
        </p:grpSpPr>
        <p:sp>
          <p:nvSpPr>
            <p:cNvPr id="1925" name="Google Shape;1925;p313"/>
            <p:cNvSpPr/>
            <p:nvPr/>
          </p:nvSpPr>
          <p:spPr>
            <a:xfrm>
              <a:off x="1521381" y="2430919"/>
              <a:ext cx="8844437" cy="5520385"/>
            </a:xfrm>
            <a:prstGeom prst="roundRect">
              <a:avLst>
                <a:gd fmla="val 9534"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342891" lvl="0" marL="342891"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A centralized system is characterized by consolidating control, data storage, and processing in a single location or server. </a:t>
              </a:r>
              <a:endParaRPr/>
            </a:p>
            <a:p>
              <a:pPr indent="-203190" lvl="0" marL="342891" marR="0" rtl="0" algn="l">
                <a:lnSpc>
                  <a:spcPct val="114000"/>
                </a:lnSpc>
                <a:spcBef>
                  <a:spcPts val="0"/>
                </a:spcBef>
                <a:spcAft>
                  <a:spcPts val="0"/>
                </a:spcAft>
                <a:buClr>
                  <a:srgbClr val="3F3F3F"/>
                </a:buClr>
                <a:buSzPts val="2200"/>
                <a:buFont typeface="Open Sans"/>
                <a:buNone/>
              </a:pPr>
              <a:r>
                <a:t/>
              </a:r>
              <a:endParaRPr b="0" i="0" sz="1000" u="none" cap="none" strike="noStrike">
                <a:solidFill>
                  <a:srgbClr val="3F3F3F"/>
                </a:solidFill>
                <a:latin typeface="Open Sans"/>
                <a:ea typeface="Open Sans"/>
                <a:cs typeface="Open Sans"/>
                <a:sym typeface="Open Sans"/>
              </a:endParaRPr>
            </a:p>
            <a:p>
              <a:pPr indent="-342891" lvl="0" marL="342891"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In a centralized system, only the IT department can add a user to the system, and HR is solely responsible for onboarding new employees.</a:t>
              </a:r>
              <a:endParaRPr/>
            </a:p>
            <a:p>
              <a:pPr indent="-203190" lvl="0" marL="342891" marR="0" rtl="0" algn="l">
                <a:lnSpc>
                  <a:spcPct val="114000"/>
                </a:lnSpc>
                <a:spcBef>
                  <a:spcPts val="0"/>
                </a:spcBef>
                <a:spcAft>
                  <a:spcPts val="0"/>
                </a:spcAft>
                <a:buClr>
                  <a:srgbClr val="3F3F3F"/>
                </a:buClr>
                <a:buSzPts val="2200"/>
                <a:buFont typeface="Open Sans"/>
                <a:buNone/>
              </a:pPr>
              <a:r>
                <a:t/>
              </a:r>
              <a:endParaRPr b="0" i="0" sz="1000" u="none" cap="none" strike="noStrike">
                <a:solidFill>
                  <a:srgbClr val="3F3F3F"/>
                </a:solidFill>
                <a:latin typeface="Open Sans"/>
                <a:ea typeface="Open Sans"/>
                <a:cs typeface="Open Sans"/>
                <a:sym typeface="Open Sans"/>
              </a:endParaRPr>
            </a:p>
            <a:p>
              <a:pPr indent="-342891" lvl="0" marL="342891"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This approach provides uniformity and consistency in decision-making and offers a single point for monitoring and control. </a:t>
              </a:r>
              <a:endParaRPr/>
            </a:p>
            <a:p>
              <a:pPr indent="-203190" lvl="0" marL="342891" marR="0" rtl="0" algn="l">
                <a:lnSpc>
                  <a:spcPct val="114000"/>
                </a:lnSpc>
                <a:spcBef>
                  <a:spcPts val="0"/>
                </a:spcBef>
                <a:spcAft>
                  <a:spcPts val="0"/>
                </a:spcAft>
                <a:buClr>
                  <a:srgbClr val="3F3F3F"/>
                </a:buClr>
                <a:buSzPts val="2200"/>
                <a:buFont typeface="Open Sans"/>
                <a:buNone/>
              </a:pPr>
              <a:r>
                <a:t/>
              </a:r>
              <a:endParaRPr b="0" i="0" sz="1000" u="none" cap="none" strike="noStrike">
                <a:solidFill>
                  <a:srgbClr val="3F3F3F"/>
                </a:solidFill>
                <a:latin typeface="Open Sans"/>
                <a:ea typeface="Open Sans"/>
                <a:cs typeface="Open Sans"/>
                <a:sym typeface="Open Sans"/>
              </a:endParaRPr>
            </a:p>
            <a:p>
              <a:pPr indent="-342891" lvl="0" marL="342891"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In enterprise architectures, centralized systems simplify management but pose the challenge of a single point of failure.</a:t>
              </a:r>
              <a:endParaRPr/>
            </a:p>
          </p:txBody>
        </p:sp>
        <p:pic>
          <p:nvPicPr>
            <p:cNvPr id="1926" name="Google Shape;1926;p313"/>
            <p:cNvPicPr preferRelativeResize="0"/>
            <p:nvPr/>
          </p:nvPicPr>
          <p:blipFill rotWithShape="1">
            <a:blip r:embed="rId3">
              <a:alphaModFix/>
            </a:blip>
            <a:srcRect b="0" l="0" r="0" t="0"/>
            <a:stretch/>
          </p:blipFill>
          <p:spPr>
            <a:xfrm>
              <a:off x="11046783" y="3847010"/>
              <a:ext cx="2688203" cy="2688203"/>
            </a:xfrm>
            <a:prstGeom prst="rect">
              <a:avLst/>
            </a:prstGeom>
            <a:noFill/>
            <a:ln>
              <a:noFill/>
            </a:ln>
          </p:spPr>
        </p:pic>
      </p:grpSp>
      <p:sp>
        <p:nvSpPr>
          <p:cNvPr id="1927" name="Google Shape;1927;p313"/>
          <p:cNvSpPr/>
          <p:nvPr/>
        </p:nvSpPr>
        <p:spPr>
          <a:xfrm>
            <a:off x="5943600" y="836230"/>
            <a:ext cx="436768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14"/>
          <p:cNvSpPr txBox="1"/>
          <p:nvPr>
            <p:ph type="title"/>
          </p:nvPr>
        </p:nvSpPr>
        <p:spPr>
          <a:xfrm>
            <a:off x="-10099" y="269634"/>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Decentralized Systems </a:t>
            </a:r>
            <a:endParaRPr>
              <a:solidFill>
                <a:srgbClr val="3F3F3F"/>
              </a:solidFill>
              <a:latin typeface="Open Sans"/>
              <a:ea typeface="Open Sans"/>
              <a:cs typeface="Open Sans"/>
              <a:sym typeface="Open Sans"/>
            </a:endParaRPr>
          </a:p>
        </p:txBody>
      </p:sp>
      <p:grpSp>
        <p:nvGrpSpPr>
          <p:cNvPr id="1934" name="Google Shape;1934;p314"/>
          <p:cNvGrpSpPr/>
          <p:nvPr/>
        </p:nvGrpSpPr>
        <p:grpSpPr>
          <a:xfrm>
            <a:off x="2161960" y="2133600"/>
            <a:ext cx="11932081" cy="4876800"/>
            <a:chOff x="1991882" y="1975225"/>
            <a:chExt cx="11932081" cy="4876800"/>
          </a:xfrm>
        </p:grpSpPr>
        <p:sp>
          <p:nvSpPr>
            <p:cNvPr id="1935" name="Google Shape;1935;p314"/>
            <p:cNvSpPr/>
            <p:nvPr/>
          </p:nvSpPr>
          <p:spPr>
            <a:xfrm>
              <a:off x="1991882" y="1975225"/>
              <a:ext cx="8707154" cy="4876800"/>
            </a:xfrm>
            <a:prstGeom prst="roundRect">
              <a:avLst>
                <a:gd fmla="val 9738"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000" u="none" cap="none" strike="noStrike">
                <a:solidFill>
                  <a:srgbClr val="E3E3E3"/>
                </a:solidFill>
                <a:highlight>
                  <a:srgbClr val="131314"/>
                </a:highlight>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In a decentralized system, there's no single central authority making decisions for everyone.</a:t>
              </a:r>
              <a:endParaRPr/>
            </a:p>
            <a:p>
              <a:pPr indent="0" lvl="0" marL="0" marR="0" rtl="0" algn="l">
                <a:lnSpc>
                  <a:spcPct val="100000"/>
                </a:lnSpc>
                <a:spcBef>
                  <a:spcPts val="0"/>
                </a:spcBef>
                <a:spcAft>
                  <a:spcPts val="0"/>
                </a:spcAft>
                <a:buNone/>
              </a:pPr>
              <a:r>
                <a:t/>
              </a:r>
              <a:endParaRPr b="1" i="0" sz="1000" u="none" cap="none" strike="noStrike">
                <a:solidFill>
                  <a:srgbClr val="3F3F3F"/>
                </a:solidFill>
                <a:latin typeface="Open Sans"/>
                <a:ea typeface="Open Sans"/>
                <a:cs typeface="Open Sans"/>
                <a:sym typeface="Open Sans"/>
              </a:endParaRPr>
            </a:p>
            <a:p>
              <a:pPr indent="-342891" lvl="0" marL="342891"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Decentralized systems distribute data and control across multiple locations, servers, or nodes. </a:t>
              </a:r>
              <a:endParaRPr/>
            </a:p>
            <a:p>
              <a:pPr indent="0" lvl="0"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891" lvl="0" marL="342891"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A decentralized approach offers higher resilience and flexibility, allowing for independent operations, greater autonomy, and faster access times. </a:t>
              </a:r>
              <a:endParaRPr/>
            </a:p>
            <a:p>
              <a:pPr indent="0" lvl="0" marL="0" marR="0" rtl="0" algn="l">
                <a:lnSpc>
                  <a:spcPct val="114000"/>
                </a:lnSpc>
                <a:spcBef>
                  <a:spcPts val="0"/>
                </a:spcBef>
                <a:spcAft>
                  <a:spcPts val="0"/>
                </a:spcAft>
                <a:buNone/>
              </a:pPr>
              <a:r>
                <a:t/>
              </a:r>
              <a:endParaRPr b="0" i="0" sz="1000" u="none" cap="none" strike="noStrike">
                <a:solidFill>
                  <a:srgbClr val="3F3F3F"/>
                </a:solidFill>
                <a:latin typeface="Open Sans"/>
                <a:ea typeface="Open Sans"/>
                <a:cs typeface="Open Sans"/>
                <a:sym typeface="Open Sans"/>
              </a:endParaRPr>
            </a:p>
            <a:p>
              <a:pPr indent="-342891" lvl="0" marL="342891"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Decentralized systems may bring complexity in management, potential inconsistency, and the need for more robust coordination mechanisms.</a:t>
              </a:r>
              <a:endParaRPr/>
            </a:p>
          </p:txBody>
        </p:sp>
        <p:pic>
          <p:nvPicPr>
            <p:cNvPr id="1936" name="Google Shape;1936;p314"/>
            <p:cNvPicPr preferRelativeResize="0"/>
            <p:nvPr/>
          </p:nvPicPr>
          <p:blipFill rotWithShape="1">
            <a:blip r:embed="rId3">
              <a:alphaModFix/>
            </a:blip>
            <a:srcRect b="0" l="0" r="0" t="0"/>
            <a:stretch/>
          </p:blipFill>
          <p:spPr>
            <a:xfrm>
              <a:off x="11209034" y="3056161"/>
              <a:ext cx="2714929" cy="2714929"/>
            </a:xfrm>
            <a:prstGeom prst="rect">
              <a:avLst/>
            </a:prstGeom>
            <a:noFill/>
            <a:ln>
              <a:noFill/>
            </a:ln>
          </p:spPr>
        </p:pic>
      </p:grpSp>
      <p:sp>
        <p:nvSpPr>
          <p:cNvPr id="1937" name="Google Shape;1937;p314"/>
          <p:cNvSpPr/>
          <p:nvPr/>
        </p:nvSpPr>
        <p:spPr>
          <a:xfrm>
            <a:off x="0" y="0"/>
            <a:ext cx="16256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E3E3E3"/>
              </a:buClr>
              <a:buSzPts val="1200"/>
              <a:buFont typeface="Arial"/>
              <a:buNone/>
            </a:pPr>
            <a:r>
              <a:rPr b="0" i="0" lang="en-US" sz="1200" u="none" cap="none" strike="noStrike">
                <a:solidFill>
                  <a:srgbClr val="E3E3E3"/>
                </a:solidFill>
                <a:latin typeface="Arial"/>
                <a:ea typeface="Arial"/>
                <a:cs typeface="Arial"/>
                <a:sym typeface="Arial"/>
              </a:rPr>
              <a:t>In a decentralized system, there's no single central authority making decisions for everyone.</a:t>
            </a:r>
            <a:endParaRPr/>
          </a:p>
          <a:p>
            <a:pPr indent="0" lvl="0" marL="0" marR="0" rtl="0" algn="l">
              <a:lnSpc>
                <a:spcPct val="100000"/>
              </a:lnSpc>
              <a:spcBef>
                <a:spcPts val="0"/>
              </a:spcBef>
              <a:spcAft>
                <a:spcPts val="0"/>
              </a:spcAft>
              <a:buClr>
                <a:srgbClr val="E3E3E3"/>
              </a:buClr>
              <a:buSzPts val="1200"/>
              <a:buFont typeface="Arial"/>
              <a:buNone/>
            </a:pPr>
            <a:br>
              <a:rPr b="0" i="0" lang="en-US" sz="1200" u="none" cap="none" strike="noStrike">
                <a:solidFill>
                  <a:srgbClr val="E3E3E3"/>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1938" name="Google Shape;1938;p314"/>
          <p:cNvSpPr/>
          <p:nvPr/>
        </p:nvSpPr>
        <p:spPr>
          <a:xfrm>
            <a:off x="5575300" y="856108"/>
            <a:ext cx="512373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315"/>
          <p:cNvSpPr txBox="1"/>
          <p:nvPr>
            <p:ph type="title"/>
          </p:nvPr>
        </p:nvSpPr>
        <p:spPr>
          <a:xfrm>
            <a:off x="-10160" y="269634"/>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3F3F3F"/>
                </a:solidFill>
              </a:rPr>
              <a:t>Centralized vs Decentralized Systems </a:t>
            </a:r>
            <a:endParaRPr>
              <a:solidFill>
                <a:srgbClr val="3F3F3F"/>
              </a:solidFill>
              <a:latin typeface="Open Sans"/>
              <a:ea typeface="Open Sans"/>
              <a:cs typeface="Open Sans"/>
              <a:sym typeface="Open Sans"/>
            </a:endParaRPr>
          </a:p>
        </p:txBody>
      </p:sp>
      <p:graphicFrame>
        <p:nvGraphicFramePr>
          <p:cNvPr id="1945" name="Google Shape;1945;p315"/>
          <p:cNvGraphicFramePr/>
          <p:nvPr/>
        </p:nvGraphicFramePr>
        <p:xfrm>
          <a:off x="1845365" y="1967948"/>
          <a:ext cx="3000000" cy="3000000"/>
        </p:xfrm>
        <a:graphic>
          <a:graphicData uri="http://schemas.openxmlformats.org/drawingml/2006/table">
            <a:tbl>
              <a:tblPr bandRow="1" firstRow="1">
                <a:noFill/>
                <a:tableStyleId>{80B0DEE2-AA42-4A61-89E0-6D180AE4D3EC}</a:tableStyleId>
              </a:tblPr>
              <a:tblGrid>
                <a:gridCol w="1156000"/>
                <a:gridCol w="3191650"/>
                <a:gridCol w="4063925"/>
                <a:gridCol w="4664325"/>
              </a:tblGrid>
              <a:tr h="866300">
                <a:tc>
                  <a:txBody>
                    <a:bodyPr/>
                    <a:lstStyle/>
                    <a:p>
                      <a:pPr indent="0" lvl="0" marL="0" marR="0" rtl="0" algn="ctr">
                        <a:lnSpc>
                          <a:spcPct val="114000"/>
                        </a:lnSpc>
                        <a:spcBef>
                          <a:spcPts val="0"/>
                        </a:spcBef>
                        <a:spcAft>
                          <a:spcPts val="0"/>
                        </a:spcAft>
                        <a:buClr>
                          <a:srgbClr val="000000"/>
                        </a:buClr>
                        <a:buSzPts val="2200"/>
                        <a:buFont typeface="Arial"/>
                        <a:buNone/>
                      </a:pPr>
                      <a:r>
                        <a:rPr b="1" i="0" lang="en-US" sz="2400" u="none" cap="none" strike="noStrike">
                          <a:solidFill>
                            <a:srgbClr val="404040"/>
                          </a:solidFill>
                          <a:latin typeface="Open Sans"/>
                          <a:ea typeface="Open Sans"/>
                          <a:cs typeface="Open Sans"/>
                          <a:sym typeface="Open Sans"/>
                        </a:rPr>
                        <a:t>S.no </a:t>
                      </a:r>
                      <a:endParaRPr/>
                    </a:p>
                  </a:txBody>
                  <a:tcPr marT="45725" marB="45725" marR="91450" marL="91450" anchor="ctr">
                    <a:solidFill>
                      <a:srgbClr val="9CC2E5"/>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b="1" i="0" lang="en-US" sz="2400" u="none" cap="none" strike="noStrike">
                          <a:solidFill>
                            <a:srgbClr val="404040"/>
                          </a:solidFill>
                          <a:latin typeface="Open Sans"/>
                          <a:ea typeface="Open Sans"/>
                          <a:cs typeface="Open Sans"/>
                          <a:sym typeface="Open Sans"/>
                        </a:rPr>
                        <a:t>Feature</a:t>
                      </a:r>
                      <a:endParaRPr/>
                    </a:p>
                  </a:txBody>
                  <a:tcPr marT="15250" marB="15250" marR="22850" marL="22850" anchor="ctr">
                    <a:solidFill>
                      <a:srgbClr val="9CC2E5"/>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b="1" i="0" lang="en-US" sz="2400" u="none" cap="none" strike="noStrike">
                          <a:solidFill>
                            <a:srgbClr val="404040"/>
                          </a:solidFill>
                          <a:latin typeface="Open Sans"/>
                          <a:ea typeface="Open Sans"/>
                          <a:cs typeface="Open Sans"/>
                          <a:sym typeface="Open Sans"/>
                        </a:rPr>
                        <a:t>Centralized system</a:t>
                      </a:r>
                      <a:endParaRPr/>
                    </a:p>
                  </a:txBody>
                  <a:tcPr marT="15250" marB="15250" marR="22850" marL="22850" anchor="ctr">
                    <a:solidFill>
                      <a:srgbClr val="9CC2E5"/>
                    </a:solidFill>
                  </a:tcPr>
                </a:tc>
                <a:tc>
                  <a:txBody>
                    <a:bodyPr/>
                    <a:lstStyle/>
                    <a:p>
                      <a:pPr indent="0" lvl="0" marL="0" marR="0" rtl="0" algn="ctr">
                        <a:lnSpc>
                          <a:spcPct val="114000"/>
                        </a:lnSpc>
                        <a:spcBef>
                          <a:spcPts val="0"/>
                        </a:spcBef>
                        <a:spcAft>
                          <a:spcPts val="0"/>
                        </a:spcAft>
                        <a:buClr>
                          <a:srgbClr val="000000"/>
                        </a:buClr>
                        <a:buSzPts val="2200"/>
                        <a:buFont typeface="Arial"/>
                        <a:buNone/>
                      </a:pPr>
                      <a:r>
                        <a:rPr b="1" i="0" lang="en-US" sz="2400" u="none" cap="none" strike="noStrike">
                          <a:solidFill>
                            <a:srgbClr val="404040"/>
                          </a:solidFill>
                          <a:latin typeface="Open Sans"/>
                          <a:ea typeface="Open Sans"/>
                          <a:cs typeface="Open Sans"/>
                          <a:sym typeface="Open Sans"/>
                        </a:rPr>
                        <a:t>Decentralized system</a:t>
                      </a:r>
                      <a:endParaRPr/>
                    </a:p>
                  </a:txBody>
                  <a:tcPr marT="15250" marB="15250" marR="22850" marL="22850" anchor="ctr">
                    <a:solidFill>
                      <a:srgbClr val="9CC2E5"/>
                    </a:solidFill>
                  </a:tcPr>
                </a:tc>
              </a:tr>
              <a:tr h="1196625">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1</a:t>
                      </a:r>
                      <a:endParaRPr/>
                    </a:p>
                  </a:txBody>
                  <a:tcPr marT="45725" marB="45725" marR="91450" marL="914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Control</a:t>
                      </a:r>
                      <a:endParaRPr/>
                    </a:p>
                  </a:txBody>
                  <a:tcPr marT="15250" marB="15250" marR="22850" marL="228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Single authority</a:t>
                      </a:r>
                      <a:endParaRPr/>
                    </a:p>
                  </a:txBody>
                  <a:tcPr marT="15250" marB="15250" marR="22850" marL="228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Distributed network</a:t>
                      </a:r>
                      <a:endParaRPr/>
                    </a:p>
                  </a:txBody>
                  <a:tcPr marT="15250" marB="15250" marR="22850" marL="22850" anchor="ctr"/>
                </a:tc>
              </a:tr>
              <a:tr h="1082250">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2</a:t>
                      </a:r>
                      <a:endParaRPr/>
                    </a:p>
                  </a:txBody>
                  <a:tcPr marT="45725" marB="45725" marR="91450" marL="914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Efficiency</a:t>
                      </a:r>
                      <a:endParaRPr/>
                    </a:p>
                  </a:txBody>
                  <a:tcPr marT="15250" marB="15250" marR="22850" marL="228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Fast decisions</a:t>
                      </a:r>
                      <a:endParaRPr/>
                    </a:p>
                  </a:txBody>
                  <a:tcPr marT="15250" marB="15250" marR="22850" marL="228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Slower decisions (consensus needed)</a:t>
                      </a:r>
                      <a:endParaRPr/>
                    </a:p>
                  </a:txBody>
                  <a:tcPr marT="15250" marB="15250" marR="22850" marL="22850" anchor="ctr"/>
                </a:tc>
              </a:tr>
              <a:tr h="1196625">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3</a:t>
                      </a:r>
                      <a:endParaRPr/>
                    </a:p>
                  </a:txBody>
                  <a:tcPr marT="45725" marB="45725" marR="91450" marL="914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Security</a:t>
                      </a:r>
                      <a:endParaRPr/>
                    </a:p>
                  </a:txBody>
                  <a:tcPr marT="15250" marB="15250" marR="22850" marL="228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Single point of failure</a:t>
                      </a:r>
                      <a:endParaRPr/>
                    </a:p>
                  </a:txBody>
                  <a:tcPr marT="15250" marB="15250" marR="22850" marL="228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More robust</a:t>
                      </a:r>
                      <a:endParaRPr/>
                    </a:p>
                  </a:txBody>
                  <a:tcPr marT="15250" marB="15250" marR="22850" marL="22850" anchor="ctr"/>
                </a:tc>
              </a:tr>
              <a:tr h="1196625">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4</a:t>
                      </a:r>
                      <a:endParaRPr/>
                    </a:p>
                  </a:txBody>
                  <a:tcPr marT="45725" marB="45725" marR="91450" marL="914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Transparency</a:t>
                      </a:r>
                      <a:endParaRPr/>
                    </a:p>
                  </a:txBody>
                  <a:tcPr marT="15250" marB="15250" marR="22850" marL="228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Potentially opaque</a:t>
                      </a:r>
                      <a:endParaRPr/>
                    </a:p>
                  </a:txBody>
                  <a:tcPr marT="15250" marB="15250" marR="22850" marL="22850" anchor="ctr"/>
                </a:tc>
                <a:tc>
                  <a:txBody>
                    <a:bodyPr/>
                    <a:lstStyle/>
                    <a:p>
                      <a:pPr indent="0" lvl="0" marL="0" marR="0" rtl="0" algn="ctr">
                        <a:lnSpc>
                          <a:spcPct val="114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Can be more transparent</a:t>
                      </a:r>
                      <a:endParaRPr/>
                    </a:p>
                  </a:txBody>
                  <a:tcPr marT="15250" marB="15250" marR="22850" marL="22850" anchor="ctr"/>
                </a:tc>
              </a:tr>
            </a:tbl>
          </a:graphicData>
        </a:graphic>
      </p:graphicFrame>
      <p:sp>
        <p:nvSpPr>
          <p:cNvPr id="1946" name="Google Shape;1946;p315"/>
          <p:cNvSpPr/>
          <p:nvPr/>
        </p:nvSpPr>
        <p:spPr>
          <a:xfrm>
            <a:off x="3949700" y="836230"/>
            <a:ext cx="835628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316"/>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937"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Virtualization</a:t>
            </a:r>
            <a:endParaRPr>
              <a:solidFill>
                <a:srgbClr val="3F3F3F"/>
              </a:solidFill>
              <a:latin typeface="Open Sans"/>
              <a:ea typeface="Open Sans"/>
              <a:cs typeface="Open Sans"/>
              <a:sym typeface="Open Sans"/>
            </a:endParaRPr>
          </a:p>
        </p:txBody>
      </p:sp>
      <p:sp>
        <p:nvSpPr>
          <p:cNvPr id="1952" name="Google Shape;1952;p316"/>
          <p:cNvSpPr/>
          <p:nvPr/>
        </p:nvSpPr>
        <p:spPr>
          <a:xfrm>
            <a:off x="1270000" y="1489619"/>
            <a:ext cx="13716000" cy="1120794"/>
          </a:xfrm>
          <a:prstGeom prst="roundRect">
            <a:avLst>
              <a:gd fmla="val 2904"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Virtualization </a:t>
            </a:r>
            <a:r>
              <a:rPr b="0" i="0" lang="en-US" sz="2200" u="none" cap="none" strike="noStrike">
                <a:solidFill>
                  <a:srgbClr val="3F3F3F"/>
                </a:solidFill>
                <a:latin typeface="Open Sans"/>
                <a:ea typeface="Open Sans"/>
                <a:cs typeface="Open Sans"/>
                <a:sym typeface="Open Sans"/>
              </a:rPr>
              <a:t>is a technology that enables running multiple operating systems side-by-side on the same processing hardware.</a:t>
            </a:r>
            <a:endParaRPr/>
          </a:p>
        </p:txBody>
      </p:sp>
      <p:grpSp>
        <p:nvGrpSpPr>
          <p:cNvPr id="1953" name="Google Shape;1953;p316"/>
          <p:cNvGrpSpPr/>
          <p:nvPr/>
        </p:nvGrpSpPr>
        <p:grpSpPr>
          <a:xfrm>
            <a:off x="983730" y="3632976"/>
            <a:ext cx="14288540" cy="3110502"/>
            <a:chOff x="1192451" y="4310746"/>
            <a:chExt cx="14288540" cy="3110502"/>
          </a:xfrm>
        </p:grpSpPr>
        <p:sp>
          <p:nvSpPr>
            <p:cNvPr id="1954" name="Google Shape;1954;p316"/>
            <p:cNvSpPr txBox="1"/>
            <p:nvPr/>
          </p:nvSpPr>
          <p:spPr>
            <a:xfrm>
              <a:off x="12047229" y="4584637"/>
              <a:ext cx="3433762" cy="1788182"/>
            </a:xfrm>
            <a:prstGeom prst="rect">
              <a:avLst/>
            </a:prstGeom>
            <a:noFill/>
            <a:ln>
              <a:noFill/>
            </a:ln>
          </p:spPr>
          <p:txBody>
            <a:bodyPr anchorCtr="0" anchor="t" bIns="0" lIns="0" spcFirstLastPara="1" rIns="0" wrap="square" tIns="0">
              <a:spAutoFit/>
            </a:bodyPr>
            <a:lstStyle/>
            <a:p>
              <a:pPr indent="0" lvl="0" marL="12700" marR="0" rtl="0" algn="ctr">
                <a:lnSpc>
                  <a:spcPct val="115000"/>
                </a:lnSpc>
                <a:spcBef>
                  <a:spcPts val="1200"/>
                </a:spcBef>
                <a:spcAft>
                  <a:spcPts val="600"/>
                </a:spcAft>
                <a:buNone/>
              </a:pPr>
              <a:r>
                <a:rPr b="0" i="0" lang="en-US" sz="2200" u="none" cap="none" strike="noStrike">
                  <a:solidFill>
                    <a:srgbClr val="3F3F3F"/>
                  </a:solidFill>
                  <a:latin typeface="Open Sans"/>
                  <a:ea typeface="Open Sans"/>
                  <a:cs typeface="Open Sans"/>
                  <a:sym typeface="Open Sans"/>
                </a:rPr>
                <a:t>Its benefits include efficiency, higher availability, and lower costs.</a:t>
              </a:r>
              <a:endParaRPr b="0" i="0" sz="2200" u="none" cap="none" strike="noStrike">
                <a:solidFill>
                  <a:srgbClr val="3F3F3F"/>
                </a:solidFill>
                <a:latin typeface="Open Sans"/>
                <a:ea typeface="Open Sans"/>
                <a:cs typeface="Open Sans"/>
                <a:sym typeface="Open Sans"/>
              </a:endParaRPr>
            </a:p>
          </p:txBody>
        </p:sp>
        <p:sp>
          <p:nvSpPr>
            <p:cNvPr id="1955" name="Google Shape;1955;p316"/>
            <p:cNvSpPr/>
            <p:nvPr/>
          </p:nvSpPr>
          <p:spPr>
            <a:xfrm>
              <a:off x="1192451" y="4586622"/>
              <a:ext cx="4144336" cy="1625188"/>
            </a:xfrm>
            <a:prstGeom prst="rect">
              <a:avLst/>
            </a:prstGeom>
            <a:noFill/>
            <a:ln>
              <a:noFill/>
            </a:ln>
          </p:spPr>
          <p:txBody>
            <a:bodyPr anchorCtr="0" anchor="t" bIns="45700" lIns="91425" spcFirstLastPara="1" rIns="91425" wrap="square" tIns="45700">
              <a:spAutoFit/>
            </a:bodyPr>
            <a:lstStyle/>
            <a:p>
              <a:pPr indent="0" lvl="0" marL="1270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It adds a software layer between the operating system and the underlying computer hardware.</a:t>
              </a:r>
              <a:endParaRPr/>
            </a:p>
          </p:txBody>
        </p:sp>
        <p:grpSp>
          <p:nvGrpSpPr>
            <p:cNvPr id="1956" name="Google Shape;1956;p316"/>
            <p:cNvGrpSpPr/>
            <p:nvPr/>
          </p:nvGrpSpPr>
          <p:grpSpPr>
            <a:xfrm>
              <a:off x="5110789" y="4310746"/>
              <a:ext cx="6891592" cy="3110502"/>
              <a:chOff x="4746198" y="6892119"/>
              <a:chExt cx="6891592" cy="2276059"/>
            </a:xfrm>
          </p:grpSpPr>
          <p:grpSp>
            <p:nvGrpSpPr>
              <p:cNvPr id="1957" name="Google Shape;1957;p316"/>
              <p:cNvGrpSpPr/>
              <p:nvPr/>
            </p:nvGrpSpPr>
            <p:grpSpPr>
              <a:xfrm>
                <a:off x="4746198" y="6892119"/>
                <a:ext cx="3071675" cy="2276059"/>
                <a:chOff x="4746198" y="6892119"/>
                <a:chExt cx="3071675" cy="2276059"/>
              </a:xfrm>
            </p:grpSpPr>
            <p:grpSp>
              <p:nvGrpSpPr>
                <p:cNvPr id="1958" name="Google Shape;1958;p316"/>
                <p:cNvGrpSpPr/>
                <p:nvPr/>
              </p:nvGrpSpPr>
              <p:grpSpPr>
                <a:xfrm>
                  <a:off x="5086349" y="6892119"/>
                  <a:ext cx="2391372" cy="1917248"/>
                  <a:chOff x="5086349" y="6892119"/>
                  <a:chExt cx="2391372" cy="1917248"/>
                </a:xfrm>
              </p:grpSpPr>
              <p:sp>
                <p:nvSpPr>
                  <p:cNvPr id="1959" name="Google Shape;1959;p316"/>
                  <p:cNvSpPr/>
                  <p:nvPr/>
                </p:nvSpPr>
                <p:spPr>
                  <a:xfrm>
                    <a:off x="5086349" y="6892119"/>
                    <a:ext cx="2391372" cy="545911"/>
                  </a:xfrm>
                  <a:prstGeom prst="roundRect">
                    <a:avLst>
                      <a:gd fmla="val 16667" name="adj"/>
                    </a:avLst>
                  </a:prstGeom>
                  <a:solidFill>
                    <a:srgbClr val="E4B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Application</a:t>
                    </a:r>
                    <a:endParaRPr/>
                  </a:p>
                </p:txBody>
              </p:sp>
              <p:sp>
                <p:nvSpPr>
                  <p:cNvPr id="1960" name="Google Shape;1960;p316"/>
                  <p:cNvSpPr/>
                  <p:nvPr/>
                </p:nvSpPr>
                <p:spPr>
                  <a:xfrm>
                    <a:off x="5086349" y="7440682"/>
                    <a:ext cx="2391372" cy="545911"/>
                  </a:xfrm>
                  <a:prstGeom prst="roundRect">
                    <a:avLst>
                      <a:gd fmla="val 16667" name="adj"/>
                    </a:avLst>
                  </a:prstGeom>
                  <a:solidFill>
                    <a:srgbClr val="427AA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Operating system</a:t>
                    </a:r>
                    <a:endParaRPr/>
                  </a:p>
                </p:txBody>
              </p:sp>
              <p:pic>
                <p:nvPicPr>
                  <p:cNvPr id="1961" name="Google Shape;1961;p316"/>
                  <p:cNvPicPr preferRelativeResize="0"/>
                  <p:nvPr/>
                </p:nvPicPr>
                <p:blipFill rotWithShape="1">
                  <a:blip r:embed="rId3">
                    <a:alphaModFix/>
                  </a:blip>
                  <a:srcRect b="0" l="0" r="0" t="0"/>
                  <a:stretch/>
                </p:blipFill>
                <p:spPr>
                  <a:xfrm>
                    <a:off x="5086349" y="7989244"/>
                    <a:ext cx="2391372" cy="820123"/>
                  </a:xfrm>
                  <a:prstGeom prst="rect">
                    <a:avLst/>
                  </a:prstGeom>
                  <a:noFill/>
                  <a:ln>
                    <a:noFill/>
                  </a:ln>
                </p:spPr>
              </p:pic>
            </p:grpSp>
            <p:sp>
              <p:nvSpPr>
                <p:cNvPr id="1962" name="Google Shape;1962;p316"/>
                <p:cNvSpPr/>
                <p:nvPr/>
              </p:nvSpPr>
              <p:spPr>
                <a:xfrm>
                  <a:off x="4746198" y="8839980"/>
                  <a:ext cx="3071675" cy="328198"/>
                </a:xfrm>
                <a:prstGeom prst="rect">
                  <a:avLst/>
                </a:prstGeom>
                <a:noFill/>
                <a:ln>
                  <a:noFill/>
                </a:ln>
              </p:spPr>
              <p:txBody>
                <a:bodyPr anchorCtr="0" anchor="t" bIns="45700" lIns="91425" spcFirstLastPara="1" rIns="91425" wrap="square" tIns="45700">
                  <a:spAutoFit/>
                </a:bodyPr>
                <a:lstStyle/>
                <a:p>
                  <a:pPr indent="0" lvl="0" marL="1270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Traditional architecture</a:t>
                  </a:r>
                  <a:endParaRPr/>
                </a:p>
              </p:txBody>
            </p:sp>
          </p:grpSp>
          <p:grpSp>
            <p:nvGrpSpPr>
              <p:cNvPr id="1963" name="Google Shape;1963;p316"/>
              <p:cNvGrpSpPr/>
              <p:nvPr/>
            </p:nvGrpSpPr>
            <p:grpSpPr>
              <a:xfrm>
                <a:off x="9085488" y="6898952"/>
                <a:ext cx="2552302" cy="2262392"/>
                <a:chOff x="8321214" y="6885294"/>
                <a:chExt cx="2552302" cy="2262392"/>
              </a:xfrm>
            </p:grpSpPr>
            <p:grpSp>
              <p:nvGrpSpPr>
                <p:cNvPr id="1964" name="Google Shape;1964;p316"/>
                <p:cNvGrpSpPr/>
                <p:nvPr/>
              </p:nvGrpSpPr>
              <p:grpSpPr>
                <a:xfrm>
                  <a:off x="8401050" y="6885294"/>
                  <a:ext cx="2392623" cy="1910424"/>
                  <a:chOff x="8401050" y="6885294"/>
                  <a:chExt cx="2392623" cy="1910424"/>
                </a:xfrm>
              </p:grpSpPr>
              <p:grpSp>
                <p:nvGrpSpPr>
                  <p:cNvPr id="1965" name="Google Shape;1965;p316"/>
                  <p:cNvGrpSpPr/>
                  <p:nvPr/>
                </p:nvGrpSpPr>
                <p:grpSpPr>
                  <a:xfrm>
                    <a:off x="8401050" y="6885294"/>
                    <a:ext cx="2392623" cy="552736"/>
                    <a:chOff x="8401050" y="6885294"/>
                    <a:chExt cx="2392623" cy="552736"/>
                  </a:xfrm>
                </p:grpSpPr>
                <p:sp>
                  <p:nvSpPr>
                    <p:cNvPr id="1966" name="Google Shape;1966;p316"/>
                    <p:cNvSpPr/>
                    <p:nvPr/>
                  </p:nvSpPr>
                  <p:spPr>
                    <a:xfrm>
                      <a:off x="8401050" y="6885294"/>
                      <a:ext cx="797541" cy="286604"/>
                    </a:xfrm>
                    <a:prstGeom prst="roundRect">
                      <a:avLst>
                        <a:gd fmla="val 16667" name="adj"/>
                      </a:avLst>
                    </a:prstGeom>
                    <a:solidFill>
                      <a:srgbClr val="E4B3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a:t>
                      </a:r>
                      <a:endParaRPr/>
                    </a:p>
                  </p:txBody>
                </p:sp>
                <p:sp>
                  <p:nvSpPr>
                    <p:cNvPr id="1967" name="Google Shape;1967;p316"/>
                    <p:cNvSpPr/>
                    <p:nvPr/>
                  </p:nvSpPr>
                  <p:spPr>
                    <a:xfrm>
                      <a:off x="9198591" y="6885294"/>
                      <a:ext cx="797541" cy="286604"/>
                    </a:xfrm>
                    <a:prstGeom prst="roundRect">
                      <a:avLst>
                        <a:gd fmla="val 16667" name="adj"/>
                      </a:avLst>
                    </a:prstGeom>
                    <a:solidFill>
                      <a:srgbClr val="E4B3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a:t>
                      </a:r>
                      <a:endParaRPr/>
                    </a:p>
                  </p:txBody>
                </p:sp>
                <p:sp>
                  <p:nvSpPr>
                    <p:cNvPr id="1968" name="Google Shape;1968;p316"/>
                    <p:cNvSpPr/>
                    <p:nvPr/>
                  </p:nvSpPr>
                  <p:spPr>
                    <a:xfrm>
                      <a:off x="9996132" y="6885294"/>
                      <a:ext cx="797541" cy="286604"/>
                    </a:xfrm>
                    <a:prstGeom prst="roundRect">
                      <a:avLst>
                        <a:gd fmla="val 16667" name="adj"/>
                      </a:avLst>
                    </a:prstGeom>
                    <a:solidFill>
                      <a:srgbClr val="E4B3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a:t>
                      </a:r>
                      <a:endParaRPr/>
                    </a:p>
                  </p:txBody>
                </p:sp>
                <p:sp>
                  <p:nvSpPr>
                    <p:cNvPr id="1969" name="Google Shape;1969;p316"/>
                    <p:cNvSpPr/>
                    <p:nvPr/>
                  </p:nvSpPr>
                  <p:spPr>
                    <a:xfrm>
                      <a:off x="8401050" y="7151426"/>
                      <a:ext cx="797541" cy="286604"/>
                    </a:xfrm>
                    <a:prstGeom prst="roundRect">
                      <a:avLst>
                        <a:gd fmla="val 16667" name="adj"/>
                      </a:avLst>
                    </a:prstGeom>
                    <a:solidFill>
                      <a:srgbClr val="427AA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OS</a:t>
                      </a:r>
                      <a:endParaRPr/>
                    </a:p>
                  </p:txBody>
                </p:sp>
                <p:sp>
                  <p:nvSpPr>
                    <p:cNvPr id="1970" name="Google Shape;1970;p316"/>
                    <p:cNvSpPr/>
                    <p:nvPr/>
                  </p:nvSpPr>
                  <p:spPr>
                    <a:xfrm>
                      <a:off x="9198591" y="7151426"/>
                      <a:ext cx="797541" cy="286604"/>
                    </a:xfrm>
                    <a:prstGeom prst="roundRect">
                      <a:avLst>
                        <a:gd fmla="val 16667" name="adj"/>
                      </a:avLst>
                    </a:prstGeom>
                    <a:solidFill>
                      <a:srgbClr val="427AA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OS</a:t>
                      </a:r>
                      <a:endParaRPr/>
                    </a:p>
                  </p:txBody>
                </p:sp>
                <p:sp>
                  <p:nvSpPr>
                    <p:cNvPr id="1971" name="Google Shape;1971;p316"/>
                    <p:cNvSpPr/>
                    <p:nvPr/>
                  </p:nvSpPr>
                  <p:spPr>
                    <a:xfrm>
                      <a:off x="9996132" y="7151426"/>
                      <a:ext cx="797541" cy="286604"/>
                    </a:xfrm>
                    <a:prstGeom prst="roundRect">
                      <a:avLst>
                        <a:gd fmla="val 16667" name="adj"/>
                      </a:avLst>
                    </a:prstGeom>
                    <a:solidFill>
                      <a:srgbClr val="427AA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OS</a:t>
                      </a:r>
                      <a:endParaRPr/>
                    </a:p>
                  </p:txBody>
                </p:sp>
              </p:grpSp>
              <p:sp>
                <p:nvSpPr>
                  <p:cNvPr id="1972" name="Google Shape;1972;p316"/>
                  <p:cNvSpPr/>
                  <p:nvPr/>
                </p:nvSpPr>
                <p:spPr>
                  <a:xfrm>
                    <a:off x="8401675" y="7433857"/>
                    <a:ext cx="2391372" cy="545911"/>
                  </a:xfrm>
                  <a:prstGeom prst="roundRect">
                    <a:avLst>
                      <a:gd fmla="val 16667" name="adj"/>
                    </a:avLst>
                  </a:prstGeom>
                  <a:solidFill>
                    <a:srgbClr val="E9AFA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Hypervisor</a:t>
                    </a:r>
                    <a:endParaRPr/>
                  </a:p>
                </p:txBody>
              </p:sp>
              <p:pic>
                <p:nvPicPr>
                  <p:cNvPr id="1973" name="Google Shape;1973;p316"/>
                  <p:cNvPicPr preferRelativeResize="0"/>
                  <p:nvPr/>
                </p:nvPicPr>
                <p:blipFill rotWithShape="1">
                  <a:blip r:embed="rId3">
                    <a:alphaModFix/>
                  </a:blip>
                  <a:srcRect b="0" l="0" r="0" t="0"/>
                  <a:stretch/>
                </p:blipFill>
                <p:spPr>
                  <a:xfrm>
                    <a:off x="8401675" y="7975595"/>
                    <a:ext cx="2391372" cy="820123"/>
                  </a:xfrm>
                  <a:prstGeom prst="rect">
                    <a:avLst/>
                  </a:prstGeom>
                  <a:noFill/>
                  <a:ln>
                    <a:noFill/>
                  </a:ln>
                </p:spPr>
              </p:pic>
            </p:grpSp>
            <p:sp>
              <p:nvSpPr>
                <p:cNvPr id="1974" name="Google Shape;1974;p316"/>
                <p:cNvSpPr/>
                <p:nvPr/>
              </p:nvSpPr>
              <p:spPr>
                <a:xfrm>
                  <a:off x="8321214" y="8819488"/>
                  <a:ext cx="2552302" cy="328198"/>
                </a:xfrm>
                <a:prstGeom prst="rect">
                  <a:avLst/>
                </a:prstGeom>
                <a:noFill/>
                <a:ln>
                  <a:noFill/>
                </a:ln>
              </p:spPr>
              <p:txBody>
                <a:bodyPr anchorCtr="0" anchor="t" bIns="45700" lIns="91425" spcFirstLastPara="1" rIns="91425" wrap="square" tIns="45700">
                  <a:spAutoFit/>
                </a:bodyPr>
                <a:lstStyle/>
                <a:p>
                  <a:pPr indent="0" lvl="0" marL="1270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Virtual architecture</a:t>
                  </a:r>
                  <a:endParaRPr/>
                </a:p>
              </p:txBody>
            </p:sp>
          </p:grpSp>
          <p:cxnSp>
            <p:nvCxnSpPr>
              <p:cNvPr id="1975" name="Google Shape;1975;p316"/>
              <p:cNvCxnSpPr/>
              <p:nvPr/>
            </p:nvCxnSpPr>
            <p:spPr>
              <a:xfrm>
                <a:off x="7555281" y="7993426"/>
                <a:ext cx="1460311" cy="0"/>
              </a:xfrm>
              <a:prstGeom prst="straightConnector1">
                <a:avLst/>
              </a:prstGeom>
              <a:noFill/>
              <a:ln cap="flat" cmpd="sng" w="28575">
                <a:solidFill>
                  <a:srgbClr val="7F7F7F"/>
                </a:solidFill>
                <a:prstDash val="solid"/>
                <a:round/>
                <a:headEnd len="sm" w="sm" type="none"/>
                <a:tailEnd len="med" w="med" type="triangle"/>
              </a:ln>
            </p:spPr>
          </p:cxnSp>
        </p:grpSp>
      </p:grpSp>
      <p:sp>
        <p:nvSpPr>
          <p:cNvPr id="1976" name="Google Shape;1976;p316"/>
          <p:cNvSpPr/>
          <p:nvPr/>
        </p:nvSpPr>
        <p:spPr>
          <a:xfrm>
            <a:off x="6616701" y="850710"/>
            <a:ext cx="30282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317"/>
          <p:cNvSpPr txBox="1"/>
          <p:nvPr>
            <p:ph type="title"/>
          </p:nvPr>
        </p:nvSpPr>
        <p:spPr>
          <a:xfrm>
            <a:off x="-10160" y="244386"/>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a:solidFill>
                  <a:srgbClr val="3F3F3F"/>
                </a:solidFill>
              </a:rPr>
              <a:t>Hypervisor</a:t>
            </a:r>
            <a:endParaRPr>
              <a:solidFill>
                <a:srgbClr val="3F3F3F"/>
              </a:solidFill>
            </a:endParaRPr>
          </a:p>
        </p:txBody>
      </p:sp>
      <p:pic>
        <p:nvPicPr>
          <p:cNvPr id="1982" name="Google Shape;1982;p317"/>
          <p:cNvPicPr preferRelativeResize="0"/>
          <p:nvPr/>
        </p:nvPicPr>
        <p:blipFill rotWithShape="1">
          <a:blip r:embed="rId3">
            <a:alphaModFix/>
          </a:blip>
          <a:srcRect b="0" l="0" r="0" t="0"/>
          <a:stretch/>
        </p:blipFill>
        <p:spPr>
          <a:xfrm>
            <a:off x="6684818" y="715657"/>
            <a:ext cx="2886364" cy="365760"/>
          </a:xfrm>
          <a:prstGeom prst="rect">
            <a:avLst/>
          </a:prstGeom>
          <a:noFill/>
          <a:ln>
            <a:noFill/>
          </a:ln>
        </p:spPr>
      </p:pic>
      <p:grpSp>
        <p:nvGrpSpPr>
          <p:cNvPr id="1983" name="Google Shape;1983;p317"/>
          <p:cNvGrpSpPr/>
          <p:nvPr/>
        </p:nvGrpSpPr>
        <p:grpSpPr>
          <a:xfrm>
            <a:off x="1000136" y="1560448"/>
            <a:ext cx="14255726" cy="6420666"/>
            <a:chOff x="1317634" y="1456762"/>
            <a:chExt cx="14255726" cy="6420666"/>
          </a:xfrm>
        </p:grpSpPr>
        <p:grpSp>
          <p:nvGrpSpPr>
            <p:cNvPr id="1984" name="Google Shape;1984;p317"/>
            <p:cNvGrpSpPr/>
            <p:nvPr/>
          </p:nvGrpSpPr>
          <p:grpSpPr>
            <a:xfrm>
              <a:off x="8554206" y="2558141"/>
              <a:ext cx="7019154" cy="4217909"/>
              <a:chOff x="8716802" y="2476712"/>
              <a:chExt cx="7564063" cy="4545350"/>
            </a:xfrm>
          </p:grpSpPr>
          <p:sp>
            <p:nvSpPr>
              <p:cNvPr id="1985" name="Google Shape;1985;p317"/>
              <p:cNvSpPr/>
              <p:nvPr/>
            </p:nvSpPr>
            <p:spPr>
              <a:xfrm>
                <a:off x="12628408" y="2509056"/>
                <a:ext cx="3652457" cy="4513006"/>
              </a:xfrm>
              <a:prstGeom prst="roundRect">
                <a:avLst>
                  <a:gd fmla="val 1727" name="adj"/>
                </a:avLst>
              </a:prstGeom>
              <a:solidFill>
                <a:srgbClr val="F2F2F2"/>
              </a:solidFill>
              <a:ln cap="flat" cmpd="sng" w="25400">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Type 2 Hosted</a:t>
                </a:r>
                <a:endParaRPr/>
              </a:p>
            </p:txBody>
          </p:sp>
          <p:sp>
            <p:nvSpPr>
              <p:cNvPr id="1986" name="Google Shape;1986;p317"/>
              <p:cNvSpPr/>
              <p:nvPr/>
            </p:nvSpPr>
            <p:spPr>
              <a:xfrm>
                <a:off x="8716802" y="2476712"/>
                <a:ext cx="3652457" cy="4513007"/>
              </a:xfrm>
              <a:prstGeom prst="roundRect">
                <a:avLst>
                  <a:gd fmla="val 1727" name="adj"/>
                </a:avLst>
              </a:prstGeom>
              <a:solidFill>
                <a:srgbClr val="F2F2F2"/>
              </a:solidFill>
              <a:ln cap="flat" cmpd="sng" w="25400">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Type 1 Bare metal</a:t>
                </a:r>
                <a:endParaRPr/>
              </a:p>
            </p:txBody>
          </p:sp>
          <p:sp>
            <p:nvSpPr>
              <p:cNvPr id="1987" name="Google Shape;1987;p317"/>
              <p:cNvSpPr/>
              <p:nvPr/>
            </p:nvSpPr>
            <p:spPr>
              <a:xfrm>
                <a:off x="8923520" y="2790610"/>
                <a:ext cx="1442410" cy="1344269"/>
              </a:xfrm>
              <a:prstGeom prst="roundRect">
                <a:avLst>
                  <a:gd fmla="val 9471" name="adj"/>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1988" name="Google Shape;1988;p317"/>
              <p:cNvSpPr/>
              <p:nvPr/>
            </p:nvSpPr>
            <p:spPr>
              <a:xfrm>
                <a:off x="9078959" y="2980951"/>
                <a:ext cx="1130850" cy="473110"/>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1989" name="Google Shape;1989;p317"/>
              <p:cNvSpPr/>
              <p:nvPr/>
            </p:nvSpPr>
            <p:spPr>
              <a:xfrm>
                <a:off x="9078959" y="3479062"/>
                <a:ext cx="1130850" cy="473110"/>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1990" name="Google Shape;1990;p317"/>
              <p:cNvSpPr txBox="1"/>
              <p:nvPr/>
            </p:nvSpPr>
            <p:spPr>
              <a:xfrm>
                <a:off x="9387057" y="3045833"/>
                <a:ext cx="5854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App</a:t>
                </a:r>
                <a:endParaRPr/>
              </a:p>
            </p:txBody>
          </p:sp>
          <p:sp>
            <p:nvSpPr>
              <p:cNvPr id="1991" name="Google Shape;1991;p317"/>
              <p:cNvSpPr txBox="1"/>
              <p:nvPr/>
            </p:nvSpPr>
            <p:spPr>
              <a:xfrm>
                <a:off x="9400842" y="3543944"/>
                <a:ext cx="4619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OS</a:t>
                </a:r>
                <a:endParaRPr/>
              </a:p>
            </p:txBody>
          </p:sp>
          <p:sp>
            <p:nvSpPr>
              <p:cNvPr id="1992" name="Google Shape;1992;p317"/>
              <p:cNvSpPr/>
              <p:nvPr/>
            </p:nvSpPr>
            <p:spPr>
              <a:xfrm>
                <a:off x="10515940" y="2781926"/>
                <a:ext cx="1442410" cy="1344269"/>
              </a:xfrm>
              <a:prstGeom prst="roundRect">
                <a:avLst>
                  <a:gd fmla="val 8671" name="adj"/>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1993" name="Google Shape;1993;p317"/>
              <p:cNvSpPr/>
              <p:nvPr/>
            </p:nvSpPr>
            <p:spPr>
              <a:xfrm>
                <a:off x="10671379" y="2972266"/>
                <a:ext cx="1130850" cy="473110"/>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1994" name="Google Shape;1994;p317"/>
              <p:cNvSpPr/>
              <p:nvPr/>
            </p:nvSpPr>
            <p:spPr>
              <a:xfrm>
                <a:off x="10671379" y="3470378"/>
                <a:ext cx="1130850" cy="473110"/>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1995" name="Google Shape;1995;p317"/>
              <p:cNvSpPr txBox="1"/>
              <p:nvPr/>
            </p:nvSpPr>
            <p:spPr>
              <a:xfrm>
                <a:off x="10979477" y="3037148"/>
                <a:ext cx="5854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App</a:t>
                </a:r>
                <a:endParaRPr/>
              </a:p>
            </p:txBody>
          </p:sp>
          <p:sp>
            <p:nvSpPr>
              <p:cNvPr id="1996" name="Google Shape;1996;p317"/>
              <p:cNvSpPr txBox="1"/>
              <p:nvPr/>
            </p:nvSpPr>
            <p:spPr>
              <a:xfrm>
                <a:off x="10993262" y="3535260"/>
                <a:ext cx="4619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OS</a:t>
                </a:r>
                <a:endParaRPr/>
              </a:p>
            </p:txBody>
          </p:sp>
          <p:sp>
            <p:nvSpPr>
              <p:cNvPr id="1997" name="Google Shape;1997;p317"/>
              <p:cNvSpPr/>
              <p:nvPr/>
            </p:nvSpPr>
            <p:spPr>
              <a:xfrm>
                <a:off x="9269143" y="4386408"/>
                <a:ext cx="2493595" cy="589743"/>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Hypervisor</a:t>
                </a:r>
                <a:endParaRPr/>
              </a:p>
            </p:txBody>
          </p:sp>
          <p:sp>
            <p:nvSpPr>
              <p:cNvPr id="1998" name="Google Shape;1998;p317"/>
              <p:cNvSpPr/>
              <p:nvPr/>
            </p:nvSpPr>
            <p:spPr>
              <a:xfrm>
                <a:off x="9283676" y="5072737"/>
                <a:ext cx="2493595" cy="589743"/>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Hardware</a:t>
                </a:r>
                <a:endParaRPr/>
              </a:p>
            </p:txBody>
          </p:sp>
          <p:sp>
            <p:nvSpPr>
              <p:cNvPr id="1999" name="Google Shape;1999;p317"/>
              <p:cNvSpPr/>
              <p:nvPr/>
            </p:nvSpPr>
            <p:spPr>
              <a:xfrm>
                <a:off x="12804566" y="2790610"/>
                <a:ext cx="1442410" cy="1344269"/>
              </a:xfrm>
              <a:prstGeom prst="roundRect">
                <a:avLst>
                  <a:gd fmla="val 7072" name="adj"/>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2000" name="Google Shape;2000;p317"/>
              <p:cNvSpPr/>
              <p:nvPr/>
            </p:nvSpPr>
            <p:spPr>
              <a:xfrm>
                <a:off x="12954576" y="2980951"/>
                <a:ext cx="1130850" cy="473110"/>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2001" name="Google Shape;2001;p317"/>
              <p:cNvSpPr/>
              <p:nvPr/>
            </p:nvSpPr>
            <p:spPr>
              <a:xfrm>
                <a:off x="12954576" y="3479062"/>
                <a:ext cx="1130850" cy="473110"/>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2002" name="Google Shape;2002;p317"/>
              <p:cNvSpPr txBox="1"/>
              <p:nvPr/>
            </p:nvSpPr>
            <p:spPr>
              <a:xfrm>
                <a:off x="13268103" y="3045833"/>
                <a:ext cx="5854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App</a:t>
                </a:r>
                <a:endParaRPr/>
              </a:p>
            </p:txBody>
          </p:sp>
          <p:sp>
            <p:nvSpPr>
              <p:cNvPr id="2003" name="Google Shape;2003;p317"/>
              <p:cNvSpPr txBox="1"/>
              <p:nvPr/>
            </p:nvSpPr>
            <p:spPr>
              <a:xfrm>
                <a:off x="13281888" y="3543944"/>
                <a:ext cx="4619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OS</a:t>
                </a:r>
                <a:endParaRPr/>
              </a:p>
            </p:txBody>
          </p:sp>
          <p:sp>
            <p:nvSpPr>
              <p:cNvPr id="2004" name="Google Shape;2004;p317"/>
              <p:cNvSpPr/>
              <p:nvPr/>
            </p:nvSpPr>
            <p:spPr>
              <a:xfrm>
                <a:off x="14396986" y="2781926"/>
                <a:ext cx="1442410" cy="1344269"/>
              </a:xfrm>
              <a:prstGeom prst="roundRect">
                <a:avLst>
                  <a:gd fmla="val 5472" name="adj"/>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2005" name="Google Shape;2005;p317"/>
              <p:cNvSpPr/>
              <p:nvPr/>
            </p:nvSpPr>
            <p:spPr>
              <a:xfrm>
                <a:off x="14552766" y="2972266"/>
                <a:ext cx="1130850" cy="473110"/>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2006" name="Google Shape;2006;p317"/>
              <p:cNvSpPr/>
              <p:nvPr/>
            </p:nvSpPr>
            <p:spPr>
              <a:xfrm>
                <a:off x="14552766" y="3470378"/>
                <a:ext cx="1130850" cy="473110"/>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rgbClr val="3F3F3F"/>
                  </a:solidFill>
                  <a:latin typeface="Open Sans"/>
                  <a:ea typeface="Open Sans"/>
                  <a:cs typeface="Open Sans"/>
                  <a:sym typeface="Open Sans"/>
                </a:endParaRPr>
              </a:p>
            </p:txBody>
          </p:sp>
          <p:sp>
            <p:nvSpPr>
              <p:cNvPr id="2007" name="Google Shape;2007;p317"/>
              <p:cNvSpPr txBox="1"/>
              <p:nvPr/>
            </p:nvSpPr>
            <p:spPr>
              <a:xfrm>
                <a:off x="14860523" y="3037148"/>
                <a:ext cx="5854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App</a:t>
                </a:r>
                <a:endParaRPr/>
              </a:p>
            </p:txBody>
          </p:sp>
          <p:sp>
            <p:nvSpPr>
              <p:cNvPr id="2008" name="Google Shape;2008;p317"/>
              <p:cNvSpPr txBox="1"/>
              <p:nvPr/>
            </p:nvSpPr>
            <p:spPr>
              <a:xfrm>
                <a:off x="14874308" y="3535260"/>
                <a:ext cx="4619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OS</a:t>
                </a:r>
                <a:endParaRPr/>
              </a:p>
            </p:txBody>
          </p:sp>
          <p:sp>
            <p:nvSpPr>
              <p:cNvPr id="2009" name="Google Shape;2009;p317"/>
              <p:cNvSpPr/>
              <p:nvPr/>
            </p:nvSpPr>
            <p:spPr>
              <a:xfrm>
                <a:off x="13150188" y="5093478"/>
                <a:ext cx="2493595" cy="589743"/>
              </a:xfrm>
              <a:prstGeom prst="roundRect">
                <a:avLst>
                  <a:gd fmla="val 16667" name="adj"/>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Operating System</a:t>
                </a:r>
                <a:endParaRPr/>
              </a:p>
            </p:txBody>
          </p:sp>
          <p:sp>
            <p:nvSpPr>
              <p:cNvPr id="2010" name="Google Shape;2010;p317"/>
              <p:cNvSpPr/>
              <p:nvPr/>
            </p:nvSpPr>
            <p:spPr>
              <a:xfrm>
                <a:off x="13137385" y="4386408"/>
                <a:ext cx="2493595" cy="589743"/>
              </a:xfrm>
              <a:prstGeom prst="roundRect">
                <a:avLst>
                  <a:gd fmla="val 16667" name="adj"/>
                </a:avLst>
              </a:prstGeom>
              <a:solidFill>
                <a:srgbClr val="BBD6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Hypervisor</a:t>
                </a:r>
                <a:endParaRPr/>
              </a:p>
            </p:txBody>
          </p:sp>
          <p:sp>
            <p:nvSpPr>
              <p:cNvPr id="2011" name="Google Shape;2011;p317"/>
              <p:cNvSpPr/>
              <p:nvPr/>
            </p:nvSpPr>
            <p:spPr>
              <a:xfrm>
                <a:off x="13150188" y="5810060"/>
                <a:ext cx="2493595" cy="589743"/>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Hardware</a:t>
                </a:r>
                <a:endParaRPr/>
              </a:p>
            </p:txBody>
          </p:sp>
        </p:grpSp>
        <p:sp>
          <p:nvSpPr>
            <p:cNvPr id="2012" name="Google Shape;2012;p317"/>
            <p:cNvSpPr/>
            <p:nvPr/>
          </p:nvSpPr>
          <p:spPr>
            <a:xfrm>
              <a:off x="1317634" y="1456762"/>
              <a:ext cx="6843024" cy="6420666"/>
            </a:xfrm>
            <a:prstGeom prst="roundRect">
              <a:avLst>
                <a:gd fmla="val 3147" name="adj"/>
              </a:avLst>
            </a:prstGeom>
            <a:solidFill>
              <a:srgbClr val="F2F2F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14000"/>
                </a:lnSpc>
                <a:spcBef>
                  <a:spcPts val="600"/>
                </a:spcBef>
                <a:spcAft>
                  <a:spcPts val="0"/>
                </a:spcAft>
                <a:buNone/>
              </a:pPr>
              <a:r>
                <a:rPr b="0" i="0" lang="en-US" sz="2200" u="none" cap="none" strike="noStrike">
                  <a:solidFill>
                    <a:srgbClr val="3F3F3F"/>
                  </a:solidFill>
                  <a:latin typeface="Open Sans"/>
                  <a:ea typeface="Open Sans"/>
                  <a:cs typeface="Open Sans"/>
                  <a:sym typeface="Open Sans"/>
                </a:rPr>
                <a:t>A hypervisor is a software that is installed to virtualize a given computer.</a:t>
              </a:r>
              <a:endParaRPr/>
            </a:p>
            <a:p>
              <a:pPr indent="-342900" lvl="0" marL="342900" marR="0" rtl="0" algn="l">
                <a:lnSpc>
                  <a:spcPct val="114000"/>
                </a:lnSpc>
                <a:spcBef>
                  <a:spcPts val="600"/>
                </a:spcBef>
                <a:spcAft>
                  <a:spcPts val="0"/>
                </a:spcAft>
                <a:buClr>
                  <a:srgbClr val="000000"/>
                </a:buClr>
                <a:buSzPts val="2000"/>
                <a:buFont typeface="Arial"/>
                <a:buChar char="•"/>
              </a:pPr>
              <a:r>
                <a:rPr b="1" i="0" lang="en-US" sz="2200" u="none" cap="none" strike="noStrike">
                  <a:solidFill>
                    <a:srgbClr val="3F3F3F"/>
                  </a:solidFill>
                  <a:latin typeface="Open Sans"/>
                  <a:ea typeface="Open Sans"/>
                  <a:cs typeface="Open Sans"/>
                  <a:sym typeface="Open Sans"/>
                </a:rPr>
                <a:t>Host machine: </a:t>
              </a:r>
              <a:r>
                <a:rPr b="0" i="0" lang="en-US" sz="2200" u="none" cap="none" strike="noStrike">
                  <a:solidFill>
                    <a:srgbClr val="3F3F3F"/>
                  </a:solidFill>
                  <a:latin typeface="Open Sans"/>
                  <a:ea typeface="Open Sans"/>
                  <a:cs typeface="Open Sans"/>
                  <a:sym typeface="Open Sans"/>
                </a:rPr>
                <a:t>A computer on which a hypervisor is installed.</a:t>
              </a:r>
              <a:endParaRPr/>
            </a:p>
            <a:p>
              <a:pPr indent="-342900" lvl="0" marL="342900" marR="0" rtl="0" algn="l">
                <a:lnSpc>
                  <a:spcPct val="114000"/>
                </a:lnSpc>
                <a:spcBef>
                  <a:spcPts val="600"/>
                </a:spcBef>
                <a:spcAft>
                  <a:spcPts val="0"/>
                </a:spcAft>
                <a:buClr>
                  <a:srgbClr val="000000"/>
                </a:buClr>
                <a:buSzPts val="2000"/>
                <a:buFont typeface="Arial"/>
                <a:buChar char="•"/>
              </a:pPr>
              <a:r>
                <a:rPr b="1" i="0" lang="en-US" sz="2200" u="none" cap="none" strike="noStrike">
                  <a:solidFill>
                    <a:srgbClr val="3F3F3F"/>
                  </a:solidFill>
                  <a:latin typeface="Open Sans"/>
                  <a:ea typeface="Open Sans"/>
                  <a:cs typeface="Open Sans"/>
                  <a:sym typeface="Open Sans"/>
                </a:rPr>
                <a:t>Guest machine: </a:t>
              </a:r>
              <a:r>
                <a:rPr b="0" i="0" lang="en-US" sz="2200" u="none" cap="none" strike="noStrike">
                  <a:solidFill>
                    <a:srgbClr val="3F3F3F"/>
                  </a:solidFill>
                  <a:latin typeface="Open Sans"/>
                  <a:ea typeface="Open Sans"/>
                  <a:cs typeface="Open Sans"/>
                  <a:sym typeface="Open Sans"/>
                </a:rPr>
                <a:t>Every virtual machine created by the hypervisor.</a:t>
              </a:r>
              <a:endParaRPr/>
            </a:p>
            <a:p>
              <a:pPr indent="0" lvl="0" marL="0" marR="0" rtl="0" algn="l">
                <a:lnSpc>
                  <a:spcPct val="114000"/>
                </a:lnSpc>
                <a:spcBef>
                  <a:spcPts val="600"/>
                </a:spcBef>
                <a:spcAft>
                  <a:spcPts val="0"/>
                </a:spcAft>
                <a:buNone/>
              </a:pPr>
              <a:r>
                <a:t/>
              </a:r>
              <a:endParaRPr b="0" i="0" sz="1000" u="none" cap="none" strike="noStrike">
                <a:solidFill>
                  <a:srgbClr val="3F3F3F"/>
                </a:solidFill>
                <a:latin typeface="Open Sans"/>
                <a:ea typeface="Open Sans"/>
                <a:cs typeface="Open Sans"/>
                <a:sym typeface="Open Sans"/>
              </a:endParaRPr>
            </a:p>
            <a:p>
              <a:pPr indent="0" lvl="0" marL="0" marR="0" rtl="0" algn="l">
                <a:lnSpc>
                  <a:spcPct val="114000"/>
                </a:lnSpc>
                <a:spcBef>
                  <a:spcPts val="600"/>
                </a:spcBef>
                <a:spcAft>
                  <a:spcPts val="0"/>
                </a:spcAft>
                <a:buNone/>
              </a:pPr>
              <a:r>
                <a:rPr b="1" i="0" lang="en-US" sz="2200" u="none" cap="none" strike="noStrike">
                  <a:solidFill>
                    <a:srgbClr val="3F3F3F"/>
                  </a:solidFill>
                  <a:latin typeface="Open Sans"/>
                  <a:ea typeface="Open Sans"/>
                  <a:cs typeface="Open Sans"/>
                  <a:sym typeface="Open Sans"/>
                </a:rPr>
                <a:t>Type 1 </a:t>
              </a:r>
              <a:r>
                <a:rPr b="0" i="0" lang="en-US" sz="2200" u="none" cap="none" strike="noStrike">
                  <a:solidFill>
                    <a:srgbClr val="3F3F3F"/>
                  </a:solidFill>
                  <a:latin typeface="Open Sans"/>
                  <a:ea typeface="Open Sans"/>
                  <a:cs typeface="Open Sans"/>
                  <a:sym typeface="Open Sans"/>
                </a:rPr>
                <a:t>hypervisors run directly on the host machine’s hardware.</a:t>
              </a:r>
              <a:endParaRPr/>
            </a:p>
            <a:p>
              <a:pPr indent="-342900" lvl="2" marL="342900" marR="0" rtl="0" algn="l">
                <a:lnSpc>
                  <a:spcPct val="114000"/>
                </a:lnSpc>
                <a:spcBef>
                  <a:spcPts val="600"/>
                </a:spcBef>
                <a:spcAft>
                  <a:spcPts val="0"/>
                </a:spcAft>
                <a:buClr>
                  <a:srgbClr val="000000"/>
                </a:buClr>
                <a:buSzPts val="2000"/>
                <a:buFont typeface="Arial"/>
                <a:buChar char="•"/>
              </a:pPr>
              <a:r>
                <a:rPr b="1" i="0" lang="en-US" sz="2200" u="none" cap="none" strike="noStrike">
                  <a:solidFill>
                    <a:srgbClr val="3F3F3F"/>
                  </a:solidFill>
                  <a:latin typeface="Open Sans"/>
                  <a:ea typeface="Open Sans"/>
                  <a:cs typeface="Open Sans"/>
                  <a:sym typeface="Open Sans"/>
                </a:rPr>
                <a:t>Example: </a:t>
              </a:r>
              <a:r>
                <a:rPr b="0" i="0" lang="en-US" sz="2200" u="none" cap="none" strike="noStrike">
                  <a:solidFill>
                    <a:srgbClr val="3F3F3F"/>
                  </a:solidFill>
                  <a:latin typeface="Open Sans"/>
                  <a:ea typeface="Open Sans"/>
                  <a:cs typeface="Open Sans"/>
                  <a:sym typeface="Open Sans"/>
                </a:rPr>
                <a:t>Microsoft Hyper-V hypervisor, VMware ESX/ESXi</a:t>
              </a:r>
              <a:endParaRPr/>
            </a:p>
            <a:p>
              <a:pPr indent="0" lvl="0" marL="0" marR="0" rtl="0" algn="l">
                <a:lnSpc>
                  <a:spcPct val="114000"/>
                </a:lnSpc>
                <a:spcBef>
                  <a:spcPts val="600"/>
                </a:spcBef>
                <a:spcAft>
                  <a:spcPts val="0"/>
                </a:spcAft>
                <a:buNone/>
              </a:pPr>
              <a:r>
                <a:t/>
              </a:r>
              <a:endParaRPr b="1" i="0" sz="1000" u="none" cap="none" strike="noStrike">
                <a:solidFill>
                  <a:srgbClr val="3F3F3F"/>
                </a:solidFill>
                <a:latin typeface="Open Sans"/>
                <a:ea typeface="Open Sans"/>
                <a:cs typeface="Open Sans"/>
                <a:sym typeface="Open Sans"/>
              </a:endParaRPr>
            </a:p>
            <a:p>
              <a:pPr indent="0" lvl="0" marL="0" marR="0" rtl="0" algn="l">
                <a:lnSpc>
                  <a:spcPct val="114000"/>
                </a:lnSpc>
                <a:spcBef>
                  <a:spcPts val="600"/>
                </a:spcBef>
                <a:spcAft>
                  <a:spcPts val="0"/>
                </a:spcAft>
                <a:buNone/>
              </a:pPr>
              <a:r>
                <a:rPr b="1" i="0" lang="en-US" sz="2200" u="none" cap="none" strike="noStrike">
                  <a:solidFill>
                    <a:srgbClr val="3F3F3F"/>
                  </a:solidFill>
                  <a:latin typeface="Open Sans"/>
                  <a:ea typeface="Open Sans"/>
                  <a:cs typeface="Open Sans"/>
                  <a:sym typeface="Open Sans"/>
                </a:rPr>
                <a:t>Type 2 </a:t>
              </a:r>
              <a:r>
                <a:rPr b="0" i="0" lang="en-US" sz="2200" u="none" cap="none" strike="noStrike">
                  <a:solidFill>
                    <a:srgbClr val="3F3F3F"/>
                  </a:solidFill>
                  <a:latin typeface="Open Sans"/>
                  <a:ea typeface="Open Sans"/>
                  <a:cs typeface="Open Sans"/>
                  <a:sym typeface="Open Sans"/>
                </a:rPr>
                <a:t>hypervisors run within an existing operating system environment.</a:t>
              </a:r>
              <a:endParaRPr/>
            </a:p>
            <a:p>
              <a:pPr indent="-342900" lvl="0" marL="342900" marR="0" rtl="0" algn="l">
                <a:lnSpc>
                  <a:spcPct val="114000"/>
                </a:lnSpc>
                <a:spcBef>
                  <a:spcPts val="600"/>
                </a:spcBef>
                <a:spcAft>
                  <a:spcPts val="0"/>
                </a:spcAft>
                <a:buClr>
                  <a:srgbClr val="000000"/>
                </a:buClr>
                <a:buSzPts val="2000"/>
                <a:buFont typeface="Arial"/>
                <a:buChar char="•"/>
              </a:pPr>
              <a:r>
                <a:rPr b="1" i="0" lang="en-US" sz="2200" u="none" cap="none" strike="noStrike">
                  <a:solidFill>
                    <a:srgbClr val="3F3F3F"/>
                  </a:solidFill>
                  <a:latin typeface="Open Sans"/>
                  <a:ea typeface="Open Sans"/>
                  <a:cs typeface="Open Sans"/>
                  <a:sym typeface="Open Sans"/>
                </a:rPr>
                <a:t>Example: </a:t>
              </a:r>
              <a:r>
                <a:rPr b="0" i="0" lang="en-US" sz="2200" u="none" cap="none" strike="noStrike">
                  <a:solidFill>
                    <a:srgbClr val="3F3F3F"/>
                  </a:solidFill>
                  <a:latin typeface="Open Sans"/>
                  <a:ea typeface="Open Sans"/>
                  <a:cs typeface="Open Sans"/>
                  <a:sym typeface="Open Sans"/>
                </a:rPr>
                <a:t>VMware workstation, VirtualBox</a:t>
              </a:r>
              <a:endParaRPr/>
            </a:p>
            <a:p>
              <a:pPr indent="0" lvl="0" marL="0" marR="0" rtl="0" algn="l">
                <a:lnSpc>
                  <a:spcPct val="114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31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Virtualization Vulnerabilities</a:t>
            </a:r>
            <a:endParaRPr/>
          </a:p>
        </p:txBody>
      </p:sp>
      <p:sp>
        <p:nvSpPr>
          <p:cNvPr id="2018" name="Google Shape;2018;p318"/>
          <p:cNvSpPr/>
          <p:nvPr/>
        </p:nvSpPr>
        <p:spPr>
          <a:xfrm>
            <a:off x="4940300" y="816324"/>
            <a:ext cx="6379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019" name="Google Shape;2019;p318"/>
          <p:cNvGrpSpPr/>
          <p:nvPr/>
        </p:nvGrpSpPr>
        <p:grpSpPr>
          <a:xfrm>
            <a:off x="5560161" y="2752230"/>
            <a:ext cx="5240517" cy="4005301"/>
            <a:chOff x="7423020" y="3676338"/>
            <a:chExt cx="3410787" cy="2604261"/>
          </a:xfrm>
        </p:grpSpPr>
        <p:sp>
          <p:nvSpPr>
            <p:cNvPr id="2020" name="Google Shape;2020;p318"/>
            <p:cNvSpPr/>
            <p:nvPr/>
          </p:nvSpPr>
          <p:spPr>
            <a:xfrm>
              <a:off x="8004969" y="3800709"/>
              <a:ext cx="2278063" cy="2276475"/>
            </a:xfrm>
            <a:custGeom>
              <a:rect b="b" l="l" r="r" t="t"/>
              <a:pathLst>
                <a:path extrusionOk="0" h="1360" w="136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021" name="Google Shape;2021;p318"/>
            <p:cNvSpPr/>
            <p:nvPr/>
          </p:nvSpPr>
          <p:spPr>
            <a:xfrm>
              <a:off x="8249444" y="4045184"/>
              <a:ext cx="273050" cy="273050"/>
            </a:xfrm>
            <a:custGeom>
              <a:rect b="b" l="l" r="r" t="t"/>
              <a:pathLst>
                <a:path extrusionOk="0" h="163" w="163">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cap="flat" cmpd="sng" w="28575">
              <a:solidFill>
                <a:srgbClr val="DDEAF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022" name="Google Shape;2022;p318"/>
            <p:cNvSpPr/>
            <p:nvPr/>
          </p:nvSpPr>
          <p:spPr>
            <a:xfrm>
              <a:off x="8249444" y="5559659"/>
              <a:ext cx="273050" cy="273050"/>
            </a:xfrm>
            <a:custGeom>
              <a:rect b="b" l="l" r="r" t="t"/>
              <a:pathLst>
                <a:path extrusionOk="0" h="163" w="163">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cap="flat" cmpd="sng" w="28575">
              <a:solidFill>
                <a:srgbClr val="FFF2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023" name="Google Shape;2023;p318"/>
            <p:cNvSpPr/>
            <p:nvPr/>
          </p:nvSpPr>
          <p:spPr>
            <a:xfrm>
              <a:off x="9765506" y="5559659"/>
              <a:ext cx="273050" cy="273050"/>
            </a:xfrm>
            <a:custGeom>
              <a:rect b="b" l="l" r="r" t="t"/>
              <a:pathLst>
                <a:path extrusionOk="0" h="163" w="163">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cap="flat" cmpd="sng" w="28575">
              <a:solidFill>
                <a:srgbClr val="EDEDE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024" name="Google Shape;2024;p318"/>
            <p:cNvSpPr/>
            <p:nvPr/>
          </p:nvSpPr>
          <p:spPr>
            <a:xfrm>
              <a:off x="9765506" y="4045184"/>
              <a:ext cx="273050" cy="273050"/>
            </a:xfrm>
            <a:custGeom>
              <a:rect b="b" l="l" r="r" t="t"/>
              <a:pathLst>
                <a:path extrusionOk="0" h="163" w="163">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cap="flat" cmpd="sng" w="28575">
              <a:solidFill>
                <a:srgbClr val="FBE4D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025" name="Google Shape;2025;p318"/>
            <p:cNvSpPr/>
            <p:nvPr/>
          </p:nvSpPr>
          <p:spPr>
            <a:xfrm>
              <a:off x="7423020" y="3707328"/>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2026" name="Google Shape;2026;p318"/>
            <p:cNvSpPr/>
            <p:nvPr/>
          </p:nvSpPr>
          <p:spPr>
            <a:xfrm flipH="1">
              <a:off x="10010847" y="3676338"/>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2027" name="Google Shape;2027;p318"/>
            <p:cNvSpPr/>
            <p:nvPr/>
          </p:nvSpPr>
          <p:spPr>
            <a:xfrm flipH="1" rot="10800000">
              <a:off x="7450729" y="5898507"/>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2028" name="Google Shape;2028;p318"/>
            <p:cNvSpPr/>
            <p:nvPr/>
          </p:nvSpPr>
          <p:spPr>
            <a:xfrm rot="10800000">
              <a:off x="10010847" y="5819463"/>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grpSp>
      <p:grpSp>
        <p:nvGrpSpPr>
          <p:cNvPr id="2029" name="Google Shape;2029;p318"/>
          <p:cNvGrpSpPr/>
          <p:nvPr/>
        </p:nvGrpSpPr>
        <p:grpSpPr>
          <a:xfrm>
            <a:off x="6929885" y="3625119"/>
            <a:ext cx="2229401" cy="2087285"/>
            <a:chOff x="6756348" y="3625119"/>
            <a:chExt cx="2229401" cy="2087285"/>
          </a:xfrm>
        </p:grpSpPr>
        <p:pic>
          <p:nvPicPr>
            <p:cNvPr id="2030" name="Google Shape;2030;p318"/>
            <p:cNvPicPr preferRelativeResize="0"/>
            <p:nvPr/>
          </p:nvPicPr>
          <p:blipFill rotWithShape="1">
            <a:blip r:embed="rId3">
              <a:alphaModFix/>
            </a:blip>
            <a:srcRect b="0" l="0" r="0" t="0"/>
            <a:stretch/>
          </p:blipFill>
          <p:spPr>
            <a:xfrm>
              <a:off x="6898464" y="3625119"/>
              <a:ext cx="2087285" cy="2087285"/>
            </a:xfrm>
            <a:prstGeom prst="rect">
              <a:avLst/>
            </a:prstGeom>
            <a:noFill/>
            <a:ln>
              <a:noFill/>
            </a:ln>
          </p:spPr>
        </p:pic>
        <p:pic>
          <p:nvPicPr>
            <p:cNvPr id="2031" name="Google Shape;2031;p318"/>
            <p:cNvPicPr preferRelativeResize="0"/>
            <p:nvPr/>
          </p:nvPicPr>
          <p:blipFill rotWithShape="1">
            <a:blip r:embed="rId4">
              <a:alphaModFix/>
            </a:blip>
            <a:srcRect b="0" l="0" r="0" t="0"/>
            <a:stretch/>
          </p:blipFill>
          <p:spPr>
            <a:xfrm>
              <a:off x="6756348" y="3714177"/>
              <a:ext cx="1014769" cy="1014769"/>
            </a:xfrm>
            <a:prstGeom prst="rect">
              <a:avLst/>
            </a:prstGeom>
            <a:noFill/>
            <a:ln>
              <a:noFill/>
            </a:ln>
          </p:spPr>
        </p:pic>
      </p:grpSp>
      <p:grpSp>
        <p:nvGrpSpPr>
          <p:cNvPr id="2032" name="Google Shape;2032;p318"/>
          <p:cNvGrpSpPr/>
          <p:nvPr/>
        </p:nvGrpSpPr>
        <p:grpSpPr>
          <a:xfrm>
            <a:off x="10834923" y="5212292"/>
            <a:ext cx="4076288" cy="2829004"/>
            <a:chOff x="10661386" y="5607150"/>
            <a:chExt cx="4076288" cy="2829004"/>
          </a:xfrm>
        </p:grpSpPr>
        <p:sp>
          <p:nvSpPr>
            <p:cNvPr id="2033" name="Google Shape;2033;p318"/>
            <p:cNvSpPr txBox="1"/>
            <p:nvPr/>
          </p:nvSpPr>
          <p:spPr>
            <a:xfrm>
              <a:off x="10838434" y="5712404"/>
              <a:ext cx="3722192" cy="2618497"/>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Data leakage</a:t>
              </a:r>
              <a:endParaRPr/>
            </a:p>
            <a:p>
              <a:pPr indent="0" lvl="0" marL="0" marR="0" rtl="0" algn="ctr">
                <a:lnSpc>
                  <a:spcPct val="114000"/>
                </a:lnSpc>
                <a:spcBef>
                  <a:spcPts val="0"/>
                </a:spcBef>
                <a:spcAft>
                  <a:spcPts val="0"/>
                </a:spcAft>
                <a:buClr>
                  <a:srgbClr val="000000"/>
                </a:buClr>
                <a:buSzPts val="2200"/>
                <a:buFont typeface="Arial"/>
                <a:buNone/>
              </a:pPr>
              <a:r>
                <a:t/>
              </a:r>
              <a:endParaRPr b="1" i="0" sz="2200" u="none" cap="none" strike="noStrike">
                <a:solidFill>
                  <a:srgbClr val="404040"/>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000" u="none" cap="none" strike="noStrike">
                  <a:solidFill>
                    <a:srgbClr val="404040"/>
                  </a:solidFill>
                  <a:latin typeface="Open Sans"/>
                  <a:ea typeface="Open Sans"/>
                  <a:cs typeface="Open Sans"/>
                  <a:sym typeface="Open Sans"/>
                </a:rPr>
                <a:t>In multi-tenant environments, where multiple parties use the same physical hardware, misconfigurations can lead to data leakage between VMs.</a:t>
              </a:r>
              <a:endParaRPr b="0" i="0" sz="2000" u="none" cap="none" strike="noStrike">
                <a:solidFill>
                  <a:srgbClr val="404040"/>
                </a:solidFill>
                <a:latin typeface="Open Sans"/>
                <a:ea typeface="Open Sans"/>
                <a:cs typeface="Open Sans"/>
                <a:sym typeface="Open Sans"/>
              </a:endParaRPr>
            </a:p>
          </p:txBody>
        </p:sp>
        <p:sp>
          <p:nvSpPr>
            <p:cNvPr id="2034" name="Google Shape;2034;p318"/>
            <p:cNvSpPr/>
            <p:nvPr/>
          </p:nvSpPr>
          <p:spPr>
            <a:xfrm>
              <a:off x="10661386" y="5607150"/>
              <a:ext cx="4076288" cy="2829004"/>
            </a:xfrm>
            <a:prstGeom prst="roundRect">
              <a:avLst>
                <a:gd fmla="val 10056"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035" name="Google Shape;2035;p318"/>
          <p:cNvGrpSpPr/>
          <p:nvPr/>
        </p:nvGrpSpPr>
        <p:grpSpPr>
          <a:xfrm>
            <a:off x="10824933" y="1383532"/>
            <a:ext cx="4076288" cy="2829004"/>
            <a:chOff x="10838434" y="1953173"/>
            <a:chExt cx="4076288" cy="2829004"/>
          </a:xfrm>
        </p:grpSpPr>
        <p:sp>
          <p:nvSpPr>
            <p:cNvPr id="2036" name="Google Shape;2036;p318"/>
            <p:cNvSpPr txBox="1"/>
            <p:nvPr/>
          </p:nvSpPr>
          <p:spPr>
            <a:xfrm>
              <a:off x="10838434" y="2093500"/>
              <a:ext cx="4076288" cy="2548350"/>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Insecure interfaces and API</a:t>
              </a:r>
              <a:endParaRPr/>
            </a:p>
            <a:p>
              <a:pPr indent="0" lvl="0" marL="0" marR="0" rtl="0" algn="ctr">
                <a:lnSpc>
                  <a:spcPct val="114000"/>
                </a:lnSpc>
                <a:spcBef>
                  <a:spcPts val="0"/>
                </a:spcBef>
                <a:spcAft>
                  <a:spcPts val="0"/>
                </a:spcAft>
                <a:buNone/>
              </a:pPr>
              <a:r>
                <a:t/>
              </a:r>
              <a:endParaRPr b="0" i="0" sz="1800" u="none" cap="none" strike="noStrike">
                <a:solidFill>
                  <a:srgbClr val="404040"/>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000" u="none" cap="none" strike="noStrike">
                  <a:solidFill>
                    <a:srgbClr val="404040"/>
                  </a:solidFill>
                  <a:latin typeface="Open Sans"/>
                  <a:ea typeface="Open Sans"/>
                  <a:cs typeface="Open Sans"/>
                  <a:sym typeface="Open Sans"/>
                </a:rPr>
                <a:t>Virtualization platforms often provide various management interfaces, which, if not properly secured, can be a weak link in the security chain.</a:t>
              </a:r>
              <a:endParaRPr b="0" i="0" sz="2000" u="none" cap="none" strike="noStrike">
                <a:solidFill>
                  <a:srgbClr val="404040"/>
                </a:solidFill>
                <a:latin typeface="Open Sans"/>
                <a:ea typeface="Open Sans"/>
                <a:cs typeface="Open Sans"/>
                <a:sym typeface="Open Sans"/>
              </a:endParaRPr>
            </a:p>
          </p:txBody>
        </p:sp>
        <p:sp>
          <p:nvSpPr>
            <p:cNvPr id="2037" name="Google Shape;2037;p318"/>
            <p:cNvSpPr/>
            <p:nvPr/>
          </p:nvSpPr>
          <p:spPr>
            <a:xfrm>
              <a:off x="10838434" y="1953173"/>
              <a:ext cx="4076288" cy="2829004"/>
            </a:xfrm>
            <a:prstGeom prst="roundRect">
              <a:avLst>
                <a:gd fmla="val 10056"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038" name="Google Shape;2038;p318"/>
          <p:cNvGrpSpPr/>
          <p:nvPr/>
        </p:nvGrpSpPr>
        <p:grpSpPr>
          <a:xfrm>
            <a:off x="1344789" y="1402510"/>
            <a:ext cx="4076288" cy="2829004"/>
            <a:chOff x="820529" y="1443856"/>
            <a:chExt cx="4076288" cy="2829004"/>
          </a:xfrm>
        </p:grpSpPr>
        <p:sp>
          <p:nvSpPr>
            <p:cNvPr id="2039" name="Google Shape;2039;p318"/>
            <p:cNvSpPr txBox="1"/>
            <p:nvPr/>
          </p:nvSpPr>
          <p:spPr>
            <a:xfrm>
              <a:off x="883729" y="1549110"/>
              <a:ext cx="3949888" cy="2618497"/>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VM sprawl</a:t>
              </a:r>
              <a:endParaRPr/>
            </a:p>
            <a:p>
              <a:pPr indent="0" lvl="0" marL="0" marR="0" rtl="0" algn="ctr">
                <a:lnSpc>
                  <a:spcPct val="114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4000"/>
                </a:lnSpc>
                <a:spcBef>
                  <a:spcPts val="0"/>
                </a:spcBef>
                <a:spcAft>
                  <a:spcPts val="0"/>
                </a:spcAft>
                <a:buNone/>
              </a:pPr>
              <a:r>
                <a:rPr b="0" i="0" lang="en-US" sz="2000" u="none" cap="none" strike="noStrike">
                  <a:solidFill>
                    <a:srgbClr val="404040"/>
                  </a:solidFill>
                  <a:latin typeface="Open Sans"/>
                  <a:ea typeface="Open Sans"/>
                  <a:cs typeface="Open Sans"/>
                  <a:sym typeface="Open Sans"/>
                </a:rPr>
                <a:t>The ease of deploying VMs can lead to ‘VM sprawl,’ a situation in which an organization loses track of the number and state of its VMs</a:t>
              </a:r>
              <a:r>
                <a:rPr b="0" i="0" lang="en-US" sz="1800" u="none" cap="none" strike="noStrike">
                  <a:solidFill>
                    <a:srgbClr val="404040"/>
                  </a:solidFill>
                  <a:latin typeface="Open Sans"/>
                  <a:ea typeface="Open Sans"/>
                  <a:cs typeface="Open Sans"/>
                  <a:sym typeface="Open Sans"/>
                </a:rPr>
                <a:t>. </a:t>
              </a:r>
              <a:endParaRPr/>
            </a:p>
          </p:txBody>
        </p:sp>
        <p:sp>
          <p:nvSpPr>
            <p:cNvPr id="2040" name="Google Shape;2040;p318"/>
            <p:cNvSpPr/>
            <p:nvPr/>
          </p:nvSpPr>
          <p:spPr>
            <a:xfrm>
              <a:off x="820529" y="1443856"/>
              <a:ext cx="4076288" cy="2829004"/>
            </a:xfrm>
            <a:prstGeom prst="roundRect">
              <a:avLst>
                <a:gd fmla="val 10056"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041" name="Google Shape;2041;p318"/>
          <p:cNvGrpSpPr/>
          <p:nvPr/>
        </p:nvGrpSpPr>
        <p:grpSpPr>
          <a:xfrm>
            <a:off x="1489301" y="5305606"/>
            <a:ext cx="4076288" cy="2829004"/>
            <a:chOff x="1253418" y="5451080"/>
            <a:chExt cx="4076288" cy="2829004"/>
          </a:xfrm>
        </p:grpSpPr>
        <p:sp>
          <p:nvSpPr>
            <p:cNvPr id="2042" name="Google Shape;2042;p318"/>
            <p:cNvSpPr txBox="1"/>
            <p:nvPr/>
          </p:nvSpPr>
          <p:spPr>
            <a:xfrm>
              <a:off x="1430466" y="5451080"/>
              <a:ext cx="3722192" cy="2829004"/>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Resource exhaustion</a:t>
              </a:r>
              <a:endParaRPr/>
            </a:p>
            <a:p>
              <a:pPr indent="0" lvl="0" marL="0" marR="0" rtl="0" algn="ctr">
                <a:lnSpc>
                  <a:spcPct val="114000"/>
                </a:lnSpc>
                <a:spcBef>
                  <a:spcPts val="0"/>
                </a:spcBef>
                <a:spcAft>
                  <a:spcPts val="0"/>
                </a:spcAft>
                <a:buClr>
                  <a:srgbClr val="000000"/>
                </a:buClr>
                <a:buSzPts val="2200"/>
                <a:buFont typeface="Arial"/>
                <a:buNone/>
              </a:pPr>
              <a:r>
                <a:t/>
              </a:r>
              <a:endParaRPr b="0" i="0" sz="1400" u="none" cap="none" strike="noStrike">
                <a:solidFill>
                  <a:srgbClr val="1F1F1F"/>
                </a:solidFill>
                <a:latin typeface="Arial"/>
                <a:ea typeface="Arial"/>
                <a:cs typeface="Arial"/>
                <a:sym typeface="Arial"/>
              </a:endParaRPr>
            </a:p>
            <a:p>
              <a:pPr indent="0" lvl="0" marL="0" marR="0" rtl="0" algn="ctr">
                <a:lnSpc>
                  <a:spcPct val="114000"/>
                </a:lnSpc>
                <a:spcBef>
                  <a:spcPts val="0"/>
                </a:spcBef>
                <a:spcAft>
                  <a:spcPts val="0"/>
                </a:spcAft>
                <a:buNone/>
              </a:pPr>
              <a:r>
                <a:rPr b="0" i="0" lang="en-US" sz="2000" u="none" cap="none" strike="noStrike">
                  <a:solidFill>
                    <a:srgbClr val="404040"/>
                  </a:solidFill>
                  <a:latin typeface="Open Sans"/>
                  <a:ea typeface="Open Sans"/>
                  <a:cs typeface="Open Sans"/>
                  <a:sym typeface="Open Sans"/>
                </a:rPr>
                <a:t>VMs share the resources of the host machine. An attacker could deliberately overload a VM, causing resource exhaustion that affects all VMs on the host. </a:t>
              </a:r>
              <a:endParaRPr/>
            </a:p>
          </p:txBody>
        </p:sp>
        <p:sp>
          <p:nvSpPr>
            <p:cNvPr id="2043" name="Google Shape;2043;p318"/>
            <p:cNvSpPr/>
            <p:nvPr/>
          </p:nvSpPr>
          <p:spPr>
            <a:xfrm>
              <a:off x="1253418" y="5451080"/>
              <a:ext cx="4076288" cy="2829004"/>
            </a:xfrm>
            <a:prstGeom prst="roundRect">
              <a:avLst>
                <a:gd fmla="val 10056" name="adj"/>
              </a:avLst>
            </a:prstGeom>
            <a:no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319"/>
          <p:cNvSpPr txBox="1"/>
          <p:nvPr>
            <p:ph type="title"/>
          </p:nvPr>
        </p:nvSpPr>
        <p:spPr>
          <a:xfrm>
            <a:off x="-10160" y="62756"/>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Controls for Virtualization Vulnerabilities</a:t>
            </a:r>
            <a:endParaRPr/>
          </a:p>
        </p:txBody>
      </p:sp>
      <p:grpSp>
        <p:nvGrpSpPr>
          <p:cNvPr id="2050" name="Google Shape;2050;p319"/>
          <p:cNvGrpSpPr/>
          <p:nvPr/>
        </p:nvGrpSpPr>
        <p:grpSpPr>
          <a:xfrm>
            <a:off x="1248242" y="1252764"/>
            <a:ext cx="12727939" cy="1192825"/>
            <a:chOff x="1248243" y="1423208"/>
            <a:chExt cx="12727939" cy="1192825"/>
          </a:xfrm>
        </p:grpSpPr>
        <p:grpSp>
          <p:nvGrpSpPr>
            <p:cNvPr id="2051" name="Google Shape;2051;p319"/>
            <p:cNvGrpSpPr/>
            <p:nvPr/>
          </p:nvGrpSpPr>
          <p:grpSpPr>
            <a:xfrm rot="10800000">
              <a:off x="1248243" y="1423208"/>
              <a:ext cx="1193127" cy="1192825"/>
              <a:chOff x="7615373" y="4639598"/>
              <a:chExt cx="1275887" cy="1654477"/>
            </a:xfrm>
          </p:grpSpPr>
          <p:sp>
            <p:nvSpPr>
              <p:cNvPr id="2052" name="Google Shape;2052;p319"/>
              <p:cNvSpPr/>
              <p:nvPr/>
            </p:nvSpPr>
            <p:spPr>
              <a:xfrm>
                <a:off x="8115241" y="4639598"/>
                <a:ext cx="776019" cy="1654477"/>
              </a:xfrm>
              <a:custGeom>
                <a:rect b="b" l="l" r="r" t="t"/>
                <a:pathLst>
                  <a:path extrusionOk="0" h="1033" w="516">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53" name="Google Shape;2053;p319"/>
              <p:cNvSpPr/>
              <p:nvPr/>
            </p:nvSpPr>
            <p:spPr>
              <a:xfrm>
                <a:off x="7615373" y="4936015"/>
                <a:ext cx="997406" cy="1061643"/>
              </a:xfrm>
              <a:prstGeom prst="ellipse">
                <a:avLst/>
              </a:prstGeom>
              <a:solidFill>
                <a:srgbClr val="EFEFE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54" name="Google Shape;2054;p319"/>
              <p:cNvSpPr/>
              <p:nvPr/>
            </p:nvSpPr>
            <p:spPr>
              <a:xfrm>
                <a:off x="7997556" y="5342813"/>
                <a:ext cx="233039" cy="248048"/>
              </a:xfrm>
              <a:prstGeom prst="ellipse">
                <a:avLst/>
              </a:prstGeom>
              <a:solidFill>
                <a:srgbClr val="EF6461"/>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2055" name="Google Shape;2055;p319"/>
            <p:cNvSpPr/>
            <p:nvPr/>
          </p:nvSpPr>
          <p:spPr>
            <a:xfrm>
              <a:off x="2566816" y="1587535"/>
              <a:ext cx="11409366" cy="864171"/>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434343"/>
                  </a:solidFill>
                  <a:latin typeface="Open Sans"/>
                  <a:ea typeface="Open Sans"/>
                  <a:cs typeface="Open Sans"/>
                  <a:sym typeface="Open Sans"/>
                </a:rPr>
                <a:t>Regular patching</a:t>
              </a:r>
              <a:r>
                <a:rPr b="0" i="0" lang="en-US" sz="2200" u="none" cap="none" strike="noStrike">
                  <a:solidFill>
                    <a:srgbClr val="434343"/>
                  </a:solidFill>
                  <a:latin typeface="Open Sans"/>
                  <a:ea typeface="Open Sans"/>
                  <a:cs typeface="Open Sans"/>
                  <a:sym typeface="Open Sans"/>
                </a:rPr>
                <a:t>:  Consistently updating the hypervisor and VM operating systems is crucial to patch known vulnerabilities and reduce exploitation risks.</a:t>
              </a:r>
              <a:endParaRPr b="0" i="0" sz="2200" u="none" cap="none" strike="noStrike">
                <a:solidFill>
                  <a:srgbClr val="434343"/>
                </a:solidFill>
                <a:latin typeface="Open Sans"/>
                <a:ea typeface="Open Sans"/>
                <a:cs typeface="Open Sans"/>
                <a:sym typeface="Open Sans"/>
              </a:endParaRPr>
            </a:p>
          </p:txBody>
        </p:sp>
      </p:grpSp>
      <p:grpSp>
        <p:nvGrpSpPr>
          <p:cNvPr id="2056" name="Google Shape;2056;p319"/>
          <p:cNvGrpSpPr/>
          <p:nvPr/>
        </p:nvGrpSpPr>
        <p:grpSpPr>
          <a:xfrm>
            <a:off x="1268207" y="2721019"/>
            <a:ext cx="13153269" cy="1226554"/>
            <a:chOff x="1270966" y="2980950"/>
            <a:chExt cx="13153269" cy="1226554"/>
          </a:xfrm>
        </p:grpSpPr>
        <p:grpSp>
          <p:nvGrpSpPr>
            <p:cNvPr id="2057" name="Google Shape;2057;p319"/>
            <p:cNvGrpSpPr/>
            <p:nvPr/>
          </p:nvGrpSpPr>
          <p:grpSpPr>
            <a:xfrm>
              <a:off x="1270966" y="3035227"/>
              <a:ext cx="1083025" cy="1118000"/>
              <a:chOff x="7336892" y="3306342"/>
              <a:chExt cx="1275888" cy="1651996"/>
            </a:xfrm>
          </p:grpSpPr>
          <p:sp>
            <p:nvSpPr>
              <p:cNvPr id="2058" name="Google Shape;2058;p319"/>
              <p:cNvSpPr/>
              <p:nvPr/>
            </p:nvSpPr>
            <p:spPr>
              <a:xfrm>
                <a:off x="7336892" y="3306342"/>
                <a:ext cx="778350" cy="1651996"/>
              </a:xfrm>
              <a:custGeom>
                <a:rect b="b" l="l" r="r" t="t"/>
                <a:pathLst>
                  <a:path extrusionOk="0" h="1032" w="517">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59" name="Google Shape;2059;p319"/>
              <p:cNvSpPr/>
              <p:nvPr/>
            </p:nvSpPr>
            <p:spPr>
              <a:xfrm>
                <a:off x="7615374" y="3601518"/>
                <a:ext cx="997406" cy="1062883"/>
              </a:xfrm>
              <a:prstGeom prst="ellipse">
                <a:avLst/>
              </a:prstGeom>
              <a:solidFill>
                <a:srgbClr val="EFEFE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60" name="Google Shape;2060;p319"/>
              <p:cNvSpPr/>
              <p:nvPr/>
            </p:nvSpPr>
            <p:spPr>
              <a:xfrm>
                <a:off x="7997557" y="4007076"/>
                <a:ext cx="233039" cy="250528"/>
              </a:xfrm>
              <a:prstGeom prst="ellipse">
                <a:avLst/>
              </a:prstGeom>
              <a:solidFill>
                <a:srgbClr val="E4B363"/>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2061" name="Google Shape;2061;p319"/>
            <p:cNvSpPr txBox="1"/>
            <p:nvPr/>
          </p:nvSpPr>
          <p:spPr>
            <a:xfrm>
              <a:off x="2543019" y="2980950"/>
              <a:ext cx="11881216" cy="1226554"/>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434343"/>
                  </a:solidFill>
                  <a:latin typeface="Open Sans"/>
                  <a:ea typeface="Open Sans"/>
                  <a:cs typeface="Open Sans"/>
                  <a:sym typeface="Open Sans"/>
                </a:rPr>
                <a:t>Resource allocation</a:t>
              </a:r>
              <a:r>
                <a:rPr b="0" i="0" lang="en-US" sz="2200" u="none" cap="none" strike="noStrike">
                  <a:solidFill>
                    <a:srgbClr val="434343"/>
                  </a:solidFill>
                  <a:latin typeface="Open Sans"/>
                  <a:ea typeface="Open Sans"/>
                  <a:cs typeface="Open Sans"/>
                  <a:sym typeface="Open Sans"/>
                </a:rPr>
                <a:t>:  Implementing resource quotas for VMs can prevent resource exhaustion attacks. For example, setting a CPU usage limit ensures no single VM can monopolize the host's resources.</a:t>
              </a:r>
              <a:endParaRPr/>
            </a:p>
          </p:txBody>
        </p:sp>
      </p:grpSp>
      <p:grpSp>
        <p:nvGrpSpPr>
          <p:cNvPr id="2062" name="Google Shape;2062;p319"/>
          <p:cNvGrpSpPr/>
          <p:nvPr/>
        </p:nvGrpSpPr>
        <p:grpSpPr>
          <a:xfrm>
            <a:off x="1268207" y="4223003"/>
            <a:ext cx="13203989" cy="1226554"/>
            <a:chOff x="1268207" y="4638984"/>
            <a:chExt cx="13203989" cy="1226554"/>
          </a:xfrm>
        </p:grpSpPr>
        <p:grpSp>
          <p:nvGrpSpPr>
            <p:cNvPr id="2063" name="Google Shape;2063;p319"/>
            <p:cNvGrpSpPr/>
            <p:nvPr/>
          </p:nvGrpSpPr>
          <p:grpSpPr>
            <a:xfrm>
              <a:off x="1268207" y="4685615"/>
              <a:ext cx="1085784" cy="1133292"/>
              <a:chOff x="7336892" y="3306342"/>
              <a:chExt cx="1275888" cy="1651996"/>
            </a:xfrm>
          </p:grpSpPr>
          <p:sp>
            <p:nvSpPr>
              <p:cNvPr id="2064" name="Google Shape;2064;p319"/>
              <p:cNvSpPr/>
              <p:nvPr/>
            </p:nvSpPr>
            <p:spPr>
              <a:xfrm>
                <a:off x="7336892" y="3306342"/>
                <a:ext cx="778350" cy="1651996"/>
              </a:xfrm>
              <a:custGeom>
                <a:rect b="b" l="l" r="r" t="t"/>
                <a:pathLst>
                  <a:path extrusionOk="0" h="1032" w="517">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0075C4"/>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65" name="Google Shape;2065;p319"/>
              <p:cNvSpPr/>
              <p:nvPr/>
            </p:nvSpPr>
            <p:spPr>
              <a:xfrm>
                <a:off x="7615374" y="3601518"/>
                <a:ext cx="997406" cy="1062883"/>
              </a:xfrm>
              <a:prstGeom prst="ellipse">
                <a:avLst/>
              </a:prstGeom>
              <a:solidFill>
                <a:srgbClr val="EFEFE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66" name="Google Shape;2066;p319"/>
              <p:cNvSpPr/>
              <p:nvPr/>
            </p:nvSpPr>
            <p:spPr>
              <a:xfrm>
                <a:off x="7997557" y="4007076"/>
                <a:ext cx="233039" cy="250528"/>
              </a:xfrm>
              <a:prstGeom prst="ellipse">
                <a:avLst/>
              </a:prstGeom>
              <a:solidFill>
                <a:srgbClr val="0075C4"/>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2067" name="Google Shape;2067;p319"/>
            <p:cNvSpPr txBox="1"/>
            <p:nvPr/>
          </p:nvSpPr>
          <p:spPr>
            <a:xfrm>
              <a:off x="2590980" y="4638984"/>
              <a:ext cx="11881216" cy="1226554"/>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434343"/>
                  </a:solidFill>
                  <a:latin typeface="Open Sans"/>
                  <a:ea typeface="Open Sans"/>
                  <a:cs typeface="Open Sans"/>
                  <a:sym typeface="Open Sans"/>
                </a:rPr>
                <a:t>Access control and monitoring</a:t>
              </a:r>
              <a:r>
                <a:rPr b="0" i="0" lang="en-US" sz="2200" u="none" cap="none" strike="noStrike">
                  <a:solidFill>
                    <a:srgbClr val="434343"/>
                  </a:solidFill>
                  <a:latin typeface="Open Sans"/>
                  <a:ea typeface="Open Sans"/>
                  <a:cs typeface="Open Sans"/>
                  <a:sym typeface="Open Sans"/>
                </a:rPr>
                <a:t>:  Implement robust access control, like multifactor authentication, for hypervisor access. Continuous monitoring can also detect unauthorized activities in real time.</a:t>
              </a:r>
              <a:endParaRPr/>
            </a:p>
          </p:txBody>
        </p:sp>
      </p:grpSp>
      <p:grpSp>
        <p:nvGrpSpPr>
          <p:cNvPr id="2068" name="Google Shape;2068;p319"/>
          <p:cNvGrpSpPr/>
          <p:nvPr/>
        </p:nvGrpSpPr>
        <p:grpSpPr>
          <a:xfrm>
            <a:off x="1248242" y="5724987"/>
            <a:ext cx="13223954" cy="1226554"/>
            <a:chOff x="1248242" y="6197300"/>
            <a:chExt cx="13223954" cy="1226554"/>
          </a:xfrm>
        </p:grpSpPr>
        <p:grpSp>
          <p:nvGrpSpPr>
            <p:cNvPr id="2069" name="Google Shape;2069;p319"/>
            <p:cNvGrpSpPr/>
            <p:nvPr/>
          </p:nvGrpSpPr>
          <p:grpSpPr>
            <a:xfrm rot="10800000">
              <a:off x="1248242" y="6261537"/>
              <a:ext cx="1105749" cy="1098080"/>
              <a:chOff x="7615373" y="4639598"/>
              <a:chExt cx="1275887" cy="1654477"/>
            </a:xfrm>
          </p:grpSpPr>
          <p:sp>
            <p:nvSpPr>
              <p:cNvPr id="2070" name="Google Shape;2070;p319"/>
              <p:cNvSpPr/>
              <p:nvPr/>
            </p:nvSpPr>
            <p:spPr>
              <a:xfrm>
                <a:off x="8115241" y="4639598"/>
                <a:ext cx="776019" cy="1654477"/>
              </a:xfrm>
              <a:custGeom>
                <a:rect b="b" l="l" r="r" t="t"/>
                <a:pathLst>
                  <a:path extrusionOk="0" h="1033" w="516">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71" name="Google Shape;2071;p319"/>
              <p:cNvSpPr/>
              <p:nvPr/>
            </p:nvSpPr>
            <p:spPr>
              <a:xfrm>
                <a:off x="7615373" y="4936015"/>
                <a:ext cx="997406" cy="1061643"/>
              </a:xfrm>
              <a:prstGeom prst="ellipse">
                <a:avLst/>
              </a:prstGeom>
              <a:solidFill>
                <a:srgbClr val="EFEFE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72" name="Google Shape;2072;p319"/>
              <p:cNvSpPr/>
              <p:nvPr/>
            </p:nvSpPr>
            <p:spPr>
              <a:xfrm>
                <a:off x="7997556" y="5342813"/>
                <a:ext cx="233039" cy="248048"/>
              </a:xfrm>
              <a:prstGeom prst="ellipse">
                <a:avLst/>
              </a:prstGeom>
              <a:solidFill>
                <a:srgbClr val="EF6461"/>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2073" name="Google Shape;2073;p319"/>
            <p:cNvSpPr txBox="1"/>
            <p:nvPr/>
          </p:nvSpPr>
          <p:spPr>
            <a:xfrm>
              <a:off x="2590980" y="6197300"/>
              <a:ext cx="11881216" cy="1226554"/>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434343"/>
                  </a:solidFill>
                  <a:latin typeface="Open Sans"/>
                  <a:ea typeface="Open Sans"/>
                  <a:cs typeface="Open Sans"/>
                  <a:sym typeface="Open Sans"/>
                </a:rPr>
                <a:t>Encryption and network segmentation</a:t>
              </a:r>
              <a:r>
                <a:rPr b="0" i="0" lang="en-US" sz="2200" u="none" cap="none" strike="noStrike">
                  <a:solidFill>
                    <a:srgbClr val="434343"/>
                  </a:solidFill>
                  <a:latin typeface="Open Sans"/>
                  <a:ea typeface="Open Sans"/>
                  <a:cs typeface="Open Sans"/>
                  <a:sym typeface="Open Sans"/>
                </a:rPr>
                <a:t>:  Encrypt data at rest and in transit. Network segmentation can isolate VMs handling sensitive data, making lateral movement by attackers harder.</a:t>
              </a:r>
              <a:endParaRPr/>
            </a:p>
          </p:txBody>
        </p:sp>
      </p:grpSp>
      <p:grpSp>
        <p:nvGrpSpPr>
          <p:cNvPr id="2074" name="Google Shape;2074;p319"/>
          <p:cNvGrpSpPr/>
          <p:nvPr/>
        </p:nvGrpSpPr>
        <p:grpSpPr>
          <a:xfrm>
            <a:off x="1248246" y="7226971"/>
            <a:ext cx="13157099" cy="1226554"/>
            <a:chOff x="1290933" y="7734300"/>
            <a:chExt cx="13157099" cy="1226554"/>
          </a:xfrm>
        </p:grpSpPr>
        <p:grpSp>
          <p:nvGrpSpPr>
            <p:cNvPr id="2075" name="Google Shape;2075;p319"/>
            <p:cNvGrpSpPr/>
            <p:nvPr/>
          </p:nvGrpSpPr>
          <p:grpSpPr>
            <a:xfrm>
              <a:off x="1290933" y="7839745"/>
              <a:ext cx="1063065" cy="1015664"/>
              <a:chOff x="7336892" y="3306342"/>
              <a:chExt cx="1275888" cy="1651996"/>
            </a:xfrm>
          </p:grpSpPr>
          <p:sp>
            <p:nvSpPr>
              <p:cNvPr id="2076" name="Google Shape;2076;p319"/>
              <p:cNvSpPr/>
              <p:nvPr/>
            </p:nvSpPr>
            <p:spPr>
              <a:xfrm>
                <a:off x="7336892" y="3306342"/>
                <a:ext cx="778350" cy="1651996"/>
              </a:xfrm>
              <a:custGeom>
                <a:rect b="b" l="l" r="r" t="t"/>
                <a:pathLst>
                  <a:path extrusionOk="0" h="1032" w="517">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77" name="Google Shape;2077;p319"/>
              <p:cNvSpPr/>
              <p:nvPr/>
            </p:nvSpPr>
            <p:spPr>
              <a:xfrm>
                <a:off x="7615374" y="3601518"/>
                <a:ext cx="997406" cy="1062883"/>
              </a:xfrm>
              <a:prstGeom prst="ellipse">
                <a:avLst/>
              </a:prstGeom>
              <a:solidFill>
                <a:srgbClr val="EFEFE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078" name="Google Shape;2078;p319"/>
              <p:cNvSpPr/>
              <p:nvPr/>
            </p:nvSpPr>
            <p:spPr>
              <a:xfrm>
                <a:off x="7997557" y="4007076"/>
                <a:ext cx="233039" cy="250528"/>
              </a:xfrm>
              <a:prstGeom prst="ellipse">
                <a:avLst/>
              </a:prstGeom>
              <a:solidFill>
                <a:srgbClr val="E4B363"/>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grpSp>
        <p:sp>
          <p:nvSpPr>
            <p:cNvPr id="2079" name="Google Shape;2079;p319"/>
            <p:cNvSpPr txBox="1"/>
            <p:nvPr/>
          </p:nvSpPr>
          <p:spPr>
            <a:xfrm>
              <a:off x="2566816" y="7734300"/>
              <a:ext cx="11881216" cy="1226554"/>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b="1" i="0" lang="en-US" sz="2200" u="none" cap="none" strike="noStrike">
                  <a:solidFill>
                    <a:srgbClr val="434343"/>
                  </a:solidFill>
                  <a:latin typeface="Open Sans"/>
                  <a:ea typeface="Open Sans"/>
                  <a:cs typeface="Open Sans"/>
                  <a:sym typeface="Open Sans"/>
                </a:rPr>
                <a:t>Policy and governance</a:t>
              </a:r>
              <a:r>
                <a:rPr b="0" i="0" lang="en-US" sz="2200" u="none" cap="none" strike="noStrike">
                  <a:solidFill>
                    <a:srgbClr val="434343"/>
                  </a:solidFill>
                  <a:latin typeface="Open Sans"/>
                  <a:ea typeface="Open Sans"/>
                  <a:cs typeface="Open Sans"/>
                  <a:sym typeface="Open Sans"/>
                </a:rPr>
                <a:t>: Establishing a governance policy for VM lifecycle management can prevent VM sprawl by setting guidelines for when VMs should be created, maintained, and decommissioned.</a:t>
              </a:r>
              <a:endParaRPr/>
            </a:p>
          </p:txBody>
        </p:sp>
      </p:grpSp>
      <p:sp>
        <p:nvSpPr>
          <p:cNvPr id="2080" name="Google Shape;2080;p319"/>
          <p:cNvSpPr/>
          <p:nvPr/>
        </p:nvSpPr>
        <p:spPr>
          <a:xfrm>
            <a:off x="3556000" y="649202"/>
            <a:ext cx="9138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32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90000"/>
              </a:lnSpc>
              <a:spcBef>
                <a:spcPts val="100"/>
              </a:spcBef>
              <a:spcAft>
                <a:spcPts val="0"/>
              </a:spcAft>
              <a:buSzPts val="1400"/>
              <a:buNone/>
            </a:pPr>
            <a:r>
              <a:rPr b="1" lang="en-US" sz="2800">
                <a:solidFill>
                  <a:srgbClr val="3F3F3F"/>
                </a:solidFill>
                <a:latin typeface="Open Sans"/>
                <a:ea typeface="Open Sans"/>
                <a:cs typeface="Open Sans"/>
                <a:sym typeface="Open Sans"/>
              </a:rPr>
              <a:t>Containerization</a:t>
            </a:r>
            <a:endParaRPr>
              <a:solidFill>
                <a:srgbClr val="3F3F3F"/>
              </a:solidFill>
            </a:endParaRPr>
          </a:p>
        </p:txBody>
      </p:sp>
      <p:pic>
        <p:nvPicPr>
          <p:cNvPr id="2086" name="Google Shape;2086;p320"/>
          <p:cNvPicPr preferRelativeResize="0"/>
          <p:nvPr/>
        </p:nvPicPr>
        <p:blipFill rotWithShape="1">
          <a:blip r:embed="rId3">
            <a:alphaModFix/>
          </a:blip>
          <a:srcRect b="0" l="0" r="0" t="0"/>
          <a:stretch/>
        </p:blipFill>
        <p:spPr>
          <a:xfrm>
            <a:off x="6015038" y="874681"/>
            <a:ext cx="4225925" cy="365760"/>
          </a:xfrm>
          <a:prstGeom prst="rect">
            <a:avLst/>
          </a:prstGeom>
          <a:noFill/>
          <a:ln>
            <a:noFill/>
          </a:ln>
        </p:spPr>
      </p:pic>
      <p:grpSp>
        <p:nvGrpSpPr>
          <p:cNvPr id="2087" name="Google Shape;2087;p320"/>
          <p:cNvGrpSpPr/>
          <p:nvPr/>
        </p:nvGrpSpPr>
        <p:grpSpPr>
          <a:xfrm>
            <a:off x="1371877" y="1868192"/>
            <a:ext cx="6281310" cy="5576224"/>
            <a:chOff x="8657300" y="2234496"/>
            <a:chExt cx="6281310" cy="5576224"/>
          </a:xfrm>
        </p:grpSpPr>
        <p:sp>
          <p:nvSpPr>
            <p:cNvPr id="2088" name="Google Shape;2088;p320"/>
            <p:cNvSpPr txBox="1"/>
            <p:nvPr/>
          </p:nvSpPr>
          <p:spPr>
            <a:xfrm rot="-5400000">
              <a:off x="9340434" y="3922042"/>
              <a:ext cx="3836726" cy="4616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App C</a:t>
              </a:r>
              <a:endParaRPr b="1" i="0" sz="1800" u="none" cap="none" strike="noStrike">
                <a:solidFill>
                  <a:schemeClr val="lt1"/>
                </a:solidFill>
                <a:latin typeface="Open Sans"/>
                <a:ea typeface="Open Sans"/>
                <a:cs typeface="Open Sans"/>
                <a:sym typeface="Open Sans"/>
              </a:endParaRPr>
            </a:p>
          </p:txBody>
        </p:sp>
        <p:sp>
          <p:nvSpPr>
            <p:cNvPr id="2089" name="Google Shape;2089;p320"/>
            <p:cNvSpPr/>
            <p:nvPr/>
          </p:nvSpPr>
          <p:spPr>
            <a:xfrm>
              <a:off x="8657302" y="5217383"/>
              <a:ext cx="6281307" cy="687244"/>
            </a:xfrm>
            <a:prstGeom prst="rect">
              <a:avLst/>
            </a:prstGeom>
            <a:solidFill>
              <a:srgbClr val="427A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Docker</a:t>
              </a:r>
              <a:endParaRPr/>
            </a:p>
          </p:txBody>
        </p:sp>
        <p:sp>
          <p:nvSpPr>
            <p:cNvPr id="2090" name="Google Shape;2090;p320"/>
            <p:cNvSpPr/>
            <p:nvPr/>
          </p:nvSpPr>
          <p:spPr>
            <a:xfrm>
              <a:off x="8657301" y="6124929"/>
              <a:ext cx="6281307" cy="687244"/>
            </a:xfrm>
            <a:prstGeom prst="rect">
              <a:avLst/>
            </a:prstGeom>
            <a:solidFill>
              <a:srgbClr val="E4B3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Host operating system</a:t>
              </a:r>
              <a:endParaRPr/>
            </a:p>
          </p:txBody>
        </p:sp>
        <p:sp>
          <p:nvSpPr>
            <p:cNvPr id="2091" name="Google Shape;2091;p320"/>
            <p:cNvSpPr/>
            <p:nvPr/>
          </p:nvSpPr>
          <p:spPr>
            <a:xfrm>
              <a:off x="8657300" y="7123476"/>
              <a:ext cx="6281307" cy="687244"/>
            </a:xfrm>
            <a:prstGeom prst="rect">
              <a:avLst/>
            </a:prstGeom>
            <a:solidFill>
              <a:srgbClr val="EF64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Infrastructure</a:t>
              </a:r>
              <a:endParaRPr/>
            </a:p>
          </p:txBody>
        </p:sp>
        <p:sp>
          <p:nvSpPr>
            <p:cNvPr id="2092" name="Google Shape;2092;p320"/>
            <p:cNvSpPr txBox="1"/>
            <p:nvPr/>
          </p:nvSpPr>
          <p:spPr>
            <a:xfrm>
              <a:off x="9762104" y="2267700"/>
              <a:ext cx="4202318" cy="52319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Containerized applications</a:t>
              </a:r>
              <a:endParaRPr b="0" i="0" sz="2200" u="none" cap="none" strike="noStrike">
                <a:solidFill>
                  <a:srgbClr val="3F3F3F"/>
                </a:solidFill>
                <a:latin typeface="Open Sans"/>
                <a:ea typeface="Open Sans"/>
                <a:cs typeface="Open Sans"/>
                <a:sym typeface="Open Sans"/>
              </a:endParaRPr>
            </a:p>
          </p:txBody>
        </p:sp>
        <p:grpSp>
          <p:nvGrpSpPr>
            <p:cNvPr id="2093" name="Google Shape;2093;p320"/>
            <p:cNvGrpSpPr/>
            <p:nvPr/>
          </p:nvGrpSpPr>
          <p:grpSpPr>
            <a:xfrm>
              <a:off x="8657303" y="2951377"/>
              <a:ext cx="6281307" cy="2067990"/>
              <a:chOff x="8657303" y="2951377"/>
              <a:chExt cx="6281307" cy="2067990"/>
            </a:xfrm>
          </p:grpSpPr>
          <p:sp>
            <p:nvSpPr>
              <p:cNvPr id="2094" name="Google Shape;2094;p320"/>
              <p:cNvSpPr/>
              <p:nvPr/>
            </p:nvSpPr>
            <p:spPr>
              <a:xfrm>
                <a:off x="8657303" y="2957726"/>
                <a:ext cx="766916" cy="2061641"/>
              </a:xfrm>
              <a:prstGeom prst="rect">
                <a:avLst/>
              </a:prstGeom>
              <a:solidFill>
                <a:srgbClr val="6980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SemiBold"/>
                  <a:ea typeface="Open Sans SemiBold"/>
                  <a:cs typeface="Open Sans SemiBold"/>
                  <a:sym typeface="Open Sans SemiBold"/>
                </a:endParaRPr>
              </a:p>
            </p:txBody>
          </p:sp>
          <p:sp>
            <p:nvSpPr>
              <p:cNvPr id="2095" name="Google Shape;2095;p320"/>
              <p:cNvSpPr/>
              <p:nvPr/>
            </p:nvSpPr>
            <p:spPr>
              <a:xfrm>
                <a:off x="9760181" y="2957726"/>
                <a:ext cx="766916" cy="2061641"/>
              </a:xfrm>
              <a:prstGeom prst="rect">
                <a:avLst/>
              </a:prstGeom>
              <a:solidFill>
                <a:srgbClr val="6980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SemiBold"/>
                  <a:ea typeface="Open Sans SemiBold"/>
                  <a:cs typeface="Open Sans SemiBold"/>
                  <a:sym typeface="Open Sans SemiBold"/>
                </a:endParaRPr>
              </a:p>
            </p:txBody>
          </p:sp>
          <p:sp>
            <p:nvSpPr>
              <p:cNvPr id="2096" name="Google Shape;2096;p320"/>
              <p:cNvSpPr/>
              <p:nvPr/>
            </p:nvSpPr>
            <p:spPr>
              <a:xfrm>
                <a:off x="10863059" y="2957726"/>
                <a:ext cx="766916" cy="2061641"/>
              </a:xfrm>
              <a:prstGeom prst="rect">
                <a:avLst/>
              </a:prstGeom>
              <a:solidFill>
                <a:srgbClr val="6980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SemiBold"/>
                  <a:ea typeface="Open Sans SemiBold"/>
                  <a:cs typeface="Open Sans SemiBold"/>
                  <a:sym typeface="Open Sans SemiBold"/>
                </a:endParaRPr>
              </a:p>
            </p:txBody>
          </p:sp>
          <p:sp>
            <p:nvSpPr>
              <p:cNvPr id="2097" name="Google Shape;2097;p320"/>
              <p:cNvSpPr/>
              <p:nvPr/>
            </p:nvSpPr>
            <p:spPr>
              <a:xfrm>
                <a:off x="11965937" y="2957726"/>
                <a:ext cx="766916" cy="2061641"/>
              </a:xfrm>
              <a:prstGeom prst="rect">
                <a:avLst/>
              </a:prstGeom>
              <a:solidFill>
                <a:srgbClr val="6980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SemiBold"/>
                  <a:ea typeface="Open Sans SemiBold"/>
                  <a:cs typeface="Open Sans SemiBold"/>
                  <a:sym typeface="Open Sans SemiBold"/>
                </a:endParaRPr>
              </a:p>
            </p:txBody>
          </p:sp>
          <p:sp>
            <p:nvSpPr>
              <p:cNvPr id="2098" name="Google Shape;2098;p320"/>
              <p:cNvSpPr/>
              <p:nvPr/>
            </p:nvSpPr>
            <p:spPr>
              <a:xfrm>
                <a:off x="13068815" y="2957726"/>
                <a:ext cx="766916" cy="2061641"/>
              </a:xfrm>
              <a:prstGeom prst="rect">
                <a:avLst/>
              </a:prstGeom>
              <a:solidFill>
                <a:srgbClr val="6980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SemiBold"/>
                  <a:ea typeface="Open Sans SemiBold"/>
                  <a:cs typeface="Open Sans SemiBold"/>
                  <a:sym typeface="Open Sans SemiBold"/>
                </a:endParaRPr>
              </a:p>
            </p:txBody>
          </p:sp>
          <p:sp>
            <p:nvSpPr>
              <p:cNvPr id="2099" name="Google Shape;2099;p320"/>
              <p:cNvSpPr/>
              <p:nvPr/>
            </p:nvSpPr>
            <p:spPr>
              <a:xfrm>
                <a:off x="14171694" y="2957726"/>
                <a:ext cx="766916" cy="2061641"/>
              </a:xfrm>
              <a:prstGeom prst="rect">
                <a:avLst/>
              </a:prstGeom>
              <a:solidFill>
                <a:srgbClr val="6980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Open Sans SemiBold"/>
                  <a:ea typeface="Open Sans SemiBold"/>
                  <a:cs typeface="Open Sans SemiBold"/>
                  <a:sym typeface="Open Sans SemiBold"/>
                </a:endParaRPr>
              </a:p>
            </p:txBody>
          </p:sp>
          <p:cxnSp>
            <p:nvCxnSpPr>
              <p:cNvPr id="2100" name="Google Shape;2100;p320"/>
              <p:cNvCxnSpPr/>
              <p:nvPr/>
            </p:nvCxnSpPr>
            <p:spPr>
              <a:xfrm rot="-5400000">
                <a:off x="11797957" y="200531"/>
                <a:ext cx="12700" cy="5514391"/>
              </a:xfrm>
              <a:prstGeom prst="bentConnector3">
                <a:avLst>
                  <a:gd fmla="val 1800000" name="adj1"/>
                </a:avLst>
              </a:prstGeom>
              <a:noFill/>
              <a:ln cap="flat" cmpd="sng" w="28575">
                <a:solidFill>
                  <a:srgbClr val="7F7F7F"/>
                </a:solidFill>
                <a:prstDash val="solid"/>
                <a:round/>
                <a:headEnd len="sm" w="sm" type="none"/>
                <a:tailEnd len="sm" w="sm" type="none"/>
              </a:ln>
            </p:spPr>
          </p:cxnSp>
          <p:sp>
            <p:nvSpPr>
              <p:cNvPr id="2101" name="Google Shape;2101;p320"/>
              <p:cNvSpPr txBox="1"/>
              <p:nvPr/>
            </p:nvSpPr>
            <p:spPr>
              <a:xfrm rot="-5400000">
                <a:off x="8438479" y="3777949"/>
                <a:ext cx="1217262" cy="4616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SemiBold"/>
                    <a:ea typeface="Open Sans SemiBold"/>
                    <a:cs typeface="Open Sans SemiBold"/>
                    <a:sym typeface="Open Sans SemiBold"/>
                  </a:rPr>
                  <a:t>App A</a:t>
                </a:r>
                <a:endParaRPr b="1" i="0" sz="1800" u="none" cap="none" strike="noStrike">
                  <a:solidFill>
                    <a:schemeClr val="lt1"/>
                  </a:solidFill>
                  <a:latin typeface="Open Sans SemiBold"/>
                  <a:ea typeface="Open Sans SemiBold"/>
                  <a:cs typeface="Open Sans SemiBold"/>
                  <a:sym typeface="Open Sans SemiBold"/>
                </a:endParaRPr>
              </a:p>
            </p:txBody>
          </p:sp>
          <p:sp>
            <p:nvSpPr>
              <p:cNvPr id="2102" name="Google Shape;2102;p320"/>
              <p:cNvSpPr txBox="1"/>
              <p:nvPr/>
            </p:nvSpPr>
            <p:spPr>
              <a:xfrm rot="-5400000">
                <a:off x="9544322" y="3777949"/>
                <a:ext cx="1217262" cy="4616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SemiBold"/>
                    <a:ea typeface="Open Sans SemiBold"/>
                    <a:cs typeface="Open Sans SemiBold"/>
                    <a:sym typeface="Open Sans SemiBold"/>
                  </a:rPr>
                  <a:t>App B</a:t>
                </a:r>
                <a:endParaRPr b="1" i="0" sz="1800" u="none" cap="none" strike="noStrike">
                  <a:solidFill>
                    <a:schemeClr val="lt1"/>
                  </a:solidFill>
                  <a:latin typeface="Open Sans SemiBold"/>
                  <a:ea typeface="Open Sans SemiBold"/>
                  <a:cs typeface="Open Sans SemiBold"/>
                  <a:sym typeface="Open Sans SemiBold"/>
                </a:endParaRPr>
              </a:p>
            </p:txBody>
          </p:sp>
          <p:sp>
            <p:nvSpPr>
              <p:cNvPr id="2103" name="Google Shape;2103;p320"/>
              <p:cNvSpPr txBox="1"/>
              <p:nvPr/>
            </p:nvSpPr>
            <p:spPr>
              <a:xfrm rot="-5400000">
                <a:off x="11719653" y="3777949"/>
                <a:ext cx="1222499" cy="4616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SemiBold"/>
                    <a:ea typeface="Open Sans SemiBold"/>
                    <a:cs typeface="Open Sans SemiBold"/>
                    <a:sym typeface="Open Sans SemiBold"/>
                  </a:rPr>
                  <a:t>App D</a:t>
                </a:r>
                <a:endParaRPr b="1" i="0" sz="1800" u="none" cap="none" strike="noStrike">
                  <a:solidFill>
                    <a:schemeClr val="lt1"/>
                  </a:solidFill>
                  <a:latin typeface="Open Sans SemiBold"/>
                  <a:ea typeface="Open Sans SemiBold"/>
                  <a:cs typeface="Open Sans SemiBold"/>
                  <a:sym typeface="Open Sans SemiBold"/>
                </a:endParaRPr>
              </a:p>
            </p:txBody>
          </p:sp>
          <p:sp>
            <p:nvSpPr>
              <p:cNvPr id="2104" name="Google Shape;2104;p320"/>
              <p:cNvSpPr txBox="1"/>
              <p:nvPr/>
            </p:nvSpPr>
            <p:spPr>
              <a:xfrm rot="-5400000">
                <a:off x="10627272" y="3777949"/>
                <a:ext cx="1222499" cy="4616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SemiBold"/>
                    <a:ea typeface="Open Sans SemiBold"/>
                    <a:cs typeface="Open Sans SemiBold"/>
                    <a:sym typeface="Open Sans SemiBold"/>
                  </a:rPr>
                  <a:t>App C</a:t>
                </a:r>
                <a:endParaRPr b="1" i="0" sz="1800" u="none" cap="none" strike="noStrike">
                  <a:solidFill>
                    <a:schemeClr val="lt1"/>
                  </a:solidFill>
                  <a:latin typeface="Open Sans SemiBold"/>
                  <a:ea typeface="Open Sans SemiBold"/>
                  <a:cs typeface="Open Sans SemiBold"/>
                  <a:sym typeface="Open Sans SemiBold"/>
                </a:endParaRPr>
              </a:p>
            </p:txBody>
          </p:sp>
          <p:sp>
            <p:nvSpPr>
              <p:cNvPr id="2105" name="Google Shape;2105;p320"/>
              <p:cNvSpPr txBox="1"/>
              <p:nvPr/>
            </p:nvSpPr>
            <p:spPr>
              <a:xfrm rot="-5400000">
                <a:off x="12859234" y="3777948"/>
                <a:ext cx="1222499" cy="4616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SemiBold"/>
                    <a:ea typeface="Open Sans SemiBold"/>
                    <a:cs typeface="Open Sans SemiBold"/>
                    <a:sym typeface="Open Sans SemiBold"/>
                  </a:rPr>
                  <a:t>App E</a:t>
                </a:r>
                <a:endParaRPr b="1" i="0" sz="1800" u="none" cap="none" strike="noStrike">
                  <a:solidFill>
                    <a:schemeClr val="lt1"/>
                  </a:solidFill>
                  <a:latin typeface="Open Sans SemiBold"/>
                  <a:ea typeface="Open Sans SemiBold"/>
                  <a:cs typeface="Open Sans SemiBold"/>
                  <a:sym typeface="Open Sans SemiBold"/>
                </a:endParaRPr>
              </a:p>
            </p:txBody>
          </p:sp>
          <p:sp>
            <p:nvSpPr>
              <p:cNvPr id="2106" name="Google Shape;2106;p320"/>
              <p:cNvSpPr txBox="1"/>
              <p:nvPr/>
            </p:nvSpPr>
            <p:spPr>
              <a:xfrm rot="-5400000">
                <a:off x="13965077" y="3777949"/>
                <a:ext cx="1222499" cy="4616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Open Sans SemiBold"/>
                    <a:ea typeface="Open Sans SemiBold"/>
                    <a:cs typeface="Open Sans SemiBold"/>
                    <a:sym typeface="Open Sans SemiBold"/>
                  </a:rPr>
                  <a:t>App F</a:t>
                </a:r>
                <a:endParaRPr b="1" i="0" sz="1800" u="none" cap="none" strike="noStrike">
                  <a:solidFill>
                    <a:schemeClr val="lt1"/>
                  </a:solidFill>
                  <a:latin typeface="Open Sans SemiBold"/>
                  <a:ea typeface="Open Sans SemiBold"/>
                  <a:cs typeface="Open Sans SemiBold"/>
                  <a:sym typeface="Open Sans SemiBold"/>
                </a:endParaRPr>
              </a:p>
            </p:txBody>
          </p:sp>
        </p:grpSp>
      </p:grpSp>
      <p:sp>
        <p:nvSpPr>
          <p:cNvPr id="2107" name="Google Shape;2107;p320"/>
          <p:cNvSpPr/>
          <p:nvPr/>
        </p:nvSpPr>
        <p:spPr>
          <a:xfrm>
            <a:off x="-4179004" y="8321345"/>
            <a:ext cx="12999309" cy="1037270"/>
          </a:xfrm>
          <a:prstGeom prst="rect">
            <a:avLst/>
          </a:prstGeom>
          <a:noFill/>
          <a:ln>
            <a:noFill/>
          </a:ln>
        </p:spPr>
        <p:txBody>
          <a:bodyPr anchorCtr="0" anchor="ctr" bIns="45700" lIns="91425" spcFirstLastPara="1" rIns="91425" wrap="square" tIns="45700">
            <a:noAutofit/>
          </a:bodyPr>
          <a:lstStyle/>
          <a:p>
            <a:pPr indent="-228600" lvl="0" marL="457200" marR="0" rtl="0" algn="ctr">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Source: https://tsa.com/top-5-benefits-of-containerization/</a:t>
            </a:r>
            <a:endParaRPr/>
          </a:p>
          <a:p>
            <a:pPr indent="-228600" lvl="0" marL="45720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p:txBody>
      </p:sp>
      <p:grpSp>
        <p:nvGrpSpPr>
          <p:cNvPr id="2108" name="Google Shape;2108;p320"/>
          <p:cNvGrpSpPr/>
          <p:nvPr/>
        </p:nvGrpSpPr>
        <p:grpSpPr>
          <a:xfrm>
            <a:off x="8249039" y="1978349"/>
            <a:ext cx="7123793" cy="5187301"/>
            <a:chOff x="8084123" y="1811102"/>
            <a:chExt cx="7123793" cy="5187301"/>
          </a:xfrm>
        </p:grpSpPr>
        <p:sp>
          <p:nvSpPr>
            <p:cNvPr id="2109" name="Google Shape;2109;p320"/>
            <p:cNvSpPr/>
            <p:nvPr/>
          </p:nvSpPr>
          <p:spPr>
            <a:xfrm>
              <a:off x="8084123" y="1811102"/>
              <a:ext cx="7123793" cy="5187301"/>
            </a:xfrm>
            <a:prstGeom prst="roundRect">
              <a:avLst>
                <a:gd fmla="val 5398"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0" name="Google Shape;2110;p320"/>
            <p:cNvSpPr txBox="1"/>
            <p:nvPr/>
          </p:nvSpPr>
          <p:spPr>
            <a:xfrm>
              <a:off x="8405141" y="2424146"/>
              <a:ext cx="6481757" cy="39612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Containerization is packaging an application with its configuration files, libraries, and dependencies, ensuring it runs efficiently and bug-free across different computing environments.</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A container is a lightweight, standalone executable package that includes everything needed to run an application: code, runtime, system tools, and libraries.</a:t>
              </a:r>
              <a:endParaRPr b="0" i="0" sz="2200" u="none" cap="none" strike="noStrike">
                <a:solidFill>
                  <a:srgbClr val="404040"/>
                </a:solidFill>
                <a:latin typeface="Open Sans"/>
                <a:ea typeface="Open Sans"/>
                <a:cs typeface="Open Sans"/>
                <a:sym typeface="Open Sans"/>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321"/>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90000"/>
              </a:lnSpc>
              <a:spcBef>
                <a:spcPts val="100"/>
              </a:spcBef>
              <a:spcAft>
                <a:spcPts val="0"/>
              </a:spcAft>
              <a:buSzPts val="1400"/>
              <a:buNone/>
            </a:pPr>
            <a:r>
              <a:rPr b="1" lang="en-US" sz="2800">
                <a:solidFill>
                  <a:srgbClr val="3F3F3F"/>
                </a:solidFill>
                <a:latin typeface="Open Sans"/>
                <a:ea typeface="Open Sans"/>
                <a:cs typeface="Open Sans"/>
                <a:sym typeface="Open Sans"/>
              </a:rPr>
              <a:t>Containerization: Benefits</a:t>
            </a:r>
            <a:endParaRPr>
              <a:solidFill>
                <a:srgbClr val="3F3F3F"/>
              </a:solidFill>
            </a:endParaRPr>
          </a:p>
        </p:txBody>
      </p:sp>
      <p:pic>
        <p:nvPicPr>
          <p:cNvPr id="2116" name="Google Shape;2116;p321"/>
          <p:cNvPicPr preferRelativeResize="0"/>
          <p:nvPr/>
        </p:nvPicPr>
        <p:blipFill rotWithShape="1">
          <a:blip r:embed="rId3">
            <a:alphaModFix/>
          </a:blip>
          <a:srcRect b="0" l="0" r="0" t="0"/>
          <a:stretch/>
        </p:blipFill>
        <p:spPr>
          <a:xfrm>
            <a:off x="4958050" y="874675"/>
            <a:ext cx="6332975" cy="365775"/>
          </a:xfrm>
          <a:prstGeom prst="rect">
            <a:avLst/>
          </a:prstGeom>
          <a:noFill/>
          <a:ln>
            <a:noFill/>
          </a:ln>
        </p:spPr>
      </p:pic>
      <p:grpSp>
        <p:nvGrpSpPr>
          <p:cNvPr id="2117" name="Google Shape;2117;p321"/>
          <p:cNvGrpSpPr/>
          <p:nvPr/>
        </p:nvGrpSpPr>
        <p:grpSpPr>
          <a:xfrm>
            <a:off x="1828945" y="2260281"/>
            <a:ext cx="12689164" cy="5985648"/>
            <a:chOff x="1828945" y="2260281"/>
            <a:chExt cx="12689164" cy="5985648"/>
          </a:xfrm>
        </p:grpSpPr>
        <p:grpSp>
          <p:nvGrpSpPr>
            <p:cNvPr id="2118" name="Google Shape;2118;p321"/>
            <p:cNvGrpSpPr/>
            <p:nvPr/>
          </p:nvGrpSpPr>
          <p:grpSpPr>
            <a:xfrm>
              <a:off x="2350361" y="3057458"/>
              <a:ext cx="1880277" cy="1881922"/>
              <a:chOff x="2760730" y="1384339"/>
              <a:chExt cx="1554481" cy="1555840"/>
            </a:xfrm>
          </p:grpSpPr>
          <p:grpSp>
            <p:nvGrpSpPr>
              <p:cNvPr id="2119" name="Google Shape;2119;p321"/>
              <p:cNvGrpSpPr/>
              <p:nvPr/>
            </p:nvGrpSpPr>
            <p:grpSpPr>
              <a:xfrm>
                <a:off x="2914545" y="1538157"/>
                <a:ext cx="1246852" cy="1248214"/>
                <a:chOff x="1201738" y="1663700"/>
                <a:chExt cx="1454150" cy="1455738"/>
              </a:xfrm>
            </p:grpSpPr>
            <p:sp>
              <p:nvSpPr>
                <p:cNvPr id="2120" name="Google Shape;2120;p321"/>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E9740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321"/>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E9740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321"/>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E9740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21"/>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E9740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4" name="Google Shape;2124;p321"/>
              <p:cNvGrpSpPr/>
              <p:nvPr/>
            </p:nvGrpSpPr>
            <p:grpSpPr>
              <a:xfrm>
                <a:off x="2760730" y="1384339"/>
                <a:ext cx="1554481" cy="1555840"/>
                <a:chOff x="1022350" y="1484312"/>
                <a:chExt cx="1812925" cy="1814513"/>
              </a:xfrm>
            </p:grpSpPr>
            <p:sp>
              <p:nvSpPr>
                <p:cNvPr id="2125" name="Google Shape;2125;p321"/>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E9740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321"/>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E9740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321"/>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E9740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321"/>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E9740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29" name="Google Shape;2129;p321"/>
            <p:cNvGrpSpPr/>
            <p:nvPr/>
          </p:nvGrpSpPr>
          <p:grpSpPr>
            <a:xfrm>
              <a:off x="4798220" y="5331115"/>
              <a:ext cx="1880277" cy="1881922"/>
              <a:chOff x="2760730" y="1384339"/>
              <a:chExt cx="1554481" cy="1555840"/>
            </a:xfrm>
          </p:grpSpPr>
          <p:grpSp>
            <p:nvGrpSpPr>
              <p:cNvPr id="2130" name="Google Shape;2130;p321"/>
              <p:cNvGrpSpPr/>
              <p:nvPr/>
            </p:nvGrpSpPr>
            <p:grpSpPr>
              <a:xfrm>
                <a:off x="2914545" y="1538157"/>
                <a:ext cx="1246852" cy="1248214"/>
                <a:chOff x="1201738" y="1663700"/>
                <a:chExt cx="1454150" cy="1455738"/>
              </a:xfrm>
            </p:grpSpPr>
            <p:sp>
              <p:nvSpPr>
                <p:cNvPr id="2131" name="Google Shape;2131;p321"/>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B05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321"/>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B05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321"/>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B05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321"/>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B05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5" name="Google Shape;2135;p321"/>
              <p:cNvGrpSpPr/>
              <p:nvPr/>
            </p:nvGrpSpPr>
            <p:grpSpPr>
              <a:xfrm>
                <a:off x="2760730" y="1384339"/>
                <a:ext cx="1554481" cy="1555840"/>
                <a:chOff x="1022350" y="1484312"/>
                <a:chExt cx="1812925" cy="1814513"/>
              </a:xfrm>
            </p:grpSpPr>
            <p:sp>
              <p:nvSpPr>
                <p:cNvPr id="2136" name="Google Shape;2136;p321"/>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B05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321"/>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B05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21"/>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B05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21"/>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B05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40" name="Google Shape;2140;p321"/>
            <p:cNvGrpSpPr/>
            <p:nvPr/>
          </p:nvGrpSpPr>
          <p:grpSpPr>
            <a:xfrm>
              <a:off x="7246079" y="3129903"/>
              <a:ext cx="1880277" cy="1881922"/>
              <a:chOff x="2760730" y="1384339"/>
              <a:chExt cx="1554481" cy="1555840"/>
            </a:xfrm>
          </p:grpSpPr>
          <p:grpSp>
            <p:nvGrpSpPr>
              <p:cNvPr id="2141" name="Google Shape;2141;p321"/>
              <p:cNvGrpSpPr/>
              <p:nvPr/>
            </p:nvGrpSpPr>
            <p:grpSpPr>
              <a:xfrm>
                <a:off x="2914545" y="1538157"/>
                <a:ext cx="1246852" cy="1248214"/>
                <a:chOff x="1201738" y="1663700"/>
                <a:chExt cx="1454150" cy="1455738"/>
              </a:xfrm>
            </p:grpSpPr>
            <p:sp>
              <p:nvSpPr>
                <p:cNvPr id="2142" name="Google Shape;2142;p321"/>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B0F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321"/>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B0F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321"/>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B0F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321"/>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B0F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6" name="Google Shape;2146;p321"/>
              <p:cNvGrpSpPr/>
              <p:nvPr/>
            </p:nvGrpSpPr>
            <p:grpSpPr>
              <a:xfrm>
                <a:off x="2760730" y="1384339"/>
                <a:ext cx="1554481" cy="1555840"/>
                <a:chOff x="1022350" y="1484312"/>
                <a:chExt cx="1812925" cy="1814513"/>
              </a:xfrm>
            </p:grpSpPr>
            <p:sp>
              <p:nvSpPr>
                <p:cNvPr id="2147" name="Google Shape;2147;p321"/>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B0F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21"/>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B0F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321"/>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B0F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321"/>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B0F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51" name="Google Shape;2151;p321"/>
            <p:cNvGrpSpPr/>
            <p:nvPr/>
          </p:nvGrpSpPr>
          <p:grpSpPr>
            <a:xfrm>
              <a:off x="12141796" y="3147526"/>
              <a:ext cx="1880277" cy="1881922"/>
              <a:chOff x="2760730" y="1384339"/>
              <a:chExt cx="1554481" cy="1555840"/>
            </a:xfrm>
          </p:grpSpPr>
          <p:grpSp>
            <p:nvGrpSpPr>
              <p:cNvPr id="2152" name="Google Shape;2152;p321"/>
              <p:cNvGrpSpPr/>
              <p:nvPr/>
            </p:nvGrpSpPr>
            <p:grpSpPr>
              <a:xfrm>
                <a:off x="2914545" y="1538157"/>
                <a:ext cx="1246852" cy="1248214"/>
                <a:chOff x="1201738" y="1663700"/>
                <a:chExt cx="1454150" cy="1455738"/>
              </a:xfrm>
            </p:grpSpPr>
            <p:sp>
              <p:nvSpPr>
                <p:cNvPr id="2153" name="Google Shape;2153;p321"/>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F5496"/>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21"/>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F5496"/>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321"/>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F5496"/>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21"/>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F5496"/>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7" name="Google Shape;2157;p321"/>
              <p:cNvGrpSpPr/>
              <p:nvPr/>
            </p:nvGrpSpPr>
            <p:grpSpPr>
              <a:xfrm>
                <a:off x="2760730" y="1384339"/>
                <a:ext cx="1554481" cy="1555840"/>
                <a:chOff x="1022350" y="1484312"/>
                <a:chExt cx="1812925" cy="1814513"/>
              </a:xfrm>
            </p:grpSpPr>
            <p:sp>
              <p:nvSpPr>
                <p:cNvPr id="2158" name="Google Shape;2158;p321"/>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F5496"/>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321"/>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F5496"/>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321"/>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F5496"/>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21"/>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F5496"/>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62" name="Google Shape;2162;p321"/>
            <p:cNvGrpSpPr/>
            <p:nvPr/>
          </p:nvGrpSpPr>
          <p:grpSpPr>
            <a:xfrm>
              <a:off x="9748319" y="5375577"/>
              <a:ext cx="1880277" cy="1881922"/>
              <a:chOff x="2760730" y="1384339"/>
              <a:chExt cx="1554481" cy="1555840"/>
            </a:xfrm>
          </p:grpSpPr>
          <p:grpSp>
            <p:nvGrpSpPr>
              <p:cNvPr id="2163" name="Google Shape;2163;p321"/>
              <p:cNvGrpSpPr/>
              <p:nvPr/>
            </p:nvGrpSpPr>
            <p:grpSpPr>
              <a:xfrm>
                <a:off x="2914545" y="1538157"/>
                <a:ext cx="1246852" cy="1248214"/>
                <a:chOff x="1201738" y="1663700"/>
                <a:chExt cx="1454150" cy="1455738"/>
              </a:xfrm>
            </p:grpSpPr>
            <p:sp>
              <p:nvSpPr>
                <p:cNvPr id="2164" name="Google Shape;2164;p321"/>
                <p:cNvSpPr/>
                <p:nvPr/>
              </p:nvSpPr>
              <p:spPr>
                <a:xfrm>
                  <a:off x="2079625" y="1663700"/>
                  <a:ext cx="576263" cy="577850"/>
                </a:xfrm>
                <a:custGeom>
                  <a:rect b="b" l="l" r="r" t="t"/>
                  <a:pathLst>
                    <a:path extrusionOk="0" h="270" w="27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75707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21"/>
                <p:cNvSpPr/>
                <p:nvPr/>
              </p:nvSpPr>
              <p:spPr>
                <a:xfrm>
                  <a:off x="1201738" y="1663700"/>
                  <a:ext cx="576263" cy="577850"/>
                </a:xfrm>
                <a:custGeom>
                  <a:rect b="b" l="l" r="r" t="t"/>
                  <a:pathLst>
                    <a:path extrusionOk="0" h="270" w="27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75707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321"/>
                <p:cNvSpPr/>
                <p:nvPr/>
              </p:nvSpPr>
              <p:spPr>
                <a:xfrm>
                  <a:off x="1201738" y="2543175"/>
                  <a:ext cx="576263" cy="576263"/>
                </a:xfrm>
                <a:custGeom>
                  <a:rect b="b" l="l" r="r" t="t"/>
                  <a:pathLst>
                    <a:path extrusionOk="0" h="270" w="27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75707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321"/>
                <p:cNvSpPr/>
                <p:nvPr/>
              </p:nvSpPr>
              <p:spPr>
                <a:xfrm>
                  <a:off x="2079625" y="2543175"/>
                  <a:ext cx="576263" cy="576263"/>
                </a:xfrm>
                <a:custGeom>
                  <a:rect b="b" l="l" r="r" t="t"/>
                  <a:pathLst>
                    <a:path extrusionOk="0" h="270" w="27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75707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8" name="Google Shape;2168;p321"/>
              <p:cNvGrpSpPr/>
              <p:nvPr/>
            </p:nvGrpSpPr>
            <p:grpSpPr>
              <a:xfrm>
                <a:off x="2760730" y="1384339"/>
                <a:ext cx="1554481" cy="1555840"/>
                <a:chOff x="1022350" y="1484312"/>
                <a:chExt cx="1812925" cy="1814513"/>
              </a:xfrm>
            </p:grpSpPr>
            <p:sp>
              <p:nvSpPr>
                <p:cNvPr id="2169" name="Google Shape;2169;p321"/>
                <p:cNvSpPr/>
                <p:nvPr/>
              </p:nvSpPr>
              <p:spPr>
                <a:xfrm>
                  <a:off x="1458913" y="1484312"/>
                  <a:ext cx="941388" cy="209550"/>
                </a:xfrm>
                <a:custGeom>
                  <a:rect b="b" l="l" r="r" t="t"/>
                  <a:pathLst>
                    <a:path extrusionOk="0" h="98" w="441">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75707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321"/>
                <p:cNvSpPr/>
                <p:nvPr/>
              </p:nvSpPr>
              <p:spPr>
                <a:xfrm>
                  <a:off x="1022350" y="1920875"/>
                  <a:ext cx="209550" cy="941388"/>
                </a:xfrm>
                <a:custGeom>
                  <a:rect b="b" l="l" r="r" t="t"/>
                  <a:pathLst>
                    <a:path extrusionOk="0" h="441" w="98">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75707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321"/>
                <p:cNvSpPr/>
                <p:nvPr/>
              </p:nvSpPr>
              <p:spPr>
                <a:xfrm>
                  <a:off x="1458913" y="3089275"/>
                  <a:ext cx="941388" cy="209550"/>
                </a:xfrm>
                <a:custGeom>
                  <a:rect b="b" l="l" r="r" t="t"/>
                  <a:pathLst>
                    <a:path extrusionOk="0" h="98" w="441">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75707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321"/>
                <p:cNvSpPr/>
                <p:nvPr/>
              </p:nvSpPr>
              <p:spPr>
                <a:xfrm>
                  <a:off x="2625725" y="1920875"/>
                  <a:ext cx="209550" cy="941388"/>
                </a:xfrm>
                <a:custGeom>
                  <a:rect b="b" l="l" r="r" t="t"/>
                  <a:pathLst>
                    <a:path extrusionOk="0" h="441" w="98">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75707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73" name="Google Shape;2173;p321"/>
            <p:cNvGrpSpPr/>
            <p:nvPr/>
          </p:nvGrpSpPr>
          <p:grpSpPr>
            <a:xfrm>
              <a:off x="2843520" y="3530105"/>
              <a:ext cx="872551" cy="873099"/>
              <a:chOff x="3687497" y="5603722"/>
              <a:chExt cx="720326" cy="720778"/>
            </a:xfrm>
          </p:grpSpPr>
          <p:sp>
            <p:nvSpPr>
              <p:cNvPr id="2174" name="Google Shape;2174;p321"/>
              <p:cNvSpPr/>
              <p:nvPr/>
            </p:nvSpPr>
            <p:spPr>
              <a:xfrm>
                <a:off x="4185941" y="6102314"/>
                <a:ext cx="125473" cy="125473"/>
              </a:xfrm>
              <a:custGeom>
                <a:rect b="b" l="l" r="r" t="t"/>
                <a:pathLst>
                  <a:path extrusionOk="0" h="125472" w="125472">
                    <a:moveTo>
                      <a:pt x="114784" y="126203"/>
                    </a:moveTo>
                    <a:cubicBezTo>
                      <a:pt x="111860" y="126203"/>
                      <a:pt x="108939" y="125088"/>
                      <a:pt x="106707" y="122859"/>
                    </a:cubicBezTo>
                    <a:lnTo>
                      <a:pt x="3344" y="19495"/>
                    </a:lnTo>
                    <a:cubicBezTo>
                      <a:pt x="-1115" y="15033"/>
                      <a:pt x="-1115" y="7803"/>
                      <a:pt x="3344" y="3344"/>
                    </a:cubicBezTo>
                    <a:cubicBezTo>
                      <a:pt x="7808" y="-1117"/>
                      <a:pt x="15037" y="-1113"/>
                      <a:pt x="19495" y="3344"/>
                    </a:cubicBezTo>
                    <a:lnTo>
                      <a:pt x="122858" y="106708"/>
                    </a:lnTo>
                    <a:cubicBezTo>
                      <a:pt x="127317" y="111170"/>
                      <a:pt x="127317" y="118400"/>
                      <a:pt x="122858" y="122860"/>
                    </a:cubicBezTo>
                    <a:cubicBezTo>
                      <a:pt x="120629" y="125088"/>
                      <a:pt x="117707" y="126203"/>
                      <a:pt x="114784" y="126203"/>
                    </a:cubicBezTo>
                    <a:close/>
                  </a:path>
                </a:pathLst>
              </a:custGeom>
              <a:solidFill>
                <a:srgbClr val="36555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321"/>
              <p:cNvSpPr/>
              <p:nvPr/>
            </p:nvSpPr>
            <p:spPr>
              <a:xfrm>
                <a:off x="3687497" y="5603722"/>
                <a:ext cx="618906" cy="618906"/>
              </a:xfrm>
              <a:custGeom>
                <a:rect b="b" l="l" r="r" t="t"/>
                <a:pathLst>
                  <a:path extrusionOk="0" h="618905" w="618905">
                    <a:moveTo>
                      <a:pt x="528830" y="90758"/>
                    </a:moveTo>
                    <a:cubicBezTo>
                      <a:pt x="470305" y="32232"/>
                      <a:pt x="392490" y="0"/>
                      <a:pt x="309722" y="0"/>
                    </a:cubicBezTo>
                    <a:cubicBezTo>
                      <a:pt x="226953" y="0"/>
                      <a:pt x="149139" y="32232"/>
                      <a:pt x="90612" y="90758"/>
                    </a:cubicBezTo>
                    <a:cubicBezTo>
                      <a:pt x="-30204" y="211576"/>
                      <a:pt x="-30204" y="408159"/>
                      <a:pt x="90612" y="528977"/>
                    </a:cubicBezTo>
                    <a:cubicBezTo>
                      <a:pt x="149139" y="587501"/>
                      <a:pt x="226952" y="619734"/>
                      <a:pt x="309722" y="619734"/>
                    </a:cubicBezTo>
                    <a:cubicBezTo>
                      <a:pt x="392492" y="619734"/>
                      <a:pt x="470305" y="587501"/>
                      <a:pt x="528832" y="528977"/>
                    </a:cubicBezTo>
                    <a:cubicBezTo>
                      <a:pt x="587358" y="470449"/>
                      <a:pt x="619589" y="392636"/>
                      <a:pt x="619589" y="309866"/>
                    </a:cubicBezTo>
                    <a:cubicBezTo>
                      <a:pt x="619589" y="227096"/>
                      <a:pt x="587357" y="149285"/>
                      <a:pt x="528830" y="90758"/>
                    </a:cubicBezTo>
                    <a:close/>
                  </a:path>
                </a:pathLst>
              </a:custGeom>
              <a:solidFill>
                <a:srgbClr val="4ACF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321"/>
              <p:cNvSpPr/>
              <p:nvPr/>
            </p:nvSpPr>
            <p:spPr>
              <a:xfrm>
                <a:off x="4248515" y="6164887"/>
                <a:ext cx="159308" cy="159308"/>
              </a:xfrm>
              <a:custGeom>
                <a:rect b="b" l="l" r="r" t="t"/>
                <a:pathLst>
                  <a:path extrusionOk="0" h="159308" w="159308">
                    <a:moveTo>
                      <a:pt x="157315" y="89478"/>
                    </a:moveTo>
                    <a:lnTo>
                      <a:pt x="71180" y="3343"/>
                    </a:lnTo>
                    <a:cubicBezTo>
                      <a:pt x="66718" y="-1114"/>
                      <a:pt x="59488" y="-1114"/>
                      <a:pt x="55028" y="3343"/>
                    </a:cubicBezTo>
                    <a:lnTo>
                      <a:pt x="3345" y="55026"/>
                    </a:lnTo>
                    <a:cubicBezTo>
                      <a:pt x="-1115" y="59488"/>
                      <a:pt x="-1115" y="66717"/>
                      <a:pt x="3345" y="71176"/>
                    </a:cubicBezTo>
                    <a:lnTo>
                      <a:pt x="89481" y="157311"/>
                    </a:lnTo>
                    <a:cubicBezTo>
                      <a:pt x="91711" y="159540"/>
                      <a:pt x="94635" y="160655"/>
                      <a:pt x="97557" y="160655"/>
                    </a:cubicBezTo>
                    <a:cubicBezTo>
                      <a:pt x="100480" y="160655"/>
                      <a:pt x="103402" y="159540"/>
                      <a:pt x="105634" y="157311"/>
                    </a:cubicBezTo>
                    <a:lnTo>
                      <a:pt x="157316" y="105629"/>
                    </a:lnTo>
                    <a:cubicBezTo>
                      <a:pt x="161773" y="101170"/>
                      <a:pt x="161773" y="93939"/>
                      <a:pt x="157315" y="89478"/>
                    </a:cubicBezTo>
                    <a:close/>
                  </a:path>
                </a:pathLst>
              </a:custGeom>
              <a:solidFill>
                <a:srgbClr val="9BAA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21"/>
              <p:cNvSpPr/>
              <p:nvPr/>
            </p:nvSpPr>
            <p:spPr>
              <a:xfrm>
                <a:off x="4248513" y="6194798"/>
                <a:ext cx="129702" cy="129702"/>
              </a:xfrm>
              <a:custGeom>
                <a:rect b="b" l="l" r="r" t="t"/>
                <a:pathLst>
                  <a:path extrusionOk="0" h="129702" w="129702">
                    <a:moveTo>
                      <a:pt x="28459" y="0"/>
                    </a:moveTo>
                    <a:lnTo>
                      <a:pt x="3344" y="25114"/>
                    </a:lnTo>
                    <a:cubicBezTo>
                      <a:pt x="-1115" y="29576"/>
                      <a:pt x="-1115" y="36806"/>
                      <a:pt x="3344" y="41265"/>
                    </a:cubicBezTo>
                    <a:lnTo>
                      <a:pt x="89480" y="127400"/>
                    </a:lnTo>
                    <a:cubicBezTo>
                      <a:pt x="91710" y="129629"/>
                      <a:pt x="94634" y="130744"/>
                      <a:pt x="97556" y="130744"/>
                    </a:cubicBezTo>
                    <a:cubicBezTo>
                      <a:pt x="100479" y="130744"/>
                      <a:pt x="103401" y="129629"/>
                      <a:pt x="105633" y="127400"/>
                    </a:cubicBezTo>
                    <a:lnTo>
                      <a:pt x="130747" y="102286"/>
                    </a:lnTo>
                    <a:lnTo>
                      <a:pt x="28459" y="0"/>
                    </a:lnTo>
                    <a:close/>
                  </a:path>
                </a:pathLst>
              </a:custGeom>
              <a:solidFill>
                <a:srgbClr val="687F8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21"/>
              <p:cNvSpPr/>
              <p:nvPr/>
            </p:nvSpPr>
            <p:spPr>
              <a:xfrm>
                <a:off x="3774964" y="5691440"/>
                <a:ext cx="444090" cy="444090"/>
              </a:xfrm>
              <a:custGeom>
                <a:rect b="b" l="l" r="r" t="t"/>
                <a:pathLst>
                  <a:path extrusionOk="0" h="444089" w="444089">
                    <a:moveTo>
                      <a:pt x="379413" y="64991"/>
                    </a:moveTo>
                    <a:cubicBezTo>
                      <a:pt x="292757" y="-21664"/>
                      <a:pt x="151756" y="-21664"/>
                      <a:pt x="65098" y="64991"/>
                    </a:cubicBezTo>
                    <a:cubicBezTo>
                      <a:pt x="23119" y="106969"/>
                      <a:pt x="0" y="162783"/>
                      <a:pt x="0" y="222150"/>
                    </a:cubicBezTo>
                    <a:cubicBezTo>
                      <a:pt x="0" y="281517"/>
                      <a:pt x="23119" y="337331"/>
                      <a:pt x="65097" y="379308"/>
                    </a:cubicBezTo>
                    <a:cubicBezTo>
                      <a:pt x="108424" y="422636"/>
                      <a:pt x="165340" y="444302"/>
                      <a:pt x="222254" y="444302"/>
                    </a:cubicBezTo>
                    <a:cubicBezTo>
                      <a:pt x="279169" y="444302"/>
                      <a:pt x="336083" y="422637"/>
                      <a:pt x="379412" y="379308"/>
                    </a:cubicBezTo>
                    <a:cubicBezTo>
                      <a:pt x="466069" y="292650"/>
                      <a:pt x="466069" y="151650"/>
                      <a:pt x="379413" y="64991"/>
                    </a:cubicBezTo>
                    <a:close/>
                  </a:path>
                </a:pathLst>
              </a:custGeom>
              <a:solidFill>
                <a:srgbClr val="E6E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21"/>
              <p:cNvSpPr/>
              <p:nvPr/>
            </p:nvSpPr>
            <p:spPr>
              <a:xfrm>
                <a:off x="4219170" y="5804710"/>
                <a:ext cx="40884" cy="119834"/>
              </a:xfrm>
              <a:custGeom>
                <a:rect b="b" l="l" r="r" t="t"/>
                <a:pathLst>
                  <a:path extrusionOk="0" h="119833" w="40884">
                    <a:moveTo>
                      <a:pt x="30815" y="120299"/>
                    </a:moveTo>
                    <a:cubicBezTo>
                      <a:pt x="24506" y="120299"/>
                      <a:pt x="19396" y="115187"/>
                      <a:pt x="19396" y="108878"/>
                    </a:cubicBezTo>
                    <a:cubicBezTo>
                      <a:pt x="19396" y="76544"/>
                      <a:pt x="13169" y="45235"/>
                      <a:pt x="885" y="15827"/>
                    </a:cubicBezTo>
                    <a:cubicBezTo>
                      <a:pt x="-1546" y="10007"/>
                      <a:pt x="1202" y="3318"/>
                      <a:pt x="7022" y="886"/>
                    </a:cubicBezTo>
                    <a:cubicBezTo>
                      <a:pt x="12846" y="-1546"/>
                      <a:pt x="19531" y="1203"/>
                      <a:pt x="21962" y="7022"/>
                    </a:cubicBezTo>
                    <a:cubicBezTo>
                      <a:pt x="35414" y="39235"/>
                      <a:pt x="42236" y="73505"/>
                      <a:pt x="42236" y="108878"/>
                    </a:cubicBezTo>
                    <a:cubicBezTo>
                      <a:pt x="42235" y="115189"/>
                      <a:pt x="37124" y="120299"/>
                      <a:pt x="30815" y="12029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21"/>
              <p:cNvSpPr/>
              <p:nvPr/>
            </p:nvSpPr>
            <p:spPr>
              <a:xfrm>
                <a:off x="3985797" y="5649401"/>
                <a:ext cx="228389" cy="128293"/>
              </a:xfrm>
              <a:custGeom>
                <a:rect b="b" l="l" r="r" t="t"/>
                <a:pathLst>
                  <a:path extrusionOk="0" h="128292" w="228388">
                    <a:moveTo>
                      <a:pt x="217720" y="129435"/>
                    </a:moveTo>
                    <a:cubicBezTo>
                      <a:pt x="214149" y="129435"/>
                      <a:pt x="210634" y="127765"/>
                      <a:pt x="208405" y="124637"/>
                    </a:cubicBezTo>
                    <a:cubicBezTo>
                      <a:pt x="200572" y="113633"/>
                      <a:pt x="191716" y="103168"/>
                      <a:pt x="182078" y="93531"/>
                    </a:cubicBezTo>
                    <a:cubicBezTo>
                      <a:pt x="136495" y="47946"/>
                      <a:pt x="75887" y="22842"/>
                      <a:pt x="11421" y="22842"/>
                    </a:cubicBezTo>
                    <a:cubicBezTo>
                      <a:pt x="5113" y="22842"/>
                      <a:pt x="0" y="17730"/>
                      <a:pt x="0" y="11421"/>
                    </a:cubicBezTo>
                    <a:cubicBezTo>
                      <a:pt x="0" y="5112"/>
                      <a:pt x="5113" y="0"/>
                      <a:pt x="11421" y="0"/>
                    </a:cubicBezTo>
                    <a:cubicBezTo>
                      <a:pt x="81989" y="0"/>
                      <a:pt x="148330" y="27480"/>
                      <a:pt x="198230" y="77377"/>
                    </a:cubicBezTo>
                    <a:cubicBezTo>
                      <a:pt x="208763" y="87911"/>
                      <a:pt x="218447" y="99355"/>
                      <a:pt x="227014" y="111388"/>
                    </a:cubicBezTo>
                    <a:cubicBezTo>
                      <a:pt x="230670" y="116526"/>
                      <a:pt x="229470" y="123657"/>
                      <a:pt x="224333" y="127316"/>
                    </a:cubicBezTo>
                    <a:cubicBezTo>
                      <a:pt x="222325" y="128747"/>
                      <a:pt x="220010" y="129435"/>
                      <a:pt x="217720" y="1294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321"/>
              <p:cNvSpPr/>
              <p:nvPr/>
            </p:nvSpPr>
            <p:spPr>
              <a:xfrm>
                <a:off x="3844255" y="5822990"/>
                <a:ext cx="77539" cy="174816"/>
              </a:xfrm>
              <a:custGeom>
                <a:rect b="b" l="l" r="r" t="t"/>
                <a:pathLst>
                  <a:path extrusionOk="0" h="174816" w="77539">
                    <a:moveTo>
                      <a:pt x="66237" y="0"/>
                    </a:moveTo>
                    <a:lnTo>
                      <a:pt x="11421" y="0"/>
                    </a:lnTo>
                    <a:cubicBezTo>
                      <a:pt x="5113" y="0"/>
                      <a:pt x="0" y="5112"/>
                      <a:pt x="0" y="11421"/>
                    </a:cubicBezTo>
                    <a:lnTo>
                      <a:pt x="0" y="163690"/>
                    </a:lnTo>
                    <a:cubicBezTo>
                      <a:pt x="0" y="169999"/>
                      <a:pt x="5113" y="175111"/>
                      <a:pt x="11421" y="175111"/>
                    </a:cubicBezTo>
                    <a:lnTo>
                      <a:pt x="66237" y="175111"/>
                    </a:lnTo>
                    <a:cubicBezTo>
                      <a:pt x="72545" y="175111"/>
                      <a:pt x="77658" y="169999"/>
                      <a:pt x="77658" y="163690"/>
                    </a:cubicBezTo>
                    <a:lnTo>
                      <a:pt x="77658" y="11419"/>
                    </a:lnTo>
                    <a:cubicBezTo>
                      <a:pt x="77658" y="5112"/>
                      <a:pt x="72545" y="0"/>
                      <a:pt x="66237" y="0"/>
                    </a:cubicBezTo>
                    <a:close/>
                  </a:path>
                </a:pathLst>
              </a:custGeom>
              <a:solidFill>
                <a:srgbClr val="9BAA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321"/>
              <p:cNvSpPr/>
              <p:nvPr/>
            </p:nvSpPr>
            <p:spPr>
              <a:xfrm>
                <a:off x="3953889" y="5841262"/>
                <a:ext cx="77539" cy="156489"/>
              </a:xfrm>
              <a:custGeom>
                <a:rect b="b" l="l" r="r" t="t"/>
                <a:pathLst>
                  <a:path extrusionOk="0" h="156488" w="77539">
                    <a:moveTo>
                      <a:pt x="66237" y="0"/>
                    </a:moveTo>
                    <a:lnTo>
                      <a:pt x="11421" y="0"/>
                    </a:lnTo>
                    <a:cubicBezTo>
                      <a:pt x="5113" y="0"/>
                      <a:pt x="0" y="5112"/>
                      <a:pt x="0" y="11421"/>
                    </a:cubicBezTo>
                    <a:lnTo>
                      <a:pt x="0" y="145418"/>
                    </a:lnTo>
                    <a:cubicBezTo>
                      <a:pt x="0" y="151726"/>
                      <a:pt x="5113" y="156838"/>
                      <a:pt x="11421" y="156838"/>
                    </a:cubicBezTo>
                    <a:lnTo>
                      <a:pt x="66237" y="156838"/>
                    </a:lnTo>
                    <a:cubicBezTo>
                      <a:pt x="72545" y="156838"/>
                      <a:pt x="77658" y="151726"/>
                      <a:pt x="77658" y="145418"/>
                    </a:cubicBezTo>
                    <a:lnTo>
                      <a:pt x="77658" y="11421"/>
                    </a:lnTo>
                    <a:cubicBezTo>
                      <a:pt x="77658" y="5111"/>
                      <a:pt x="72545" y="0"/>
                      <a:pt x="66237" y="0"/>
                    </a:cubicBezTo>
                    <a:close/>
                  </a:path>
                </a:pathLst>
              </a:custGeom>
              <a:solidFill>
                <a:srgbClr val="F035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21"/>
              <p:cNvSpPr/>
              <p:nvPr/>
            </p:nvSpPr>
            <p:spPr>
              <a:xfrm>
                <a:off x="4063522" y="5786444"/>
                <a:ext cx="77539" cy="211471"/>
              </a:xfrm>
              <a:custGeom>
                <a:rect b="b" l="l" r="r" t="t"/>
                <a:pathLst>
                  <a:path extrusionOk="0" h="211471" w="77539">
                    <a:moveTo>
                      <a:pt x="66237" y="0"/>
                    </a:moveTo>
                    <a:lnTo>
                      <a:pt x="11421" y="0"/>
                    </a:lnTo>
                    <a:cubicBezTo>
                      <a:pt x="5112" y="0"/>
                      <a:pt x="0" y="5112"/>
                      <a:pt x="0" y="11421"/>
                    </a:cubicBezTo>
                    <a:lnTo>
                      <a:pt x="0" y="200234"/>
                    </a:lnTo>
                    <a:cubicBezTo>
                      <a:pt x="0" y="206543"/>
                      <a:pt x="5112" y="211655"/>
                      <a:pt x="11421" y="211655"/>
                    </a:cubicBezTo>
                    <a:lnTo>
                      <a:pt x="66237" y="211655"/>
                    </a:lnTo>
                    <a:cubicBezTo>
                      <a:pt x="72546" y="211655"/>
                      <a:pt x="77657" y="206543"/>
                      <a:pt x="77657" y="200234"/>
                    </a:cubicBezTo>
                    <a:lnTo>
                      <a:pt x="77657" y="11421"/>
                    </a:lnTo>
                    <a:cubicBezTo>
                      <a:pt x="77658" y="5112"/>
                      <a:pt x="72546" y="0"/>
                      <a:pt x="66237" y="0"/>
                    </a:cubicBezTo>
                    <a:close/>
                  </a:path>
                </a:pathLst>
              </a:custGeom>
              <a:solidFill>
                <a:srgbClr val="FF8C2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21"/>
              <p:cNvSpPr/>
              <p:nvPr/>
            </p:nvSpPr>
            <p:spPr>
              <a:xfrm>
                <a:off x="3819892" y="5975259"/>
                <a:ext cx="345403" cy="22557"/>
              </a:xfrm>
              <a:custGeom>
                <a:rect b="b" l="l" r="r" t="t"/>
                <a:pathLst>
                  <a:path extrusionOk="0" h="22556" w="345403">
                    <a:moveTo>
                      <a:pt x="334230" y="22840"/>
                    </a:moveTo>
                    <a:lnTo>
                      <a:pt x="11421" y="22840"/>
                    </a:lnTo>
                    <a:cubicBezTo>
                      <a:pt x="5113" y="22840"/>
                      <a:pt x="0" y="17728"/>
                      <a:pt x="0" y="11419"/>
                    </a:cubicBezTo>
                    <a:cubicBezTo>
                      <a:pt x="0" y="5111"/>
                      <a:pt x="5113" y="0"/>
                      <a:pt x="11421" y="0"/>
                    </a:cubicBezTo>
                    <a:lnTo>
                      <a:pt x="334232" y="0"/>
                    </a:lnTo>
                    <a:cubicBezTo>
                      <a:pt x="340541" y="0"/>
                      <a:pt x="345651" y="5112"/>
                      <a:pt x="345651" y="11419"/>
                    </a:cubicBezTo>
                    <a:cubicBezTo>
                      <a:pt x="345651" y="17727"/>
                      <a:pt x="340539" y="22840"/>
                      <a:pt x="334230" y="22840"/>
                    </a:cubicBezTo>
                    <a:close/>
                  </a:path>
                </a:pathLst>
              </a:custGeom>
              <a:solidFill>
                <a:srgbClr val="36555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5" name="Google Shape;2185;p321"/>
            <p:cNvGrpSpPr/>
            <p:nvPr/>
          </p:nvGrpSpPr>
          <p:grpSpPr>
            <a:xfrm>
              <a:off x="7703061" y="3568916"/>
              <a:ext cx="997947" cy="997947"/>
              <a:chOff x="5630280" y="3639020"/>
              <a:chExt cx="906227" cy="906227"/>
            </a:xfrm>
          </p:grpSpPr>
          <p:pic>
            <p:nvPicPr>
              <p:cNvPr id="2186" name="Google Shape;2186;p321"/>
              <p:cNvPicPr preferRelativeResize="0"/>
              <p:nvPr/>
            </p:nvPicPr>
            <p:blipFill rotWithShape="1">
              <a:blip r:embed="rId4">
                <a:alphaModFix/>
              </a:blip>
              <a:srcRect b="0" l="0" r="0" t="0"/>
              <a:stretch/>
            </p:blipFill>
            <p:spPr>
              <a:xfrm>
                <a:off x="5630280" y="3639020"/>
                <a:ext cx="906227" cy="906227"/>
              </a:xfrm>
              <a:prstGeom prst="rect">
                <a:avLst/>
              </a:prstGeom>
              <a:noFill/>
              <a:ln>
                <a:noFill/>
              </a:ln>
            </p:spPr>
          </p:pic>
          <p:pic>
            <p:nvPicPr>
              <p:cNvPr id="2187" name="Google Shape;2187;p321"/>
              <p:cNvPicPr preferRelativeResize="0"/>
              <p:nvPr/>
            </p:nvPicPr>
            <p:blipFill rotWithShape="1">
              <a:blip r:embed="rId5">
                <a:alphaModFix/>
              </a:blip>
              <a:srcRect b="0" l="0" r="0" t="0"/>
              <a:stretch/>
            </p:blipFill>
            <p:spPr>
              <a:xfrm>
                <a:off x="5918977" y="3888985"/>
                <a:ext cx="319371" cy="319371"/>
              </a:xfrm>
              <a:prstGeom prst="rect">
                <a:avLst/>
              </a:prstGeom>
              <a:noFill/>
              <a:ln>
                <a:noFill/>
              </a:ln>
            </p:spPr>
          </p:pic>
        </p:grpSp>
        <p:sp>
          <p:nvSpPr>
            <p:cNvPr id="2188" name="Google Shape;2188;p321"/>
            <p:cNvSpPr/>
            <p:nvPr/>
          </p:nvSpPr>
          <p:spPr>
            <a:xfrm rot="2521188">
              <a:off x="3844269" y="4875642"/>
              <a:ext cx="1185176" cy="587050"/>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9" name="Google Shape;2189;p321"/>
            <p:cNvSpPr/>
            <p:nvPr/>
          </p:nvSpPr>
          <p:spPr>
            <a:xfrm rot="2521188">
              <a:off x="9013624" y="4840983"/>
              <a:ext cx="1185176" cy="587050"/>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0" name="Google Shape;2190;p321"/>
            <p:cNvSpPr/>
            <p:nvPr/>
          </p:nvSpPr>
          <p:spPr>
            <a:xfrm rot="-2073851">
              <a:off x="6361100" y="4860784"/>
              <a:ext cx="1185176" cy="587050"/>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1" name="Google Shape;2191;p321"/>
            <p:cNvSpPr/>
            <p:nvPr/>
          </p:nvSpPr>
          <p:spPr>
            <a:xfrm rot="-2073851">
              <a:off x="11274419" y="4910796"/>
              <a:ext cx="1185176" cy="587050"/>
            </a:xfrm>
            <a:prstGeom prst="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2" name="Google Shape;2192;p321"/>
            <p:cNvSpPr txBox="1"/>
            <p:nvPr/>
          </p:nvSpPr>
          <p:spPr>
            <a:xfrm>
              <a:off x="1828945" y="2260286"/>
              <a:ext cx="2922749" cy="93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Enhanced productivity</a:t>
              </a:r>
              <a:endParaRPr/>
            </a:p>
          </p:txBody>
        </p:sp>
        <p:sp>
          <p:nvSpPr>
            <p:cNvPr id="2193" name="Google Shape;2193;p321"/>
            <p:cNvSpPr txBox="1"/>
            <p:nvPr/>
          </p:nvSpPr>
          <p:spPr>
            <a:xfrm>
              <a:off x="4296202" y="7274038"/>
              <a:ext cx="2901387"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Scale quickly</a:t>
              </a:r>
              <a:endParaRPr/>
            </a:p>
          </p:txBody>
        </p:sp>
        <p:sp>
          <p:nvSpPr>
            <p:cNvPr id="2194" name="Google Shape;2194;p321"/>
            <p:cNvSpPr txBox="1"/>
            <p:nvPr/>
          </p:nvSpPr>
          <p:spPr>
            <a:xfrm>
              <a:off x="6513072" y="2260285"/>
              <a:ext cx="3379062"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Run anywhere</a:t>
              </a:r>
              <a:endParaRPr/>
            </a:p>
          </p:txBody>
        </p:sp>
        <p:sp>
          <p:nvSpPr>
            <p:cNvPr id="2195" name="Google Shape;2195;p321"/>
            <p:cNvSpPr txBox="1"/>
            <p:nvPr/>
          </p:nvSpPr>
          <p:spPr>
            <a:xfrm>
              <a:off x="11486623" y="2260281"/>
              <a:ext cx="3031486" cy="93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Simple and faster deployment</a:t>
              </a:r>
              <a:endParaRPr/>
            </a:p>
          </p:txBody>
        </p:sp>
        <p:sp>
          <p:nvSpPr>
            <p:cNvPr id="2196" name="Google Shape;2196;p321"/>
            <p:cNvSpPr txBox="1"/>
            <p:nvPr/>
          </p:nvSpPr>
          <p:spPr>
            <a:xfrm>
              <a:off x="9053715" y="7313881"/>
              <a:ext cx="3406248" cy="93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Increased portability</a:t>
              </a:r>
              <a:endParaRPr/>
            </a:p>
          </p:txBody>
        </p:sp>
        <p:pic>
          <p:nvPicPr>
            <p:cNvPr id="2197" name="Google Shape;2197;p321"/>
            <p:cNvPicPr preferRelativeResize="0"/>
            <p:nvPr/>
          </p:nvPicPr>
          <p:blipFill rotWithShape="1">
            <a:blip r:embed="rId6">
              <a:alphaModFix/>
            </a:blip>
            <a:srcRect b="0" l="0" r="0" t="0"/>
            <a:stretch/>
          </p:blipFill>
          <p:spPr>
            <a:xfrm>
              <a:off x="5365870" y="5896858"/>
              <a:ext cx="718787" cy="721919"/>
            </a:xfrm>
            <a:prstGeom prst="rect">
              <a:avLst/>
            </a:prstGeom>
            <a:noFill/>
            <a:ln>
              <a:noFill/>
            </a:ln>
          </p:spPr>
        </p:pic>
      </p:grpSp>
      <p:sp>
        <p:nvSpPr>
          <p:cNvPr id="2198" name="Google Shape;2198;p321"/>
          <p:cNvSpPr/>
          <p:nvPr/>
        </p:nvSpPr>
        <p:spPr>
          <a:xfrm>
            <a:off x="-4040628" y="8324949"/>
            <a:ext cx="12999309" cy="1037270"/>
          </a:xfrm>
          <a:prstGeom prst="rect">
            <a:avLst/>
          </a:prstGeom>
          <a:noFill/>
          <a:ln>
            <a:noFill/>
          </a:ln>
        </p:spPr>
        <p:txBody>
          <a:bodyPr anchorCtr="0" anchor="ctr" bIns="45700" lIns="91425" spcFirstLastPara="1" rIns="91425" wrap="square" tIns="45700">
            <a:noAutofit/>
          </a:bodyPr>
          <a:lstStyle/>
          <a:p>
            <a:pPr indent="-228600" lvl="0" marL="457200" marR="0" rtl="0" algn="ctr">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Source: https://tsa.com/top-5-benefits-of-containerization/</a:t>
            </a:r>
            <a:endParaRPr/>
          </a:p>
          <a:p>
            <a:pPr indent="-228600" lvl="0" marL="45720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p:txBody>
      </p:sp>
      <p:pic>
        <p:nvPicPr>
          <p:cNvPr id="2199" name="Google Shape;2199;p321"/>
          <p:cNvPicPr preferRelativeResize="0"/>
          <p:nvPr/>
        </p:nvPicPr>
        <p:blipFill rotWithShape="1">
          <a:blip r:embed="rId7">
            <a:alphaModFix/>
          </a:blip>
          <a:srcRect b="0" l="0" r="0" t="0"/>
          <a:stretch/>
        </p:blipFill>
        <p:spPr>
          <a:xfrm>
            <a:off x="10120421" y="5791771"/>
            <a:ext cx="1062348" cy="1062348"/>
          </a:xfrm>
          <a:prstGeom prst="rect">
            <a:avLst/>
          </a:prstGeom>
          <a:noFill/>
          <a:ln>
            <a:noFill/>
          </a:ln>
        </p:spPr>
      </p:pic>
      <p:pic>
        <p:nvPicPr>
          <p:cNvPr id="2200" name="Google Shape;2200;p321"/>
          <p:cNvPicPr preferRelativeResize="0"/>
          <p:nvPr/>
        </p:nvPicPr>
        <p:blipFill rotWithShape="1">
          <a:blip r:embed="rId8">
            <a:alphaModFix/>
          </a:blip>
          <a:srcRect b="0" l="0" r="0" t="0"/>
          <a:stretch/>
        </p:blipFill>
        <p:spPr>
          <a:xfrm>
            <a:off x="12547838" y="3385748"/>
            <a:ext cx="1141196" cy="11411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8"/>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latin typeface="Open Sans"/>
                <a:ea typeface="Open Sans"/>
                <a:cs typeface="Open Sans"/>
                <a:sym typeface="Open Sans"/>
              </a:rPr>
              <a:t>Securing the Hosts</a:t>
            </a:r>
            <a:endParaRPr>
              <a:latin typeface="Open Sans"/>
              <a:ea typeface="Open Sans"/>
              <a:cs typeface="Open Sans"/>
              <a:sym typeface="Open Sans"/>
            </a:endParaRPr>
          </a:p>
        </p:txBody>
      </p:sp>
      <p:sp>
        <p:nvSpPr>
          <p:cNvPr id="201" name="Google Shape;201;p258"/>
          <p:cNvSpPr/>
          <p:nvPr/>
        </p:nvSpPr>
        <p:spPr>
          <a:xfrm>
            <a:off x="6070600" y="816352"/>
            <a:ext cx="413154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258"/>
          <p:cNvSpPr/>
          <p:nvPr/>
        </p:nvSpPr>
        <p:spPr>
          <a:xfrm>
            <a:off x="1827354" y="1433166"/>
            <a:ext cx="12558816" cy="1021134"/>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Securing individual devices, also known as hosts, on your network is a critical layer of defense in an overall network security strategy. To protect these devices effectively:</a:t>
            </a:r>
            <a:endParaRPr b="0" i="0" sz="2200" u="none" cap="none" strike="noStrike">
              <a:solidFill>
                <a:srgbClr val="FFFFFF"/>
              </a:solidFill>
              <a:latin typeface="Open Sans"/>
              <a:ea typeface="Open Sans"/>
              <a:cs typeface="Open Sans"/>
              <a:sym typeface="Open Sans"/>
            </a:endParaRPr>
          </a:p>
        </p:txBody>
      </p:sp>
      <p:sp>
        <p:nvSpPr>
          <p:cNvPr id="203" name="Google Shape;203;p258"/>
          <p:cNvSpPr/>
          <p:nvPr/>
        </p:nvSpPr>
        <p:spPr>
          <a:xfrm>
            <a:off x="6070599" y="3521263"/>
            <a:ext cx="8871086" cy="1627000"/>
          </a:xfrm>
          <a:prstGeom prst="roundRect">
            <a:avLst>
              <a:gd fmla="val 16667" name="adj"/>
            </a:avLst>
          </a:prstGeom>
          <a:noFill/>
          <a:ln cap="flat" cmpd="sng" w="19050">
            <a:solidFill>
              <a:srgbClr val="162E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Use antivirus software, endpoint detection and response tools, and mobile device management systems to guard against malware and unauthorized access.</a:t>
            </a:r>
            <a:endParaRPr b="0" i="0" sz="2200" u="none" cap="none" strike="noStrike">
              <a:solidFill>
                <a:srgbClr val="404040"/>
              </a:solidFill>
              <a:latin typeface="Open Sans"/>
              <a:ea typeface="Open Sans"/>
              <a:cs typeface="Open Sans"/>
              <a:sym typeface="Open Sans"/>
            </a:endParaRPr>
          </a:p>
        </p:txBody>
      </p:sp>
      <p:sp>
        <p:nvSpPr>
          <p:cNvPr id="204" name="Google Shape;204;p258"/>
          <p:cNvSpPr/>
          <p:nvPr/>
        </p:nvSpPr>
        <p:spPr>
          <a:xfrm>
            <a:off x="6070599" y="5918019"/>
            <a:ext cx="8871085" cy="1397181"/>
          </a:xfrm>
          <a:prstGeom prst="roundRect">
            <a:avLst>
              <a:gd fmla="val 16667" name="adj"/>
            </a:avLst>
          </a:prstGeom>
          <a:noFill/>
          <a:ln cap="flat" cmpd="sng" w="19050">
            <a:solidFill>
              <a:srgbClr val="162E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Enhance security with multiple forms of verification to protect against unauthorized entry</a:t>
            </a:r>
            <a:endParaRPr b="0" i="0" sz="2200" u="none" cap="none" strike="noStrike">
              <a:solidFill>
                <a:srgbClr val="404040"/>
              </a:solidFill>
              <a:latin typeface="Open Sans"/>
              <a:ea typeface="Open Sans"/>
              <a:cs typeface="Open Sans"/>
              <a:sym typeface="Open Sans"/>
            </a:endParaRPr>
          </a:p>
        </p:txBody>
      </p:sp>
      <p:sp>
        <p:nvSpPr>
          <p:cNvPr id="205" name="Google Shape;205;p258"/>
          <p:cNvSpPr/>
          <p:nvPr/>
        </p:nvSpPr>
        <p:spPr>
          <a:xfrm>
            <a:off x="6299300" y="2936640"/>
            <a:ext cx="4148206" cy="687300"/>
          </a:xfrm>
          <a:prstGeom prst="roundRect">
            <a:avLst>
              <a:gd fmla="val 16667" name="adj"/>
            </a:avLst>
          </a:prstGeom>
          <a:solidFill>
            <a:srgbClr val="FF766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Endpoint security solutions</a:t>
            </a:r>
            <a:endParaRPr b="1" i="0" sz="2200" u="none" cap="none" strike="noStrike">
              <a:solidFill>
                <a:schemeClr val="lt1"/>
              </a:solidFill>
              <a:latin typeface="Open Sans"/>
              <a:ea typeface="Open Sans"/>
              <a:cs typeface="Open Sans"/>
              <a:sym typeface="Open Sans"/>
            </a:endParaRPr>
          </a:p>
        </p:txBody>
      </p:sp>
      <p:sp>
        <p:nvSpPr>
          <p:cNvPr id="206" name="Google Shape;206;p258"/>
          <p:cNvSpPr/>
          <p:nvPr/>
        </p:nvSpPr>
        <p:spPr>
          <a:xfrm>
            <a:off x="6299200" y="5476182"/>
            <a:ext cx="4148306" cy="687300"/>
          </a:xfrm>
          <a:prstGeom prst="roundRect">
            <a:avLst>
              <a:gd fmla="val 16667" name="adj"/>
            </a:avLst>
          </a:prstGeom>
          <a:solidFill>
            <a:srgbClr val="FF766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Multifactor authentication</a:t>
            </a:r>
            <a:endParaRPr b="1" i="0" sz="2200" u="none" cap="none" strike="noStrike">
              <a:solidFill>
                <a:schemeClr val="lt1"/>
              </a:solidFill>
              <a:latin typeface="Open Sans"/>
              <a:ea typeface="Open Sans"/>
              <a:cs typeface="Open Sans"/>
              <a:sym typeface="Open Sans"/>
            </a:endParaRPr>
          </a:p>
        </p:txBody>
      </p:sp>
      <p:pic>
        <p:nvPicPr>
          <p:cNvPr id="207" name="Google Shape;207;p258"/>
          <p:cNvPicPr preferRelativeResize="0"/>
          <p:nvPr/>
        </p:nvPicPr>
        <p:blipFill rotWithShape="1">
          <a:blip r:embed="rId3">
            <a:alphaModFix/>
          </a:blip>
          <a:srcRect b="0" l="0" r="0" t="0"/>
          <a:stretch/>
        </p:blipFill>
        <p:spPr>
          <a:xfrm>
            <a:off x="1314315" y="3280290"/>
            <a:ext cx="3906520" cy="362712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322"/>
          <p:cNvSpPr/>
          <p:nvPr/>
        </p:nvSpPr>
        <p:spPr>
          <a:xfrm>
            <a:off x="1420256" y="2213401"/>
            <a:ext cx="7675617" cy="5500540"/>
          </a:xfrm>
          <a:prstGeom prst="roundRect">
            <a:avLst>
              <a:gd fmla="val 2904"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15000"/>
              </a:lnSpc>
              <a:spcBef>
                <a:spcPts val="0"/>
              </a:spcBef>
              <a:spcAft>
                <a:spcPts val="0"/>
              </a:spcAft>
              <a:buClr>
                <a:srgbClr val="000000"/>
              </a:buClr>
              <a:buSzPts val="1800"/>
              <a:buFont typeface="Arial"/>
              <a:buChar char="•"/>
            </a:pPr>
            <a:r>
              <a:rPr b="0" i="0" lang="en-US" sz="2200" u="none" cap="none" strike="noStrike">
                <a:solidFill>
                  <a:srgbClr val="404040"/>
                </a:solidFill>
                <a:latin typeface="Open Sans"/>
                <a:ea typeface="Open Sans"/>
                <a:cs typeface="Open Sans"/>
                <a:sym typeface="Open Sans"/>
              </a:rPr>
              <a:t>Docker is an open-source containerization platform used to create, deploy, and manage containers.</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1800"/>
              <a:buFont typeface="Arial"/>
              <a:buChar char="•"/>
            </a:pPr>
            <a:r>
              <a:rPr b="0" i="0" lang="en-US" sz="2200" u="none" cap="none" strike="noStrike">
                <a:solidFill>
                  <a:srgbClr val="404040"/>
                </a:solidFill>
                <a:latin typeface="Open Sans"/>
                <a:ea typeface="Open Sans"/>
                <a:cs typeface="Open Sans"/>
                <a:sym typeface="Open Sans"/>
              </a:rPr>
              <a:t>It provides a simple and efficient way for developers to package and run applications in containers.</a:t>
            </a:r>
            <a:endParaRPr/>
          </a:p>
          <a:p>
            <a:pPr indent="-228600" lvl="0" marL="342900" marR="0" rtl="0" algn="l">
              <a:lnSpc>
                <a:spcPct val="115000"/>
              </a:lnSpc>
              <a:spcBef>
                <a:spcPts val="0"/>
              </a:spcBef>
              <a:spcAft>
                <a:spcPts val="0"/>
              </a:spcAft>
              <a:buClr>
                <a:srgbClr val="000000"/>
              </a:buClr>
              <a:buSzPts val="18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1800"/>
              <a:buFont typeface="Arial"/>
              <a:buChar char="•"/>
            </a:pPr>
            <a:r>
              <a:rPr b="0" i="0" lang="en-US" sz="2200" u="none" cap="none" strike="noStrike">
                <a:solidFill>
                  <a:srgbClr val="404040"/>
                </a:solidFill>
                <a:latin typeface="Open Sans"/>
                <a:ea typeface="Open Sans"/>
                <a:cs typeface="Open Sans"/>
                <a:sym typeface="Open Sans"/>
              </a:rPr>
              <a:t>It streamlines the delivery of applications by isolating them from infrastructure.</a:t>
            </a:r>
            <a:endParaRPr/>
          </a:p>
          <a:p>
            <a:pPr indent="-228600" lvl="0" marL="342900" marR="0" rtl="0" algn="l">
              <a:lnSpc>
                <a:spcPct val="115000"/>
              </a:lnSpc>
              <a:spcBef>
                <a:spcPts val="0"/>
              </a:spcBef>
              <a:spcAft>
                <a:spcPts val="0"/>
              </a:spcAft>
              <a:buClr>
                <a:srgbClr val="000000"/>
              </a:buClr>
              <a:buSzPts val="18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1800"/>
              <a:buFont typeface="Arial"/>
              <a:buChar char="•"/>
            </a:pPr>
            <a:r>
              <a:rPr b="0" i="0" lang="en-US" sz="2200" u="none" cap="none" strike="noStrike">
                <a:solidFill>
                  <a:srgbClr val="404040"/>
                </a:solidFill>
                <a:latin typeface="Open Sans"/>
                <a:ea typeface="Open Sans"/>
                <a:cs typeface="Open Sans"/>
                <a:sym typeface="Open Sans"/>
              </a:rPr>
              <a:t>Docker has a limitation: it requires manual container provisioning and is not scalable in large environments.</a:t>
            </a:r>
            <a:endParaRPr/>
          </a:p>
        </p:txBody>
      </p:sp>
      <p:sp>
        <p:nvSpPr>
          <p:cNvPr id="2206" name="Google Shape;2206;p322"/>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90000"/>
              </a:lnSpc>
              <a:spcBef>
                <a:spcPts val="100"/>
              </a:spcBef>
              <a:spcAft>
                <a:spcPts val="0"/>
              </a:spcAft>
              <a:buSzPts val="1400"/>
              <a:buNone/>
            </a:pPr>
            <a:r>
              <a:rPr b="1" lang="en-US" sz="2800">
                <a:solidFill>
                  <a:srgbClr val="3F3F3F"/>
                </a:solidFill>
                <a:latin typeface="Open Sans"/>
                <a:ea typeface="Open Sans"/>
                <a:cs typeface="Open Sans"/>
                <a:sym typeface="Open Sans"/>
              </a:rPr>
              <a:t>Docker</a:t>
            </a:r>
            <a:endParaRPr>
              <a:solidFill>
                <a:srgbClr val="3F3F3F"/>
              </a:solidFill>
            </a:endParaRPr>
          </a:p>
        </p:txBody>
      </p:sp>
      <p:sp>
        <p:nvSpPr>
          <p:cNvPr id="2207" name="Google Shape;2207;p322"/>
          <p:cNvSpPr/>
          <p:nvPr/>
        </p:nvSpPr>
        <p:spPr>
          <a:xfrm>
            <a:off x="-4085019" y="8321345"/>
            <a:ext cx="12999309" cy="1037270"/>
          </a:xfrm>
          <a:prstGeom prst="rect">
            <a:avLst/>
          </a:prstGeom>
          <a:noFill/>
          <a:ln>
            <a:noFill/>
          </a:ln>
        </p:spPr>
        <p:txBody>
          <a:bodyPr anchorCtr="0" anchor="ctr" bIns="45700" lIns="91425" spcFirstLastPara="1" rIns="91425" wrap="square" tIns="45700">
            <a:noAutofit/>
          </a:bodyPr>
          <a:lstStyle/>
          <a:p>
            <a:pPr indent="-228600" lvl="0" marL="457200" marR="0" rtl="0" algn="ctr">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Source: https://tsa.com/top-5-benefits-of-containerization/</a:t>
            </a:r>
            <a:endParaRPr/>
          </a:p>
          <a:p>
            <a:pPr indent="-228600" lvl="0" marL="45720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p:txBody>
      </p:sp>
      <p:grpSp>
        <p:nvGrpSpPr>
          <p:cNvPr id="2208" name="Google Shape;2208;p322"/>
          <p:cNvGrpSpPr/>
          <p:nvPr/>
        </p:nvGrpSpPr>
        <p:grpSpPr>
          <a:xfrm>
            <a:off x="9724725" y="1694645"/>
            <a:ext cx="6037579" cy="6464387"/>
            <a:chOff x="9845040" y="1742771"/>
            <a:chExt cx="6037579" cy="6464387"/>
          </a:xfrm>
        </p:grpSpPr>
        <p:sp>
          <p:nvSpPr>
            <p:cNvPr id="2209" name="Google Shape;2209;p322"/>
            <p:cNvSpPr/>
            <p:nvPr/>
          </p:nvSpPr>
          <p:spPr>
            <a:xfrm>
              <a:off x="9845040" y="7169888"/>
              <a:ext cx="5989320" cy="1037270"/>
            </a:xfrm>
            <a:prstGeom prst="rect">
              <a:avLst/>
            </a:prstGeom>
            <a:solidFill>
              <a:srgbClr val="A7EBD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Infrastructure (Physical server)</a:t>
              </a:r>
              <a:endParaRPr/>
            </a:p>
          </p:txBody>
        </p:sp>
        <p:sp>
          <p:nvSpPr>
            <p:cNvPr id="2210" name="Google Shape;2210;p322"/>
            <p:cNvSpPr/>
            <p:nvPr/>
          </p:nvSpPr>
          <p:spPr>
            <a:xfrm>
              <a:off x="9893299" y="4572000"/>
              <a:ext cx="5989320" cy="1037270"/>
            </a:xfrm>
            <a:prstGeom prst="rect">
              <a:avLst/>
            </a:prstGeom>
            <a:solidFill>
              <a:srgbClr val="C55A1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Docker engine</a:t>
              </a:r>
              <a:endParaRPr/>
            </a:p>
          </p:txBody>
        </p:sp>
        <p:sp>
          <p:nvSpPr>
            <p:cNvPr id="2211" name="Google Shape;2211;p322"/>
            <p:cNvSpPr/>
            <p:nvPr/>
          </p:nvSpPr>
          <p:spPr>
            <a:xfrm>
              <a:off x="9845040" y="5883441"/>
              <a:ext cx="5989320" cy="1037270"/>
            </a:xfrm>
            <a:prstGeom prst="rect">
              <a:avLst/>
            </a:prstGeom>
            <a:solidFill>
              <a:schemeClr val="accen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rgbClr val="3F3F3F"/>
                  </a:solidFill>
                  <a:latin typeface="Open Sans"/>
                  <a:ea typeface="Open Sans"/>
                  <a:cs typeface="Open Sans"/>
                  <a:sym typeface="Open Sans"/>
                </a:rPr>
                <a:t>Host operating system</a:t>
              </a:r>
              <a:endParaRPr/>
            </a:p>
          </p:txBody>
        </p:sp>
        <p:sp>
          <p:nvSpPr>
            <p:cNvPr id="2212" name="Google Shape;2212;p322"/>
            <p:cNvSpPr/>
            <p:nvPr/>
          </p:nvSpPr>
          <p:spPr>
            <a:xfrm>
              <a:off x="9845040" y="1742771"/>
              <a:ext cx="1403349" cy="2692143"/>
            </a:xfrm>
            <a:prstGeom prst="rect">
              <a:avLst/>
            </a:prstGeom>
            <a:solidFill>
              <a:srgbClr val="F4B08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3" name="Google Shape;2213;p322"/>
            <p:cNvSpPr/>
            <p:nvPr/>
          </p:nvSpPr>
          <p:spPr>
            <a:xfrm>
              <a:off x="11626531" y="1785522"/>
              <a:ext cx="1325880" cy="2692143"/>
            </a:xfrm>
            <a:prstGeom prst="rect">
              <a:avLst/>
            </a:prstGeom>
            <a:solidFill>
              <a:srgbClr val="F4B08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4" name="Google Shape;2214;p322"/>
            <p:cNvSpPr/>
            <p:nvPr/>
          </p:nvSpPr>
          <p:spPr>
            <a:xfrm>
              <a:off x="13011150" y="1767765"/>
              <a:ext cx="1325880" cy="2692143"/>
            </a:xfrm>
            <a:prstGeom prst="rect">
              <a:avLst/>
            </a:prstGeom>
            <a:solidFill>
              <a:srgbClr val="F4B08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5" name="Google Shape;2215;p322"/>
            <p:cNvSpPr/>
            <p:nvPr/>
          </p:nvSpPr>
          <p:spPr>
            <a:xfrm>
              <a:off x="14483551" y="1773097"/>
              <a:ext cx="1325880" cy="2692143"/>
            </a:xfrm>
            <a:prstGeom prst="rect">
              <a:avLst/>
            </a:prstGeom>
            <a:solidFill>
              <a:srgbClr val="F4B081"/>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6" name="Google Shape;2216;p322"/>
            <p:cNvSpPr/>
            <p:nvPr/>
          </p:nvSpPr>
          <p:spPr>
            <a:xfrm>
              <a:off x="9968230" y="3708800"/>
              <a:ext cx="1127125" cy="585189"/>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Bin/Lib</a:t>
              </a:r>
              <a:endParaRPr/>
            </a:p>
          </p:txBody>
        </p:sp>
        <p:sp>
          <p:nvSpPr>
            <p:cNvPr id="2217" name="Google Shape;2217;p322"/>
            <p:cNvSpPr/>
            <p:nvPr/>
          </p:nvSpPr>
          <p:spPr>
            <a:xfrm>
              <a:off x="9944417" y="2957293"/>
              <a:ext cx="1127125" cy="585189"/>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 1</a:t>
              </a:r>
              <a:endParaRPr/>
            </a:p>
          </p:txBody>
        </p:sp>
        <p:sp>
          <p:nvSpPr>
            <p:cNvPr id="2218" name="Google Shape;2218;p322"/>
            <p:cNvSpPr/>
            <p:nvPr/>
          </p:nvSpPr>
          <p:spPr>
            <a:xfrm>
              <a:off x="11760834" y="2957293"/>
              <a:ext cx="1127125" cy="618109"/>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 2</a:t>
              </a:r>
              <a:endParaRPr/>
            </a:p>
          </p:txBody>
        </p:sp>
        <p:sp>
          <p:nvSpPr>
            <p:cNvPr id="2219" name="Google Shape;2219;p322"/>
            <p:cNvSpPr/>
            <p:nvPr/>
          </p:nvSpPr>
          <p:spPr>
            <a:xfrm>
              <a:off x="11786074" y="3733638"/>
              <a:ext cx="1127125" cy="585189"/>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Bin/Lib</a:t>
              </a:r>
              <a:endParaRPr/>
            </a:p>
          </p:txBody>
        </p:sp>
        <p:sp>
          <p:nvSpPr>
            <p:cNvPr id="2220" name="Google Shape;2220;p322"/>
            <p:cNvSpPr/>
            <p:nvPr/>
          </p:nvSpPr>
          <p:spPr>
            <a:xfrm>
              <a:off x="13154496" y="3671056"/>
              <a:ext cx="1127125" cy="587340"/>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Bin/Lib</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1" name="Google Shape;2221;p322"/>
            <p:cNvSpPr/>
            <p:nvPr/>
          </p:nvSpPr>
          <p:spPr>
            <a:xfrm>
              <a:off x="14570073" y="2924372"/>
              <a:ext cx="1127125" cy="618109"/>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 4</a:t>
              </a:r>
              <a:endParaRPr/>
            </a:p>
          </p:txBody>
        </p:sp>
        <p:sp>
          <p:nvSpPr>
            <p:cNvPr id="2222" name="Google Shape;2222;p322"/>
            <p:cNvSpPr/>
            <p:nvPr/>
          </p:nvSpPr>
          <p:spPr>
            <a:xfrm>
              <a:off x="14570073" y="3685047"/>
              <a:ext cx="1127125" cy="618109"/>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Bin/Lib</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3" name="Google Shape;2223;p322"/>
            <p:cNvSpPr/>
            <p:nvPr/>
          </p:nvSpPr>
          <p:spPr>
            <a:xfrm>
              <a:off x="13127671" y="2924373"/>
              <a:ext cx="1127125" cy="618109"/>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APP 3</a:t>
              </a:r>
              <a:endParaRPr/>
            </a:p>
          </p:txBody>
        </p:sp>
        <p:sp>
          <p:nvSpPr>
            <p:cNvPr id="2224" name="Google Shape;2224;p322"/>
            <p:cNvSpPr/>
            <p:nvPr/>
          </p:nvSpPr>
          <p:spPr>
            <a:xfrm>
              <a:off x="9893299" y="1917901"/>
              <a:ext cx="1355090" cy="400920"/>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3F3F3F"/>
                  </a:solidFill>
                  <a:latin typeface="Open Sans"/>
                  <a:ea typeface="Open Sans"/>
                  <a:cs typeface="Open Sans"/>
                  <a:sym typeface="Open Sans"/>
                </a:rPr>
                <a:t>Container 1</a:t>
              </a:r>
              <a:endParaRPr/>
            </a:p>
          </p:txBody>
        </p:sp>
        <p:sp>
          <p:nvSpPr>
            <p:cNvPr id="2225" name="Google Shape;2225;p322"/>
            <p:cNvSpPr/>
            <p:nvPr/>
          </p:nvSpPr>
          <p:spPr>
            <a:xfrm>
              <a:off x="11657167" y="1917900"/>
              <a:ext cx="1256031" cy="478243"/>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3F3F3F"/>
                  </a:solidFill>
                  <a:latin typeface="Open Sans"/>
                  <a:ea typeface="Open Sans"/>
                  <a:cs typeface="Open Sans"/>
                  <a:sym typeface="Open Sans"/>
                </a:rPr>
                <a:t>Container 2</a:t>
              </a:r>
              <a:endParaRPr/>
            </a:p>
          </p:txBody>
        </p:sp>
        <p:sp>
          <p:nvSpPr>
            <p:cNvPr id="2226" name="Google Shape;2226;p322"/>
            <p:cNvSpPr/>
            <p:nvPr/>
          </p:nvSpPr>
          <p:spPr>
            <a:xfrm>
              <a:off x="13089965" y="1938373"/>
              <a:ext cx="1256031" cy="478243"/>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3F3F3F"/>
                  </a:solidFill>
                  <a:latin typeface="Open Sans"/>
                  <a:ea typeface="Open Sans"/>
                  <a:cs typeface="Open Sans"/>
                  <a:sym typeface="Open Sans"/>
                </a:rPr>
                <a:t>Container 3</a:t>
              </a:r>
              <a:endParaRPr/>
            </a:p>
          </p:txBody>
        </p:sp>
        <p:sp>
          <p:nvSpPr>
            <p:cNvPr id="2227" name="Google Shape;2227;p322"/>
            <p:cNvSpPr/>
            <p:nvPr/>
          </p:nvSpPr>
          <p:spPr>
            <a:xfrm>
              <a:off x="14505619" y="1938374"/>
              <a:ext cx="1256031" cy="478243"/>
            </a:xfrm>
            <a:prstGeom prst="rect">
              <a:avLst/>
            </a:prstGeom>
            <a:solidFill>
              <a:srgbClr val="BF9000"/>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3F3F3F"/>
                  </a:solidFill>
                  <a:latin typeface="Open Sans"/>
                  <a:ea typeface="Open Sans"/>
                  <a:cs typeface="Open Sans"/>
                  <a:sym typeface="Open Sans"/>
                </a:rPr>
                <a:t>Container 4</a:t>
              </a:r>
              <a:endParaRPr/>
            </a:p>
          </p:txBody>
        </p:sp>
      </p:grpSp>
      <p:sp>
        <p:nvSpPr>
          <p:cNvPr id="2228" name="Google Shape;2228;p322"/>
          <p:cNvSpPr/>
          <p:nvPr/>
        </p:nvSpPr>
        <p:spPr>
          <a:xfrm>
            <a:off x="7340601" y="896816"/>
            <a:ext cx="15736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323"/>
          <p:cNvSpPr/>
          <p:nvPr/>
        </p:nvSpPr>
        <p:spPr>
          <a:xfrm>
            <a:off x="1466850" y="2264954"/>
            <a:ext cx="6840537" cy="4926630"/>
          </a:xfrm>
          <a:prstGeom prst="roundRect">
            <a:avLst>
              <a:gd fmla="val 2904"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15000"/>
              </a:lnSpc>
              <a:spcBef>
                <a:spcPts val="0"/>
              </a:spcBef>
              <a:spcAft>
                <a:spcPts val="0"/>
              </a:spcAft>
              <a:buClr>
                <a:srgbClr val="000000"/>
              </a:buClr>
              <a:buSzPts val="1800"/>
              <a:buFont typeface="Arial"/>
              <a:buChar char="•"/>
            </a:pPr>
            <a:r>
              <a:rPr b="0" i="0" lang="en-US" sz="2200" u="none" cap="none" strike="noStrike">
                <a:solidFill>
                  <a:srgbClr val="404040"/>
                </a:solidFill>
                <a:latin typeface="Open Sans"/>
                <a:ea typeface="Open Sans"/>
                <a:cs typeface="Open Sans"/>
                <a:sym typeface="Open Sans"/>
              </a:rPr>
              <a:t>Kubernetes is an open-source container orchestration platform designed to automate deploying, scaling, and managing containerized applications.</a:t>
            </a:r>
            <a:endParaRPr/>
          </a:p>
          <a:p>
            <a:pPr indent="-228600" lvl="0" marL="342900" marR="0" rtl="0" algn="l">
              <a:lnSpc>
                <a:spcPct val="115000"/>
              </a:lnSpc>
              <a:spcBef>
                <a:spcPts val="0"/>
              </a:spcBef>
              <a:spcAft>
                <a:spcPts val="0"/>
              </a:spcAft>
              <a:buClr>
                <a:srgbClr val="000000"/>
              </a:buClr>
              <a:buSzPts val="18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1800"/>
              <a:buFont typeface="Arial"/>
              <a:buChar char="•"/>
            </a:pPr>
            <a:r>
              <a:rPr b="0" i="0" lang="en-US" sz="2200" u="none" cap="none" strike="noStrike">
                <a:solidFill>
                  <a:srgbClr val="404040"/>
                </a:solidFill>
                <a:latin typeface="Open Sans"/>
                <a:ea typeface="Open Sans"/>
                <a:cs typeface="Open Sans"/>
                <a:sym typeface="Open Sans"/>
              </a:rPr>
              <a:t>Orchestration refers to managing the lifecycle of containerized applications.</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1800"/>
              <a:buFont typeface="Arial"/>
              <a:buChar char="•"/>
            </a:pPr>
            <a:r>
              <a:rPr b="0" i="0" lang="en-US" sz="2200" u="none" cap="none" strike="noStrike">
                <a:solidFill>
                  <a:srgbClr val="404040"/>
                </a:solidFill>
                <a:latin typeface="Open Sans"/>
                <a:ea typeface="Open Sans"/>
                <a:cs typeface="Open Sans"/>
                <a:sym typeface="Open Sans"/>
              </a:rPr>
              <a:t>It enables automatic scaling, auto-healing, load balancing, and monitoring deployments.</a:t>
            </a:r>
            <a:endParaRPr/>
          </a:p>
        </p:txBody>
      </p:sp>
      <p:sp>
        <p:nvSpPr>
          <p:cNvPr id="2234" name="Google Shape;2234;p323"/>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0" lvl="1" marL="0" rtl="0" algn="ctr">
              <a:lnSpc>
                <a:spcPct val="90000"/>
              </a:lnSpc>
              <a:spcBef>
                <a:spcPts val="100"/>
              </a:spcBef>
              <a:spcAft>
                <a:spcPts val="0"/>
              </a:spcAft>
              <a:buSzPts val="1400"/>
              <a:buNone/>
            </a:pPr>
            <a:r>
              <a:rPr b="1" lang="en-US" sz="2800">
                <a:solidFill>
                  <a:srgbClr val="3F3F3F"/>
                </a:solidFill>
                <a:latin typeface="Open Sans"/>
                <a:ea typeface="Open Sans"/>
                <a:cs typeface="Open Sans"/>
                <a:sym typeface="Open Sans"/>
              </a:rPr>
              <a:t>Kubernetes</a:t>
            </a:r>
            <a:endParaRPr>
              <a:solidFill>
                <a:srgbClr val="3F3F3F"/>
              </a:solidFill>
            </a:endParaRPr>
          </a:p>
        </p:txBody>
      </p:sp>
      <p:sp>
        <p:nvSpPr>
          <p:cNvPr id="2235" name="Google Shape;2235;p323"/>
          <p:cNvSpPr/>
          <p:nvPr/>
        </p:nvSpPr>
        <p:spPr>
          <a:xfrm>
            <a:off x="-4060587" y="8321345"/>
            <a:ext cx="12999309" cy="1037270"/>
          </a:xfrm>
          <a:prstGeom prst="rect">
            <a:avLst/>
          </a:prstGeom>
          <a:noFill/>
          <a:ln>
            <a:noFill/>
          </a:ln>
        </p:spPr>
        <p:txBody>
          <a:bodyPr anchorCtr="0" anchor="ctr" bIns="45700" lIns="91425" spcFirstLastPara="1" rIns="91425" wrap="square" tIns="45700">
            <a:noAutofit/>
          </a:bodyPr>
          <a:lstStyle/>
          <a:p>
            <a:pPr indent="-228600" lvl="0" marL="457200" marR="0" rtl="0" algn="ctr">
              <a:lnSpc>
                <a:spcPct val="100000"/>
              </a:lnSpc>
              <a:spcBef>
                <a:spcPts val="0"/>
              </a:spcBef>
              <a:spcAft>
                <a:spcPts val="0"/>
              </a:spcAft>
              <a:buClr>
                <a:srgbClr val="000000"/>
              </a:buClr>
              <a:buSzPts val="1400"/>
              <a:buFont typeface="Arial"/>
              <a:buNone/>
            </a:pPr>
            <a:r>
              <a:rPr b="0" i="0" lang="en-US" sz="1200" u="none" cap="none" strike="noStrike">
                <a:solidFill>
                  <a:srgbClr val="3F3F3F"/>
                </a:solidFill>
                <a:latin typeface="Open Sans"/>
                <a:ea typeface="Open Sans"/>
                <a:cs typeface="Open Sans"/>
                <a:sym typeface="Open Sans"/>
              </a:rPr>
              <a:t>Source: https://tsa.com/top-5-benefits-of-containerization/</a:t>
            </a:r>
            <a:endParaRPr/>
          </a:p>
          <a:p>
            <a:pPr indent="-228600" lvl="0" marL="457200" marR="0" rtl="0" algn="ctr">
              <a:lnSpc>
                <a:spcPct val="100000"/>
              </a:lnSpc>
              <a:spcBef>
                <a:spcPts val="0"/>
              </a:spcBef>
              <a:spcAft>
                <a:spcPts val="0"/>
              </a:spcAft>
              <a:buClr>
                <a:srgbClr val="000000"/>
              </a:buClr>
              <a:buSzPts val="1400"/>
              <a:buFont typeface="Arial"/>
              <a:buNone/>
            </a:pPr>
            <a:r>
              <a:t/>
            </a:r>
            <a:endParaRPr b="0" i="0" sz="1200" u="none" cap="none" strike="noStrike">
              <a:solidFill>
                <a:srgbClr val="3F3F3F"/>
              </a:solidFill>
              <a:latin typeface="Open Sans"/>
              <a:ea typeface="Open Sans"/>
              <a:cs typeface="Open Sans"/>
              <a:sym typeface="Open Sans"/>
            </a:endParaRPr>
          </a:p>
        </p:txBody>
      </p:sp>
      <p:pic>
        <p:nvPicPr>
          <p:cNvPr id="2236" name="Google Shape;2236;p323"/>
          <p:cNvPicPr preferRelativeResize="0"/>
          <p:nvPr/>
        </p:nvPicPr>
        <p:blipFill rotWithShape="1">
          <a:blip r:embed="rId3">
            <a:alphaModFix/>
          </a:blip>
          <a:srcRect b="0" l="0" r="0" t="0"/>
          <a:stretch/>
        </p:blipFill>
        <p:spPr>
          <a:xfrm>
            <a:off x="9142513" y="1584060"/>
            <a:ext cx="6281971" cy="6288419"/>
          </a:xfrm>
          <a:prstGeom prst="rect">
            <a:avLst/>
          </a:prstGeom>
          <a:noFill/>
          <a:ln>
            <a:noFill/>
          </a:ln>
        </p:spPr>
      </p:pic>
      <p:sp>
        <p:nvSpPr>
          <p:cNvPr id="2237" name="Google Shape;2237;p323"/>
          <p:cNvSpPr/>
          <p:nvPr/>
        </p:nvSpPr>
        <p:spPr>
          <a:xfrm>
            <a:off x="6845300" y="896816"/>
            <a:ext cx="25619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324"/>
          <p:cNvSpPr txBox="1"/>
          <p:nvPr>
            <p:ph type="title"/>
          </p:nvPr>
        </p:nvSpPr>
        <p:spPr>
          <a:xfrm>
            <a:off x="-10160" y="229878"/>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Kubernetes Key Features</a:t>
            </a:r>
            <a:endParaRPr>
              <a:solidFill>
                <a:srgbClr val="3F3F3F"/>
              </a:solidFill>
              <a:latin typeface="Open Sans"/>
              <a:ea typeface="Open Sans"/>
              <a:cs typeface="Open Sans"/>
              <a:sym typeface="Open Sans"/>
            </a:endParaRPr>
          </a:p>
        </p:txBody>
      </p:sp>
      <p:sp>
        <p:nvSpPr>
          <p:cNvPr id="2243" name="Google Shape;2243;p324"/>
          <p:cNvSpPr/>
          <p:nvPr/>
        </p:nvSpPr>
        <p:spPr>
          <a:xfrm>
            <a:off x="1570663" y="4874364"/>
            <a:ext cx="3788737" cy="3584661"/>
          </a:xfrm>
          <a:prstGeom prst="roundRect">
            <a:avLst>
              <a:gd fmla="val 5195" name="adj"/>
            </a:avLst>
          </a:prstGeom>
          <a:solidFill>
            <a:srgbClr val="C9C9C9"/>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Self-healing</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If a container crashes, Kubernetes automatically detects it and restarts it, ensuring your application stays up and running.</a:t>
            </a:r>
            <a:endParaRPr b="0" i="0" sz="2200" u="none" cap="none" strike="noStrike">
              <a:solidFill>
                <a:srgbClr val="404040"/>
              </a:solidFill>
              <a:latin typeface="Open Sans"/>
              <a:ea typeface="Open Sans"/>
              <a:cs typeface="Open Sans"/>
              <a:sym typeface="Open Sans"/>
            </a:endParaRPr>
          </a:p>
        </p:txBody>
      </p:sp>
      <p:sp>
        <p:nvSpPr>
          <p:cNvPr id="2244" name="Google Shape;2244;p324"/>
          <p:cNvSpPr/>
          <p:nvPr/>
        </p:nvSpPr>
        <p:spPr>
          <a:xfrm>
            <a:off x="1521388" y="1048438"/>
            <a:ext cx="3838012" cy="3377841"/>
          </a:xfrm>
          <a:prstGeom prst="roundRect">
            <a:avLst>
              <a:gd fmla="val 4518"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b="1"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Container orchestration</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K8s excels at managing containerized applications and it is efficiently run across clusters of computers.</a:t>
            </a:r>
            <a:endParaRPr/>
          </a:p>
        </p:txBody>
      </p:sp>
      <p:sp>
        <p:nvSpPr>
          <p:cNvPr id="2245" name="Google Shape;2245;p324"/>
          <p:cNvSpPr/>
          <p:nvPr/>
        </p:nvSpPr>
        <p:spPr>
          <a:xfrm>
            <a:off x="10930717" y="4908912"/>
            <a:ext cx="3838013" cy="3584661"/>
          </a:xfrm>
          <a:prstGeom prst="roundRect">
            <a:avLst>
              <a:gd fmla="val 4396" name="adj"/>
            </a:avLst>
          </a:prstGeom>
          <a:solidFill>
            <a:srgbClr val="F4B081"/>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Load balancing</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Kubernetes distributes incoming traffic across multiple instances of your containerized application, improving performance and reliability.</a:t>
            </a:r>
            <a:endParaRPr b="0" i="0" sz="2200" u="none" cap="none" strike="noStrike">
              <a:solidFill>
                <a:srgbClr val="404040"/>
              </a:solidFill>
              <a:latin typeface="Open Sans"/>
              <a:ea typeface="Open Sans"/>
              <a:cs typeface="Open Sans"/>
              <a:sym typeface="Open Sans"/>
            </a:endParaRPr>
          </a:p>
        </p:txBody>
      </p:sp>
      <p:sp>
        <p:nvSpPr>
          <p:cNvPr id="2246" name="Google Shape;2246;p324"/>
          <p:cNvSpPr/>
          <p:nvPr/>
        </p:nvSpPr>
        <p:spPr>
          <a:xfrm>
            <a:off x="10871200" y="1048438"/>
            <a:ext cx="3838013" cy="3513600"/>
          </a:xfrm>
          <a:prstGeom prst="roundRect">
            <a:avLst>
              <a:gd fmla="val 6429" name="adj"/>
            </a:avLst>
          </a:prstGeom>
          <a:solidFill>
            <a:srgbClr val="ACB8CA"/>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Deployment and scaling</a:t>
            </a:r>
            <a:endParaRPr/>
          </a:p>
          <a:p>
            <a:pPr indent="0" lvl="0" marL="0" marR="0" rtl="0" algn="ctr">
              <a:lnSpc>
                <a:spcPct val="115000"/>
              </a:lnSpc>
              <a:spcBef>
                <a:spcPts val="0"/>
              </a:spcBef>
              <a:spcAft>
                <a:spcPts val="0"/>
              </a:spcAft>
              <a:buNone/>
            </a:pPr>
            <a:r>
              <a:t/>
            </a:r>
            <a:endParaRPr b="1"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Kubernetes automates deploying the containers across servers, scaling them up or down based on traffic, and restarting them if they fail.</a:t>
            </a:r>
            <a:endParaRPr b="0" i="0" sz="2200" u="none" cap="none" strike="noStrike">
              <a:solidFill>
                <a:srgbClr val="404040"/>
              </a:solidFill>
              <a:latin typeface="Open Sans"/>
              <a:ea typeface="Open Sans"/>
              <a:cs typeface="Open Sans"/>
              <a:sym typeface="Open Sans"/>
            </a:endParaRPr>
          </a:p>
        </p:txBody>
      </p:sp>
      <p:cxnSp>
        <p:nvCxnSpPr>
          <p:cNvPr id="2247" name="Google Shape;2247;p324"/>
          <p:cNvCxnSpPr/>
          <p:nvPr/>
        </p:nvCxnSpPr>
        <p:spPr>
          <a:xfrm>
            <a:off x="5395726" y="2181497"/>
            <a:ext cx="1537200" cy="14631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248" name="Google Shape;2248;p324"/>
          <p:cNvCxnSpPr/>
          <p:nvPr/>
        </p:nvCxnSpPr>
        <p:spPr>
          <a:xfrm flipH="1" rot="10800000">
            <a:off x="8766224" y="2287895"/>
            <a:ext cx="2087100" cy="15825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249" name="Google Shape;2249;p324"/>
          <p:cNvCxnSpPr/>
          <p:nvPr/>
        </p:nvCxnSpPr>
        <p:spPr>
          <a:xfrm rot="-5400000">
            <a:off x="5122232" y="4963043"/>
            <a:ext cx="2087400" cy="1389000"/>
          </a:xfrm>
          <a:prstGeom prst="bentConnector2">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250" name="Google Shape;2250;p324"/>
          <p:cNvCxnSpPr/>
          <p:nvPr/>
        </p:nvCxnSpPr>
        <p:spPr>
          <a:xfrm>
            <a:off x="9000173" y="5251270"/>
            <a:ext cx="1930500" cy="16758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sp>
        <p:nvSpPr>
          <p:cNvPr id="2251" name="Google Shape;2251;p324"/>
          <p:cNvSpPr/>
          <p:nvPr/>
        </p:nvSpPr>
        <p:spPr>
          <a:xfrm>
            <a:off x="5359400" y="816324"/>
            <a:ext cx="554442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52" name="Google Shape;2252;p324"/>
          <p:cNvPicPr preferRelativeResize="0"/>
          <p:nvPr/>
        </p:nvPicPr>
        <p:blipFill rotWithShape="1">
          <a:blip r:embed="rId3">
            <a:alphaModFix/>
          </a:blip>
          <a:srcRect b="0" l="0" r="0" t="0"/>
          <a:stretch/>
        </p:blipFill>
        <p:spPr>
          <a:xfrm>
            <a:off x="6665593" y="2575503"/>
            <a:ext cx="2924814" cy="35136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325"/>
          <p:cNvSpPr txBox="1"/>
          <p:nvPr>
            <p:ph type="title"/>
          </p:nvPr>
        </p:nvSpPr>
        <p:spPr>
          <a:xfrm>
            <a:off x="-10160" y="315222"/>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latin typeface="Open Sans"/>
                <a:ea typeface="Open Sans"/>
                <a:cs typeface="Open Sans"/>
                <a:sym typeface="Open Sans"/>
              </a:rPr>
              <a:t>Benefits of Kubernetes</a:t>
            </a:r>
            <a:endParaRPr/>
          </a:p>
        </p:txBody>
      </p:sp>
      <p:pic>
        <p:nvPicPr>
          <p:cNvPr id="2258" name="Google Shape;2258;p325"/>
          <p:cNvPicPr preferRelativeResize="0"/>
          <p:nvPr/>
        </p:nvPicPr>
        <p:blipFill rotWithShape="1">
          <a:blip r:embed="rId3">
            <a:alphaModFix/>
          </a:blip>
          <a:srcRect b="0" l="0" r="0" t="0"/>
          <a:stretch/>
        </p:blipFill>
        <p:spPr>
          <a:xfrm>
            <a:off x="5451329" y="836239"/>
            <a:ext cx="5405452" cy="365760"/>
          </a:xfrm>
          <a:prstGeom prst="rect">
            <a:avLst/>
          </a:prstGeom>
          <a:noFill/>
          <a:ln>
            <a:noFill/>
          </a:ln>
        </p:spPr>
      </p:pic>
      <p:sp>
        <p:nvSpPr>
          <p:cNvPr id="2259" name="Google Shape;2259;p325"/>
          <p:cNvSpPr/>
          <p:nvPr/>
        </p:nvSpPr>
        <p:spPr>
          <a:xfrm>
            <a:off x="1373982" y="6362947"/>
            <a:ext cx="6116595" cy="1963636"/>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2260" name="Google Shape;2260;p325"/>
          <p:cNvSpPr txBox="1"/>
          <p:nvPr/>
        </p:nvSpPr>
        <p:spPr>
          <a:xfrm>
            <a:off x="1671833" y="6729788"/>
            <a:ext cx="5520893" cy="1260305"/>
          </a:xfrm>
          <a:prstGeom prst="rect">
            <a:avLst/>
          </a:prstGeom>
          <a:noFill/>
          <a:ln>
            <a:noFill/>
          </a:ln>
        </p:spPr>
        <p:txBody>
          <a:bodyPr anchorCtr="0" anchor="ctr"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Kubernetes applications can run on any infrastructure that supports it, providing flexibility in deployment options.</a:t>
            </a:r>
            <a:endParaRPr b="0" i="0" sz="2200" u="none" cap="none" strike="noStrike">
              <a:solidFill>
                <a:srgbClr val="404040"/>
              </a:solidFill>
              <a:latin typeface="Open Sans"/>
              <a:ea typeface="Open Sans"/>
              <a:cs typeface="Open Sans"/>
              <a:sym typeface="Open Sans"/>
            </a:endParaRPr>
          </a:p>
        </p:txBody>
      </p:sp>
      <p:sp>
        <p:nvSpPr>
          <p:cNvPr id="2261" name="Google Shape;2261;p325"/>
          <p:cNvSpPr/>
          <p:nvPr/>
        </p:nvSpPr>
        <p:spPr>
          <a:xfrm>
            <a:off x="8507175" y="2448787"/>
            <a:ext cx="6116595" cy="2265077"/>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2262" name="Google Shape;2262;p325"/>
          <p:cNvSpPr txBox="1"/>
          <p:nvPr/>
        </p:nvSpPr>
        <p:spPr>
          <a:xfrm>
            <a:off x="9213118" y="3247222"/>
            <a:ext cx="4704709" cy="870967"/>
          </a:xfrm>
          <a:prstGeom prst="rect">
            <a:avLst/>
          </a:prstGeom>
          <a:noFill/>
          <a:ln>
            <a:noFill/>
          </a:ln>
        </p:spPr>
        <p:txBody>
          <a:bodyPr anchorCtr="0" anchor="ctr" bIns="45700" lIns="91425" spcFirstLastPara="1" rIns="91425" wrap="square" tIns="45700">
            <a:sp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Easily scales applications up or down based on demand</a:t>
            </a:r>
            <a:endParaRPr b="0" i="0" sz="2200" u="none" cap="none" strike="noStrike">
              <a:solidFill>
                <a:srgbClr val="404040"/>
              </a:solidFill>
              <a:latin typeface="Open Sans"/>
              <a:ea typeface="Open Sans"/>
              <a:cs typeface="Open Sans"/>
              <a:sym typeface="Open Sans"/>
            </a:endParaRPr>
          </a:p>
        </p:txBody>
      </p:sp>
      <p:sp>
        <p:nvSpPr>
          <p:cNvPr id="2263" name="Google Shape;2263;p325"/>
          <p:cNvSpPr/>
          <p:nvPr/>
        </p:nvSpPr>
        <p:spPr>
          <a:xfrm>
            <a:off x="1681860" y="2459322"/>
            <a:ext cx="6116595" cy="2265077"/>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nvGrpSpPr>
          <p:cNvPr id="2264" name="Google Shape;2264;p325"/>
          <p:cNvGrpSpPr/>
          <p:nvPr/>
        </p:nvGrpSpPr>
        <p:grpSpPr>
          <a:xfrm>
            <a:off x="2295234" y="1833397"/>
            <a:ext cx="4870296" cy="854112"/>
            <a:chOff x="991547" y="2567081"/>
            <a:chExt cx="4427542" cy="1136822"/>
          </a:xfrm>
        </p:grpSpPr>
        <p:grpSp>
          <p:nvGrpSpPr>
            <p:cNvPr id="2265" name="Google Shape;2265;p325"/>
            <p:cNvGrpSpPr/>
            <p:nvPr/>
          </p:nvGrpSpPr>
          <p:grpSpPr>
            <a:xfrm>
              <a:off x="991547" y="2567081"/>
              <a:ext cx="4427542" cy="1136822"/>
              <a:chOff x="1591293" y="2718487"/>
              <a:chExt cx="4427542" cy="1136822"/>
            </a:xfrm>
          </p:grpSpPr>
          <p:sp>
            <p:nvSpPr>
              <p:cNvPr id="2266" name="Google Shape;2266;p325"/>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267" name="Google Shape;2267;p325"/>
              <p:cNvSpPr/>
              <p:nvPr/>
            </p:nvSpPr>
            <p:spPr>
              <a:xfrm>
                <a:off x="1741828" y="2718487"/>
                <a:ext cx="4131774" cy="1136822"/>
              </a:xfrm>
              <a:prstGeom prst="round2SameRect">
                <a:avLst>
                  <a:gd fmla="val 16993" name="adj1"/>
                  <a:gd fmla="val 0" name="adj2"/>
                </a:avLst>
              </a:prstGeom>
              <a:solidFill>
                <a:srgbClr val="E9CBC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2268" name="Google Shape;2268;p325"/>
            <p:cNvSpPr txBox="1"/>
            <p:nvPr/>
          </p:nvSpPr>
          <p:spPr>
            <a:xfrm>
              <a:off x="1142082" y="2668222"/>
              <a:ext cx="4131774" cy="57345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Efficiency</a:t>
              </a:r>
              <a:endParaRPr b="0" i="0" sz="1400" u="none" cap="none" strike="noStrike">
                <a:solidFill>
                  <a:srgbClr val="000000"/>
                </a:solidFill>
                <a:latin typeface="Arial"/>
                <a:ea typeface="Arial"/>
                <a:cs typeface="Arial"/>
                <a:sym typeface="Arial"/>
              </a:endParaRPr>
            </a:p>
          </p:txBody>
        </p:sp>
      </p:grpSp>
      <p:grpSp>
        <p:nvGrpSpPr>
          <p:cNvPr id="2269" name="Google Shape;2269;p325"/>
          <p:cNvGrpSpPr/>
          <p:nvPr/>
        </p:nvGrpSpPr>
        <p:grpSpPr>
          <a:xfrm>
            <a:off x="9117915" y="1822863"/>
            <a:ext cx="4870296" cy="854112"/>
            <a:chOff x="6001204" y="2567081"/>
            <a:chExt cx="4427542" cy="1136822"/>
          </a:xfrm>
        </p:grpSpPr>
        <p:grpSp>
          <p:nvGrpSpPr>
            <p:cNvPr id="2270" name="Google Shape;2270;p325"/>
            <p:cNvGrpSpPr/>
            <p:nvPr/>
          </p:nvGrpSpPr>
          <p:grpSpPr>
            <a:xfrm>
              <a:off x="6001204" y="2567081"/>
              <a:ext cx="4427542" cy="1136822"/>
              <a:chOff x="1591293" y="2718487"/>
              <a:chExt cx="4427542" cy="1136822"/>
            </a:xfrm>
          </p:grpSpPr>
          <p:sp>
            <p:nvSpPr>
              <p:cNvPr id="2271" name="Google Shape;2271;p325"/>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272" name="Google Shape;2272;p325"/>
              <p:cNvSpPr/>
              <p:nvPr/>
            </p:nvSpPr>
            <p:spPr>
              <a:xfrm>
                <a:off x="1741828" y="2718487"/>
                <a:ext cx="4131774" cy="1136822"/>
              </a:xfrm>
              <a:prstGeom prst="round2SameRect">
                <a:avLst>
                  <a:gd fmla="val 16993" name="adj1"/>
                  <a:gd fmla="val 0" name="adj2"/>
                </a:avLst>
              </a:prstGeom>
              <a:solidFill>
                <a:srgbClr val="EFC5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2273" name="Google Shape;2273;p325"/>
            <p:cNvSpPr txBox="1"/>
            <p:nvPr/>
          </p:nvSpPr>
          <p:spPr>
            <a:xfrm>
              <a:off x="6174039" y="2907045"/>
              <a:ext cx="4131774"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Scalability</a:t>
              </a:r>
              <a:endParaRPr b="0" i="0" sz="1400" u="none" cap="none" strike="noStrike">
                <a:solidFill>
                  <a:srgbClr val="000000"/>
                </a:solidFill>
                <a:latin typeface="Arial"/>
                <a:ea typeface="Arial"/>
                <a:cs typeface="Arial"/>
                <a:sym typeface="Arial"/>
              </a:endParaRPr>
            </a:p>
          </p:txBody>
        </p:sp>
      </p:grpSp>
      <p:grpSp>
        <p:nvGrpSpPr>
          <p:cNvPr id="2274" name="Google Shape;2274;p325"/>
          <p:cNvGrpSpPr/>
          <p:nvPr/>
        </p:nvGrpSpPr>
        <p:grpSpPr>
          <a:xfrm>
            <a:off x="1997131" y="5626523"/>
            <a:ext cx="4870296" cy="854112"/>
            <a:chOff x="11010862" y="2567081"/>
            <a:chExt cx="4427542" cy="1136822"/>
          </a:xfrm>
        </p:grpSpPr>
        <p:grpSp>
          <p:nvGrpSpPr>
            <p:cNvPr id="2275" name="Google Shape;2275;p325"/>
            <p:cNvGrpSpPr/>
            <p:nvPr/>
          </p:nvGrpSpPr>
          <p:grpSpPr>
            <a:xfrm>
              <a:off x="11010862" y="2567081"/>
              <a:ext cx="4427542" cy="1136822"/>
              <a:chOff x="1591293" y="2718487"/>
              <a:chExt cx="4427542" cy="1136822"/>
            </a:xfrm>
          </p:grpSpPr>
          <p:sp>
            <p:nvSpPr>
              <p:cNvPr id="2276" name="Google Shape;2276;p325"/>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277" name="Google Shape;2277;p325"/>
              <p:cNvSpPr/>
              <p:nvPr/>
            </p:nvSpPr>
            <p:spPr>
              <a:xfrm>
                <a:off x="1741828" y="2718487"/>
                <a:ext cx="4131774" cy="1136822"/>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2278" name="Google Shape;2278;p325"/>
            <p:cNvSpPr txBox="1"/>
            <p:nvPr/>
          </p:nvSpPr>
          <p:spPr>
            <a:xfrm>
              <a:off x="11179199" y="2857185"/>
              <a:ext cx="4090865"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Portability</a:t>
              </a:r>
              <a:endParaRPr b="0" i="0" sz="1400" u="none" cap="none" strike="noStrike">
                <a:solidFill>
                  <a:srgbClr val="000000"/>
                </a:solidFill>
                <a:latin typeface="Arial"/>
                <a:ea typeface="Arial"/>
                <a:cs typeface="Arial"/>
                <a:sym typeface="Arial"/>
              </a:endParaRPr>
            </a:p>
          </p:txBody>
        </p:sp>
      </p:grpSp>
      <p:sp>
        <p:nvSpPr>
          <p:cNvPr id="2279" name="Google Shape;2279;p325"/>
          <p:cNvSpPr txBox="1"/>
          <p:nvPr/>
        </p:nvSpPr>
        <p:spPr>
          <a:xfrm>
            <a:off x="2168815" y="3052554"/>
            <a:ext cx="5142684" cy="1260305"/>
          </a:xfrm>
          <a:prstGeom prst="rect">
            <a:avLst/>
          </a:prstGeom>
          <a:noFill/>
          <a:ln>
            <a:noFill/>
          </a:ln>
        </p:spPr>
        <p:txBody>
          <a:bodyPr anchorCtr="0" anchor="t" bIns="45700" lIns="91425" spcFirstLastPara="1" rIns="91425" wrap="square" tIns="45700">
            <a:spAutoFit/>
          </a:bodyPr>
          <a:lstStyle/>
          <a:p>
            <a:pPr indent="0" lvl="1"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Automates manual tasks associated with container management, freeing up developers and IT staff</a:t>
            </a:r>
            <a:endParaRPr b="0" i="0" sz="2200" u="none" cap="none" strike="noStrike">
              <a:solidFill>
                <a:srgbClr val="404040"/>
              </a:solidFill>
              <a:latin typeface="Open Sans"/>
              <a:ea typeface="Open Sans"/>
              <a:cs typeface="Open Sans"/>
              <a:sym typeface="Open Sans"/>
            </a:endParaRPr>
          </a:p>
        </p:txBody>
      </p:sp>
      <p:sp>
        <p:nvSpPr>
          <p:cNvPr id="2280" name="Google Shape;2280;p325"/>
          <p:cNvSpPr/>
          <p:nvPr/>
        </p:nvSpPr>
        <p:spPr>
          <a:xfrm>
            <a:off x="8531003" y="6299436"/>
            <a:ext cx="6116595" cy="1963636"/>
          </a:xfrm>
          <a:prstGeom prst="roundRect">
            <a:avLst>
              <a:gd fmla="val 8667" name="adj"/>
            </a:avLst>
          </a:prstGeom>
          <a:solidFill>
            <a:srgbClr val="F2F2F2"/>
          </a:solidFill>
          <a:ln cap="flat" cmpd="sng" w="12700">
            <a:solidFill>
              <a:srgbClr val="D8D8D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1"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Ensures applications stay operational even if individual servers fail</a:t>
            </a:r>
            <a:endParaRPr b="0" i="0" sz="2200" u="none" cap="none" strike="noStrike">
              <a:solidFill>
                <a:srgbClr val="404040"/>
              </a:solidFill>
              <a:latin typeface="Open Sans"/>
              <a:ea typeface="Open Sans"/>
              <a:cs typeface="Open Sans"/>
              <a:sym typeface="Open Sans"/>
            </a:endParaRPr>
          </a:p>
        </p:txBody>
      </p:sp>
      <p:grpSp>
        <p:nvGrpSpPr>
          <p:cNvPr id="2281" name="Google Shape;2281;p325"/>
          <p:cNvGrpSpPr/>
          <p:nvPr/>
        </p:nvGrpSpPr>
        <p:grpSpPr>
          <a:xfrm>
            <a:off x="9130324" y="5626525"/>
            <a:ext cx="4870296" cy="854113"/>
            <a:chOff x="11010862" y="2567081"/>
            <a:chExt cx="4427542" cy="1136822"/>
          </a:xfrm>
        </p:grpSpPr>
        <p:grpSp>
          <p:nvGrpSpPr>
            <p:cNvPr id="2282" name="Google Shape;2282;p325"/>
            <p:cNvGrpSpPr/>
            <p:nvPr/>
          </p:nvGrpSpPr>
          <p:grpSpPr>
            <a:xfrm>
              <a:off x="11010862" y="2567081"/>
              <a:ext cx="4427542" cy="1136822"/>
              <a:chOff x="1591293" y="2718487"/>
              <a:chExt cx="4427542" cy="1136822"/>
            </a:xfrm>
          </p:grpSpPr>
          <p:sp>
            <p:nvSpPr>
              <p:cNvPr id="2283" name="Google Shape;2283;p325"/>
              <p:cNvSpPr/>
              <p:nvPr/>
            </p:nvSpPr>
            <p:spPr>
              <a:xfrm rot="10800000">
                <a:off x="1591293" y="3550024"/>
                <a:ext cx="4427542" cy="305284"/>
              </a:xfrm>
              <a:prstGeom prst="trapezoid">
                <a:avLst>
                  <a:gd fmla="val 4937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284" name="Google Shape;2284;p325"/>
              <p:cNvSpPr/>
              <p:nvPr/>
            </p:nvSpPr>
            <p:spPr>
              <a:xfrm>
                <a:off x="1741828" y="2718487"/>
                <a:ext cx="4131774" cy="1136822"/>
              </a:xfrm>
              <a:prstGeom prst="round2SameRect">
                <a:avLst>
                  <a:gd fmla="val 16993" name="adj1"/>
                  <a:gd fmla="val 0" name="adj2"/>
                </a:avLst>
              </a:prstGeom>
              <a:solidFill>
                <a:srgbClr val="C3D3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grpSp>
        <p:sp>
          <p:nvSpPr>
            <p:cNvPr id="2285" name="Google Shape;2285;p325"/>
            <p:cNvSpPr txBox="1"/>
            <p:nvPr/>
          </p:nvSpPr>
          <p:spPr>
            <a:xfrm>
              <a:off x="11179199" y="2857185"/>
              <a:ext cx="4090865" cy="5735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High availability</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326"/>
          <p:cNvSpPr txBox="1"/>
          <p:nvPr>
            <p:ph type="title"/>
          </p:nvPr>
        </p:nvSpPr>
        <p:spPr>
          <a:xfrm>
            <a:off x="39372" y="90036"/>
            <a:ext cx="16276320" cy="687244"/>
          </a:xfrm>
          <a:prstGeom prst="rect">
            <a:avLst/>
          </a:prstGeom>
          <a:noFill/>
          <a:ln>
            <a:noFill/>
          </a:ln>
        </p:spPr>
        <p:txBody>
          <a:bodyPr anchorCtr="0" anchor="ctr" bIns="45700" lIns="91425" spcFirstLastPara="1" rIns="91425" wrap="square" tIns="45700">
            <a:normAutofit/>
          </a:bodyPr>
          <a:lstStyle/>
          <a:p>
            <a:pPr indent="10795" lvl="0" marL="0" rtl="0" algn="ctr">
              <a:lnSpc>
                <a:spcPct val="90000"/>
              </a:lnSpc>
              <a:spcBef>
                <a:spcPts val="0"/>
              </a:spcBef>
              <a:spcAft>
                <a:spcPts val="0"/>
              </a:spcAft>
              <a:buSzPts val="4400"/>
              <a:buNone/>
            </a:pPr>
            <a:r>
              <a:rPr lang="en-US" sz="2720">
                <a:solidFill>
                  <a:srgbClr val="3F3F3F"/>
                </a:solidFill>
              </a:rPr>
              <a:t>Internet </a:t>
            </a:r>
            <a:r>
              <a:rPr lang="en-US">
                <a:solidFill>
                  <a:srgbClr val="3F3F3F"/>
                </a:solidFill>
              </a:rPr>
              <a:t>of </a:t>
            </a:r>
            <a:r>
              <a:rPr lang="en-US" sz="2720">
                <a:solidFill>
                  <a:srgbClr val="3F3F3F"/>
                </a:solidFill>
              </a:rPr>
              <a:t>Things</a:t>
            </a:r>
            <a:r>
              <a:rPr lang="en-US">
                <a:solidFill>
                  <a:srgbClr val="3F3F3F"/>
                </a:solidFill>
              </a:rPr>
              <a:t> </a:t>
            </a:r>
            <a:r>
              <a:rPr lang="en-US" sz="2720">
                <a:solidFill>
                  <a:srgbClr val="3F3F3F"/>
                </a:solidFill>
              </a:rPr>
              <a:t>(IoT)</a:t>
            </a:r>
            <a:endParaRPr>
              <a:solidFill>
                <a:srgbClr val="3F3F3F"/>
              </a:solidFill>
            </a:endParaRPr>
          </a:p>
        </p:txBody>
      </p:sp>
      <p:sp>
        <p:nvSpPr>
          <p:cNvPr id="2291" name="Google Shape;2291;p326"/>
          <p:cNvSpPr txBox="1"/>
          <p:nvPr/>
        </p:nvSpPr>
        <p:spPr>
          <a:xfrm>
            <a:off x="622300" y="1365706"/>
            <a:ext cx="15011400" cy="778675"/>
          </a:xfrm>
          <a:prstGeom prst="rect">
            <a:avLst/>
          </a:prstGeom>
          <a:noFill/>
          <a:ln>
            <a:noFill/>
          </a:ln>
        </p:spPr>
        <p:txBody>
          <a:bodyPr anchorCtr="0" anchor="t" bIns="0" lIns="0" spcFirstLastPara="1" rIns="0" wrap="square" tIns="0">
            <a:spAutoFit/>
          </a:bodyPr>
          <a:lstStyle/>
          <a:p>
            <a:pPr indent="12700" lvl="0" marL="0" marR="5080" rtl="0" algn="ctr">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The IoT is a network of physical devices, vehicles, home appliances, and other items embedded with electronics, software, sensors, actuators, and connectivity, enabling them to connect and exchange data.</a:t>
            </a:r>
            <a:endParaRPr b="0" i="0" sz="2200" u="none" cap="none" strike="noStrike">
              <a:solidFill>
                <a:srgbClr val="3F3F3F"/>
              </a:solidFill>
              <a:latin typeface="Open Sans"/>
              <a:ea typeface="Open Sans"/>
              <a:cs typeface="Open Sans"/>
              <a:sym typeface="Open Sans"/>
            </a:endParaRPr>
          </a:p>
        </p:txBody>
      </p:sp>
      <p:pic>
        <p:nvPicPr>
          <p:cNvPr id="2292" name="Google Shape;2292;p326"/>
          <p:cNvPicPr preferRelativeResize="0"/>
          <p:nvPr/>
        </p:nvPicPr>
        <p:blipFill rotWithShape="1">
          <a:blip r:embed="rId3">
            <a:alphaModFix/>
          </a:blip>
          <a:srcRect b="0" l="0" r="0" t="0"/>
          <a:stretch/>
        </p:blipFill>
        <p:spPr>
          <a:xfrm>
            <a:off x="5382007" y="674462"/>
            <a:ext cx="5491986" cy="365760"/>
          </a:xfrm>
          <a:prstGeom prst="rect">
            <a:avLst/>
          </a:prstGeom>
          <a:noFill/>
          <a:ln>
            <a:noFill/>
          </a:ln>
        </p:spPr>
      </p:pic>
      <p:grpSp>
        <p:nvGrpSpPr>
          <p:cNvPr id="2293" name="Google Shape;2293;p326"/>
          <p:cNvGrpSpPr/>
          <p:nvPr/>
        </p:nvGrpSpPr>
        <p:grpSpPr>
          <a:xfrm>
            <a:off x="3275654" y="3476591"/>
            <a:ext cx="9722383" cy="4901218"/>
            <a:chOff x="3182666" y="3554081"/>
            <a:chExt cx="9722383" cy="4901218"/>
          </a:xfrm>
        </p:grpSpPr>
        <p:sp>
          <p:nvSpPr>
            <p:cNvPr id="2294" name="Google Shape;2294;p326"/>
            <p:cNvSpPr/>
            <p:nvPr/>
          </p:nvSpPr>
          <p:spPr>
            <a:xfrm>
              <a:off x="6813227" y="7978573"/>
              <a:ext cx="2592778" cy="476726"/>
            </a:xfrm>
            <a:prstGeom prst="roundRect">
              <a:avLst>
                <a:gd fmla="val 16667" name="adj"/>
              </a:avLst>
            </a:prstGeom>
            <a:solidFill>
              <a:srgbClr val="F9DEC9"/>
            </a:solidFill>
            <a:ln cap="flat" cmpd="sng" w="9525">
              <a:solidFill>
                <a:srgbClr val="97979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Any path</a:t>
              </a:r>
              <a:endParaRPr/>
            </a:p>
          </p:txBody>
        </p:sp>
        <p:cxnSp>
          <p:nvCxnSpPr>
            <p:cNvPr id="2295" name="Google Shape;2295;p326"/>
            <p:cNvCxnSpPr/>
            <p:nvPr/>
          </p:nvCxnSpPr>
          <p:spPr>
            <a:xfrm>
              <a:off x="8116622" y="6753217"/>
              <a:ext cx="0" cy="1240854"/>
            </a:xfrm>
            <a:prstGeom prst="straightConnector1">
              <a:avLst/>
            </a:prstGeom>
            <a:noFill/>
            <a:ln cap="flat" cmpd="sng" w="25400">
              <a:solidFill>
                <a:srgbClr val="7F7F7F"/>
              </a:solidFill>
              <a:prstDash val="solid"/>
              <a:round/>
              <a:headEnd len="sm" w="sm" type="none"/>
              <a:tailEnd len="lg" w="lg" type="oval"/>
            </a:ln>
          </p:spPr>
        </p:cxnSp>
        <p:sp>
          <p:nvSpPr>
            <p:cNvPr id="2296" name="Google Shape;2296;p326"/>
            <p:cNvSpPr/>
            <p:nvPr/>
          </p:nvSpPr>
          <p:spPr>
            <a:xfrm>
              <a:off x="3599364" y="3578076"/>
              <a:ext cx="2592778" cy="529108"/>
            </a:xfrm>
            <a:prstGeom prst="roundRect">
              <a:avLst>
                <a:gd fmla="val 16667" name="adj"/>
              </a:avLst>
            </a:prstGeom>
            <a:solidFill>
              <a:srgbClr val="F9DEC9"/>
            </a:solidFill>
            <a:ln cap="flat" cmpd="sng" w="9525">
              <a:solidFill>
                <a:srgbClr val="97979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Any services</a:t>
              </a:r>
              <a:endParaRPr/>
            </a:p>
          </p:txBody>
        </p:sp>
        <p:sp>
          <p:nvSpPr>
            <p:cNvPr id="2297" name="Google Shape;2297;p326"/>
            <p:cNvSpPr/>
            <p:nvPr/>
          </p:nvSpPr>
          <p:spPr>
            <a:xfrm>
              <a:off x="3182666" y="5242454"/>
              <a:ext cx="2592778" cy="476726"/>
            </a:xfrm>
            <a:prstGeom prst="roundRect">
              <a:avLst>
                <a:gd fmla="val 16667" name="adj"/>
              </a:avLst>
            </a:prstGeom>
            <a:solidFill>
              <a:srgbClr val="F9DEC9"/>
            </a:solidFill>
            <a:ln cap="flat" cmpd="sng" w="9525">
              <a:solidFill>
                <a:srgbClr val="97979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Any time</a:t>
              </a:r>
              <a:endParaRPr/>
            </a:p>
          </p:txBody>
        </p:sp>
        <p:sp>
          <p:nvSpPr>
            <p:cNvPr id="2298" name="Google Shape;2298;p326"/>
            <p:cNvSpPr/>
            <p:nvPr/>
          </p:nvSpPr>
          <p:spPr>
            <a:xfrm>
              <a:off x="3601044" y="6866295"/>
              <a:ext cx="2592778" cy="476726"/>
            </a:xfrm>
            <a:prstGeom prst="roundRect">
              <a:avLst>
                <a:gd fmla="val 16667" name="adj"/>
              </a:avLst>
            </a:prstGeom>
            <a:solidFill>
              <a:srgbClr val="F9DEC9"/>
            </a:solidFill>
            <a:ln cap="flat" cmpd="sng" w="9525">
              <a:solidFill>
                <a:srgbClr val="97979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Any data</a:t>
              </a:r>
              <a:endParaRPr/>
            </a:p>
          </p:txBody>
        </p:sp>
        <p:sp>
          <p:nvSpPr>
            <p:cNvPr id="2299" name="Google Shape;2299;p326"/>
            <p:cNvSpPr/>
            <p:nvPr/>
          </p:nvSpPr>
          <p:spPr>
            <a:xfrm>
              <a:off x="9854510" y="3554081"/>
              <a:ext cx="2592778" cy="476682"/>
            </a:xfrm>
            <a:prstGeom prst="roundRect">
              <a:avLst>
                <a:gd fmla="val 16667" name="adj"/>
              </a:avLst>
            </a:prstGeom>
            <a:solidFill>
              <a:srgbClr val="F9DEC9"/>
            </a:solidFill>
            <a:ln cap="flat" cmpd="sng" w="9525">
              <a:solidFill>
                <a:srgbClr val="97979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Anything</a:t>
              </a:r>
              <a:endParaRPr/>
            </a:p>
          </p:txBody>
        </p:sp>
        <p:sp>
          <p:nvSpPr>
            <p:cNvPr id="2300" name="Google Shape;2300;p326"/>
            <p:cNvSpPr/>
            <p:nvPr/>
          </p:nvSpPr>
          <p:spPr>
            <a:xfrm>
              <a:off x="10312271" y="5153649"/>
              <a:ext cx="2592778" cy="476682"/>
            </a:xfrm>
            <a:prstGeom prst="roundRect">
              <a:avLst>
                <a:gd fmla="val 16667" name="adj"/>
              </a:avLst>
            </a:prstGeom>
            <a:solidFill>
              <a:srgbClr val="F9DEC9"/>
            </a:solidFill>
            <a:ln cap="flat" cmpd="sng" w="9525">
              <a:solidFill>
                <a:srgbClr val="97979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Anywhere</a:t>
              </a:r>
              <a:endParaRPr/>
            </a:p>
          </p:txBody>
        </p:sp>
        <p:sp>
          <p:nvSpPr>
            <p:cNvPr id="2301" name="Google Shape;2301;p326"/>
            <p:cNvSpPr/>
            <p:nvPr/>
          </p:nvSpPr>
          <p:spPr>
            <a:xfrm>
              <a:off x="10183488" y="6753217"/>
              <a:ext cx="2592778" cy="476726"/>
            </a:xfrm>
            <a:prstGeom prst="roundRect">
              <a:avLst>
                <a:gd fmla="val 16667" name="adj"/>
              </a:avLst>
            </a:prstGeom>
            <a:solidFill>
              <a:srgbClr val="F9DEC9"/>
            </a:solidFill>
            <a:ln cap="flat" cmpd="sng" w="9525">
              <a:solidFill>
                <a:srgbClr val="979797"/>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Anyone</a:t>
              </a:r>
              <a:endParaRPr/>
            </a:p>
          </p:txBody>
        </p:sp>
        <p:sp>
          <p:nvSpPr>
            <p:cNvPr id="2302" name="Google Shape;2302;p326"/>
            <p:cNvSpPr/>
            <p:nvPr/>
          </p:nvSpPr>
          <p:spPr>
            <a:xfrm>
              <a:off x="6989808" y="4339572"/>
              <a:ext cx="2266326" cy="2267795"/>
            </a:xfrm>
            <a:prstGeom prst="ellipse">
              <a:avLst/>
            </a:prstGeom>
            <a:solidFill>
              <a:srgbClr val="427AA1"/>
            </a:solidFill>
            <a:ln cap="flat" cmpd="sng" w="2857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200" u="none" cap="none" strike="noStrike">
                  <a:solidFill>
                    <a:schemeClr val="lt1"/>
                  </a:solidFill>
                  <a:latin typeface="Open Sans"/>
                  <a:ea typeface="Open Sans"/>
                  <a:cs typeface="Open Sans"/>
                  <a:sym typeface="Open Sans"/>
                </a:rPr>
                <a:t>IoT</a:t>
              </a:r>
              <a:endParaRPr/>
            </a:p>
          </p:txBody>
        </p:sp>
        <p:grpSp>
          <p:nvGrpSpPr>
            <p:cNvPr id="2303" name="Google Shape;2303;p326"/>
            <p:cNvGrpSpPr/>
            <p:nvPr/>
          </p:nvGrpSpPr>
          <p:grpSpPr>
            <a:xfrm flipH="1">
              <a:off x="6202898" y="3837944"/>
              <a:ext cx="1064071" cy="663459"/>
              <a:chOff x="9045551" y="3614385"/>
              <a:chExt cx="1170681" cy="729932"/>
            </a:xfrm>
          </p:grpSpPr>
          <p:cxnSp>
            <p:nvCxnSpPr>
              <p:cNvPr id="2304" name="Google Shape;2304;p326"/>
              <p:cNvCxnSpPr/>
              <p:nvPr/>
            </p:nvCxnSpPr>
            <p:spPr>
              <a:xfrm flipH="1" rot="10800000">
                <a:off x="9045551" y="3614385"/>
                <a:ext cx="365149" cy="729932"/>
              </a:xfrm>
              <a:prstGeom prst="straightConnector1">
                <a:avLst/>
              </a:prstGeom>
              <a:noFill/>
              <a:ln cap="flat" cmpd="sng" w="25400">
                <a:solidFill>
                  <a:srgbClr val="7F7F7F"/>
                </a:solidFill>
                <a:prstDash val="solid"/>
                <a:round/>
                <a:headEnd len="sm" w="sm" type="none"/>
                <a:tailEnd len="sm" w="sm" type="none"/>
              </a:ln>
            </p:spPr>
          </p:cxnSp>
          <p:cxnSp>
            <p:nvCxnSpPr>
              <p:cNvPr id="2305" name="Google Shape;2305;p326"/>
              <p:cNvCxnSpPr/>
              <p:nvPr/>
            </p:nvCxnSpPr>
            <p:spPr>
              <a:xfrm>
                <a:off x="9410700" y="3614385"/>
                <a:ext cx="805532" cy="0"/>
              </a:xfrm>
              <a:prstGeom prst="straightConnector1">
                <a:avLst/>
              </a:prstGeom>
              <a:noFill/>
              <a:ln cap="flat" cmpd="sng" w="25400">
                <a:solidFill>
                  <a:srgbClr val="7F7F7F"/>
                </a:solidFill>
                <a:prstDash val="solid"/>
                <a:round/>
                <a:headEnd len="sm" w="sm" type="none"/>
                <a:tailEnd len="lg" w="lg" type="oval"/>
              </a:ln>
            </p:spPr>
          </p:cxnSp>
        </p:grpSp>
        <p:cxnSp>
          <p:nvCxnSpPr>
            <p:cNvPr id="2306" name="Google Shape;2306;p326"/>
            <p:cNvCxnSpPr/>
            <p:nvPr/>
          </p:nvCxnSpPr>
          <p:spPr>
            <a:xfrm flipH="1">
              <a:off x="5776764" y="5473470"/>
              <a:ext cx="1089060" cy="1"/>
            </a:xfrm>
            <a:prstGeom prst="straightConnector1">
              <a:avLst/>
            </a:prstGeom>
            <a:noFill/>
            <a:ln cap="flat" cmpd="sng" w="25400">
              <a:solidFill>
                <a:srgbClr val="7F7F7F"/>
              </a:solidFill>
              <a:prstDash val="solid"/>
              <a:round/>
              <a:headEnd len="sm" w="sm" type="none"/>
              <a:tailEnd len="lg" w="lg" type="oval"/>
            </a:ln>
          </p:spPr>
        </p:cxnSp>
        <p:cxnSp>
          <p:nvCxnSpPr>
            <p:cNvPr id="2307" name="Google Shape;2307;p326"/>
            <p:cNvCxnSpPr/>
            <p:nvPr/>
          </p:nvCxnSpPr>
          <p:spPr>
            <a:xfrm>
              <a:off x="9349122" y="5406296"/>
              <a:ext cx="965078" cy="1"/>
            </a:xfrm>
            <a:prstGeom prst="straightConnector1">
              <a:avLst/>
            </a:prstGeom>
            <a:noFill/>
            <a:ln cap="flat" cmpd="sng" w="25400">
              <a:solidFill>
                <a:srgbClr val="7F7F7F"/>
              </a:solidFill>
              <a:prstDash val="solid"/>
              <a:round/>
              <a:headEnd len="sm" w="sm" type="none"/>
              <a:tailEnd len="lg" w="lg" type="oval"/>
            </a:ln>
          </p:spPr>
        </p:cxnSp>
        <p:grpSp>
          <p:nvGrpSpPr>
            <p:cNvPr id="2308" name="Google Shape;2308;p326"/>
            <p:cNvGrpSpPr/>
            <p:nvPr/>
          </p:nvGrpSpPr>
          <p:grpSpPr>
            <a:xfrm rot="10800000">
              <a:off x="6199537" y="6441199"/>
              <a:ext cx="1064071" cy="663459"/>
              <a:chOff x="9045551" y="3614385"/>
              <a:chExt cx="1170681" cy="729932"/>
            </a:xfrm>
          </p:grpSpPr>
          <p:cxnSp>
            <p:nvCxnSpPr>
              <p:cNvPr id="2309" name="Google Shape;2309;p326"/>
              <p:cNvCxnSpPr/>
              <p:nvPr/>
            </p:nvCxnSpPr>
            <p:spPr>
              <a:xfrm flipH="1" rot="10800000">
                <a:off x="9045551" y="3614385"/>
                <a:ext cx="365149" cy="729932"/>
              </a:xfrm>
              <a:prstGeom prst="straightConnector1">
                <a:avLst/>
              </a:prstGeom>
              <a:noFill/>
              <a:ln cap="flat" cmpd="sng" w="25400">
                <a:solidFill>
                  <a:srgbClr val="7F7F7F"/>
                </a:solidFill>
                <a:prstDash val="solid"/>
                <a:round/>
                <a:headEnd len="sm" w="sm" type="none"/>
                <a:tailEnd len="sm" w="sm" type="none"/>
              </a:ln>
            </p:spPr>
          </p:cxnSp>
          <p:cxnSp>
            <p:nvCxnSpPr>
              <p:cNvPr id="2310" name="Google Shape;2310;p326"/>
              <p:cNvCxnSpPr/>
              <p:nvPr/>
            </p:nvCxnSpPr>
            <p:spPr>
              <a:xfrm>
                <a:off x="9410700" y="3614385"/>
                <a:ext cx="805532" cy="0"/>
              </a:xfrm>
              <a:prstGeom prst="straightConnector1">
                <a:avLst/>
              </a:prstGeom>
              <a:noFill/>
              <a:ln cap="flat" cmpd="sng" w="25400">
                <a:solidFill>
                  <a:srgbClr val="7F7F7F"/>
                </a:solidFill>
                <a:prstDash val="solid"/>
                <a:round/>
                <a:headEnd len="sm" w="sm" type="none"/>
                <a:tailEnd len="lg" w="lg" type="oval"/>
              </a:ln>
            </p:spPr>
          </p:cxnSp>
        </p:grpSp>
        <p:grpSp>
          <p:nvGrpSpPr>
            <p:cNvPr id="2311" name="Google Shape;2311;p326"/>
            <p:cNvGrpSpPr/>
            <p:nvPr/>
          </p:nvGrpSpPr>
          <p:grpSpPr>
            <a:xfrm flipH="1" rot="10800000">
              <a:off x="9132257" y="6335035"/>
              <a:ext cx="1064071" cy="663459"/>
              <a:chOff x="9045551" y="3614385"/>
              <a:chExt cx="1170681" cy="729932"/>
            </a:xfrm>
          </p:grpSpPr>
          <p:cxnSp>
            <p:nvCxnSpPr>
              <p:cNvPr id="2312" name="Google Shape;2312;p326"/>
              <p:cNvCxnSpPr/>
              <p:nvPr/>
            </p:nvCxnSpPr>
            <p:spPr>
              <a:xfrm flipH="1" rot="10800000">
                <a:off x="9045551" y="3614385"/>
                <a:ext cx="365149" cy="729932"/>
              </a:xfrm>
              <a:prstGeom prst="straightConnector1">
                <a:avLst/>
              </a:prstGeom>
              <a:noFill/>
              <a:ln cap="flat" cmpd="sng" w="25400">
                <a:solidFill>
                  <a:srgbClr val="7F7F7F"/>
                </a:solidFill>
                <a:prstDash val="solid"/>
                <a:round/>
                <a:headEnd len="sm" w="sm" type="none"/>
                <a:tailEnd len="sm" w="sm" type="none"/>
              </a:ln>
            </p:spPr>
          </p:cxnSp>
          <p:cxnSp>
            <p:nvCxnSpPr>
              <p:cNvPr id="2313" name="Google Shape;2313;p326"/>
              <p:cNvCxnSpPr/>
              <p:nvPr/>
            </p:nvCxnSpPr>
            <p:spPr>
              <a:xfrm>
                <a:off x="9410700" y="3614385"/>
                <a:ext cx="805532" cy="0"/>
              </a:xfrm>
              <a:prstGeom prst="straightConnector1">
                <a:avLst/>
              </a:prstGeom>
              <a:noFill/>
              <a:ln cap="flat" cmpd="sng" w="25400">
                <a:solidFill>
                  <a:srgbClr val="7F7F7F"/>
                </a:solidFill>
                <a:prstDash val="solid"/>
                <a:round/>
                <a:headEnd len="sm" w="sm" type="none"/>
                <a:tailEnd len="lg" w="lg" type="oval"/>
              </a:ln>
            </p:spPr>
          </p:cxnSp>
        </p:grpSp>
        <p:grpSp>
          <p:nvGrpSpPr>
            <p:cNvPr id="2314" name="Google Shape;2314;p326"/>
            <p:cNvGrpSpPr/>
            <p:nvPr/>
          </p:nvGrpSpPr>
          <p:grpSpPr>
            <a:xfrm>
              <a:off x="8803989" y="3801935"/>
              <a:ext cx="1064071" cy="663459"/>
              <a:chOff x="9045551" y="3614385"/>
              <a:chExt cx="1170681" cy="729932"/>
            </a:xfrm>
          </p:grpSpPr>
          <p:cxnSp>
            <p:nvCxnSpPr>
              <p:cNvPr id="2315" name="Google Shape;2315;p326"/>
              <p:cNvCxnSpPr/>
              <p:nvPr/>
            </p:nvCxnSpPr>
            <p:spPr>
              <a:xfrm flipH="1" rot="10800000">
                <a:off x="9045551" y="3614385"/>
                <a:ext cx="365149" cy="729932"/>
              </a:xfrm>
              <a:prstGeom prst="straightConnector1">
                <a:avLst/>
              </a:prstGeom>
              <a:noFill/>
              <a:ln cap="flat" cmpd="sng" w="25400">
                <a:solidFill>
                  <a:srgbClr val="7F7F7F"/>
                </a:solidFill>
                <a:prstDash val="solid"/>
                <a:round/>
                <a:headEnd len="sm" w="sm" type="none"/>
                <a:tailEnd len="sm" w="sm" type="none"/>
              </a:ln>
            </p:spPr>
          </p:cxnSp>
          <p:cxnSp>
            <p:nvCxnSpPr>
              <p:cNvPr id="2316" name="Google Shape;2316;p326"/>
              <p:cNvCxnSpPr/>
              <p:nvPr/>
            </p:nvCxnSpPr>
            <p:spPr>
              <a:xfrm>
                <a:off x="9410700" y="3614385"/>
                <a:ext cx="805532" cy="0"/>
              </a:xfrm>
              <a:prstGeom prst="straightConnector1">
                <a:avLst/>
              </a:prstGeom>
              <a:noFill/>
              <a:ln cap="flat" cmpd="sng" w="25400">
                <a:solidFill>
                  <a:srgbClr val="7F7F7F"/>
                </a:solidFill>
                <a:prstDash val="solid"/>
                <a:round/>
                <a:headEnd len="sm" w="sm" type="none"/>
                <a:tailEnd len="lg" w="lg" type="oval"/>
              </a:ln>
            </p:spPr>
          </p:cxnSp>
        </p:gr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327"/>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684" lvl="0" marL="0" rtl="0" algn="ctr">
              <a:lnSpc>
                <a:spcPct val="90000"/>
              </a:lnSpc>
              <a:spcBef>
                <a:spcPts val="0"/>
              </a:spcBef>
              <a:spcAft>
                <a:spcPts val="0"/>
              </a:spcAft>
              <a:buSzPts val="4400"/>
              <a:buNone/>
            </a:pPr>
            <a:r>
              <a:rPr lang="en-US" sz="2944">
                <a:solidFill>
                  <a:srgbClr val="3F3F3F"/>
                </a:solidFill>
              </a:rPr>
              <a:t>IoT Architecture</a:t>
            </a:r>
            <a:endParaRPr>
              <a:solidFill>
                <a:srgbClr val="3F3F3F"/>
              </a:solidFill>
            </a:endParaRPr>
          </a:p>
        </p:txBody>
      </p:sp>
      <p:pic>
        <p:nvPicPr>
          <p:cNvPr id="2322" name="Google Shape;2322;p327"/>
          <p:cNvPicPr preferRelativeResize="0"/>
          <p:nvPr/>
        </p:nvPicPr>
        <p:blipFill rotWithShape="1">
          <a:blip r:embed="rId3">
            <a:alphaModFix/>
          </a:blip>
          <a:srcRect b="0" l="0" r="0" t="0"/>
          <a:stretch/>
        </p:blipFill>
        <p:spPr>
          <a:xfrm>
            <a:off x="5803741" y="874681"/>
            <a:ext cx="4648518" cy="365760"/>
          </a:xfrm>
          <a:prstGeom prst="rect">
            <a:avLst/>
          </a:prstGeom>
          <a:noFill/>
          <a:ln>
            <a:noFill/>
          </a:ln>
        </p:spPr>
      </p:pic>
      <p:grpSp>
        <p:nvGrpSpPr>
          <p:cNvPr id="2323" name="Google Shape;2323;p327"/>
          <p:cNvGrpSpPr/>
          <p:nvPr/>
        </p:nvGrpSpPr>
        <p:grpSpPr>
          <a:xfrm>
            <a:off x="1672181" y="1504838"/>
            <a:ext cx="12953216" cy="7060988"/>
            <a:chOff x="1672181" y="1504838"/>
            <a:chExt cx="12953216" cy="7060988"/>
          </a:xfrm>
        </p:grpSpPr>
        <p:sp>
          <p:nvSpPr>
            <p:cNvPr id="2324" name="Google Shape;2324;p327"/>
            <p:cNvSpPr/>
            <p:nvPr/>
          </p:nvSpPr>
          <p:spPr>
            <a:xfrm>
              <a:off x="8147869" y="6083653"/>
              <a:ext cx="1972112" cy="1143294"/>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nvGrpSpPr>
            <p:cNvPr id="2325" name="Google Shape;2325;p327"/>
            <p:cNvGrpSpPr/>
            <p:nvPr/>
          </p:nvGrpSpPr>
          <p:grpSpPr>
            <a:xfrm>
              <a:off x="8219494" y="6147815"/>
              <a:ext cx="1833310" cy="1019558"/>
              <a:chOff x="0" y="0"/>
              <a:chExt cx="1833309" cy="1019557"/>
            </a:xfrm>
          </p:grpSpPr>
          <p:sp>
            <p:nvSpPr>
              <p:cNvPr id="2326" name="Google Shape;2326;p327"/>
              <p:cNvSpPr/>
              <p:nvPr/>
            </p:nvSpPr>
            <p:spPr>
              <a:xfrm>
                <a:off x="30" y="169544"/>
                <a:ext cx="1833247" cy="850013"/>
              </a:xfrm>
              <a:custGeom>
                <a:rect b="b" l="l" r="r" t="t"/>
                <a:pathLst>
                  <a:path extrusionOk="0" h="21600" w="21600">
                    <a:moveTo>
                      <a:pt x="0" y="0"/>
                    </a:moveTo>
                    <a:lnTo>
                      <a:pt x="0" y="18473"/>
                    </a:lnTo>
                    <a:lnTo>
                      <a:pt x="40" y="18730"/>
                    </a:lnTo>
                    <a:lnTo>
                      <a:pt x="608" y="19474"/>
                    </a:lnTo>
                    <a:lnTo>
                      <a:pt x="1330" y="19937"/>
                    </a:lnTo>
                    <a:lnTo>
                      <a:pt x="1784" y="20155"/>
                    </a:lnTo>
                    <a:lnTo>
                      <a:pt x="2295" y="20362"/>
                    </a:lnTo>
                    <a:lnTo>
                      <a:pt x="2861" y="20557"/>
                    </a:lnTo>
                    <a:lnTo>
                      <a:pt x="3478" y="20739"/>
                    </a:lnTo>
                    <a:lnTo>
                      <a:pt x="4143" y="20907"/>
                    </a:lnTo>
                    <a:lnTo>
                      <a:pt x="4853" y="21060"/>
                    </a:lnTo>
                    <a:lnTo>
                      <a:pt x="5604" y="21196"/>
                    </a:lnTo>
                    <a:lnTo>
                      <a:pt x="6393" y="21315"/>
                    </a:lnTo>
                    <a:lnTo>
                      <a:pt x="7218" y="21414"/>
                    </a:lnTo>
                    <a:lnTo>
                      <a:pt x="8074" y="21494"/>
                    </a:lnTo>
                    <a:lnTo>
                      <a:pt x="8959" y="21552"/>
                    </a:lnTo>
                    <a:lnTo>
                      <a:pt x="9869" y="21588"/>
                    </a:lnTo>
                    <a:lnTo>
                      <a:pt x="10801" y="21600"/>
                    </a:lnTo>
                    <a:lnTo>
                      <a:pt x="11733" y="21588"/>
                    </a:lnTo>
                    <a:lnTo>
                      <a:pt x="12642" y="21552"/>
                    </a:lnTo>
                    <a:lnTo>
                      <a:pt x="13527" y="21494"/>
                    </a:lnTo>
                    <a:lnTo>
                      <a:pt x="14383" y="21414"/>
                    </a:lnTo>
                    <a:lnTo>
                      <a:pt x="15207" y="21315"/>
                    </a:lnTo>
                    <a:lnTo>
                      <a:pt x="15997" y="21196"/>
                    </a:lnTo>
                    <a:lnTo>
                      <a:pt x="16748" y="21060"/>
                    </a:lnTo>
                    <a:lnTo>
                      <a:pt x="17457" y="20907"/>
                    </a:lnTo>
                    <a:lnTo>
                      <a:pt x="18122" y="20739"/>
                    </a:lnTo>
                    <a:lnTo>
                      <a:pt x="18739" y="20557"/>
                    </a:lnTo>
                    <a:lnTo>
                      <a:pt x="19305" y="20362"/>
                    </a:lnTo>
                    <a:lnTo>
                      <a:pt x="19817" y="20155"/>
                    </a:lnTo>
                    <a:lnTo>
                      <a:pt x="20270" y="19937"/>
                    </a:lnTo>
                    <a:lnTo>
                      <a:pt x="20992" y="19474"/>
                    </a:lnTo>
                    <a:lnTo>
                      <a:pt x="21444" y="18983"/>
                    </a:lnTo>
                    <a:lnTo>
                      <a:pt x="21600" y="18473"/>
                    </a:lnTo>
                    <a:lnTo>
                      <a:pt x="21600" y="2117"/>
                    </a:lnTo>
                    <a:lnTo>
                      <a:pt x="10801" y="2117"/>
                    </a:lnTo>
                    <a:lnTo>
                      <a:pt x="9162" y="2085"/>
                    </a:lnTo>
                    <a:lnTo>
                      <a:pt x="7595" y="1992"/>
                    </a:lnTo>
                    <a:lnTo>
                      <a:pt x="6843" y="1924"/>
                    </a:lnTo>
                    <a:lnTo>
                      <a:pt x="6116" y="1842"/>
                    </a:lnTo>
                    <a:lnTo>
                      <a:pt x="5414" y="1747"/>
                    </a:lnTo>
                    <a:lnTo>
                      <a:pt x="4741" y="1640"/>
                    </a:lnTo>
                    <a:lnTo>
                      <a:pt x="4098" y="1521"/>
                    </a:lnTo>
                    <a:lnTo>
                      <a:pt x="3487" y="1390"/>
                    </a:lnTo>
                    <a:lnTo>
                      <a:pt x="2910" y="1249"/>
                    </a:lnTo>
                    <a:lnTo>
                      <a:pt x="2370" y="1097"/>
                    </a:lnTo>
                    <a:lnTo>
                      <a:pt x="1867" y="935"/>
                    </a:lnTo>
                    <a:lnTo>
                      <a:pt x="1405" y="764"/>
                    </a:lnTo>
                    <a:lnTo>
                      <a:pt x="610" y="397"/>
                    </a:lnTo>
                    <a:lnTo>
                      <a:pt x="281" y="202"/>
                    </a:lnTo>
                    <a:lnTo>
                      <a:pt x="0"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27" name="Google Shape;2327;p327"/>
              <p:cNvSpPr/>
              <p:nvPr/>
            </p:nvSpPr>
            <p:spPr>
              <a:xfrm>
                <a:off x="0" y="0"/>
                <a:ext cx="1833309" cy="233363"/>
              </a:xfrm>
              <a:custGeom>
                <a:rect b="b" l="l" r="r" t="t"/>
                <a:pathLst>
                  <a:path extrusionOk="0" h="21600" w="21600">
                    <a:moveTo>
                      <a:pt x="10801" y="0"/>
                    </a:moveTo>
                    <a:lnTo>
                      <a:pt x="10163" y="19"/>
                    </a:lnTo>
                    <a:lnTo>
                      <a:pt x="8895" y="169"/>
                    </a:lnTo>
                    <a:lnTo>
                      <a:pt x="7648" y="469"/>
                    </a:lnTo>
                    <a:lnTo>
                      <a:pt x="6437" y="918"/>
                    </a:lnTo>
                    <a:lnTo>
                      <a:pt x="5277" y="1517"/>
                    </a:lnTo>
                    <a:lnTo>
                      <a:pt x="4720" y="1873"/>
                    </a:lnTo>
                    <a:lnTo>
                      <a:pt x="4181" y="2265"/>
                    </a:lnTo>
                    <a:lnTo>
                      <a:pt x="3661" y="2695"/>
                    </a:lnTo>
                    <a:lnTo>
                      <a:pt x="3164" y="3162"/>
                    </a:lnTo>
                    <a:lnTo>
                      <a:pt x="2422" y="3983"/>
                    </a:lnTo>
                    <a:lnTo>
                      <a:pt x="1780" y="4857"/>
                    </a:lnTo>
                    <a:lnTo>
                      <a:pt x="1236" y="5778"/>
                    </a:lnTo>
                    <a:lnTo>
                      <a:pt x="791" y="6737"/>
                    </a:lnTo>
                    <a:lnTo>
                      <a:pt x="198" y="8739"/>
                    </a:lnTo>
                    <a:lnTo>
                      <a:pt x="0" y="10803"/>
                    </a:lnTo>
                    <a:lnTo>
                      <a:pt x="49" y="11839"/>
                    </a:lnTo>
                    <a:lnTo>
                      <a:pt x="445" y="13879"/>
                    </a:lnTo>
                    <a:lnTo>
                      <a:pt x="1236" y="15828"/>
                    </a:lnTo>
                    <a:lnTo>
                      <a:pt x="1780" y="16749"/>
                    </a:lnTo>
                    <a:lnTo>
                      <a:pt x="2422" y="17623"/>
                    </a:lnTo>
                    <a:lnTo>
                      <a:pt x="3164" y="18444"/>
                    </a:lnTo>
                    <a:lnTo>
                      <a:pt x="3662" y="18911"/>
                    </a:lnTo>
                    <a:lnTo>
                      <a:pt x="4181" y="19340"/>
                    </a:lnTo>
                    <a:lnTo>
                      <a:pt x="4720" y="19732"/>
                    </a:lnTo>
                    <a:lnTo>
                      <a:pt x="5277" y="20087"/>
                    </a:lnTo>
                    <a:lnTo>
                      <a:pt x="5850" y="20405"/>
                    </a:lnTo>
                    <a:lnTo>
                      <a:pt x="7038" y="20928"/>
                    </a:lnTo>
                    <a:lnTo>
                      <a:pt x="8268" y="21301"/>
                    </a:lnTo>
                    <a:lnTo>
                      <a:pt x="9527" y="21525"/>
                    </a:lnTo>
                    <a:lnTo>
                      <a:pt x="10801" y="21600"/>
                    </a:lnTo>
                    <a:lnTo>
                      <a:pt x="12074" y="21525"/>
                    </a:lnTo>
                    <a:lnTo>
                      <a:pt x="13333" y="21301"/>
                    </a:lnTo>
                    <a:lnTo>
                      <a:pt x="14563" y="20928"/>
                    </a:lnTo>
                    <a:lnTo>
                      <a:pt x="15750" y="20405"/>
                    </a:lnTo>
                    <a:lnTo>
                      <a:pt x="16323" y="20087"/>
                    </a:lnTo>
                    <a:lnTo>
                      <a:pt x="16880" y="19732"/>
                    </a:lnTo>
                    <a:lnTo>
                      <a:pt x="17419" y="19340"/>
                    </a:lnTo>
                    <a:lnTo>
                      <a:pt x="17939" y="18911"/>
                    </a:lnTo>
                    <a:lnTo>
                      <a:pt x="18436" y="18444"/>
                    </a:lnTo>
                    <a:lnTo>
                      <a:pt x="19178" y="17623"/>
                    </a:lnTo>
                    <a:lnTo>
                      <a:pt x="19820" y="16749"/>
                    </a:lnTo>
                    <a:lnTo>
                      <a:pt x="20364" y="15828"/>
                    </a:lnTo>
                    <a:lnTo>
                      <a:pt x="20809" y="14869"/>
                    </a:lnTo>
                    <a:lnTo>
                      <a:pt x="21402" y="12867"/>
                    </a:lnTo>
                    <a:lnTo>
                      <a:pt x="21600" y="10803"/>
                    </a:lnTo>
                    <a:lnTo>
                      <a:pt x="21551" y="9767"/>
                    </a:lnTo>
                    <a:lnTo>
                      <a:pt x="21155" y="7726"/>
                    </a:lnTo>
                    <a:lnTo>
                      <a:pt x="20364" y="5778"/>
                    </a:lnTo>
                    <a:lnTo>
                      <a:pt x="19820" y="4857"/>
                    </a:lnTo>
                    <a:lnTo>
                      <a:pt x="19178" y="3983"/>
                    </a:lnTo>
                    <a:lnTo>
                      <a:pt x="18436" y="3162"/>
                    </a:lnTo>
                    <a:lnTo>
                      <a:pt x="17939" y="2695"/>
                    </a:lnTo>
                    <a:lnTo>
                      <a:pt x="17419" y="2265"/>
                    </a:lnTo>
                    <a:lnTo>
                      <a:pt x="16880" y="1873"/>
                    </a:lnTo>
                    <a:lnTo>
                      <a:pt x="16323" y="1517"/>
                    </a:lnTo>
                    <a:lnTo>
                      <a:pt x="15163" y="918"/>
                    </a:lnTo>
                    <a:lnTo>
                      <a:pt x="13952" y="469"/>
                    </a:lnTo>
                    <a:lnTo>
                      <a:pt x="12706" y="169"/>
                    </a:lnTo>
                    <a:lnTo>
                      <a:pt x="12074" y="75"/>
                    </a:lnTo>
                    <a:lnTo>
                      <a:pt x="11438" y="19"/>
                    </a:lnTo>
                    <a:lnTo>
                      <a:pt x="10801"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28" name="Google Shape;2328;p327"/>
              <p:cNvSpPr/>
              <p:nvPr/>
            </p:nvSpPr>
            <p:spPr>
              <a:xfrm>
                <a:off x="916717" y="169544"/>
                <a:ext cx="916560" cy="83313"/>
              </a:xfrm>
              <a:custGeom>
                <a:rect b="b" l="l" r="r" t="t"/>
                <a:pathLst>
                  <a:path extrusionOk="0" h="21600" w="21600">
                    <a:moveTo>
                      <a:pt x="21600" y="0"/>
                    </a:moveTo>
                    <a:lnTo>
                      <a:pt x="20380" y="4054"/>
                    </a:lnTo>
                    <a:lnTo>
                      <a:pt x="18790" y="7799"/>
                    </a:lnTo>
                    <a:lnTo>
                      <a:pt x="17865" y="9542"/>
                    </a:lnTo>
                    <a:lnTo>
                      <a:pt x="16861" y="11190"/>
                    </a:lnTo>
                    <a:lnTo>
                      <a:pt x="15779" y="12740"/>
                    </a:lnTo>
                    <a:lnTo>
                      <a:pt x="14626" y="14184"/>
                    </a:lnTo>
                    <a:lnTo>
                      <a:pt x="13404" y="15517"/>
                    </a:lnTo>
                    <a:lnTo>
                      <a:pt x="12118" y="16734"/>
                    </a:lnTo>
                    <a:lnTo>
                      <a:pt x="10771" y="17828"/>
                    </a:lnTo>
                    <a:lnTo>
                      <a:pt x="9368" y="18795"/>
                    </a:lnTo>
                    <a:lnTo>
                      <a:pt x="7914" y="19629"/>
                    </a:lnTo>
                    <a:lnTo>
                      <a:pt x="4864" y="20874"/>
                    </a:lnTo>
                    <a:lnTo>
                      <a:pt x="1655" y="21518"/>
                    </a:lnTo>
                    <a:lnTo>
                      <a:pt x="0" y="21600"/>
                    </a:lnTo>
                    <a:lnTo>
                      <a:pt x="21600" y="21600"/>
                    </a:lnTo>
                    <a:lnTo>
                      <a:pt x="21600" y="0"/>
                    </a:lnTo>
                    <a:close/>
                  </a:path>
                </a:pathLst>
              </a:cu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2329" name="Google Shape;2329;p327"/>
            <p:cNvSpPr/>
            <p:nvPr/>
          </p:nvSpPr>
          <p:spPr>
            <a:xfrm>
              <a:off x="8219494" y="6147815"/>
              <a:ext cx="1833309" cy="233363"/>
            </a:xfrm>
            <a:custGeom>
              <a:rect b="b" l="l" r="r" t="t"/>
              <a:pathLst>
                <a:path extrusionOk="0" h="21600" w="21600">
                  <a:moveTo>
                    <a:pt x="10801" y="0"/>
                  </a:moveTo>
                  <a:lnTo>
                    <a:pt x="10163" y="19"/>
                  </a:lnTo>
                  <a:lnTo>
                    <a:pt x="9527" y="75"/>
                  </a:lnTo>
                  <a:lnTo>
                    <a:pt x="8895" y="169"/>
                  </a:lnTo>
                  <a:lnTo>
                    <a:pt x="8268" y="300"/>
                  </a:lnTo>
                  <a:lnTo>
                    <a:pt x="7648" y="469"/>
                  </a:lnTo>
                  <a:lnTo>
                    <a:pt x="7037" y="675"/>
                  </a:lnTo>
                  <a:lnTo>
                    <a:pt x="6437" y="918"/>
                  </a:lnTo>
                  <a:lnTo>
                    <a:pt x="5850" y="1199"/>
                  </a:lnTo>
                  <a:lnTo>
                    <a:pt x="5277" y="1517"/>
                  </a:lnTo>
                  <a:lnTo>
                    <a:pt x="4720" y="1873"/>
                  </a:lnTo>
                  <a:lnTo>
                    <a:pt x="4181" y="2265"/>
                  </a:lnTo>
                  <a:lnTo>
                    <a:pt x="3661" y="2695"/>
                  </a:lnTo>
                  <a:lnTo>
                    <a:pt x="3164" y="3162"/>
                  </a:lnTo>
                  <a:lnTo>
                    <a:pt x="2422" y="3983"/>
                  </a:lnTo>
                  <a:lnTo>
                    <a:pt x="1780" y="4857"/>
                  </a:lnTo>
                  <a:lnTo>
                    <a:pt x="1236" y="5778"/>
                  </a:lnTo>
                  <a:lnTo>
                    <a:pt x="791" y="6737"/>
                  </a:lnTo>
                  <a:lnTo>
                    <a:pt x="198" y="8739"/>
                  </a:lnTo>
                  <a:lnTo>
                    <a:pt x="0" y="10803"/>
                  </a:lnTo>
                  <a:lnTo>
                    <a:pt x="49" y="11839"/>
                  </a:lnTo>
                  <a:lnTo>
                    <a:pt x="445" y="13879"/>
                  </a:lnTo>
                  <a:lnTo>
                    <a:pt x="1236" y="15828"/>
                  </a:lnTo>
                  <a:lnTo>
                    <a:pt x="1780" y="16749"/>
                  </a:lnTo>
                  <a:lnTo>
                    <a:pt x="2422" y="17623"/>
                  </a:lnTo>
                  <a:lnTo>
                    <a:pt x="3164" y="18444"/>
                  </a:lnTo>
                  <a:lnTo>
                    <a:pt x="3662" y="18911"/>
                  </a:lnTo>
                  <a:lnTo>
                    <a:pt x="4181" y="19340"/>
                  </a:lnTo>
                  <a:lnTo>
                    <a:pt x="4720" y="19732"/>
                  </a:lnTo>
                  <a:lnTo>
                    <a:pt x="5277" y="20087"/>
                  </a:lnTo>
                  <a:lnTo>
                    <a:pt x="5850" y="20405"/>
                  </a:lnTo>
                  <a:lnTo>
                    <a:pt x="6438" y="20685"/>
                  </a:lnTo>
                  <a:lnTo>
                    <a:pt x="7038" y="20928"/>
                  </a:lnTo>
                  <a:lnTo>
                    <a:pt x="7649" y="21133"/>
                  </a:lnTo>
                  <a:lnTo>
                    <a:pt x="8268" y="21301"/>
                  </a:lnTo>
                  <a:lnTo>
                    <a:pt x="8895" y="21432"/>
                  </a:lnTo>
                  <a:lnTo>
                    <a:pt x="9527" y="21525"/>
                  </a:lnTo>
                  <a:lnTo>
                    <a:pt x="10163" y="21581"/>
                  </a:lnTo>
                  <a:lnTo>
                    <a:pt x="10801" y="21600"/>
                  </a:lnTo>
                  <a:lnTo>
                    <a:pt x="11438" y="21581"/>
                  </a:lnTo>
                  <a:lnTo>
                    <a:pt x="12074" y="21525"/>
                  </a:lnTo>
                  <a:lnTo>
                    <a:pt x="12706" y="21432"/>
                  </a:lnTo>
                  <a:lnTo>
                    <a:pt x="13333" y="21301"/>
                  </a:lnTo>
                  <a:lnTo>
                    <a:pt x="13952" y="21133"/>
                  </a:lnTo>
                  <a:lnTo>
                    <a:pt x="14563" y="20928"/>
                  </a:lnTo>
                  <a:lnTo>
                    <a:pt x="15163" y="20685"/>
                  </a:lnTo>
                  <a:lnTo>
                    <a:pt x="15750" y="20405"/>
                  </a:lnTo>
                  <a:lnTo>
                    <a:pt x="16323" y="20087"/>
                  </a:lnTo>
                  <a:lnTo>
                    <a:pt x="16880" y="19732"/>
                  </a:lnTo>
                  <a:lnTo>
                    <a:pt x="17419" y="19340"/>
                  </a:lnTo>
                  <a:lnTo>
                    <a:pt x="17939" y="18911"/>
                  </a:lnTo>
                  <a:lnTo>
                    <a:pt x="18436" y="18444"/>
                  </a:lnTo>
                  <a:lnTo>
                    <a:pt x="19178" y="17623"/>
                  </a:lnTo>
                  <a:lnTo>
                    <a:pt x="19820" y="16749"/>
                  </a:lnTo>
                  <a:lnTo>
                    <a:pt x="20364" y="15828"/>
                  </a:lnTo>
                  <a:lnTo>
                    <a:pt x="20809" y="14869"/>
                  </a:lnTo>
                  <a:lnTo>
                    <a:pt x="21402" y="12867"/>
                  </a:lnTo>
                  <a:lnTo>
                    <a:pt x="21600" y="10803"/>
                  </a:lnTo>
                  <a:lnTo>
                    <a:pt x="21551" y="9767"/>
                  </a:lnTo>
                  <a:lnTo>
                    <a:pt x="21155" y="7726"/>
                  </a:lnTo>
                  <a:lnTo>
                    <a:pt x="20364" y="5778"/>
                  </a:lnTo>
                  <a:lnTo>
                    <a:pt x="19820" y="4857"/>
                  </a:lnTo>
                  <a:lnTo>
                    <a:pt x="19178" y="3983"/>
                  </a:lnTo>
                  <a:lnTo>
                    <a:pt x="18436" y="3162"/>
                  </a:lnTo>
                  <a:lnTo>
                    <a:pt x="17939" y="2695"/>
                  </a:lnTo>
                  <a:lnTo>
                    <a:pt x="17419" y="2265"/>
                  </a:lnTo>
                  <a:lnTo>
                    <a:pt x="16880" y="1873"/>
                  </a:lnTo>
                  <a:lnTo>
                    <a:pt x="16323" y="1517"/>
                  </a:lnTo>
                  <a:lnTo>
                    <a:pt x="15750" y="1199"/>
                  </a:lnTo>
                  <a:lnTo>
                    <a:pt x="15163" y="918"/>
                  </a:lnTo>
                  <a:lnTo>
                    <a:pt x="14563" y="675"/>
                  </a:lnTo>
                  <a:lnTo>
                    <a:pt x="13952" y="469"/>
                  </a:lnTo>
                  <a:lnTo>
                    <a:pt x="13333" y="300"/>
                  </a:lnTo>
                  <a:lnTo>
                    <a:pt x="12706" y="169"/>
                  </a:lnTo>
                  <a:lnTo>
                    <a:pt x="12074" y="75"/>
                  </a:lnTo>
                  <a:lnTo>
                    <a:pt x="11438" y="19"/>
                  </a:lnTo>
                  <a:lnTo>
                    <a:pt x="10801" y="0"/>
                  </a:lnTo>
                  <a:close/>
                </a:path>
              </a:pathLst>
            </a:custGeom>
            <a:noFill/>
            <a:ln cap="flat" cmpd="sng" w="12175">
              <a:solidFill>
                <a:srgbClr val="A4A4A4"/>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30" name="Google Shape;2330;p327"/>
            <p:cNvSpPr/>
            <p:nvPr/>
          </p:nvSpPr>
          <p:spPr>
            <a:xfrm>
              <a:off x="8219525" y="6317360"/>
              <a:ext cx="1833246" cy="850012"/>
            </a:xfrm>
            <a:custGeom>
              <a:rect b="b" l="l" r="r" t="t"/>
              <a:pathLst>
                <a:path extrusionOk="0" h="21600" w="21600">
                  <a:moveTo>
                    <a:pt x="0" y="0"/>
                  </a:moveTo>
                  <a:lnTo>
                    <a:pt x="0" y="18473"/>
                  </a:lnTo>
                  <a:lnTo>
                    <a:pt x="40" y="18730"/>
                  </a:lnTo>
                  <a:lnTo>
                    <a:pt x="608" y="19474"/>
                  </a:lnTo>
                  <a:lnTo>
                    <a:pt x="1330" y="19937"/>
                  </a:lnTo>
                  <a:lnTo>
                    <a:pt x="1784" y="20155"/>
                  </a:lnTo>
                  <a:lnTo>
                    <a:pt x="2295" y="20362"/>
                  </a:lnTo>
                  <a:lnTo>
                    <a:pt x="2861" y="20557"/>
                  </a:lnTo>
                  <a:lnTo>
                    <a:pt x="3478" y="20739"/>
                  </a:lnTo>
                  <a:lnTo>
                    <a:pt x="4143" y="20907"/>
                  </a:lnTo>
                  <a:lnTo>
                    <a:pt x="4853" y="21060"/>
                  </a:lnTo>
                  <a:lnTo>
                    <a:pt x="5604" y="21196"/>
                  </a:lnTo>
                  <a:lnTo>
                    <a:pt x="6393" y="21315"/>
                  </a:lnTo>
                  <a:lnTo>
                    <a:pt x="7218" y="21414"/>
                  </a:lnTo>
                  <a:lnTo>
                    <a:pt x="8074" y="21494"/>
                  </a:lnTo>
                  <a:lnTo>
                    <a:pt x="8959" y="21552"/>
                  </a:lnTo>
                  <a:lnTo>
                    <a:pt x="9869" y="21588"/>
                  </a:lnTo>
                  <a:lnTo>
                    <a:pt x="10801" y="21600"/>
                  </a:lnTo>
                  <a:lnTo>
                    <a:pt x="11733" y="21588"/>
                  </a:lnTo>
                  <a:lnTo>
                    <a:pt x="12642" y="21552"/>
                  </a:lnTo>
                  <a:lnTo>
                    <a:pt x="13527" y="21494"/>
                  </a:lnTo>
                  <a:lnTo>
                    <a:pt x="14383" y="21414"/>
                  </a:lnTo>
                  <a:lnTo>
                    <a:pt x="15207" y="21315"/>
                  </a:lnTo>
                  <a:lnTo>
                    <a:pt x="15997" y="21196"/>
                  </a:lnTo>
                  <a:lnTo>
                    <a:pt x="16748" y="21060"/>
                  </a:lnTo>
                  <a:lnTo>
                    <a:pt x="17457" y="20907"/>
                  </a:lnTo>
                  <a:lnTo>
                    <a:pt x="18122" y="20739"/>
                  </a:lnTo>
                  <a:lnTo>
                    <a:pt x="18739" y="20557"/>
                  </a:lnTo>
                  <a:lnTo>
                    <a:pt x="19305" y="20362"/>
                  </a:lnTo>
                  <a:lnTo>
                    <a:pt x="19817" y="20155"/>
                  </a:lnTo>
                  <a:lnTo>
                    <a:pt x="20270" y="19937"/>
                  </a:lnTo>
                  <a:lnTo>
                    <a:pt x="20992" y="19474"/>
                  </a:lnTo>
                  <a:lnTo>
                    <a:pt x="21444" y="18983"/>
                  </a:lnTo>
                  <a:lnTo>
                    <a:pt x="21600" y="18473"/>
                  </a:lnTo>
                  <a:lnTo>
                    <a:pt x="21600" y="0"/>
                  </a:lnTo>
                  <a:lnTo>
                    <a:pt x="21319" y="202"/>
                  </a:lnTo>
                  <a:lnTo>
                    <a:pt x="20990" y="397"/>
                  </a:lnTo>
                  <a:lnTo>
                    <a:pt x="20195" y="764"/>
                  </a:lnTo>
                  <a:lnTo>
                    <a:pt x="19733" y="935"/>
                  </a:lnTo>
                  <a:lnTo>
                    <a:pt x="19230" y="1097"/>
                  </a:lnTo>
                  <a:lnTo>
                    <a:pt x="18690" y="1249"/>
                  </a:lnTo>
                  <a:lnTo>
                    <a:pt x="18113" y="1390"/>
                  </a:lnTo>
                  <a:lnTo>
                    <a:pt x="17502" y="1521"/>
                  </a:lnTo>
                  <a:lnTo>
                    <a:pt x="16859" y="1640"/>
                  </a:lnTo>
                  <a:lnTo>
                    <a:pt x="16186" y="1747"/>
                  </a:lnTo>
                  <a:lnTo>
                    <a:pt x="15485" y="1842"/>
                  </a:lnTo>
                  <a:lnTo>
                    <a:pt x="14757" y="1924"/>
                  </a:lnTo>
                  <a:lnTo>
                    <a:pt x="14006" y="1992"/>
                  </a:lnTo>
                  <a:lnTo>
                    <a:pt x="13233" y="2046"/>
                  </a:lnTo>
                  <a:lnTo>
                    <a:pt x="12439" y="2085"/>
                  </a:lnTo>
                  <a:lnTo>
                    <a:pt x="11628" y="2109"/>
                  </a:lnTo>
                  <a:lnTo>
                    <a:pt x="10801" y="2117"/>
                  </a:lnTo>
                  <a:lnTo>
                    <a:pt x="9973" y="2109"/>
                  </a:lnTo>
                  <a:lnTo>
                    <a:pt x="9162" y="2085"/>
                  </a:lnTo>
                  <a:lnTo>
                    <a:pt x="8368" y="2046"/>
                  </a:lnTo>
                  <a:lnTo>
                    <a:pt x="7595" y="1992"/>
                  </a:lnTo>
                  <a:lnTo>
                    <a:pt x="6843" y="1924"/>
                  </a:lnTo>
                  <a:lnTo>
                    <a:pt x="6116" y="1842"/>
                  </a:lnTo>
                  <a:lnTo>
                    <a:pt x="5414" y="1747"/>
                  </a:lnTo>
                  <a:lnTo>
                    <a:pt x="4741" y="1640"/>
                  </a:lnTo>
                  <a:lnTo>
                    <a:pt x="4098" y="1521"/>
                  </a:lnTo>
                  <a:lnTo>
                    <a:pt x="3487" y="1390"/>
                  </a:lnTo>
                  <a:lnTo>
                    <a:pt x="2910" y="1249"/>
                  </a:lnTo>
                  <a:lnTo>
                    <a:pt x="2370" y="1097"/>
                  </a:lnTo>
                  <a:lnTo>
                    <a:pt x="1867" y="935"/>
                  </a:lnTo>
                  <a:lnTo>
                    <a:pt x="1405" y="764"/>
                  </a:lnTo>
                  <a:lnTo>
                    <a:pt x="610" y="397"/>
                  </a:lnTo>
                  <a:lnTo>
                    <a:pt x="281" y="202"/>
                  </a:lnTo>
                  <a:lnTo>
                    <a:pt x="0" y="0"/>
                  </a:lnTo>
                  <a:close/>
                </a:path>
              </a:pathLst>
            </a:custGeom>
            <a:noFill/>
            <a:ln cap="flat" cmpd="sng" w="12175">
              <a:solidFill>
                <a:srgbClr val="A4A4A4"/>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3F3F3F"/>
                </a:solidFill>
                <a:latin typeface="Open Sans"/>
                <a:ea typeface="Open Sans"/>
                <a:cs typeface="Open Sans"/>
                <a:sym typeface="Open Sans"/>
              </a:endParaRPr>
            </a:p>
          </p:txBody>
        </p:sp>
        <p:cxnSp>
          <p:nvCxnSpPr>
            <p:cNvPr id="2331" name="Google Shape;2331;p327"/>
            <p:cNvCxnSpPr/>
            <p:nvPr/>
          </p:nvCxnSpPr>
          <p:spPr>
            <a:xfrm flipH="1">
              <a:off x="4720422" y="1653538"/>
              <a:ext cx="1" cy="6618746"/>
            </a:xfrm>
            <a:prstGeom prst="straightConnector1">
              <a:avLst/>
            </a:prstGeom>
            <a:noFill/>
            <a:ln cap="flat" cmpd="sng" w="38100">
              <a:solidFill>
                <a:srgbClr val="427AA1"/>
              </a:solidFill>
              <a:prstDash val="solid"/>
              <a:round/>
              <a:headEnd len="sm" w="sm" type="none"/>
              <a:tailEnd len="sm" w="sm" type="none"/>
            </a:ln>
          </p:spPr>
        </p:cxnSp>
        <p:sp>
          <p:nvSpPr>
            <p:cNvPr id="2332" name="Google Shape;2332;p327"/>
            <p:cNvSpPr/>
            <p:nvPr/>
          </p:nvSpPr>
          <p:spPr>
            <a:xfrm>
              <a:off x="3574426" y="3029815"/>
              <a:ext cx="495195" cy="633779"/>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33" name="Google Shape;2333;p327"/>
            <p:cNvSpPr/>
            <p:nvPr/>
          </p:nvSpPr>
          <p:spPr>
            <a:xfrm>
              <a:off x="5336117" y="3890771"/>
              <a:ext cx="402337" cy="679704"/>
            </a:xfrm>
            <a:prstGeom prst="rect">
              <a:avLst/>
            </a:prstGeom>
            <a:blipFill rotWithShape="1">
              <a:blip r:embed="rId6">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34" name="Google Shape;2334;p327"/>
            <p:cNvSpPr/>
            <p:nvPr/>
          </p:nvSpPr>
          <p:spPr>
            <a:xfrm>
              <a:off x="3554561" y="5079491"/>
              <a:ext cx="617221" cy="679704"/>
            </a:xfrm>
            <a:prstGeom prst="rect">
              <a:avLst/>
            </a:prstGeom>
            <a:blipFill rotWithShape="1">
              <a:blip r:embed="rId7">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35" name="Google Shape;2335;p327"/>
            <p:cNvSpPr/>
            <p:nvPr/>
          </p:nvSpPr>
          <p:spPr>
            <a:xfrm>
              <a:off x="3443439" y="6097523"/>
              <a:ext cx="732818" cy="915866"/>
            </a:xfrm>
            <a:prstGeom prst="rect">
              <a:avLst/>
            </a:prstGeom>
            <a:blipFill rotWithShape="1">
              <a:blip r:embed="rId8">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36" name="Google Shape;2336;p327"/>
            <p:cNvSpPr/>
            <p:nvPr/>
          </p:nvSpPr>
          <p:spPr>
            <a:xfrm>
              <a:off x="3542552" y="7309494"/>
              <a:ext cx="700677" cy="445482"/>
            </a:xfrm>
            <a:prstGeom prst="rect">
              <a:avLst/>
            </a:prstGeom>
            <a:blipFill rotWithShape="1">
              <a:blip r:embed="rId9">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37" name="Google Shape;2337;p327"/>
            <p:cNvSpPr/>
            <p:nvPr/>
          </p:nvSpPr>
          <p:spPr>
            <a:xfrm>
              <a:off x="2050577" y="5622035"/>
              <a:ext cx="859129" cy="1019557"/>
            </a:xfrm>
            <a:prstGeom prst="rect">
              <a:avLst/>
            </a:prstGeom>
            <a:blipFill rotWithShape="1">
              <a:blip r:embed="rId10">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38" name="Google Shape;2338;p327"/>
            <p:cNvSpPr/>
            <p:nvPr/>
          </p:nvSpPr>
          <p:spPr>
            <a:xfrm>
              <a:off x="2007651" y="6746747"/>
              <a:ext cx="565506" cy="1019556"/>
            </a:xfrm>
            <a:prstGeom prst="rect">
              <a:avLst/>
            </a:prstGeom>
            <a:blipFill rotWithShape="1">
              <a:blip r:embed="rId11">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cxnSp>
          <p:nvCxnSpPr>
            <p:cNvPr id="2339" name="Google Shape;2339;p327"/>
            <p:cNvCxnSpPr/>
            <p:nvPr/>
          </p:nvCxnSpPr>
          <p:spPr>
            <a:xfrm flipH="1">
              <a:off x="8179901" y="1653538"/>
              <a:ext cx="1" cy="6618746"/>
            </a:xfrm>
            <a:prstGeom prst="straightConnector1">
              <a:avLst/>
            </a:prstGeom>
            <a:noFill/>
            <a:ln cap="flat" cmpd="sng" w="38100">
              <a:solidFill>
                <a:srgbClr val="427AA1"/>
              </a:solidFill>
              <a:prstDash val="solid"/>
              <a:round/>
              <a:headEnd len="sm" w="sm" type="none"/>
              <a:tailEnd len="sm" w="sm" type="none"/>
            </a:ln>
          </p:spPr>
        </p:cxnSp>
        <p:sp>
          <p:nvSpPr>
            <p:cNvPr id="2340" name="Google Shape;2340;p327"/>
            <p:cNvSpPr/>
            <p:nvPr/>
          </p:nvSpPr>
          <p:spPr>
            <a:xfrm>
              <a:off x="6460842" y="4901184"/>
              <a:ext cx="1527022" cy="1127760"/>
            </a:xfrm>
            <a:prstGeom prst="rect">
              <a:avLst/>
            </a:prstGeom>
            <a:blipFill rotWithShape="1">
              <a:blip r:embed="rId12">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41" name="Google Shape;2341;p327"/>
            <p:cNvSpPr/>
            <p:nvPr/>
          </p:nvSpPr>
          <p:spPr>
            <a:xfrm>
              <a:off x="5288907" y="3013276"/>
              <a:ext cx="577506" cy="491408"/>
            </a:xfrm>
            <a:prstGeom prst="rect">
              <a:avLst/>
            </a:prstGeom>
            <a:blipFill rotWithShape="1">
              <a:blip r:embed="rId1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42" name="Google Shape;2342;p327"/>
            <p:cNvSpPr/>
            <p:nvPr/>
          </p:nvSpPr>
          <p:spPr>
            <a:xfrm>
              <a:off x="5214198" y="4981337"/>
              <a:ext cx="614173" cy="424815"/>
            </a:xfrm>
            <a:prstGeom prst="rect">
              <a:avLst/>
            </a:prstGeom>
            <a:blipFill rotWithShape="1">
              <a:blip r:embed="rId1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43" name="Google Shape;2343;p327"/>
            <p:cNvSpPr/>
            <p:nvPr/>
          </p:nvSpPr>
          <p:spPr>
            <a:xfrm>
              <a:off x="5214198" y="5663512"/>
              <a:ext cx="614173" cy="537334"/>
            </a:xfrm>
            <a:prstGeom prst="rect">
              <a:avLst/>
            </a:prstGeom>
            <a:blipFill rotWithShape="1">
              <a:blip r:embed="rId1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44" name="Google Shape;2344;p327"/>
            <p:cNvSpPr/>
            <p:nvPr/>
          </p:nvSpPr>
          <p:spPr>
            <a:xfrm>
              <a:off x="5275156" y="6338315"/>
              <a:ext cx="947928" cy="679705"/>
            </a:xfrm>
            <a:prstGeom prst="rect">
              <a:avLst/>
            </a:prstGeom>
            <a:blipFill rotWithShape="1">
              <a:blip r:embed="rId16">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45" name="Google Shape;2345;p327"/>
            <p:cNvSpPr/>
            <p:nvPr/>
          </p:nvSpPr>
          <p:spPr>
            <a:xfrm>
              <a:off x="5275156" y="7153656"/>
              <a:ext cx="461773" cy="679705"/>
            </a:xfrm>
            <a:prstGeom prst="rect">
              <a:avLst/>
            </a:prstGeom>
            <a:blipFill rotWithShape="1">
              <a:blip r:embed="rId17">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46" name="Google Shape;2346;p327"/>
            <p:cNvSpPr/>
            <p:nvPr/>
          </p:nvSpPr>
          <p:spPr>
            <a:xfrm>
              <a:off x="3600395" y="4025110"/>
              <a:ext cx="513337" cy="620001"/>
            </a:xfrm>
            <a:prstGeom prst="rect">
              <a:avLst/>
            </a:prstGeom>
            <a:blipFill rotWithShape="1">
              <a:blip r:embed="rId18">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47" name="Google Shape;2347;p327"/>
            <p:cNvSpPr/>
            <p:nvPr/>
          </p:nvSpPr>
          <p:spPr>
            <a:xfrm>
              <a:off x="8695518" y="1504838"/>
              <a:ext cx="2468882" cy="453231"/>
            </a:xfrm>
            <a:prstGeom prst="roundRect">
              <a:avLst>
                <a:gd fmla="val 16667" name="adj"/>
              </a:avLst>
            </a:prstGeom>
            <a:solidFill>
              <a:srgbClr val="05668D"/>
            </a:solidFill>
            <a:ln>
              <a:noFill/>
            </a:ln>
            <a:effectLst>
              <a:outerShdw blurRad="50800" rotWithShape="0" algn="tl" dir="2700000" dist="38100">
                <a:srgbClr val="000000">
                  <a:alpha val="40000"/>
                </a:srgbClr>
              </a:outerShdw>
            </a:effectLst>
          </p:spPr>
          <p:txBody>
            <a:bodyPr anchorCtr="0" anchor="ctr" bIns="0" lIns="0" spcFirstLastPara="1" rIns="0" wrap="square" tIns="0">
              <a:spAutoFit/>
            </a:bodyPr>
            <a:lstStyle/>
            <a:p>
              <a:pPr indent="254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Cloud</a:t>
              </a:r>
              <a:endParaRPr b="0" i="0" sz="2200" u="none" cap="none" strike="noStrike">
                <a:solidFill>
                  <a:schemeClr val="lt1"/>
                </a:solidFill>
                <a:latin typeface="Arial"/>
                <a:ea typeface="Arial"/>
                <a:cs typeface="Arial"/>
                <a:sym typeface="Arial"/>
              </a:endParaRPr>
            </a:p>
          </p:txBody>
        </p:sp>
        <p:cxnSp>
          <p:nvCxnSpPr>
            <p:cNvPr id="2348" name="Google Shape;2348;p327"/>
            <p:cNvCxnSpPr/>
            <p:nvPr/>
          </p:nvCxnSpPr>
          <p:spPr>
            <a:xfrm flipH="1">
              <a:off x="11502220" y="1653538"/>
              <a:ext cx="1" cy="6618746"/>
            </a:xfrm>
            <a:prstGeom prst="straightConnector1">
              <a:avLst/>
            </a:prstGeom>
            <a:noFill/>
            <a:ln cap="flat" cmpd="sng" w="38100">
              <a:solidFill>
                <a:srgbClr val="427AA1"/>
              </a:solidFill>
              <a:prstDash val="solid"/>
              <a:round/>
              <a:headEnd len="sm" w="sm" type="none"/>
              <a:tailEnd len="sm" w="sm" type="none"/>
            </a:ln>
          </p:spPr>
        </p:cxnSp>
        <p:sp>
          <p:nvSpPr>
            <p:cNvPr id="2349" name="Google Shape;2349;p327"/>
            <p:cNvSpPr/>
            <p:nvPr/>
          </p:nvSpPr>
          <p:spPr>
            <a:xfrm>
              <a:off x="12757996" y="3197809"/>
              <a:ext cx="922020" cy="951586"/>
            </a:xfrm>
            <a:prstGeom prst="rect">
              <a:avLst/>
            </a:prstGeom>
            <a:blipFill rotWithShape="1">
              <a:blip r:embed="rId19">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50" name="Google Shape;2350;p327"/>
            <p:cNvSpPr/>
            <p:nvPr/>
          </p:nvSpPr>
          <p:spPr>
            <a:xfrm>
              <a:off x="2054274" y="4366259"/>
              <a:ext cx="790774" cy="952501"/>
            </a:xfrm>
            <a:prstGeom prst="rect">
              <a:avLst/>
            </a:prstGeom>
            <a:blipFill rotWithShape="1">
              <a:blip r:embed="rId20">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51" name="Google Shape;2351;p327"/>
            <p:cNvSpPr/>
            <p:nvPr/>
          </p:nvSpPr>
          <p:spPr>
            <a:xfrm>
              <a:off x="2019894" y="3108806"/>
              <a:ext cx="920496" cy="815645"/>
            </a:xfrm>
            <a:prstGeom prst="rect">
              <a:avLst/>
            </a:prstGeom>
            <a:blipFill rotWithShape="1">
              <a:blip r:embed="rId21">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52" name="Google Shape;2352;p327"/>
            <p:cNvSpPr/>
            <p:nvPr/>
          </p:nvSpPr>
          <p:spPr>
            <a:xfrm>
              <a:off x="12620837" y="4500371"/>
              <a:ext cx="1229868" cy="1360932"/>
            </a:xfrm>
            <a:prstGeom prst="rect">
              <a:avLst/>
            </a:prstGeom>
            <a:blipFill rotWithShape="1">
              <a:blip r:embed="rId22">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53" name="Google Shape;2353;p327"/>
            <p:cNvSpPr/>
            <p:nvPr/>
          </p:nvSpPr>
          <p:spPr>
            <a:xfrm>
              <a:off x="12750378" y="6238433"/>
              <a:ext cx="922021" cy="1005962"/>
            </a:xfrm>
            <a:prstGeom prst="rect">
              <a:avLst/>
            </a:prstGeom>
            <a:blipFill rotWithShape="1">
              <a:blip r:embed="rId2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54" name="Google Shape;2354;p327"/>
            <p:cNvSpPr txBox="1"/>
            <p:nvPr/>
          </p:nvSpPr>
          <p:spPr>
            <a:xfrm>
              <a:off x="1790723" y="2189601"/>
              <a:ext cx="2856353" cy="677108"/>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SemiBold"/>
                  <a:ea typeface="Open Sans SemiBold"/>
                  <a:cs typeface="Open Sans SemiBold"/>
                  <a:sym typeface="Open Sans SemiBold"/>
                </a:rPr>
                <a:t>Sensors and actuators</a:t>
              </a:r>
              <a:endParaRPr b="0" i="0" sz="2200" u="none" cap="none" strike="noStrike">
                <a:solidFill>
                  <a:srgbClr val="3F3F3F"/>
                </a:solidFill>
                <a:latin typeface="Open Sans SemiBold"/>
                <a:ea typeface="Open Sans SemiBold"/>
                <a:cs typeface="Open Sans SemiBold"/>
                <a:sym typeface="Open Sans SemiBold"/>
              </a:endParaRPr>
            </a:p>
          </p:txBody>
        </p:sp>
        <p:sp>
          <p:nvSpPr>
            <p:cNvPr id="2355" name="Google Shape;2355;p327"/>
            <p:cNvSpPr txBox="1"/>
            <p:nvPr/>
          </p:nvSpPr>
          <p:spPr>
            <a:xfrm>
              <a:off x="5822841" y="2285799"/>
              <a:ext cx="1270156" cy="338554"/>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SemiBold"/>
                  <a:ea typeface="Open Sans SemiBold"/>
                  <a:cs typeface="Open Sans SemiBold"/>
                  <a:sym typeface="Open Sans SemiBold"/>
                </a:rPr>
                <a:t>Gateway</a:t>
              </a:r>
              <a:endParaRPr b="0" i="0" sz="2200" u="none" cap="none" strike="noStrike">
                <a:solidFill>
                  <a:srgbClr val="3F3F3F"/>
                </a:solidFill>
                <a:latin typeface="Open Sans SemiBold"/>
                <a:ea typeface="Open Sans SemiBold"/>
                <a:cs typeface="Open Sans SemiBold"/>
                <a:sym typeface="Open Sans SemiBold"/>
              </a:endParaRPr>
            </a:p>
          </p:txBody>
        </p:sp>
        <p:sp>
          <p:nvSpPr>
            <p:cNvPr id="2356" name="Google Shape;2356;p327"/>
            <p:cNvSpPr txBox="1"/>
            <p:nvPr/>
          </p:nvSpPr>
          <p:spPr>
            <a:xfrm>
              <a:off x="8629624" y="2303821"/>
              <a:ext cx="2392906" cy="677108"/>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SemiBold"/>
                  <a:ea typeface="Open Sans SemiBold"/>
                  <a:cs typeface="Open Sans SemiBold"/>
                  <a:sym typeface="Open Sans SemiBold"/>
                </a:rPr>
                <a:t>Data center or cloud</a:t>
              </a:r>
              <a:endParaRPr b="0" i="0" sz="2200" u="none" cap="none" strike="noStrike">
                <a:solidFill>
                  <a:srgbClr val="3F3F3F"/>
                </a:solidFill>
                <a:latin typeface="Open Sans SemiBold"/>
                <a:ea typeface="Open Sans SemiBold"/>
                <a:cs typeface="Open Sans SemiBold"/>
                <a:sym typeface="Open Sans SemiBold"/>
              </a:endParaRPr>
            </a:p>
          </p:txBody>
        </p:sp>
        <p:sp>
          <p:nvSpPr>
            <p:cNvPr id="2357" name="Google Shape;2357;p327"/>
            <p:cNvSpPr txBox="1"/>
            <p:nvPr/>
          </p:nvSpPr>
          <p:spPr>
            <a:xfrm>
              <a:off x="11647887" y="2267799"/>
              <a:ext cx="2977510" cy="677108"/>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SemiBold"/>
                  <a:ea typeface="Open Sans SemiBold"/>
                  <a:cs typeface="Open Sans SemiBold"/>
                  <a:sym typeface="Open Sans SemiBold"/>
                </a:rPr>
                <a:t>Mobile, tablet, laptop, or API</a:t>
              </a:r>
              <a:endParaRPr b="0" i="0" sz="2200" u="none" cap="none" strike="noStrike">
                <a:solidFill>
                  <a:srgbClr val="3F3F3F"/>
                </a:solidFill>
                <a:latin typeface="Open Sans SemiBold"/>
                <a:ea typeface="Open Sans SemiBold"/>
                <a:cs typeface="Open Sans SemiBold"/>
                <a:sym typeface="Open Sans SemiBold"/>
              </a:endParaRPr>
            </a:p>
          </p:txBody>
        </p:sp>
        <p:sp>
          <p:nvSpPr>
            <p:cNvPr id="2358" name="Google Shape;2358;p327"/>
            <p:cNvSpPr/>
            <p:nvPr/>
          </p:nvSpPr>
          <p:spPr>
            <a:xfrm>
              <a:off x="8420666" y="3398420"/>
              <a:ext cx="1981256" cy="1355036"/>
            </a:xfrm>
            <a:prstGeom prst="rect">
              <a:avLst/>
            </a:prstGeom>
            <a:blipFill rotWithShape="1">
              <a:blip r:embed="rId2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nvGrpSpPr>
            <p:cNvPr id="2359" name="Google Shape;2359;p327"/>
            <p:cNvGrpSpPr/>
            <p:nvPr/>
          </p:nvGrpSpPr>
          <p:grpSpPr>
            <a:xfrm>
              <a:off x="8492320" y="3464052"/>
              <a:ext cx="1842517" cy="1228346"/>
              <a:chOff x="0" y="0"/>
              <a:chExt cx="1842516" cy="1228345"/>
            </a:xfrm>
          </p:grpSpPr>
          <p:sp>
            <p:nvSpPr>
              <p:cNvPr id="2360" name="Google Shape;2360;p327"/>
              <p:cNvSpPr/>
              <p:nvPr/>
            </p:nvSpPr>
            <p:spPr>
              <a:xfrm>
                <a:off x="0" y="395349"/>
                <a:ext cx="1842516" cy="832996"/>
              </a:xfrm>
              <a:custGeom>
                <a:rect b="b" l="l" r="r" t="t"/>
                <a:pathLst>
                  <a:path extrusionOk="0" h="21600" w="21600">
                    <a:moveTo>
                      <a:pt x="4149" y="0"/>
                    </a:moveTo>
                    <a:lnTo>
                      <a:pt x="3629" y="84"/>
                    </a:lnTo>
                    <a:lnTo>
                      <a:pt x="3127" y="330"/>
                    </a:lnTo>
                    <a:lnTo>
                      <a:pt x="2649" y="727"/>
                    </a:lnTo>
                    <a:lnTo>
                      <a:pt x="2198" y="1266"/>
                    </a:lnTo>
                    <a:lnTo>
                      <a:pt x="1778" y="1936"/>
                    </a:lnTo>
                    <a:lnTo>
                      <a:pt x="1393" y="2727"/>
                    </a:lnTo>
                    <a:lnTo>
                      <a:pt x="1047" y="3629"/>
                    </a:lnTo>
                    <a:lnTo>
                      <a:pt x="743" y="4631"/>
                    </a:lnTo>
                    <a:lnTo>
                      <a:pt x="486" y="5724"/>
                    </a:lnTo>
                    <a:lnTo>
                      <a:pt x="279" y="6898"/>
                    </a:lnTo>
                    <a:lnTo>
                      <a:pt x="127" y="8143"/>
                    </a:lnTo>
                    <a:lnTo>
                      <a:pt x="32" y="9447"/>
                    </a:lnTo>
                    <a:lnTo>
                      <a:pt x="0" y="10802"/>
                    </a:lnTo>
                    <a:lnTo>
                      <a:pt x="32" y="12157"/>
                    </a:lnTo>
                    <a:lnTo>
                      <a:pt x="127" y="13462"/>
                    </a:lnTo>
                    <a:lnTo>
                      <a:pt x="279" y="14706"/>
                    </a:lnTo>
                    <a:lnTo>
                      <a:pt x="486" y="15880"/>
                    </a:lnTo>
                    <a:lnTo>
                      <a:pt x="743" y="16972"/>
                    </a:lnTo>
                    <a:lnTo>
                      <a:pt x="1047" y="17975"/>
                    </a:lnTo>
                    <a:lnTo>
                      <a:pt x="1393" y="18876"/>
                    </a:lnTo>
                    <a:lnTo>
                      <a:pt x="1778" y="19666"/>
                    </a:lnTo>
                    <a:lnTo>
                      <a:pt x="2198" y="20335"/>
                    </a:lnTo>
                    <a:lnTo>
                      <a:pt x="2649" y="20874"/>
                    </a:lnTo>
                    <a:lnTo>
                      <a:pt x="3127" y="21270"/>
                    </a:lnTo>
                    <a:lnTo>
                      <a:pt x="3629" y="21516"/>
                    </a:lnTo>
                    <a:lnTo>
                      <a:pt x="4149" y="21600"/>
                    </a:lnTo>
                    <a:lnTo>
                      <a:pt x="4193" y="21600"/>
                    </a:lnTo>
                    <a:lnTo>
                      <a:pt x="4237" y="21597"/>
                    </a:lnTo>
                    <a:lnTo>
                      <a:pt x="4280" y="21590"/>
                    </a:lnTo>
                    <a:lnTo>
                      <a:pt x="18193" y="21590"/>
                    </a:lnTo>
                    <a:lnTo>
                      <a:pt x="18653" y="21502"/>
                    </a:lnTo>
                    <a:lnTo>
                      <a:pt x="19140" y="21219"/>
                    </a:lnTo>
                    <a:lnTo>
                      <a:pt x="19600" y="20764"/>
                    </a:lnTo>
                    <a:lnTo>
                      <a:pt x="20025" y="20150"/>
                    </a:lnTo>
                    <a:lnTo>
                      <a:pt x="20411" y="19393"/>
                    </a:lnTo>
                    <a:lnTo>
                      <a:pt x="20752" y="18505"/>
                    </a:lnTo>
                    <a:lnTo>
                      <a:pt x="21043" y="17501"/>
                    </a:lnTo>
                    <a:lnTo>
                      <a:pt x="21279" y="16395"/>
                    </a:lnTo>
                    <a:lnTo>
                      <a:pt x="21454" y="15200"/>
                    </a:lnTo>
                    <a:lnTo>
                      <a:pt x="21563" y="13930"/>
                    </a:lnTo>
                    <a:lnTo>
                      <a:pt x="21600" y="12600"/>
                    </a:lnTo>
                    <a:lnTo>
                      <a:pt x="21563" y="11269"/>
                    </a:lnTo>
                    <a:lnTo>
                      <a:pt x="21454" y="9999"/>
                    </a:lnTo>
                    <a:lnTo>
                      <a:pt x="21279" y="8803"/>
                    </a:lnTo>
                    <a:lnTo>
                      <a:pt x="21043" y="7696"/>
                    </a:lnTo>
                    <a:lnTo>
                      <a:pt x="20752" y="6691"/>
                    </a:lnTo>
                    <a:lnTo>
                      <a:pt x="20411" y="5803"/>
                    </a:lnTo>
                    <a:lnTo>
                      <a:pt x="20025" y="5044"/>
                    </a:lnTo>
                    <a:lnTo>
                      <a:pt x="19600" y="4430"/>
                    </a:lnTo>
                    <a:lnTo>
                      <a:pt x="19579" y="4410"/>
                    </a:lnTo>
                    <a:lnTo>
                      <a:pt x="16702" y="4410"/>
                    </a:lnTo>
                    <a:lnTo>
                      <a:pt x="16639" y="3059"/>
                    </a:lnTo>
                    <a:lnTo>
                      <a:pt x="16533" y="1746"/>
                    </a:lnTo>
                    <a:lnTo>
                      <a:pt x="16387" y="475"/>
                    </a:lnTo>
                    <a:lnTo>
                      <a:pt x="16340" y="161"/>
                    </a:lnTo>
                    <a:lnTo>
                      <a:pt x="4858" y="161"/>
                    </a:lnTo>
                    <a:lnTo>
                      <a:pt x="4684" y="93"/>
                    </a:lnTo>
                    <a:lnTo>
                      <a:pt x="4508" y="42"/>
                    </a:lnTo>
                    <a:lnTo>
                      <a:pt x="4329" y="11"/>
                    </a:lnTo>
                    <a:lnTo>
                      <a:pt x="4149"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61" name="Google Shape;2361;p327"/>
              <p:cNvSpPr/>
              <p:nvPr/>
            </p:nvSpPr>
            <p:spPr>
              <a:xfrm>
                <a:off x="414399" y="0"/>
                <a:ext cx="979404" cy="401575"/>
              </a:xfrm>
              <a:custGeom>
                <a:rect b="b" l="l" r="r" t="t"/>
                <a:pathLst>
                  <a:path extrusionOk="0" h="21600" w="21600">
                    <a:moveTo>
                      <a:pt x="10809" y="0"/>
                    </a:moveTo>
                    <a:lnTo>
                      <a:pt x="9758" y="136"/>
                    </a:lnTo>
                    <a:lnTo>
                      <a:pt x="8733" y="535"/>
                    </a:lnTo>
                    <a:lnTo>
                      <a:pt x="7739" y="1186"/>
                    </a:lnTo>
                    <a:lnTo>
                      <a:pt x="6780" y="2076"/>
                    </a:lnTo>
                    <a:lnTo>
                      <a:pt x="5860" y="3195"/>
                    </a:lnTo>
                    <a:lnTo>
                      <a:pt x="4983" y="4531"/>
                    </a:lnTo>
                    <a:lnTo>
                      <a:pt x="4152" y="6071"/>
                    </a:lnTo>
                    <a:lnTo>
                      <a:pt x="3373" y="7804"/>
                    </a:lnTo>
                    <a:lnTo>
                      <a:pt x="2649" y="9719"/>
                    </a:lnTo>
                    <a:lnTo>
                      <a:pt x="1984" y="11803"/>
                    </a:lnTo>
                    <a:lnTo>
                      <a:pt x="1383" y="14045"/>
                    </a:lnTo>
                    <a:lnTo>
                      <a:pt x="849" y="16433"/>
                    </a:lnTo>
                    <a:lnTo>
                      <a:pt x="387" y="18955"/>
                    </a:lnTo>
                    <a:lnTo>
                      <a:pt x="0" y="21600"/>
                    </a:lnTo>
                    <a:lnTo>
                      <a:pt x="21600" y="21600"/>
                    </a:lnTo>
                    <a:lnTo>
                      <a:pt x="20925" y="17279"/>
                    </a:lnTo>
                    <a:lnTo>
                      <a:pt x="20443" y="14965"/>
                    </a:lnTo>
                    <a:lnTo>
                      <a:pt x="19899" y="12777"/>
                    </a:lnTo>
                    <a:lnTo>
                      <a:pt x="19296" y="10727"/>
                    </a:lnTo>
                    <a:lnTo>
                      <a:pt x="18638" y="8825"/>
                    </a:lnTo>
                    <a:lnTo>
                      <a:pt x="17928" y="7080"/>
                    </a:lnTo>
                    <a:lnTo>
                      <a:pt x="17171" y="5503"/>
                    </a:lnTo>
                    <a:lnTo>
                      <a:pt x="16368" y="4103"/>
                    </a:lnTo>
                    <a:lnTo>
                      <a:pt x="15524" y="2891"/>
                    </a:lnTo>
                    <a:lnTo>
                      <a:pt x="14642" y="1877"/>
                    </a:lnTo>
                    <a:lnTo>
                      <a:pt x="13727" y="1071"/>
                    </a:lnTo>
                    <a:lnTo>
                      <a:pt x="12780" y="483"/>
                    </a:lnTo>
                    <a:lnTo>
                      <a:pt x="11806" y="122"/>
                    </a:lnTo>
                    <a:lnTo>
                      <a:pt x="10809"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62" name="Google Shape;2362;p327"/>
              <p:cNvSpPr/>
              <p:nvPr/>
            </p:nvSpPr>
            <p:spPr>
              <a:xfrm>
                <a:off x="365125" y="533908"/>
                <a:ext cx="1304970" cy="694437"/>
              </a:xfrm>
              <a:custGeom>
                <a:rect b="b" l="l" r="r" t="t"/>
                <a:pathLst>
                  <a:path extrusionOk="0" h="21600" w="21600">
                    <a:moveTo>
                      <a:pt x="19644" y="21588"/>
                    </a:moveTo>
                    <a:lnTo>
                      <a:pt x="0" y="21588"/>
                    </a:lnTo>
                    <a:lnTo>
                      <a:pt x="8827" y="21596"/>
                    </a:lnTo>
                    <a:lnTo>
                      <a:pt x="19571" y="21600"/>
                    </a:lnTo>
                    <a:lnTo>
                      <a:pt x="19644" y="21588"/>
                    </a:lnTo>
                    <a:close/>
                    <a:moveTo>
                      <a:pt x="19571" y="0"/>
                    </a:moveTo>
                    <a:lnTo>
                      <a:pt x="19033" y="65"/>
                    </a:lnTo>
                    <a:lnTo>
                      <a:pt x="18513" y="256"/>
                    </a:lnTo>
                    <a:lnTo>
                      <a:pt x="18014" y="563"/>
                    </a:lnTo>
                    <a:lnTo>
                      <a:pt x="17538" y="980"/>
                    </a:lnTo>
                    <a:lnTo>
                      <a:pt x="21600" y="980"/>
                    </a:lnTo>
                    <a:lnTo>
                      <a:pt x="20981" y="458"/>
                    </a:lnTo>
                    <a:lnTo>
                      <a:pt x="20292" y="117"/>
                    </a:lnTo>
                    <a:lnTo>
                      <a:pt x="19571" y="0"/>
                    </a:lnTo>
                    <a:close/>
                    <a:moveTo>
                      <a:pt x="8991" y="21596"/>
                    </a:moveTo>
                    <a:lnTo>
                      <a:pt x="8858" y="21596"/>
                    </a:lnTo>
                    <a:lnTo>
                      <a:pt x="8894" y="21600"/>
                    </a:lnTo>
                    <a:lnTo>
                      <a:pt x="8959" y="21600"/>
                    </a:lnTo>
                    <a:lnTo>
                      <a:pt x="8991" y="21596"/>
                    </a:lnTo>
                    <a:close/>
                  </a:path>
                </a:pathLst>
              </a:cu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2363" name="Google Shape;2363;p327"/>
            <p:cNvSpPr/>
            <p:nvPr/>
          </p:nvSpPr>
          <p:spPr>
            <a:xfrm>
              <a:off x="8492320" y="3464052"/>
              <a:ext cx="1842516" cy="1228345"/>
            </a:xfrm>
            <a:custGeom>
              <a:rect b="b" l="l" r="r" t="t"/>
              <a:pathLst>
                <a:path extrusionOk="0" h="21600" w="21600">
                  <a:moveTo>
                    <a:pt x="10603" y="0"/>
                  </a:moveTo>
                  <a:lnTo>
                    <a:pt x="10045" y="44"/>
                  </a:lnTo>
                  <a:lnTo>
                    <a:pt x="9500" y="175"/>
                  </a:lnTo>
                  <a:lnTo>
                    <a:pt x="8972" y="388"/>
                  </a:lnTo>
                  <a:lnTo>
                    <a:pt x="8462" y="679"/>
                  </a:lnTo>
                  <a:lnTo>
                    <a:pt x="7973" y="1045"/>
                  </a:lnTo>
                  <a:lnTo>
                    <a:pt x="7507" y="1481"/>
                  </a:lnTo>
                  <a:lnTo>
                    <a:pt x="7065" y="1985"/>
                  </a:lnTo>
                  <a:lnTo>
                    <a:pt x="6651" y="2551"/>
                  </a:lnTo>
                  <a:lnTo>
                    <a:pt x="6266" y="3177"/>
                  </a:lnTo>
                  <a:lnTo>
                    <a:pt x="5913" y="3859"/>
                  </a:lnTo>
                  <a:lnTo>
                    <a:pt x="5593" y="4592"/>
                  </a:lnTo>
                  <a:lnTo>
                    <a:pt x="5309" y="5372"/>
                  </a:lnTo>
                  <a:lnTo>
                    <a:pt x="5064" y="6197"/>
                  </a:lnTo>
                  <a:lnTo>
                    <a:pt x="4858" y="7062"/>
                  </a:lnTo>
                  <a:lnTo>
                    <a:pt x="4684" y="7015"/>
                  </a:lnTo>
                  <a:lnTo>
                    <a:pt x="4508" y="6981"/>
                  </a:lnTo>
                  <a:lnTo>
                    <a:pt x="4329" y="6959"/>
                  </a:lnTo>
                  <a:lnTo>
                    <a:pt x="4149" y="6952"/>
                  </a:lnTo>
                  <a:lnTo>
                    <a:pt x="3629" y="7009"/>
                  </a:lnTo>
                  <a:lnTo>
                    <a:pt x="3127" y="7176"/>
                  </a:lnTo>
                  <a:lnTo>
                    <a:pt x="2649" y="7445"/>
                  </a:lnTo>
                  <a:lnTo>
                    <a:pt x="2198" y="7811"/>
                  </a:lnTo>
                  <a:lnTo>
                    <a:pt x="1778" y="8265"/>
                  </a:lnTo>
                  <a:lnTo>
                    <a:pt x="1393" y="8801"/>
                  </a:lnTo>
                  <a:lnTo>
                    <a:pt x="1047" y="9413"/>
                  </a:lnTo>
                  <a:lnTo>
                    <a:pt x="743" y="10093"/>
                  </a:lnTo>
                  <a:lnTo>
                    <a:pt x="486" y="10834"/>
                  </a:lnTo>
                  <a:lnTo>
                    <a:pt x="279" y="11630"/>
                  </a:lnTo>
                  <a:lnTo>
                    <a:pt x="127" y="12474"/>
                  </a:lnTo>
                  <a:lnTo>
                    <a:pt x="32" y="13359"/>
                  </a:lnTo>
                  <a:lnTo>
                    <a:pt x="0" y="14277"/>
                  </a:lnTo>
                  <a:lnTo>
                    <a:pt x="32" y="15196"/>
                  </a:lnTo>
                  <a:lnTo>
                    <a:pt x="127" y="16081"/>
                  </a:lnTo>
                  <a:lnTo>
                    <a:pt x="279" y="16925"/>
                  </a:lnTo>
                  <a:lnTo>
                    <a:pt x="486" y="17721"/>
                  </a:lnTo>
                  <a:lnTo>
                    <a:pt x="743" y="18462"/>
                  </a:lnTo>
                  <a:lnTo>
                    <a:pt x="1047" y="19141"/>
                  </a:lnTo>
                  <a:lnTo>
                    <a:pt x="1393" y="19753"/>
                  </a:lnTo>
                  <a:lnTo>
                    <a:pt x="1778" y="20289"/>
                  </a:lnTo>
                  <a:lnTo>
                    <a:pt x="2198" y="20742"/>
                  </a:lnTo>
                  <a:lnTo>
                    <a:pt x="2649" y="21107"/>
                  </a:lnTo>
                  <a:lnTo>
                    <a:pt x="3127" y="21376"/>
                  </a:lnTo>
                  <a:lnTo>
                    <a:pt x="3629" y="21543"/>
                  </a:lnTo>
                  <a:lnTo>
                    <a:pt x="4149" y="21600"/>
                  </a:lnTo>
                  <a:lnTo>
                    <a:pt x="4193" y="21600"/>
                  </a:lnTo>
                  <a:lnTo>
                    <a:pt x="4237" y="21598"/>
                  </a:lnTo>
                  <a:lnTo>
                    <a:pt x="4280" y="21593"/>
                  </a:lnTo>
                  <a:lnTo>
                    <a:pt x="10532" y="21598"/>
                  </a:lnTo>
                  <a:lnTo>
                    <a:pt x="10554" y="21598"/>
                  </a:lnTo>
                  <a:lnTo>
                    <a:pt x="10580" y="21600"/>
                  </a:lnTo>
                  <a:lnTo>
                    <a:pt x="10626" y="21600"/>
                  </a:lnTo>
                  <a:lnTo>
                    <a:pt x="10648" y="21598"/>
                  </a:lnTo>
                  <a:lnTo>
                    <a:pt x="10672" y="21598"/>
                  </a:lnTo>
                  <a:lnTo>
                    <a:pt x="18141" y="21600"/>
                  </a:lnTo>
                  <a:lnTo>
                    <a:pt x="18653" y="21534"/>
                  </a:lnTo>
                  <a:lnTo>
                    <a:pt x="19140" y="21342"/>
                  </a:lnTo>
                  <a:lnTo>
                    <a:pt x="19600" y="21033"/>
                  </a:lnTo>
                  <a:lnTo>
                    <a:pt x="20025" y="20617"/>
                  </a:lnTo>
                  <a:lnTo>
                    <a:pt x="20411" y="20103"/>
                  </a:lnTo>
                  <a:lnTo>
                    <a:pt x="20752" y="19501"/>
                  </a:lnTo>
                  <a:lnTo>
                    <a:pt x="21043" y="18821"/>
                  </a:lnTo>
                  <a:lnTo>
                    <a:pt x="21279" y="18070"/>
                  </a:lnTo>
                  <a:lnTo>
                    <a:pt x="21454" y="17260"/>
                  </a:lnTo>
                  <a:lnTo>
                    <a:pt x="21563" y="16399"/>
                  </a:lnTo>
                  <a:lnTo>
                    <a:pt x="21600" y="15497"/>
                  </a:lnTo>
                  <a:lnTo>
                    <a:pt x="21563" y="14594"/>
                  </a:lnTo>
                  <a:lnTo>
                    <a:pt x="21454" y="13733"/>
                  </a:lnTo>
                  <a:lnTo>
                    <a:pt x="21279" y="12922"/>
                  </a:lnTo>
                  <a:lnTo>
                    <a:pt x="21043" y="12171"/>
                  </a:lnTo>
                  <a:lnTo>
                    <a:pt x="20752" y="11490"/>
                  </a:lnTo>
                  <a:lnTo>
                    <a:pt x="20411" y="10887"/>
                  </a:lnTo>
                  <a:lnTo>
                    <a:pt x="20025" y="10373"/>
                  </a:lnTo>
                  <a:lnTo>
                    <a:pt x="19600" y="9956"/>
                  </a:lnTo>
                  <a:lnTo>
                    <a:pt x="19140" y="9647"/>
                  </a:lnTo>
                  <a:lnTo>
                    <a:pt x="18653" y="9455"/>
                  </a:lnTo>
                  <a:lnTo>
                    <a:pt x="18141" y="9389"/>
                  </a:lnTo>
                  <a:lnTo>
                    <a:pt x="17761" y="9425"/>
                  </a:lnTo>
                  <a:lnTo>
                    <a:pt x="17393" y="9533"/>
                  </a:lnTo>
                  <a:lnTo>
                    <a:pt x="17039" y="9707"/>
                  </a:lnTo>
                  <a:lnTo>
                    <a:pt x="16702" y="9942"/>
                  </a:lnTo>
                  <a:lnTo>
                    <a:pt x="16639" y="9027"/>
                  </a:lnTo>
                  <a:lnTo>
                    <a:pt x="16533" y="8136"/>
                  </a:lnTo>
                  <a:lnTo>
                    <a:pt x="16387" y="7274"/>
                  </a:lnTo>
                  <a:lnTo>
                    <a:pt x="16202" y="6444"/>
                  </a:lnTo>
                  <a:lnTo>
                    <a:pt x="15981" y="5649"/>
                  </a:lnTo>
                  <a:lnTo>
                    <a:pt x="15725" y="4892"/>
                  </a:lnTo>
                  <a:lnTo>
                    <a:pt x="15436" y="4177"/>
                  </a:lnTo>
                  <a:lnTo>
                    <a:pt x="15115" y="3507"/>
                  </a:lnTo>
                  <a:lnTo>
                    <a:pt x="14765" y="2885"/>
                  </a:lnTo>
                  <a:lnTo>
                    <a:pt x="14388" y="2315"/>
                  </a:lnTo>
                  <a:lnTo>
                    <a:pt x="13985" y="1799"/>
                  </a:lnTo>
                  <a:lnTo>
                    <a:pt x="13559" y="1341"/>
                  </a:lnTo>
                  <a:lnTo>
                    <a:pt x="13110" y="945"/>
                  </a:lnTo>
                  <a:lnTo>
                    <a:pt x="12641" y="614"/>
                  </a:lnTo>
                  <a:lnTo>
                    <a:pt x="12155" y="350"/>
                  </a:lnTo>
                  <a:lnTo>
                    <a:pt x="11651" y="158"/>
                  </a:lnTo>
                  <a:lnTo>
                    <a:pt x="11134" y="40"/>
                  </a:lnTo>
                  <a:lnTo>
                    <a:pt x="10603" y="0"/>
                  </a:lnTo>
                  <a:close/>
                </a:path>
              </a:pathLst>
            </a:custGeom>
            <a:noFill/>
            <a:ln cap="flat" cmpd="sng" w="12175">
              <a:solidFill>
                <a:srgbClr val="A4A4A4"/>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64" name="Google Shape;2364;p327"/>
            <p:cNvSpPr/>
            <p:nvPr/>
          </p:nvSpPr>
          <p:spPr>
            <a:xfrm>
              <a:off x="9496637" y="5590032"/>
              <a:ext cx="2017777" cy="1392937"/>
            </a:xfrm>
            <a:prstGeom prst="rect">
              <a:avLst/>
            </a:prstGeom>
            <a:blipFill rotWithShape="1">
              <a:blip r:embed="rId2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nvGrpSpPr>
            <p:cNvPr id="2365" name="Google Shape;2365;p327"/>
            <p:cNvGrpSpPr/>
            <p:nvPr/>
          </p:nvGrpSpPr>
          <p:grpSpPr>
            <a:xfrm>
              <a:off x="9586554" y="5673852"/>
              <a:ext cx="1842518" cy="1229870"/>
              <a:chOff x="0" y="0"/>
              <a:chExt cx="1842517" cy="1229869"/>
            </a:xfrm>
          </p:grpSpPr>
          <p:sp>
            <p:nvSpPr>
              <p:cNvPr id="2366" name="Google Shape;2366;p327"/>
              <p:cNvSpPr/>
              <p:nvPr/>
            </p:nvSpPr>
            <p:spPr>
              <a:xfrm>
                <a:off x="0" y="395859"/>
                <a:ext cx="1842517" cy="834010"/>
              </a:xfrm>
              <a:custGeom>
                <a:rect b="b" l="l" r="r" t="t"/>
                <a:pathLst>
                  <a:path extrusionOk="0" h="21600" w="21600">
                    <a:moveTo>
                      <a:pt x="4149" y="0"/>
                    </a:moveTo>
                    <a:lnTo>
                      <a:pt x="3629" y="84"/>
                    </a:lnTo>
                    <a:lnTo>
                      <a:pt x="3127" y="330"/>
                    </a:lnTo>
                    <a:lnTo>
                      <a:pt x="2649" y="727"/>
                    </a:lnTo>
                    <a:lnTo>
                      <a:pt x="2198" y="1266"/>
                    </a:lnTo>
                    <a:lnTo>
                      <a:pt x="1778" y="1936"/>
                    </a:lnTo>
                    <a:lnTo>
                      <a:pt x="1393" y="2727"/>
                    </a:lnTo>
                    <a:lnTo>
                      <a:pt x="1047" y="3629"/>
                    </a:lnTo>
                    <a:lnTo>
                      <a:pt x="743" y="4631"/>
                    </a:lnTo>
                    <a:lnTo>
                      <a:pt x="486" y="5725"/>
                    </a:lnTo>
                    <a:lnTo>
                      <a:pt x="279" y="6899"/>
                    </a:lnTo>
                    <a:lnTo>
                      <a:pt x="127" y="8143"/>
                    </a:lnTo>
                    <a:lnTo>
                      <a:pt x="32" y="9447"/>
                    </a:lnTo>
                    <a:lnTo>
                      <a:pt x="0" y="10802"/>
                    </a:lnTo>
                    <a:lnTo>
                      <a:pt x="32" y="12157"/>
                    </a:lnTo>
                    <a:lnTo>
                      <a:pt x="127" y="13461"/>
                    </a:lnTo>
                    <a:lnTo>
                      <a:pt x="279" y="14706"/>
                    </a:lnTo>
                    <a:lnTo>
                      <a:pt x="486" y="15879"/>
                    </a:lnTo>
                    <a:lnTo>
                      <a:pt x="743" y="16972"/>
                    </a:lnTo>
                    <a:lnTo>
                      <a:pt x="1047" y="17974"/>
                    </a:lnTo>
                    <a:lnTo>
                      <a:pt x="1393" y="18876"/>
                    </a:lnTo>
                    <a:lnTo>
                      <a:pt x="1778" y="19666"/>
                    </a:lnTo>
                    <a:lnTo>
                      <a:pt x="2198" y="20335"/>
                    </a:lnTo>
                    <a:lnTo>
                      <a:pt x="2649" y="20873"/>
                    </a:lnTo>
                    <a:lnTo>
                      <a:pt x="3127" y="21270"/>
                    </a:lnTo>
                    <a:lnTo>
                      <a:pt x="3629" y="21516"/>
                    </a:lnTo>
                    <a:lnTo>
                      <a:pt x="4149" y="21600"/>
                    </a:lnTo>
                    <a:lnTo>
                      <a:pt x="4193" y="21600"/>
                    </a:lnTo>
                    <a:lnTo>
                      <a:pt x="4237" y="21597"/>
                    </a:lnTo>
                    <a:lnTo>
                      <a:pt x="4280" y="21590"/>
                    </a:lnTo>
                    <a:lnTo>
                      <a:pt x="18193" y="21590"/>
                    </a:lnTo>
                    <a:lnTo>
                      <a:pt x="18653" y="21502"/>
                    </a:lnTo>
                    <a:lnTo>
                      <a:pt x="19140" y="21219"/>
                    </a:lnTo>
                    <a:lnTo>
                      <a:pt x="19600" y="20763"/>
                    </a:lnTo>
                    <a:lnTo>
                      <a:pt x="20025" y="20150"/>
                    </a:lnTo>
                    <a:lnTo>
                      <a:pt x="20411" y="19392"/>
                    </a:lnTo>
                    <a:lnTo>
                      <a:pt x="20752" y="18504"/>
                    </a:lnTo>
                    <a:lnTo>
                      <a:pt x="21043" y="17500"/>
                    </a:lnTo>
                    <a:lnTo>
                      <a:pt x="21279" y="16393"/>
                    </a:lnTo>
                    <a:lnTo>
                      <a:pt x="21454" y="15198"/>
                    </a:lnTo>
                    <a:lnTo>
                      <a:pt x="21562" y="13928"/>
                    </a:lnTo>
                    <a:lnTo>
                      <a:pt x="21600" y="12598"/>
                    </a:lnTo>
                    <a:lnTo>
                      <a:pt x="21562" y="11268"/>
                    </a:lnTo>
                    <a:lnTo>
                      <a:pt x="21454" y="9998"/>
                    </a:lnTo>
                    <a:lnTo>
                      <a:pt x="21279" y="8803"/>
                    </a:lnTo>
                    <a:lnTo>
                      <a:pt x="21043" y="7695"/>
                    </a:lnTo>
                    <a:lnTo>
                      <a:pt x="20752" y="6691"/>
                    </a:lnTo>
                    <a:lnTo>
                      <a:pt x="20411" y="5802"/>
                    </a:lnTo>
                    <a:lnTo>
                      <a:pt x="20025" y="5044"/>
                    </a:lnTo>
                    <a:lnTo>
                      <a:pt x="19600" y="4429"/>
                    </a:lnTo>
                    <a:lnTo>
                      <a:pt x="19581" y="4411"/>
                    </a:lnTo>
                    <a:lnTo>
                      <a:pt x="16702" y="4411"/>
                    </a:lnTo>
                    <a:lnTo>
                      <a:pt x="16639" y="3060"/>
                    </a:lnTo>
                    <a:lnTo>
                      <a:pt x="16533" y="1747"/>
                    </a:lnTo>
                    <a:lnTo>
                      <a:pt x="16387" y="475"/>
                    </a:lnTo>
                    <a:lnTo>
                      <a:pt x="16340" y="161"/>
                    </a:lnTo>
                    <a:lnTo>
                      <a:pt x="4858" y="161"/>
                    </a:lnTo>
                    <a:lnTo>
                      <a:pt x="4684" y="93"/>
                    </a:lnTo>
                    <a:lnTo>
                      <a:pt x="4508" y="42"/>
                    </a:lnTo>
                    <a:lnTo>
                      <a:pt x="4329" y="11"/>
                    </a:lnTo>
                    <a:lnTo>
                      <a:pt x="4149"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67" name="Google Shape;2367;p327"/>
              <p:cNvSpPr/>
              <p:nvPr/>
            </p:nvSpPr>
            <p:spPr>
              <a:xfrm>
                <a:off x="414400" y="0"/>
                <a:ext cx="979402" cy="402082"/>
              </a:xfrm>
              <a:custGeom>
                <a:rect b="b" l="l" r="r" t="t"/>
                <a:pathLst>
                  <a:path extrusionOk="0" h="21600" w="21600">
                    <a:moveTo>
                      <a:pt x="10809" y="0"/>
                    </a:moveTo>
                    <a:lnTo>
                      <a:pt x="9758" y="136"/>
                    </a:lnTo>
                    <a:lnTo>
                      <a:pt x="8733" y="535"/>
                    </a:lnTo>
                    <a:lnTo>
                      <a:pt x="7739" y="1186"/>
                    </a:lnTo>
                    <a:lnTo>
                      <a:pt x="6780" y="2077"/>
                    </a:lnTo>
                    <a:lnTo>
                      <a:pt x="5860" y="3196"/>
                    </a:lnTo>
                    <a:lnTo>
                      <a:pt x="4983" y="4532"/>
                    </a:lnTo>
                    <a:lnTo>
                      <a:pt x="4152" y="6072"/>
                    </a:lnTo>
                    <a:lnTo>
                      <a:pt x="3373" y="7805"/>
                    </a:lnTo>
                    <a:lnTo>
                      <a:pt x="2649" y="9720"/>
                    </a:lnTo>
                    <a:lnTo>
                      <a:pt x="1984" y="11804"/>
                    </a:lnTo>
                    <a:lnTo>
                      <a:pt x="1383" y="14046"/>
                    </a:lnTo>
                    <a:lnTo>
                      <a:pt x="849" y="16434"/>
                    </a:lnTo>
                    <a:lnTo>
                      <a:pt x="387" y="18956"/>
                    </a:lnTo>
                    <a:lnTo>
                      <a:pt x="0" y="21600"/>
                    </a:lnTo>
                    <a:lnTo>
                      <a:pt x="21600" y="21600"/>
                    </a:lnTo>
                    <a:lnTo>
                      <a:pt x="20925" y="17279"/>
                    </a:lnTo>
                    <a:lnTo>
                      <a:pt x="20443" y="14964"/>
                    </a:lnTo>
                    <a:lnTo>
                      <a:pt x="19899" y="12776"/>
                    </a:lnTo>
                    <a:lnTo>
                      <a:pt x="19296" y="10726"/>
                    </a:lnTo>
                    <a:lnTo>
                      <a:pt x="18638" y="8824"/>
                    </a:lnTo>
                    <a:lnTo>
                      <a:pt x="17928" y="7079"/>
                    </a:lnTo>
                    <a:lnTo>
                      <a:pt x="17171" y="5502"/>
                    </a:lnTo>
                    <a:lnTo>
                      <a:pt x="16368" y="4103"/>
                    </a:lnTo>
                    <a:lnTo>
                      <a:pt x="15524" y="2891"/>
                    </a:lnTo>
                    <a:lnTo>
                      <a:pt x="14642" y="1877"/>
                    </a:lnTo>
                    <a:lnTo>
                      <a:pt x="13727" y="1071"/>
                    </a:lnTo>
                    <a:lnTo>
                      <a:pt x="12780" y="483"/>
                    </a:lnTo>
                    <a:lnTo>
                      <a:pt x="11806" y="122"/>
                    </a:lnTo>
                    <a:lnTo>
                      <a:pt x="10809"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68" name="Google Shape;2368;p327"/>
              <p:cNvSpPr/>
              <p:nvPr/>
            </p:nvSpPr>
            <p:spPr>
              <a:xfrm>
                <a:off x="365125" y="534543"/>
                <a:ext cx="1305146" cy="695326"/>
              </a:xfrm>
              <a:custGeom>
                <a:rect b="b" l="l" r="r" t="t"/>
                <a:pathLst>
                  <a:path extrusionOk="0" h="21600" w="21600">
                    <a:moveTo>
                      <a:pt x="19641" y="21588"/>
                    </a:moveTo>
                    <a:lnTo>
                      <a:pt x="0" y="21588"/>
                    </a:lnTo>
                    <a:lnTo>
                      <a:pt x="8826" y="21596"/>
                    </a:lnTo>
                    <a:lnTo>
                      <a:pt x="19568" y="21600"/>
                    </a:lnTo>
                    <a:lnTo>
                      <a:pt x="19641" y="21588"/>
                    </a:lnTo>
                    <a:close/>
                    <a:moveTo>
                      <a:pt x="19568" y="0"/>
                    </a:moveTo>
                    <a:lnTo>
                      <a:pt x="19031" y="65"/>
                    </a:lnTo>
                    <a:lnTo>
                      <a:pt x="18511" y="256"/>
                    </a:lnTo>
                    <a:lnTo>
                      <a:pt x="18012" y="564"/>
                    </a:lnTo>
                    <a:lnTo>
                      <a:pt x="17536" y="982"/>
                    </a:lnTo>
                    <a:lnTo>
                      <a:pt x="21600" y="982"/>
                    </a:lnTo>
                    <a:lnTo>
                      <a:pt x="20978" y="458"/>
                    </a:lnTo>
                    <a:lnTo>
                      <a:pt x="20290" y="117"/>
                    </a:lnTo>
                    <a:lnTo>
                      <a:pt x="19568" y="0"/>
                    </a:lnTo>
                    <a:close/>
                    <a:moveTo>
                      <a:pt x="8990" y="21596"/>
                    </a:moveTo>
                    <a:lnTo>
                      <a:pt x="8857" y="21596"/>
                    </a:lnTo>
                    <a:lnTo>
                      <a:pt x="8893" y="21600"/>
                    </a:lnTo>
                    <a:lnTo>
                      <a:pt x="8958" y="21600"/>
                    </a:lnTo>
                    <a:lnTo>
                      <a:pt x="8990" y="21596"/>
                    </a:lnTo>
                    <a:close/>
                  </a:path>
                </a:pathLst>
              </a:cu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2369" name="Google Shape;2369;p327"/>
            <p:cNvSpPr/>
            <p:nvPr/>
          </p:nvSpPr>
          <p:spPr>
            <a:xfrm>
              <a:off x="9586554" y="5673852"/>
              <a:ext cx="1842517" cy="1229869"/>
            </a:xfrm>
            <a:custGeom>
              <a:rect b="b" l="l" r="r" t="t"/>
              <a:pathLst>
                <a:path extrusionOk="0" h="21600" w="21600">
                  <a:moveTo>
                    <a:pt x="10603" y="0"/>
                  </a:moveTo>
                  <a:lnTo>
                    <a:pt x="10045" y="44"/>
                  </a:lnTo>
                  <a:lnTo>
                    <a:pt x="9500" y="175"/>
                  </a:lnTo>
                  <a:lnTo>
                    <a:pt x="8972" y="388"/>
                  </a:lnTo>
                  <a:lnTo>
                    <a:pt x="8462" y="679"/>
                  </a:lnTo>
                  <a:lnTo>
                    <a:pt x="7973" y="1045"/>
                  </a:lnTo>
                  <a:lnTo>
                    <a:pt x="7507" y="1482"/>
                  </a:lnTo>
                  <a:lnTo>
                    <a:pt x="7065" y="1985"/>
                  </a:lnTo>
                  <a:lnTo>
                    <a:pt x="6651" y="2552"/>
                  </a:lnTo>
                  <a:lnTo>
                    <a:pt x="6266" y="3178"/>
                  </a:lnTo>
                  <a:lnTo>
                    <a:pt x="5913" y="3859"/>
                  </a:lnTo>
                  <a:lnTo>
                    <a:pt x="5593" y="4592"/>
                  </a:lnTo>
                  <a:lnTo>
                    <a:pt x="5309" y="5373"/>
                  </a:lnTo>
                  <a:lnTo>
                    <a:pt x="5064" y="6197"/>
                  </a:lnTo>
                  <a:lnTo>
                    <a:pt x="4858" y="7062"/>
                  </a:lnTo>
                  <a:lnTo>
                    <a:pt x="4684" y="7015"/>
                  </a:lnTo>
                  <a:lnTo>
                    <a:pt x="4508" y="6981"/>
                  </a:lnTo>
                  <a:lnTo>
                    <a:pt x="4329" y="6960"/>
                  </a:lnTo>
                  <a:lnTo>
                    <a:pt x="4149" y="6952"/>
                  </a:lnTo>
                  <a:lnTo>
                    <a:pt x="3629" y="7010"/>
                  </a:lnTo>
                  <a:lnTo>
                    <a:pt x="3127" y="7176"/>
                  </a:lnTo>
                  <a:lnTo>
                    <a:pt x="2649" y="7446"/>
                  </a:lnTo>
                  <a:lnTo>
                    <a:pt x="2198" y="7811"/>
                  </a:lnTo>
                  <a:lnTo>
                    <a:pt x="1778" y="8265"/>
                  </a:lnTo>
                  <a:lnTo>
                    <a:pt x="1393" y="8802"/>
                  </a:lnTo>
                  <a:lnTo>
                    <a:pt x="1047" y="9413"/>
                  </a:lnTo>
                  <a:lnTo>
                    <a:pt x="743" y="10093"/>
                  </a:lnTo>
                  <a:lnTo>
                    <a:pt x="486" y="10835"/>
                  </a:lnTo>
                  <a:lnTo>
                    <a:pt x="279" y="11631"/>
                  </a:lnTo>
                  <a:lnTo>
                    <a:pt x="127" y="12474"/>
                  </a:lnTo>
                  <a:lnTo>
                    <a:pt x="32" y="13359"/>
                  </a:lnTo>
                  <a:lnTo>
                    <a:pt x="0" y="14277"/>
                  </a:lnTo>
                  <a:lnTo>
                    <a:pt x="32" y="15196"/>
                  </a:lnTo>
                  <a:lnTo>
                    <a:pt x="127" y="16081"/>
                  </a:lnTo>
                  <a:lnTo>
                    <a:pt x="279" y="16925"/>
                  </a:lnTo>
                  <a:lnTo>
                    <a:pt x="486" y="17721"/>
                  </a:lnTo>
                  <a:lnTo>
                    <a:pt x="743" y="18462"/>
                  </a:lnTo>
                  <a:lnTo>
                    <a:pt x="1047" y="19141"/>
                  </a:lnTo>
                  <a:lnTo>
                    <a:pt x="1393" y="19753"/>
                  </a:lnTo>
                  <a:lnTo>
                    <a:pt x="1778" y="20289"/>
                  </a:lnTo>
                  <a:lnTo>
                    <a:pt x="2198" y="20742"/>
                  </a:lnTo>
                  <a:lnTo>
                    <a:pt x="2649" y="21107"/>
                  </a:lnTo>
                  <a:lnTo>
                    <a:pt x="3127" y="21376"/>
                  </a:lnTo>
                  <a:lnTo>
                    <a:pt x="3629" y="21543"/>
                  </a:lnTo>
                  <a:lnTo>
                    <a:pt x="4149" y="21600"/>
                  </a:lnTo>
                  <a:lnTo>
                    <a:pt x="4193" y="21600"/>
                  </a:lnTo>
                  <a:lnTo>
                    <a:pt x="4237" y="21598"/>
                  </a:lnTo>
                  <a:lnTo>
                    <a:pt x="4280" y="21593"/>
                  </a:lnTo>
                  <a:lnTo>
                    <a:pt x="10532" y="21598"/>
                  </a:lnTo>
                  <a:lnTo>
                    <a:pt x="10554" y="21598"/>
                  </a:lnTo>
                  <a:lnTo>
                    <a:pt x="10580" y="21600"/>
                  </a:lnTo>
                  <a:lnTo>
                    <a:pt x="10626" y="21600"/>
                  </a:lnTo>
                  <a:lnTo>
                    <a:pt x="10648" y="21598"/>
                  </a:lnTo>
                  <a:lnTo>
                    <a:pt x="10672" y="21598"/>
                  </a:lnTo>
                  <a:lnTo>
                    <a:pt x="18141" y="21600"/>
                  </a:lnTo>
                  <a:lnTo>
                    <a:pt x="18653" y="21534"/>
                  </a:lnTo>
                  <a:lnTo>
                    <a:pt x="19140" y="21342"/>
                  </a:lnTo>
                  <a:lnTo>
                    <a:pt x="19600" y="21033"/>
                  </a:lnTo>
                  <a:lnTo>
                    <a:pt x="20025" y="20617"/>
                  </a:lnTo>
                  <a:lnTo>
                    <a:pt x="20411" y="20103"/>
                  </a:lnTo>
                  <a:lnTo>
                    <a:pt x="20752" y="19501"/>
                  </a:lnTo>
                  <a:lnTo>
                    <a:pt x="21043" y="18820"/>
                  </a:lnTo>
                  <a:lnTo>
                    <a:pt x="21279" y="18069"/>
                  </a:lnTo>
                  <a:lnTo>
                    <a:pt x="21454" y="17259"/>
                  </a:lnTo>
                  <a:lnTo>
                    <a:pt x="21562" y="16397"/>
                  </a:lnTo>
                  <a:lnTo>
                    <a:pt x="21600" y="15495"/>
                  </a:lnTo>
                  <a:lnTo>
                    <a:pt x="21562" y="14593"/>
                  </a:lnTo>
                  <a:lnTo>
                    <a:pt x="21454" y="13732"/>
                  </a:lnTo>
                  <a:lnTo>
                    <a:pt x="21279" y="12922"/>
                  </a:lnTo>
                  <a:lnTo>
                    <a:pt x="21043" y="12171"/>
                  </a:lnTo>
                  <a:lnTo>
                    <a:pt x="20752" y="11490"/>
                  </a:lnTo>
                  <a:lnTo>
                    <a:pt x="20411" y="10887"/>
                  </a:lnTo>
                  <a:lnTo>
                    <a:pt x="20025" y="10373"/>
                  </a:lnTo>
                  <a:lnTo>
                    <a:pt x="19600" y="9956"/>
                  </a:lnTo>
                  <a:lnTo>
                    <a:pt x="19140" y="9647"/>
                  </a:lnTo>
                  <a:lnTo>
                    <a:pt x="18653" y="9454"/>
                  </a:lnTo>
                  <a:lnTo>
                    <a:pt x="18141" y="9388"/>
                  </a:lnTo>
                  <a:lnTo>
                    <a:pt x="17761" y="9425"/>
                  </a:lnTo>
                  <a:lnTo>
                    <a:pt x="17393" y="9533"/>
                  </a:lnTo>
                  <a:lnTo>
                    <a:pt x="17039" y="9707"/>
                  </a:lnTo>
                  <a:lnTo>
                    <a:pt x="16702" y="9943"/>
                  </a:lnTo>
                  <a:lnTo>
                    <a:pt x="16639" y="9028"/>
                  </a:lnTo>
                  <a:lnTo>
                    <a:pt x="16533" y="8137"/>
                  </a:lnTo>
                  <a:lnTo>
                    <a:pt x="16387" y="7275"/>
                  </a:lnTo>
                  <a:lnTo>
                    <a:pt x="16202" y="6444"/>
                  </a:lnTo>
                  <a:lnTo>
                    <a:pt x="15981" y="5649"/>
                  </a:lnTo>
                  <a:lnTo>
                    <a:pt x="15725" y="4892"/>
                  </a:lnTo>
                  <a:lnTo>
                    <a:pt x="15436" y="4177"/>
                  </a:lnTo>
                  <a:lnTo>
                    <a:pt x="15115" y="3507"/>
                  </a:lnTo>
                  <a:lnTo>
                    <a:pt x="14765" y="2885"/>
                  </a:lnTo>
                  <a:lnTo>
                    <a:pt x="14388" y="2314"/>
                  </a:lnTo>
                  <a:lnTo>
                    <a:pt x="13985" y="1799"/>
                  </a:lnTo>
                  <a:lnTo>
                    <a:pt x="13559" y="1341"/>
                  </a:lnTo>
                  <a:lnTo>
                    <a:pt x="13110" y="945"/>
                  </a:lnTo>
                  <a:lnTo>
                    <a:pt x="12641" y="614"/>
                  </a:lnTo>
                  <a:lnTo>
                    <a:pt x="12155" y="350"/>
                  </a:lnTo>
                  <a:lnTo>
                    <a:pt x="11651" y="158"/>
                  </a:lnTo>
                  <a:lnTo>
                    <a:pt x="11134" y="40"/>
                  </a:lnTo>
                  <a:lnTo>
                    <a:pt x="10603" y="0"/>
                  </a:lnTo>
                  <a:close/>
                </a:path>
              </a:pathLst>
            </a:custGeom>
            <a:noFill/>
            <a:ln cap="flat" cmpd="sng" w="12175">
              <a:solidFill>
                <a:srgbClr val="A4A4A4"/>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70" name="Google Shape;2370;p327"/>
            <p:cNvSpPr/>
            <p:nvPr/>
          </p:nvSpPr>
          <p:spPr>
            <a:xfrm>
              <a:off x="8624908" y="4405884"/>
              <a:ext cx="2593850" cy="1802893"/>
            </a:xfrm>
            <a:prstGeom prst="rect">
              <a:avLst/>
            </a:prstGeom>
            <a:blipFill rotWithShape="1">
              <a:blip r:embed="rId26">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nvGrpSpPr>
            <p:cNvPr id="2371" name="Google Shape;2371;p327"/>
            <p:cNvGrpSpPr/>
            <p:nvPr/>
          </p:nvGrpSpPr>
          <p:grpSpPr>
            <a:xfrm>
              <a:off x="8720916" y="4493893"/>
              <a:ext cx="2406032" cy="1630883"/>
              <a:chOff x="0" y="0"/>
              <a:chExt cx="2406028" cy="1630883"/>
            </a:xfrm>
          </p:grpSpPr>
          <p:sp>
            <p:nvSpPr>
              <p:cNvPr id="2372" name="Google Shape;2372;p327"/>
              <p:cNvSpPr/>
              <p:nvPr/>
            </p:nvSpPr>
            <p:spPr>
              <a:xfrm>
                <a:off x="918339" y="1476376"/>
                <a:ext cx="624119" cy="154507"/>
              </a:xfrm>
              <a:custGeom>
                <a:rect b="b" l="l" r="r" t="t"/>
                <a:pathLst>
                  <a:path extrusionOk="0" h="21600" w="21600">
                    <a:moveTo>
                      <a:pt x="21600" y="0"/>
                    </a:moveTo>
                    <a:lnTo>
                      <a:pt x="0" y="0"/>
                    </a:lnTo>
                    <a:lnTo>
                      <a:pt x="1100" y="5315"/>
                    </a:lnTo>
                    <a:lnTo>
                      <a:pt x="2373" y="9975"/>
                    </a:lnTo>
                    <a:lnTo>
                      <a:pt x="3801" y="13935"/>
                    </a:lnTo>
                    <a:lnTo>
                      <a:pt x="5364" y="17134"/>
                    </a:lnTo>
                    <a:lnTo>
                      <a:pt x="7041" y="19512"/>
                    </a:lnTo>
                    <a:lnTo>
                      <a:pt x="8765" y="21002"/>
                    </a:lnTo>
                    <a:lnTo>
                      <a:pt x="10485" y="21600"/>
                    </a:lnTo>
                    <a:lnTo>
                      <a:pt x="12182" y="21345"/>
                    </a:lnTo>
                    <a:lnTo>
                      <a:pt x="13837" y="20276"/>
                    </a:lnTo>
                    <a:lnTo>
                      <a:pt x="15431" y="18431"/>
                    </a:lnTo>
                    <a:lnTo>
                      <a:pt x="16945" y="15850"/>
                    </a:lnTo>
                    <a:lnTo>
                      <a:pt x="18358" y="12572"/>
                    </a:lnTo>
                    <a:lnTo>
                      <a:pt x="19652" y="8635"/>
                    </a:lnTo>
                    <a:lnTo>
                      <a:pt x="20808" y="4077"/>
                    </a:lnTo>
                    <a:lnTo>
                      <a:pt x="21600"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73" name="Google Shape;2373;p327"/>
              <p:cNvSpPr/>
              <p:nvPr/>
            </p:nvSpPr>
            <p:spPr>
              <a:xfrm>
                <a:off x="324487" y="1333119"/>
                <a:ext cx="1672322" cy="200092"/>
              </a:xfrm>
              <a:custGeom>
                <a:rect b="b" l="l" r="r" t="t"/>
                <a:pathLst>
                  <a:path extrusionOk="0" h="21600" w="21600">
                    <a:moveTo>
                      <a:pt x="21600" y="0"/>
                    </a:moveTo>
                    <a:lnTo>
                      <a:pt x="0" y="0"/>
                    </a:lnTo>
                    <a:lnTo>
                      <a:pt x="59" y="781"/>
                    </a:lnTo>
                    <a:lnTo>
                      <a:pt x="424" y="4926"/>
                    </a:lnTo>
                    <a:lnTo>
                      <a:pt x="840" y="8638"/>
                    </a:lnTo>
                    <a:lnTo>
                      <a:pt x="1300" y="11908"/>
                    </a:lnTo>
                    <a:lnTo>
                      <a:pt x="1799" y="14723"/>
                    </a:lnTo>
                    <a:lnTo>
                      <a:pt x="2331" y="17073"/>
                    </a:lnTo>
                    <a:lnTo>
                      <a:pt x="2891" y="18947"/>
                    </a:lnTo>
                    <a:lnTo>
                      <a:pt x="3472" y="20333"/>
                    </a:lnTo>
                    <a:lnTo>
                      <a:pt x="4070" y="21221"/>
                    </a:lnTo>
                    <a:lnTo>
                      <a:pt x="4677" y="21600"/>
                    </a:lnTo>
                    <a:lnTo>
                      <a:pt x="5290" y="21458"/>
                    </a:lnTo>
                    <a:lnTo>
                      <a:pt x="5901" y="20785"/>
                    </a:lnTo>
                    <a:lnTo>
                      <a:pt x="6506" y="19565"/>
                    </a:lnTo>
                    <a:lnTo>
                      <a:pt x="7097" y="17799"/>
                    </a:lnTo>
                    <a:lnTo>
                      <a:pt x="7670" y="15465"/>
                    </a:lnTo>
                    <a:lnTo>
                      <a:pt x="15732" y="15465"/>
                    </a:lnTo>
                    <a:lnTo>
                      <a:pt x="15808" y="14645"/>
                    </a:lnTo>
                    <a:lnTo>
                      <a:pt x="16115" y="10259"/>
                    </a:lnTo>
                    <a:lnTo>
                      <a:pt x="16348" y="5484"/>
                    </a:lnTo>
                    <a:lnTo>
                      <a:pt x="20745" y="5484"/>
                    </a:lnTo>
                    <a:lnTo>
                      <a:pt x="20785" y="5317"/>
                    </a:lnTo>
                    <a:lnTo>
                      <a:pt x="21251" y="2648"/>
                    </a:lnTo>
                    <a:lnTo>
                      <a:pt x="21600"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74" name="Google Shape;2374;p327"/>
              <p:cNvSpPr/>
              <p:nvPr/>
            </p:nvSpPr>
            <p:spPr>
              <a:xfrm>
                <a:off x="0" y="143034"/>
                <a:ext cx="2406028" cy="1190856"/>
              </a:xfrm>
              <a:custGeom>
                <a:rect b="b" l="l" r="r" t="t"/>
                <a:pathLst>
                  <a:path extrusionOk="0" h="21600" w="21600">
                    <a:moveTo>
                      <a:pt x="5298" y="0"/>
                    </a:moveTo>
                    <a:lnTo>
                      <a:pt x="4849" y="57"/>
                    </a:lnTo>
                    <a:lnTo>
                      <a:pt x="4400" y="229"/>
                    </a:lnTo>
                    <a:lnTo>
                      <a:pt x="3977" y="506"/>
                    </a:lnTo>
                    <a:lnTo>
                      <a:pt x="3584" y="878"/>
                    </a:lnTo>
                    <a:lnTo>
                      <a:pt x="3224" y="1337"/>
                    </a:lnTo>
                    <a:lnTo>
                      <a:pt x="2901" y="1875"/>
                    </a:lnTo>
                    <a:lnTo>
                      <a:pt x="2619" y="2484"/>
                    </a:lnTo>
                    <a:lnTo>
                      <a:pt x="2380" y="3154"/>
                    </a:lnTo>
                    <a:lnTo>
                      <a:pt x="2188" y="3878"/>
                    </a:lnTo>
                    <a:lnTo>
                      <a:pt x="2047" y="4647"/>
                    </a:lnTo>
                    <a:lnTo>
                      <a:pt x="1960" y="5453"/>
                    </a:lnTo>
                    <a:lnTo>
                      <a:pt x="1930" y="6287"/>
                    </a:lnTo>
                    <a:lnTo>
                      <a:pt x="1961" y="7140"/>
                    </a:lnTo>
                    <a:lnTo>
                      <a:pt x="1943" y="7233"/>
                    </a:lnTo>
                    <a:lnTo>
                      <a:pt x="1541" y="7384"/>
                    </a:lnTo>
                    <a:lnTo>
                      <a:pt x="1166" y="7669"/>
                    </a:lnTo>
                    <a:lnTo>
                      <a:pt x="827" y="8079"/>
                    </a:lnTo>
                    <a:lnTo>
                      <a:pt x="533" y="8601"/>
                    </a:lnTo>
                    <a:lnTo>
                      <a:pt x="293" y="9225"/>
                    </a:lnTo>
                    <a:lnTo>
                      <a:pt x="110" y="9975"/>
                    </a:lnTo>
                    <a:lnTo>
                      <a:pt x="14" y="10754"/>
                    </a:lnTo>
                    <a:lnTo>
                      <a:pt x="0" y="11540"/>
                    </a:lnTo>
                    <a:lnTo>
                      <a:pt x="66" y="12311"/>
                    </a:lnTo>
                    <a:lnTo>
                      <a:pt x="210" y="13044"/>
                    </a:lnTo>
                    <a:lnTo>
                      <a:pt x="427" y="13718"/>
                    </a:lnTo>
                    <a:lnTo>
                      <a:pt x="714" y="14309"/>
                    </a:lnTo>
                    <a:lnTo>
                      <a:pt x="1069" y="14795"/>
                    </a:lnTo>
                    <a:lnTo>
                      <a:pt x="785" y="15502"/>
                    </a:lnTo>
                    <a:lnTo>
                      <a:pt x="591" y="16297"/>
                    </a:lnTo>
                    <a:lnTo>
                      <a:pt x="493" y="17152"/>
                    </a:lnTo>
                    <a:lnTo>
                      <a:pt x="496" y="18036"/>
                    </a:lnTo>
                    <a:lnTo>
                      <a:pt x="591" y="18837"/>
                    </a:lnTo>
                    <a:lnTo>
                      <a:pt x="765" y="19565"/>
                    </a:lnTo>
                    <a:lnTo>
                      <a:pt x="1007" y="20205"/>
                    </a:lnTo>
                    <a:lnTo>
                      <a:pt x="1309" y="20742"/>
                    </a:lnTo>
                    <a:lnTo>
                      <a:pt x="1660" y="21164"/>
                    </a:lnTo>
                    <a:lnTo>
                      <a:pt x="2051" y="21454"/>
                    </a:lnTo>
                    <a:lnTo>
                      <a:pt x="2472" y="21600"/>
                    </a:lnTo>
                    <a:lnTo>
                      <a:pt x="2913" y="21586"/>
                    </a:lnTo>
                    <a:lnTo>
                      <a:pt x="17926" y="21586"/>
                    </a:lnTo>
                    <a:lnTo>
                      <a:pt x="18217" y="20907"/>
                    </a:lnTo>
                    <a:lnTo>
                      <a:pt x="18417" y="20247"/>
                    </a:lnTo>
                    <a:lnTo>
                      <a:pt x="18566" y="19534"/>
                    </a:lnTo>
                    <a:lnTo>
                      <a:pt x="18660" y="18776"/>
                    </a:lnTo>
                    <a:lnTo>
                      <a:pt x="18695" y="17981"/>
                    </a:lnTo>
                    <a:lnTo>
                      <a:pt x="19120" y="17815"/>
                    </a:lnTo>
                    <a:lnTo>
                      <a:pt x="19529" y="17550"/>
                    </a:lnTo>
                    <a:lnTo>
                      <a:pt x="19916" y="17191"/>
                    </a:lnTo>
                    <a:lnTo>
                      <a:pt x="20277" y="16739"/>
                    </a:lnTo>
                    <a:lnTo>
                      <a:pt x="20623" y="16172"/>
                    </a:lnTo>
                    <a:lnTo>
                      <a:pt x="20917" y="15538"/>
                    </a:lnTo>
                    <a:lnTo>
                      <a:pt x="21160" y="14849"/>
                    </a:lnTo>
                    <a:lnTo>
                      <a:pt x="21350" y="14115"/>
                    </a:lnTo>
                    <a:lnTo>
                      <a:pt x="21488" y="13346"/>
                    </a:lnTo>
                    <a:lnTo>
                      <a:pt x="21571" y="12553"/>
                    </a:lnTo>
                    <a:lnTo>
                      <a:pt x="21600" y="11747"/>
                    </a:lnTo>
                    <a:lnTo>
                      <a:pt x="21574" y="10938"/>
                    </a:lnTo>
                    <a:lnTo>
                      <a:pt x="21491" y="10138"/>
                    </a:lnTo>
                    <a:lnTo>
                      <a:pt x="21352" y="9355"/>
                    </a:lnTo>
                    <a:lnTo>
                      <a:pt x="21155" y="8601"/>
                    </a:lnTo>
                    <a:lnTo>
                      <a:pt x="20900" y="7887"/>
                    </a:lnTo>
                    <a:lnTo>
                      <a:pt x="20935" y="7727"/>
                    </a:lnTo>
                    <a:lnTo>
                      <a:pt x="21102" y="6436"/>
                    </a:lnTo>
                    <a:lnTo>
                      <a:pt x="21112" y="5647"/>
                    </a:lnTo>
                    <a:lnTo>
                      <a:pt x="21056" y="4878"/>
                    </a:lnTo>
                    <a:lnTo>
                      <a:pt x="20939" y="4143"/>
                    </a:lnTo>
                    <a:lnTo>
                      <a:pt x="20764" y="3452"/>
                    </a:lnTo>
                    <a:lnTo>
                      <a:pt x="20534" y="2819"/>
                    </a:lnTo>
                    <a:lnTo>
                      <a:pt x="20254" y="2257"/>
                    </a:lnTo>
                    <a:lnTo>
                      <a:pt x="19928" y="1778"/>
                    </a:lnTo>
                    <a:lnTo>
                      <a:pt x="19559" y="1394"/>
                    </a:lnTo>
                    <a:lnTo>
                      <a:pt x="19151" y="1119"/>
                    </a:lnTo>
                    <a:lnTo>
                      <a:pt x="19114" y="863"/>
                    </a:lnTo>
                    <a:lnTo>
                      <a:pt x="7008" y="863"/>
                    </a:lnTo>
                    <a:lnTo>
                      <a:pt x="6606" y="488"/>
                    </a:lnTo>
                    <a:lnTo>
                      <a:pt x="6182" y="218"/>
                    </a:lnTo>
                    <a:lnTo>
                      <a:pt x="5745" y="54"/>
                    </a:lnTo>
                    <a:lnTo>
                      <a:pt x="5298"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75" name="Google Shape;2375;p327"/>
              <p:cNvSpPr/>
              <p:nvPr/>
            </p:nvSpPr>
            <p:spPr>
              <a:xfrm>
                <a:off x="780671" y="44974"/>
                <a:ext cx="1348412" cy="145655"/>
              </a:xfrm>
              <a:custGeom>
                <a:rect b="b" l="l" r="r" t="t"/>
                <a:pathLst>
                  <a:path extrusionOk="0" h="21600" w="21600">
                    <a:moveTo>
                      <a:pt x="4249" y="0"/>
                    </a:moveTo>
                    <a:lnTo>
                      <a:pt x="3518" y="421"/>
                    </a:lnTo>
                    <a:lnTo>
                      <a:pt x="2806" y="1789"/>
                    </a:lnTo>
                    <a:lnTo>
                      <a:pt x="2127" y="4068"/>
                    </a:lnTo>
                    <a:lnTo>
                      <a:pt x="1493" y="7224"/>
                    </a:lnTo>
                    <a:lnTo>
                      <a:pt x="919" y="11221"/>
                    </a:lnTo>
                    <a:lnTo>
                      <a:pt x="416" y="16025"/>
                    </a:lnTo>
                    <a:lnTo>
                      <a:pt x="0" y="21600"/>
                    </a:lnTo>
                    <a:lnTo>
                      <a:pt x="21600" y="21600"/>
                    </a:lnTo>
                    <a:lnTo>
                      <a:pt x="21471" y="17542"/>
                    </a:lnTo>
                    <a:lnTo>
                      <a:pt x="21157" y="11809"/>
                    </a:lnTo>
                    <a:lnTo>
                      <a:pt x="21148" y="11693"/>
                    </a:lnTo>
                    <a:lnTo>
                      <a:pt x="7531" y="11693"/>
                    </a:lnTo>
                    <a:lnTo>
                      <a:pt x="7277" y="9710"/>
                    </a:lnTo>
                    <a:lnTo>
                      <a:pt x="6724" y="6237"/>
                    </a:lnTo>
                    <a:lnTo>
                      <a:pt x="5717" y="2136"/>
                    </a:lnTo>
                    <a:lnTo>
                      <a:pt x="4987" y="560"/>
                    </a:lnTo>
                    <a:lnTo>
                      <a:pt x="4249"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76" name="Google Shape;2376;p327"/>
              <p:cNvSpPr/>
              <p:nvPr/>
            </p:nvSpPr>
            <p:spPr>
              <a:xfrm>
                <a:off x="1250825" y="6"/>
                <a:ext cx="850027" cy="123821"/>
              </a:xfrm>
              <a:custGeom>
                <a:rect b="b" l="l" r="r" t="t"/>
                <a:pathLst>
                  <a:path extrusionOk="0" h="21600" w="21600">
                    <a:moveTo>
                      <a:pt x="5912" y="0"/>
                    </a:moveTo>
                    <a:lnTo>
                      <a:pt x="4719" y="260"/>
                    </a:lnTo>
                    <a:lnTo>
                      <a:pt x="3565" y="1951"/>
                    </a:lnTo>
                    <a:lnTo>
                      <a:pt x="2483" y="5002"/>
                    </a:lnTo>
                    <a:lnTo>
                      <a:pt x="1506" y="9340"/>
                    </a:lnTo>
                    <a:lnTo>
                      <a:pt x="667" y="14897"/>
                    </a:lnTo>
                    <a:lnTo>
                      <a:pt x="0" y="21600"/>
                    </a:lnTo>
                    <a:lnTo>
                      <a:pt x="21600" y="21600"/>
                    </a:lnTo>
                    <a:lnTo>
                      <a:pt x="20941" y="15627"/>
                    </a:lnTo>
                    <a:lnTo>
                      <a:pt x="20895" y="15330"/>
                    </a:lnTo>
                    <a:lnTo>
                      <a:pt x="10427" y="15330"/>
                    </a:lnTo>
                    <a:lnTo>
                      <a:pt x="9969" y="11942"/>
                    </a:lnTo>
                    <a:lnTo>
                      <a:pt x="9454" y="8911"/>
                    </a:lnTo>
                    <a:lnTo>
                      <a:pt x="8889" y="6270"/>
                    </a:lnTo>
                    <a:lnTo>
                      <a:pt x="8278" y="4053"/>
                    </a:lnTo>
                    <a:lnTo>
                      <a:pt x="7109" y="1241"/>
                    </a:lnTo>
                    <a:lnTo>
                      <a:pt x="5912"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77" name="Google Shape;2377;p327"/>
              <p:cNvSpPr/>
              <p:nvPr/>
            </p:nvSpPr>
            <p:spPr>
              <a:xfrm>
                <a:off x="1661162" y="0"/>
                <a:ext cx="411935" cy="87886"/>
              </a:xfrm>
              <a:custGeom>
                <a:rect b="b" l="l" r="r" t="t"/>
                <a:pathLst>
                  <a:path extrusionOk="0" h="21600" w="21600">
                    <a:moveTo>
                      <a:pt x="10854" y="0"/>
                    </a:moveTo>
                    <a:lnTo>
                      <a:pt x="8447" y="855"/>
                    </a:lnTo>
                    <a:lnTo>
                      <a:pt x="6101" y="3462"/>
                    </a:lnTo>
                    <a:lnTo>
                      <a:pt x="3874" y="7803"/>
                    </a:lnTo>
                    <a:lnTo>
                      <a:pt x="1821" y="13855"/>
                    </a:lnTo>
                    <a:lnTo>
                      <a:pt x="0" y="21600"/>
                    </a:lnTo>
                    <a:lnTo>
                      <a:pt x="21600" y="21600"/>
                    </a:lnTo>
                    <a:lnTo>
                      <a:pt x="19971" y="14515"/>
                    </a:lnTo>
                    <a:lnTo>
                      <a:pt x="17882" y="8155"/>
                    </a:lnTo>
                    <a:lnTo>
                      <a:pt x="15628" y="3630"/>
                    </a:lnTo>
                    <a:lnTo>
                      <a:pt x="13266" y="918"/>
                    </a:lnTo>
                    <a:lnTo>
                      <a:pt x="10854" y="0"/>
                    </a:lnTo>
                    <a:close/>
                  </a:path>
                </a:pathLst>
              </a:cu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78" name="Google Shape;2378;p327"/>
              <p:cNvSpPr/>
              <p:nvPr/>
            </p:nvSpPr>
            <p:spPr>
              <a:xfrm>
                <a:off x="1590169" y="1383919"/>
                <a:ext cx="340436" cy="44959"/>
              </a:xfrm>
              <a:custGeom>
                <a:rect b="b" l="l" r="r" t="t"/>
                <a:pathLst>
                  <a:path extrusionOk="0" h="21600" w="21600">
                    <a:moveTo>
                      <a:pt x="21600" y="0"/>
                    </a:moveTo>
                    <a:lnTo>
                      <a:pt x="0" y="0"/>
                    </a:lnTo>
                    <a:lnTo>
                      <a:pt x="2484" y="9218"/>
                    </a:lnTo>
                    <a:lnTo>
                      <a:pt x="5112" y="15948"/>
                    </a:lnTo>
                    <a:lnTo>
                      <a:pt x="7847" y="20104"/>
                    </a:lnTo>
                    <a:lnTo>
                      <a:pt x="10653" y="21600"/>
                    </a:lnTo>
                    <a:lnTo>
                      <a:pt x="13671" y="20231"/>
                    </a:lnTo>
                    <a:lnTo>
                      <a:pt x="16555" y="15905"/>
                    </a:lnTo>
                    <a:lnTo>
                      <a:pt x="19274" y="8841"/>
                    </a:lnTo>
                    <a:lnTo>
                      <a:pt x="21600" y="0"/>
                    </a:lnTo>
                    <a:close/>
                  </a:path>
                </a:pathLst>
              </a:cu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grpSp>
        <p:sp>
          <p:nvSpPr>
            <p:cNvPr id="2379" name="Google Shape;2379;p327"/>
            <p:cNvSpPr/>
            <p:nvPr/>
          </p:nvSpPr>
          <p:spPr>
            <a:xfrm>
              <a:off x="8720917" y="4493893"/>
              <a:ext cx="2406029" cy="1630883"/>
            </a:xfrm>
            <a:custGeom>
              <a:rect b="b" l="l" r="r" t="t"/>
              <a:pathLst>
                <a:path extrusionOk="0" h="21600" w="21600">
                  <a:moveTo>
                    <a:pt x="1961" y="7108"/>
                  </a:moveTo>
                  <a:lnTo>
                    <a:pt x="1930" y="6485"/>
                  </a:lnTo>
                  <a:lnTo>
                    <a:pt x="1960" y="5876"/>
                  </a:lnTo>
                  <a:lnTo>
                    <a:pt x="2047" y="5288"/>
                  </a:lnTo>
                  <a:lnTo>
                    <a:pt x="2188" y="4726"/>
                  </a:lnTo>
                  <a:lnTo>
                    <a:pt x="2380" y="4197"/>
                  </a:lnTo>
                  <a:lnTo>
                    <a:pt x="2619" y="3708"/>
                  </a:lnTo>
                  <a:lnTo>
                    <a:pt x="2901" y="3264"/>
                  </a:lnTo>
                  <a:lnTo>
                    <a:pt x="3224" y="2871"/>
                  </a:lnTo>
                  <a:lnTo>
                    <a:pt x="3584" y="2535"/>
                  </a:lnTo>
                  <a:lnTo>
                    <a:pt x="3977" y="2264"/>
                  </a:lnTo>
                  <a:lnTo>
                    <a:pt x="4400" y="2062"/>
                  </a:lnTo>
                  <a:lnTo>
                    <a:pt x="4849" y="1936"/>
                  </a:lnTo>
                  <a:lnTo>
                    <a:pt x="5298" y="1894"/>
                  </a:lnTo>
                  <a:lnTo>
                    <a:pt x="5745" y="1934"/>
                  </a:lnTo>
                  <a:lnTo>
                    <a:pt x="6182" y="2053"/>
                  </a:lnTo>
                  <a:lnTo>
                    <a:pt x="6606" y="2251"/>
                  </a:lnTo>
                  <a:lnTo>
                    <a:pt x="7008" y="2525"/>
                  </a:lnTo>
                  <a:lnTo>
                    <a:pt x="7242" y="2027"/>
                  </a:lnTo>
                  <a:lnTo>
                    <a:pt x="7523" y="1598"/>
                  </a:lnTo>
                  <a:lnTo>
                    <a:pt x="7845" y="1241"/>
                  </a:lnTo>
                  <a:lnTo>
                    <a:pt x="8200" y="959"/>
                  </a:lnTo>
                  <a:lnTo>
                    <a:pt x="8581" y="755"/>
                  </a:lnTo>
                  <a:lnTo>
                    <a:pt x="8980" y="633"/>
                  </a:lnTo>
                  <a:lnTo>
                    <a:pt x="9390" y="596"/>
                  </a:lnTo>
                  <a:lnTo>
                    <a:pt x="9803" y="646"/>
                  </a:lnTo>
                  <a:lnTo>
                    <a:pt x="10212" y="786"/>
                  </a:lnTo>
                  <a:lnTo>
                    <a:pt x="10610" y="1021"/>
                  </a:lnTo>
                  <a:lnTo>
                    <a:pt x="10936" y="1300"/>
                  </a:lnTo>
                  <a:lnTo>
                    <a:pt x="11229" y="1640"/>
                  </a:lnTo>
                  <a:lnTo>
                    <a:pt x="11465" y="1131"/>
                  </a:lnTo>
                  <a:lnTo>
                    <a:pt x="11761" y="709"/>
                  </a:lnTo>
                  <a:lnTo>
                    <a:pt x="12106" y="380"/>
                  </a:lnTo>
                  <a:lnTo>
                    <a:pt x="12489" y="148"/>
                  </a:lnTo>
                  <a:lnTo>
                    <a:pt x="12896" y="20"/>
                  </a:lnTo>
                  <a:lnTo>
                    <a:pt x="13318" y="0"/>
                  </a:lnTo>
                  <a:lnTo>
                    <a:pt x="13741" y="94"/>
                  </a:lnTo>
                  <a:lnTo>
                    <a:pt x="14154" y="308"/>
                  </a:lnTo>
                  <a:lnTo>
                    <a:pt x="14569" y="677"/>
                  </a:lnTo>
                  <a:lnTo>
                    <a:pt x="14913" y="1164"/>
                  </a:lnTo>
                  <a:lnTo>
                    <a:pt x="15225" y="747"/>
                  </a:lnTo>
                  <a:lnTo>
                    <a:pt x="15576" y="420"/>
                  </a:lnTo>
                  <a:lnTo>
                    <a:pt x="15958" y="187"/>
                  </a:lnTo>
                  <a:lnTo>
                    <a:pt x="16359" y="46"/>
                  </a:lnTo>
                  <a:lnTo>
                    <a:pt x="16771" y="0"/>
                  </a:lnTo>
                  <a:lnTo>
                    <a:pt x="17184" y="49"/>
                  </a:lnTo>
                  <a:lnTo>
                    <a:pt x="17589" y="196"/>
                  </a:lnTo>
                  <a:lnTo>
                    <a:pt x="17974" y="439"/>
                  </a:lnTo>
                  <a:lnTo>
                    <a:pt x="18332" y="782"/>
                  </a:lnTo>
                  <a:lnTo>
                    <a:pt x="18628" y="1186"/>
                  </a:lnTo>
                  <a:lnTo>
                    <a:pt x="18866" y="1650"/>
                  </a:lnTo>
                  <a:lnTo>
                    <a:pt x="19042" y="2162"/>
                  </a:lnTo>
                  <a:lnTo>
                    <a:pt x="19151" y="2711"/>
                  </a:lnTo>
                  <a:lnTo>
                    <a:pt x="19559" y="2912"/>
                  </a:lnTo>
                  <a:lnTo>
                    <a:pt x="19928" y="3193"/>
                  </a:lnTo>
                  <a:lnTo>
                    <a:pt x="20254" y="3542"/>
                  </a:lnTo>
                  <a:lnTo>
                    <a:pt x="20534" y="3953"/>
                  </a:lnTo>
                  <a:lnTo>
                    <a:pt x="20764" y="4415"/>
                  </a:lnTo>
                  <a:lnTo>
                    <a:pt x="20939" y="4919"/>
                  </a:lnTo>
                  <a:lnTo>
                    <a:pt x="21056" y="5457"/>
                  </a:lnTo>
                  <a:lnTo>
                    <a:pt x="21112" y="6018"/>
                  </a:lnTo>
                  <a:lnTo>
                    <a:pt x="21102" y="6594"/>
                  </a:lnTo>
                  <a:lnTo>
                    <a:pt x="21022" y="7176"/>
                  </a:lnTo>
                  <a:lnTo>
                    <a:pt x="20900" y="7653"/>
                  </a:lnTo>
                  <a:lnTo>
                    <a:pt x="21155" y="8175"/>
                  </a:lnTo>
                  <a:lnTo>
                    <a:pt x="21352" y="8725"/>
                  </a:lnTo>
                  <a:lnTo>
                    <a:pt x="21491" y="9297"/>
                  </a:lnTo>
                  <a:lnTo>
                    <a:pt x="21574" y="9882"/>
                  </a:lnTo>
                  <a:lnTo>
                    <a:pt x="21600" y="10472"/>
                  </a:lnTo>
                  <a:lnTo>
                    <a:pt x="21571" y="11061"/>
                  </a:lnTo>
                  <a:lnTo>
                    <a:pt x="21488" y="11639"/>
                  </a:lnTo>
                  <a:lnTo>
                    <a:pt x="21350" y="12201"/>
                  </a:lnTo>
                  <a:lnTo>
                    <a:pt x="21160" y="12737"/>
                  </a:lnTo>
                  <a:lnTo>
                    <a:pt x="20917" y="13240"/>
                  </a:lnTo>
                  <a:lnTo>
                    <a:pt x="20623" y="13703"/>
                  </a:lnTo>
                  <a:lnTo>
                    <a:pt x="20277" y="14117"/>
                  </a:lnTo>
                  <a:lnTo>
                    <a:pt x="19916" y="14447"/>
                  </a:lnTo>
                  <a:lnTo>
                    <a:pt x="19529" y="14709"/>
                  </a:lnTo>
                  <a:lnTo>
                    <a:pt x="19120" y="14903"/>
                  </a:lnTo>
                  <a:lnTo>
                    <a:pt x="18695" y="15024"/>
                  </a:lnTo>
                  <a:lnTo>
                    <a:pt x="18660" y="15605"/>
                  </a:lnTo>
                  <a:lnTo>
                    <a:pt x="18566" y="16158"/>
                  </a:lnTo>
                  <a:lnTo>
                    <a:pt x="18417" y="16679"/>
                  </a:lnTo>
                  <a:lnTo>
                    <a:pt x="18217" y="17160"/>
                  </a:lnTo>
                  <a:lnTo>
                    <a:pt x="17971" y="17596"/>
                  </a:lnTo>
                  <a:lnTo>
                    <a:pt x="17684" y="17981"/>
                  </a:lnTo>
                  <a:lnTo>
                    <a:pt x="17360" y="18309"/>
                  </a:lnTo>
                  <a:lnTo>
                    <a:pt x="17003" y="18573"/>
                  </a:lnTo>
                  <a:lnTo>
                    <a:pt x="16618" y="18768"/>
                  </a:lnTo>
                  <a:lnTo>
                    <a:pt x="16210" y="18887"/>
                  </a:lnTo>
                  <a:lnTo>
                    <a:pt x="15783" y="18925"/>
                  </a:lnTo>
                  <a:lnTo>
                    <a:pt x="15386" y="18883"/>
                  </a:lnTo>
                  <a:lnTo>
                    <a:pt x="14999" y="18769"/>
                  </a:lnTo>
                  <a:lnTo>
                    <a:pt x="14627" y="18583"/>
                  </a:lnTo>
                  <a:lnTo>
                    <a:pt x="14276" y="18329"/>
                  </a:lnTo>
                  <a:lnTo>
                    <a:pt x="14114" y="18915"/>
                  </a:lnTo>
                  <a:lnTo>
                    <a:pt x="13901" y="19453"/>
                  </a:lnTo>
                  <a:lnTo>
                    <a:pt x="13642" y="19940"/>
                  </a:lnTo>
                  <a:lnTo>
                    <a:pt x="13342" y="20372"/>
                  </a:lnTo>
                  <a:lnTo>
                    <a:pt x="13006" y="20745"/>
                  </a:lnTo>
                  <a:lnTo>
                    <a:pt x="12640" y="21055"/>
                  </a:lnTo>
                  <a:lnTo>
                    <a:pt x="12247" y="21300"/>
                  </a:lnTo>
                  <a:lnTo>
                    <a:pt x="11834" y="21475"/>
                  </a:lnTo>
                  <a:lnTo>
                    <a:pt x="11404" y="21576"/>
                  </a:lnTo>
                  <a:lnTo>
                    <a:pt x="10964" y="21600"/>
                  </a:lnTo>
                  <a:lnTo>
                    <a:pt x="10518" y="21543"/>
                  </a:lnTo>
                  <a:lnTo>
                    <a:pt x="10071" y="21402"/>
                  </a:lnTo>
                  <a:lnTo>
                    <a:pt x="9636" y="21177"/>
                  </a:lnTo>
                  <a:lnTo>
                    <a:pt x="9230" y="20874"/>
                  </a:lnTo>
                  <a:lnTo>
                    <a:pt x="8860" y="20499"/>
                  </a:lnTo>
                  <a:lnTo>
                    <a:pt x="8529" y="20057"/>
                  </a:lnTo>
                  <a:lnTo>
                    <a:pt x="8244" y="19554"/>
                  </a:lnTo>
                  <a:lnTo>
                    <a:pt x="7846" y="19840"/>
                  </a:lnTo>
                  <a:lnTo>
                    <a:pt x="7434" y="20057"/>
                  </a:lnTo>
                  <a:lnTo>
                    <a:pt x="7014" y="20206"/>
                  </a:lnTo>
                  <a:lnTo>
                    <a:pt x="6590" y="20289"/>
                  </a:lnTo>
                  <a:lnTo>
                    <a:pt x="6164" y="20306"/>
                  </a:lnTo>
                  <a:lnTo>
                    <a:pt x="5742" y="20260"/>
                  </a:lnTo>
                  <a:lnTo>
                    <a:pt x="5326" y="20151"/>
                  </a:lnTo>
                  <a:lnTo>
                    <a:pt x="4922" y="19981"/>
                  </a:lnTo>
                  <a:lnTo>
                    <a:pt x="4533" y="19751"/>
                  </a:lnTo>
                  <a:lnTo>
                    <a:pt x="4163" y="19463"/>
                  </a:lnTo>
                  <a:lnTo>
                    <a:pt x="3817" y="19117"/>
                  </a:lnTo>
                  <a:lnTo>
                    <a:pt x="3497" y="18716"/>
                  </a:lnTo>
                  <a:lnTo>
                    <a:pt x="3208" y="18261"/>
                  </a:lnTo>
                  <a:lnTo>
                    <a:pt x="2954" y="17752"/>
                  </a:lnTo>
                  <a:lnTo>
                    <a:pt x="2913" y="17656"/>
                  </a:lnTo>
                  <a:lnTo>
                    <a:pt x="2472" y="17667"/>
                  </a:lnTo>
                  <a:lnTo>
                    <a:pt x="2051" y="17560"/>
                  </a:lnTo>
                  <a:lnTo>
                    <a:pt x="1660" y="17348"/>
                  </a:lnTo>
                  <a:lnTo>
                    <a:pt x="1309" y="17040"/>
                  </a:lnTo>
                  <a:lnTo>
                    <a:pt x="1007" y="16648"/>
                  </a:lnTo>
                  <a:lnTo>
                    <a:pt x="765" y="16180"/>
                  </a:lnTo>
                  <a:lnTo>
                    <a:pt x="591" y="15649"/>
                  </a:lnTo>
                  <a:lnTo>
                    <a:pt x="496" y="15064"/>
                  </a:lnTo>
                  <a:lnTo>
                    <a:pt x="493" y="14418"/>
                  </a:lnTo>
                  <a:lnTo>
                    <a:pt x="591" y="13795"/>
                  </a:lnTo>
                  <a:lnTo>
                    <a:pt x="785" y="13214"/>
                  </a:lnTo>
                  <a:lnTo>
                    <a:pt x="1069" y="12698"/>
                  </a:lnTo>
                  <a:lnTo>
                    <a:pt x="714" y="12342"/>
                  </a:lnTo>
                  <a:lnTo>
                    <a:pt x="427" y="11911"/>
                  </a:lnTo>
                  <a:lnTo>
                    <a:pt x="210" y="11419"/>
                  </a:lnTo>
                  <a:lnTo>
                    <a:pt x="66" y="10884"/>
                  </a:lnTo>
                  <a:lnTo>
                    <a:pt x="0" y="10321"/>
                  </a:lnTo>
                  <a:lnTo>
                    <a:pt x="14" y="9747"/>
                  </a:lnTo>
                  <a:lnTo>
                    <a:pt x="110" y="9178"/>
                  </a:lnTo>
                  <a:lnTo>
                    <a:pt x="293" y="8631"/>
                  </a:lnTo>
                  <a:lnTo>
                    <a:pt x="533" y="8175"/>
                  </a:lnTo>
                  <a:lnTo>
                    <a:pt x="827" y="7793"/>
                  </a:lnTo>
                  <a:lnTo>
                    <a:pt x="1166" y="7494"/>
                  </a:lnTo>
                  <a:lnTo>
                    <a:pt x="1541" y="7286"/>
                  </a:lnTo>
                  <a:lnTo>
                    <a:pt x="1943" y="7176"/>
                  </a:lnTo>
                  <a:lnTo>
                    <a:pt x="1961" y="7108"/>
                  </a:lnTo>
                  <a:close/>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0" name="Google Shape;2380;p327"/>
            <p:cNvSpPr/>
            <p:nvPr/>
          </p:nvSpPr>
          <p:spPr>
            <a:xfrm>
              <a:off x="8842587" y="5446140"/>
              <a:ext cx="140971" cy="30166"/>
            </a:xfrm>
            <a:custGeom>
              <a:rect b="b" l="l" r="r" t="t"/>
              <a:pathLst>
                <a:path extrusionOk="0" h="21600" w="21600">
                  <a:moveTo>
                    <a:pt x="21600" y="21553"/>
                  </a:moveTo>
                  <a:lnTo>
                    <a:pt x="15965" y="21600"/>
                  </a:lnTo>
                  <a:lnTo>
                    <a:pt x="10420" y="17972"/>
                  </a:lnTo>
                  <a:lnTo>
                    <a:pt x="5066" y="10746"/>
                  </a:lnTo>
                  <a:lnTo>
                    <a:pt x="0" y="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1" name="Google Shape;2381;p327"/>
            <p:cNvSpPr/>
            <p:nvPr/>
          </p:nvSpPr>
          <p:spPr>
            <a:xfrm>
              <a:off x="9046169" y="5805551"/>
              <a:ext cx="61724" cy="14351"/>
            </a:xfrm>
            <a:custGeom>
              <a:rect b="b" l="l" r="r" t="t"/>
              <a:pathLst>
                <a:path extrusionOk="0" h="21600" w="21600">
                  <a:moveTo>
                    <a:pt x="21600" y="0"/>
                  </a:moveTo>
                  <a:lnTo>
                    <a:pt x="16344" y="7487"/>
                  </a:lnTo>
                  <a:lnTo>
                    <a:pt x="10983" y="13595"/>
                  </a:lnTo>
                  <a:lnTo>
                    <a:pt x="5531" y="18307"/>
                  </a:lnTo>
                  <a:lnTo>
                    <a:pt x="0" y="2160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2" name="Google Shape;2382;p327"/>
            <p:cNvSpPr/>
            <p:nvPr/>
          </p:nvSpPr>
          <p:spPr>
            <a:xfrm>
              <a:off x="9602046" y="5898007"/>
              <a:ext cx="37084" cy="65661"/>
            </a:xfrm>
            <a:custGeom>
              <a:rect b="b" l="l" r="r" t="t"/>
              <a:pathLst>
                <a:path extrusionOk="0" h="21600" w="21600">
                  <a:moveTo>
                    <a:pt x="21600" y="21600"/>
                  </a:moveTo>
                  <a:lnTo>
                    <a:pt x="15375" y="16439"/>
                  </a:lnTo>
                  <a:lnTo>
                    <a:pt x="9690" y="11113"/>
                  </a:lnTo>
                  <a:lnTo>
                    <a:pt x="4561" y="5631"/>
                  </a:lnTo>
                  <a:lnTo>
                    <a:pt x="0" y="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3" name="Google Shape;2383;p327"/>
            <p:cNvSpPr/>
            <p:nvPr/>
          </p:nvSpPr>
          <p:spPr>
            <a:xfrm>
              <a:off x="10311343" y="5799963"/>
              <a:ext cx="14859" cy="72011"/>
            </a:xfrm>
            <a:custGeom>
              <a:rect b="b" l="l" r="r" t="t"/>
              <a:pathLst>
                <a:path extrusionOk="0" h="21600" w="21600">
                  <a:moveTo>
                    <a:pt x="21600" y="0"/>
                  </a:moveTo>
                  <a:lnTo>
                    <a:pt x="18460" y="5470"/>
                  </a:lnTo>
                  <a:lnTo>
                    <a:pt x="13777" y="10900"/>
                  </a:lnTo>
                  <a:lnTo>
                    <a:pt x="7606" y="16280"/>
                  </a:lnTo>
                  <a:lnTo>
                    <a:pt x="0" y="2160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4" name="Google Shape;2384;p327"/>
            <p:cNvSpPr/>
            <p:nvPr/>
          </p:nvSpPr>
          <p:spPr>
            <a:xfrm>
              <a:off x="10621094" y="5354573"/>
              <a:ext cx="180976" cy="269367"/>
            </a:xfrm>
            <a:custGeom>
              <a:rect b="b" l="l" r="r" t="t"/>
              <a:pathLst>
                <a:path extrusionOk="0" h="21600" w="21600">
                  <a:moveTo>
                    <a:pt x="0" y="0"/>
                  </a:moveTo>
                  <a:lnTo>
                    <a:pt x="5393" y="1982"/>
                  </a:lnTo>
                  <a:lnTo>
                    <a:pt x="10123" y="4436"/>
                  </a:lnTo>
                  <a:lnTo>
                    <a:pt x="14127" y="7301"/>
                  </a:lnTo>
                  <a:lnTo>
                    <a:pt x="17340" y="10513"/>
                  </a:lnTo>
                  <a:lnTo>
                    <a:pt x="19699" y="14009"/>
                  </a:lnTo>
                  <a:lnTo>
                    <a:pt x="21140" y="17725"/>
                  </a:lnTo>
                  <a:lnTo>
                    <a:pt x="21600" y="2160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5" name="Google Shape;2385;p327"/>
            <p:cNvSpPr/>
            <p:nvPr/>
          </p:nvSpPr>
          <p:spPr>
            <a:xfrm>
              <a:off x="10967296" y="5067808"/>
              <a:ext cx="80519" cy="100966"/>
            </a:xfrm>
            <a:custGeom>
              <a:rect b="b" l="l" r="r" t="t"/>
              <a:pathLst>
                <a:path extrusionOk="0" h="21600" w="21600">
                  <a:moveTo>
                    <a:pt x="21600" y="0"/>
                  </a:moveTo>
                  <a:lnTo>
                    <a:pt x="17501" y="6057"/>
                  </a:lnTo>
                  <a:lnTo>
                    <a:pt x="12499" y="11717"/>
                  </a:lnTo>
                  <a:lnTo>
                    <a:pt x="6647" y="16918"/>
                  </a:lnTo>
                  <a:lnTo>
                    <a:pt x="0" y="2160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6" name="Google Shape;2386;p327"/>
            <p:cNvSpPr/>
            <p:nvPr/>
          </p:nvSpPr>
          <p:spPr>
            <a:xfrm>
              <a:off x="10850329" y="4693029"/>
              <a:ext cx="12701" cy="47626"/>
            </a:xfrm>
            <a:custGeom>
              <a:rect b="b" l="l" r="r" t="t"/>
              <a:pathLst>
                <a:path extrusionOk="0" h="21600" w="21600">
                  <a:moveTo>
                    <a:pt x="0" y="0"/>
                  </a:moveTo>
                  <a:lnTo>
                    <a:pt x="9895" y="5367"/>
                  </a:lnTo>
                  <a:lnTo>
                    <a:pt x="16753" y="10757"/>
                  </a:lnTo>
                  <a:lnTo>
                    <a:pt x="20635" y="16167"/>
                  </a:lnTo>
                  <a:lnTo>
                    <a:pt x="21600" y="2160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7" name="Google Shape;2387;p327"/>
            <p:cNvSpPr/>
            <p:nvPr/>
          </p:nvSpPr>
          <p:spPr>
            <a:xfrm>
              <a:off x="10340170" y="4576571"/>
              <a:ext cx="41276" cy="60833"/>
            </a:xfrm>
            <a:custGeom>
              <a:rect b="b" l="l" r="r" t="t"/>
              <a:pathLst>
                <a:path extrusionOk="0" h="21600" w="21600">
                  <a:moveTo>
                    <a:pt x="0" y="21600"/>
                  </a:moveTo>
                  <a:lnTo>
                    <a:pt x="4431" y="15828"/>
                  </a:lnTo>
                  <a:lnTo>
                    <a:pt x="9529" y="10293"/>
                  </a:lnTo>
                  <a:lnTo>
                    <a:pt x="15262" y="5011"/>
                  </a:lnTo>
                  <a:lnTo>
                    <a:pt x="21600" y="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8" name="Google Shape;2388;p327"/>
            <p:cNvSpPr/>
            <p:nvPr/>
          </p:nvSpPr>
          <p:spPr>
            <a:xfrm>
              <a:off x="9954219" y="4613909"/>
              <a:ext cx="19939" cy="52452"/>
            </a:xfrm>
            <a:custGeom>
              <a:rect b="b" l="l" r="r" t="t"/>
              <a:pathLst>
                <a:path extrusionOk="0" h="21600" w="21600">
                  <a:moveTo>
                    <a:pt x="0" y="21600"/>
                  </a:moveTo>
                  <a:lnTo>
                    <a:pt x="3993" y="16033"/>
                  </a:lnTo>
                  <a:lnTo>
                    <a:pt x="8942" y="10565"/>
                  </a:lnTo>
                  <a:lnTo>
                    <a:pt x="14820" y="5214"/>
                  </a:lnTo>
                  <a:lnTo>
                    <a:pt x="21600" y="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89" name="Google Shape;2389;p327"/>
            <p:cNvSpPr/>
            <p:nvPr/>
          </p:nvSpPr>
          <p:spPr>
            <a:xfrm>
              <a:off x="9501336" y="4684140"/>
              <a:ext cx="72264" cy="50927"/>
            </a:xfrm>
            <a:custGeom>
              <a:rect b="b" l="l" r="r" t="t"/>
              <a:pathLst>
                <a:path extrusionOk="0" h="21600" w="21600">
                  <a:moveTo>
                    <a:pt x="0" y="0"/>
                  </a:moveTo>
                  <a:lnTo>
                    <a:pt x="5761" y="4753"/>
                  </a:lnTo>
                  <a:lnTo>
                    <a:pt x="11298" y="9952"/>
                  </a:lnTo>
                  <a:lnTo>
                    <a:pt x="16586" y="15574"/>
                  </a:lnTo>
                  <a:lnTo>
                    <a:pt x="21600" y="2160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90" name="Google Shape;2390;p327"/>
            <p:cNvSpPr/>
            <p:nvPr/>
          </p:nvSpPr>
          <p:spPr>
            <a:xfrm>
              <a:off x="8939361" y="5030596"/>
              <a:ext cx="12701" cy="53594"/>
            </a:xfrm>
            <a:custGeom>
              <a:rect b="b" l="l" r="r" t="t"/>
              <a:pathLst>
                <a:path extrusionOk="0" h="21600" w="21600">
                  <a:moveTo>
                    <a:pt x="21600" y="21600"/>
                  </a:moveTo>
                  <a:lnTo>
                    <a:pt x="14792" y="16275"/>
                  </a:lnTo>
                  <a:lnTo>
                    <a:pt x="8936" y="10896"/>
                  </a:lnTo>
                  <a:lnTo>
                    <a:pt x="4012" y="5470"/>
                  </a:lnTo>
                  <a:lnTo>
                    <a:pt x="0" y="0"/>
                  </a:lnTo>
                </a:path>
              </a:pathLst>
            </a:custGeom>
            <a:noFill/>
            <a:ln cap="flat" cmpd="sng" w="12175">
              <a:solidFill>
                <a:srgbClr val="7E7E7E"/>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p:txBody>
        </p:sp>
        <p:sp>
          <p:nvSpPr>
            <p:cNvPr id="2391" name="Google Shape;2391;p327"/>
            <p:cNvSpPr txBox="1"/>
            <p:nvPr/>
          </p:nvSpPr>
          <p:spPr>
            <a:xfrm>
              <a:off x="8695518" y="3945890"/>
              <a:ext cx="2304644" cy="1395254"/>
            </a:xfrm>
            <a:prstGeom prst="rect">
              <a:avLst/>
            </a:prstGeom>
            <a:noFill/>
            <a:ln>
              <a:noFill/>
            </a:ln>
          </p:spPr>
          <p:txBody>
            <a:bodyPr anchorCtr="0" anchor="t" bIns="0" lIns="0" spcFirstLastPara="1" rIns="0" wrap="square" tIns="0">
              <a:spAutoFit/>
            </a:bodyPr>
            <a:lstStyle/>
            <a:p>
              <a:pPr indent="-234951" lvl="0" marL="247015" marR="615315"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Embedded cloud</a:t>
              </a:r>
              <a:endParaRPr b="0" i="0" sz="20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Open Sans"/>
                <a:ea typeface="Open Sans"/>
                <a:cs typeface="Open Sans"/>
                <a:sym typeface="Open Sans"/>
              </a:endParaRPr>
            </a:p>
            <a:p>
              <a:pPr indent="346075" lvl="0" marL="0" marR="0" rtl="0" algn="l">
                <a:lnSpc>
                  <a:spcPct val="100000"/>
                </a:lnSpc>
                <a:spcBef>
                  <a:spcPts val="200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  The Internet</a:t>
              </a:r>
              <a:endParaRPr b="0" i="0" sz="1400" u="none" cap="none" strike="noStrike">
                <a:solidFill>
                  <a:srgbClr val="3F3F3F"/>
                </a:solidFill>
                <a:latin typeface="Arial"/>
                <a:ea typeface="Arial"/>
                <a:cs typeface="Arial"/>
                <a:sym typeface="Arial"/>
              </a:endParaRPr>
            </a:p>
          </p:txBody>
        </p:sp>
        <p:sp>
          <p:nvSpPr>
            <p:cNvPr id="2392" name="Google Shape;2392;p327"/>
            <p:cNvSpPr txBox="1"/>
            <p:nvPr/>
          </p:nvSpPr>
          <p:spPr>
            <a:xfrm>
              <a:off x="8587207" y="6498243"/>
              <a:ext cx="855690" cy="615553"/>
            </a:xfrm>
            <a:prstGeom prst="rect">
              <a:avLst/>
            </a:prstGeom>
            <a:noFill/>
            <a:ln>
              <a:noFill/>
            </a:ln>
          </p:spPr>
          <p:txBody>
            <a:bodyPr anchorCtr="0" anchor="t" bIns="0" lIns="0" spcFirstLastPara="1" rIns="0" wrap="square" tIns="0">
              <a:spAutoFit/>
            </a:bodyPr>
            <a:lstStyle/>
            <a:p>
              <a:pPr indent="1270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Big data</a:t>
              </a:r>
              <a:endParaRPr b="0" i="0" sz="2000" u="none" cap="none" strike="noStrike">
                <a:solidFill>
                  <a:srgbClr val="3F3F3F"/>
                </a:solidFill>
                <a:latin typeface="Arial"/>
                <a:ea typeface="Arial"/>
                <a:cs typeface="Arial"/>
                <a:sym typeface="Arial"/>
              </a:endParaRPr>
            </a:p>
          </p:txBody>
        </p:sp>
        <p:sp>
          <p:nvSpPr>
            <p:cNvPr id="2393" name="Google Shape;2393;p327"/>
            <p:cNvSpPr txBox="1"/>
            <p:nvPr/>
          </p:nvSpPr>
          <p:spPr>
            <a:xfrm>
              <a:off x="9841061" y="6147815"/>
              <a:ext cx="123256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Private cloud</a:t>
              </a:r>
              <a:endParaRPr b="0" i="0" sz="1400" u="none" cap="none" strike="noStrike">
                <a:solidFill>
                  <a:srgbClr val="000000"/>
                </a:solidFill>
                <a:latin typeface="Arial"/>
                <a:ea typeface="Arial"/>
                <a:cs typeface="Arial"/>
                <a:sym typeface="Arial"/>
              </a:endParaRPr>
            </a:p>
          </p:txBody>
        </p:sp>
        <p:sp>
          <p:nvSpPr>
            <p:cNvPr id="2394" name="Google Shape;2394;p327"/>
            <p:cNvSpPr/>
            <p:nvPr/>
          </p:nvSpPr>
          <p:spPr>
            <a:xfrm>
              <a:off x="2024140" y="1504838"/>
              <a:ext cx="2468882" cy="453231"/>
            </a:xfrm>
            <a:prstGeom prst="roundRect">
              <a:avLst>
                <a:gd fmla="val 16667" name="adj"/>
              </a:avLst>
            </a:prstGeom>
            <a:solidFill>
              <a:srgbClr val="05668D"/>
            </a:solidFill>
            <a:ln>
              <a:noFill/>
            </a:ln>
            <a:effectLst>
              <a:outerShdw blurRad="50800" rotWithShape="0" algn="tl" dir="2700000" dist="38100">
                <a:srgbClr val="000000">
                  <a:alpha val="40000"/>
                </a:srgbClr>
              </a:outerShdw>
            </a:effectLst>
          </p:spPr>
          <p:txBody>
            <a:bodyPr anchorCtr="0" anchor="ctr" bIns="0" lIns="0" spcFirstLastPara="1" rIns="0" wrap="square" tIns="0">
              <a:spAutoFit/>
            </a:bodyPr>
            <a:lstStyle/>
            <a:p>
              <a:pPr indent="254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Hardware</a:t>
              </a:r>
              <a:endParaRPr b="0" i="0" sz="2200" u="none" cap="none" strike="noStrike">
                <a:solidFill>
                  <a:schemeClr val="lt1"/>
                </a:solidFill>
                <a:latin typeface="Arial"/>
                <a:ea typeface="Arial"/>
                <a:cs typeface="Arial"/>
                <a:sym typeface="Arial"/>
              </a:endParaRPr>
            </a:p>
          </p:txBody>
        </p:sp>
        <p:sp>
          <p:nvSpPr>
            <p:cNvPr id="2395" name="Google Shape;2395;p327"/>
            <p:cNvSpPr/>
            <p:nvPr/>
          </p:nvSpPr>
          <p:spPr>
            <a:xfrm>
              <a:off x="5359829" y="1504838"/>
              <a:ext cx="2468882" cy="453231"/>
            </a:xfrm>
            <a:prstGeom prst="roundRect">
              <a:avLst>
                <a:gd fmla="val 16667" name="adj"/>
              </a:avLst>
            </a:prstGeom>
            <a:solidFill>
              <a:srgbClr val="05668D"/>
            </a:solidFill>
            <a:ln>
              <a:noFill/>
            </a:ln>
            <a:effectLst>
              <a:outerShdw blurRad="50800" rotWithShape="0" algn="tl" dir="2700000" dist="38100">
                <a:srgbClr val="000000">
                  <a:alpha val="40000"/>
                </a:srgbClr>
              </a:outerShdw>
            </a:effectLst>
          </p:spPr>
          <p:txBody>
            <a:bodyPr anchorCtr="0" anchor="ctr" bIns="0" lIns="0" spcFirstLastPara="1" rIns="0" wrap="square" tIns="0">
              <a:spAutoFit/>
            </a:bodyPr>
            <a:lstStyle/>
            <a:p>
              <a:pPr indent="254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Communication</a:t>
              </a:r>
              <a:endParaRPr b="0" i="0" sz="2200" u="none" cap="none" strike="noStrike">
                <a:solidFill>
                  <a:schemeClr val="lt1"/>
                </a:solidFill>
                <a:latin typeface="Arial"/>
                <a:ea typeface="Arial"/>
                <a:cs typeface="Arial"/>
                <a:sym typeface="Arial"/>
              </a:endParaRPr>
            </a:p>
          </p:txBody>
        </p:sp>
        <p:sp>
          <p:nvSpPr>
            <p:cNvPr id="2396" name="Google Shape;2396;p327"/>
            <p:cNvSpPr/>
            <p:nvPr/>
          </p:nvSpPr>
          <p:spPr>
            <a:xfrm>
              <a:off x="12029138" y="1504838"/>
              <a:ext cx="2468882" cy="453231"/>
            </a:xfrm>
            <a:prstGeom prst="roundRect">
              <a:avLst>
                <a:gd fmla="val 16667" name="adj"/>
              </a:avLst>
            </a:prstGeom>
            <a:solidFill>
              <a:srgbClr val="05668D"/>
            </a:solidFill>
            <a:ln>
              <a:noFill/>
            </a:ln>
            <a:effectLst>
              <a:outerShdw blurRad="50800" rotWithShape="0" algn="tl" dir="2700000" dist="38100">
                <a:srgbClr val="000000">
                  <a:alpha val="40000"/>
                </a:srgbClr>
              </a:outerShdw>
            </a:effectLst>
          </p:spPr>
          <p:txBody>
            <a:bodyPr anchorCtr="0" anchor="ctr" bIns="0" lIns="0" spcFirstLastPara="1" rIns="0" wrap="square" tIns="0">
              <a:spAutoFit/>
            </a:bodyPr>
            <a:lstStyle/>
            <a:p>
              <a:pPr indent="254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Applications</a:t>
              </a:r>
              <a:endParaRPr b="0" i="0" sz="2200" u="none" cap="none" strike="noStrike">
                <a:solidFill>
                  <a:schemeClr val="lt1"/>
                </a:solidFill>
                <a:latin typeface="Arial"/>
                <a:ea typeface="Arial"/>
                <a:cs typeface="Arial"/>
                <a:sym typeface="Arial"/>
              </a:endParaRPr>
            </a:p>
          </p:txBody>
        </p:sp>
        <p:sp>
          <p:nvSpPr>
            <p:cNvPr id="2397" name="Google Shape;2397;p327"/>
            <p:cNvSpPr/>
            <p:nvPr/>
          </p:nvSpPr>
          <p:spPr>
            <a:xfrm>
              <a:off x="8507279" y="8191255"/>
              <a:ext cx="2715770" cy="374571"/>
            </a:xfrm>
            <a:prstGeom prst="roundRect">
              <a:avLst>
                <a:gd fmla="val 16667" name="adj"/>
              </a:avLst>
            </a:prstGeom>
            <a:solidFill>
              <a:srgbClr val="05668D"/>
            </a:solidFill>
            <a:ln>
              <a:noFill/>
            </a:ln>
            <a:effectLst>
              <a:outerShdw blurRad="50800" rotWithShape="0" algn="tl" dir="2700000" dist="38100">
                <a:srgbClr val="000000">
                  <a:alpha val="40000"/>
                </a:srgbClr>
              </a:outerShdw>
            </a:effectLst>
          </p:spPr>
          <p:txBody>
            <a:bodyPr anchorCtr="0" anchor="ctr" bIns="0" lIns="0" spcFirstLastPara="1" rIns="0" wrap="square" tIns="0">
              <a:spAutoFit/>
            </a:bodyPr>
            <a:lstStyle/>
            <a:p>
              <a:pPr indent="254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Data analysis</a:t>
              </a:r>
              <a:endParaRPr/>
            </a:p>
          </p:txBody>
        </p:sp>
        <p:sp>
          <p:nvSpPr>
            <p:cNvPr id="2398" name="Google Shape;2398;p327"/>
            <p:cNvSpPr/>
            <p:nvPr/>
          </p:nvSpPr>
          <p:spPr>
            <a:xfrm>
              <a:off x="1672181" y="8191255"/>
              <a:ext cx="2715770" cy="374571"/>
            </a:xfrm>
            <a:prstGeom prst="roundRect">
              <a:avLst>
                <a:gd fmla="val 16667" name="adj"/>
              </a:avLst>
            </a:prstGeom>
            <a:solidFill>
              <a:srgbClr val="05668D"/>
            </a:solidFill>
            <a:ln>
              <a:noFill/>
            </a:ln>
            <a:effectLst>
              <a:outerShdw blurRad="50800" rotWithShape="0" algn="tl" dir="2700000" dist="38100">
                <a:srgbClr val="000000">
                  <a:alpha val="40000"/>
                </a:srgbClr>
              </a:outerShdw>
            </a:effectLst>
          </p:spPr>
          <p:txBody>
            <a:bodyPr anchorCtr="0" anchor="ctr" bIns="0" lIns="0" spcFirstLastPara="1" rIns="0" wrap="square" tIns="0">
              <a:spAutoFit/>
            </a:bodyPr>
            <a:lstStyle/>
            <a:p>
              <a:pPr indent="254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Data acquisition</a:t>
              </a:r>
              <a:endParaRPr/>
            </a:p>
          </p:txBody>
        </p:sp>
        <p:sp>
          <p:nvSpPr>
            <p:cNvPr id="2399" name="Google Shape;2399;p327"/>
            <p:cNvSpPr/>
            <p:nvPr/>
          </p:nvSpPr>
          <p:spPr>
            <a:xfrm>
              <a:off x="5172280" y="8191255"/>
              <a:ext cx="2715770" cy="374571"/>
            </a:xfrm>
            <a:prstGeom prst="roundRect">
              <a:avLst>
                <a:gd fmla="val 16667" name="adj"/>
              </a:avLst>
            </a:prstGeom>
            <a:solidFill>
              <a:srgbClr val="05668D"/>
            </a:solidFill>
            <a:ln>
              <a:noFill/>
            </a:ln>
            <a:effectLst>
              <a:outerShdw blurRad="50800" rotWithShape="0" algn="tl" dir="2700000" dist="38100">
                <a:srgbClr val="000000">
                  <a:alpha val="40000"/>
                </a:srgbClr>
              </a:outerShdw>
            </a:effectLst>
          </p:spPr>
          <p:txBody>
            <a:bodyPr anchorCtr="0" anchor="ctr" bIns="0" lIns="0" spcFirstLastPara="1" rIns="0" wrap="square" tIns="0">
              <a:spAutoFit/>
            </a:bodyPr>
            <a:lstStyle/>
            <a:p>
              <a:pPr indent="254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 Data aggregation</a:t>
              </a:r>
              <a:endParaRPr b="0" i="0" sz="2200" u="none" cap="none" strike="noStrike">
                <a:solidFill>
                  <a:schemeClr val="lt1"/>
                </a:solidFill>
                <a:latin typeface="Arial"/>
                <a:ea typeface="Arial"/>
                <a:cs typeface="Arial"/>
                <a:sym typeface="Arial"/>
              </a:endParaRPr>
            </a:p>
          </p:txBody>
        </p:sp>
        <p:sp>
          <p:nvSpPr>
            <p:cNvPr id="2400" name="Google Shape;2400;p327"/>
            <p:cNvSpPr/>
            <p:nvPr/>
          </p:nvSpPr>
          <p:spPr>
            <a:xfrm>
              <a:off x="11842279" y="8191255"/>
              <a:ext cx="2715770" cy="374571"/>
            </a:xfrm>
            <a:prstGeom prst="roundRect">
              <a:avLst>
                <a:gd fmla="val 16667" name="adj"/>
              </a:avLst>
            </a:prstGeom>
            <a:solidFill>
              <a:srgbClr val="05668D"/>
            </a:solidFill>
            <a:ln>
              <a:noFill/>
            </a:ln>
            <a:effectLst>
              <a:outerShdw blurRad="50800" rotWithShape="0" algn="tl" dir="2700000" dist="38100">
                <a:srgbClr val="000000">
                  <a:alpha val="40000"/>
                </a:srgbClr>
              </a:outerShdw>
            </a:effectLst>
          </p:spPr>
          <p:txBody>
            <a:bodyPr anchorCtr="0" anchor="ctr" bIns="0" lIns="0" spcFirstLastPara="1" rIns="0" wrap="square" tIns="0">
              <a:spAutoFit/>
            </a:bodyPr>
            <a:lstStyle/>
            <a:p>
              <a:pPr indent="254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Data presentation</a:t>
              </a:r>
              <a:endParaRPr/>
            </a:p>
          </p:txBody>
        </p:sp>
        <p:cxnSp>
          <p:nvCxnSpPr>
            <p:cNvPr id="2401" name="Google Shape;2401;p327"/>
            <p:cNvCxnSpPr/>
            <p:nvPr/>
          </p:nvCxnSpPr>
          <p:spPr>
            <a:xfrm>
              <a:off x="5886932" y="5435464"/>
              <a:ext cx="672303" cy="0"/>
            </a:xfrm>
            <a:prstGeom prst="straightConnector1">
              <a:avLst/>
            </a:prstGeom>
            <a:noFill/>
            <a:ln cap="flat" cmpd="sng" w="25400">
              <a:solidFill>
                <a:srgbClr val="7F7F7F"/>
              </a:solidFill>
              <a:prstDash val="solid"/>
              <a:round/>
              <a:headEnd len="med" w="med" type="triangle"/>
              <a:tailEnd len="med" w="med" type="triangle"/>
            </a:ln>
          </p:spPr>
        </p:cxnSp>
        <p:cxnSp>
          <p:nvCxnSpPr>
            <p:cNvPr id="2402" name="Google Shape;2402;p327"/>
            <p:cNvCxnSpPr/>
            <p:nvPr/>
          </p:nvCxnSpPr>
          <p:spPr>
            <a:xfrm>
              <a:off x="4384270" y="5430788"/>
              <a:ext cx="672303" cy="0"/>
            </a:xfrm>
            <a:prstGeom prst="straightConnector1">
              <a:avLst/>
            </a:prstGeom>
            <a:noFill/>
            <a:ln cap="flat" cmpd="sng" w="25400">
              <a:solidFill>
                <a:srgbClr val="7F7F7F"/>
              </a:solidFill>
              <a:prstDash val="solid"/>
              <a:round/>
              <a:headEnd len="med" w="med" type="triangle"/>
              <a:tailEnd len="med" w="med" type="triangle"/>
            </a:ln>
          </p:spPr>
        </p:cxnSp>
        <p:cxnSp>
          <p:nvCxnSpPr>
            <p:cNvPr id="2403" name="Google Shape;2403;p327"/>
            <p:cNvCxnSpPr/>
            <p:nvPr/>
          </p:nvCxnSpPr>
          <p:spPr>
            <a:xfrm>
              <a:off x="7894453" y="5426051"/>
              <a:ext cx="672303" cy="0"/>
            </a:xfrm>
            <a:prstGeom prst="straightConnector1">
              <a:avLst/>
            </a:prstGeom>
            <a:noFill/>
            <a:ln cap="flat" cmpd="sng" w="25400">
              <a:solidFill>
                <a:srgbClr val="7F7F7F"/>
              </a:solidFill>
              <a:prstDash val="solid"/>
              <a:round/>
              <a:headEnd len="med" w="med" type="triangle"/>
              <a:tailEnd len="med" w="med" type="triangle"/>
            </a:ln>
          </p:spPr>
        </p:cxnSp>
        <p:cxnSp>
          <p:nvCxnSpPr>
            <p:cNvPr id="2404" name="Google Shape;2404;p327"/>
            <p:cNvCxnSpPr/>
            <p:nvPr/>
          </p:nvCxnSpPr>
          <p:spPr>
            <a:xfrm>
              <a:off x="11235393" y="5397686"/>
              <a:ext cx="672303" cy="0"/>
            </a:xfrm>
            <a:prstGeom prst="straightConnector1">
              <a:avLst/>
            </a:prstGeom>
            <a:noFill/>
            <a:ln cap="flat" cmpd="sng" w="25400">
              <a:solidFill>
                <a:srgbClr val="7F7F7F"/>
              </a:solidFill>
              <a:prstDash val="solid"/>
              <a:round/>
              <a:headEnd len="med" w="med" type="triangle"/>
              <a:tailEnd len="med" w="med" type="triangle"/>
            </a:ln>
          </p:spPr>
        </p:cxnSp>
        <p:cxnSp>
          <p:nvCxnSpPr>
            <p:cNvPr id="2405" name="Google Shape;2405;p327"/>
            <p:cNvCxnSpPr/>
            <p:nvPr/>
          </p:nvCxnSpPr>
          <p:spPr>
            <a:xfrm>
              <a:off x="5805843" y="3491977"/>
              <a:ext cx="1120949" cy="1278162"/>
            </a:xfrm>
            <a:prstGeom prst="straightConnector1">
              <a:avLst/>
            </a:prstGeom>
            <a:noFill/>
            <a:ln cap="flat" cmpd="sng" w="25400">
              <a:solidFill>
                <a:srgbClr val="7F7F7F"/>
              </a:solidFill>
              <a:prstDash val="solid"/>
              <a:round/>
              <a:headEnd len="med" w="med" type="triangle"/>
              <a:tailEnd len="med" w="med" type="triangle"/>
            </a:ln>
          </p:spPr>
        </p:cxnSp>
        <p:cxnSp>
          <p:nvCxnSpPr>
            <p:cNvPr id="2406" name="Google Shape;2406;p327"/>
            <p:cNvCxnSpPr/>
            <p:nvPr/>
          </p:nvCxnSpPr>
          <p:spPr>
            <a:xfrm>
              <a:off x="5818036" y="4460395"/>
              <a:ext cx="848504" cy="512125"/>
            </a:xfrm>
            <a:prstGeom prst="straightConnector1">
              <a:avLst/>
            </a:prstGeom>
            <a:noFill/>
            <a:ln cap="flat" cmpd="sng" w="25400">
              <a:solidFill>
                <a:srgbClr val="7F7F7F"/>
              </a:solidFill>
              <a:prstDash val="solid"/>
              <a:round/>
              <a:headEnd len="med" w="med" type="triangle"/>
              <a:tailEnd len="med" w="med" type="triangle"/>
            </a:ln>
          </p:spPr>
        </p:cxnSp>
        <p:cxnSp>
          <p:nvCxnSpPr>
            <p:cNvPr id="2407" name="Google Shape;2407;p327"/>
            <p:cNvCxnSpPr/>
            <p:nvPr/>
          </p:nvCxnSpPr>
          <p:spPr>
            <a:xfrm flipH="1" rot="10800000">
              <a:off x="5918183" y="5744666"/>
              <a:ext cx="685908" cy="263365"/>
            </a:xfrm>
            <a:prstGeom prst="straightConnector1">
              <a:avLst/>
            </a:prstGeom>
            <a:noFill/>
            <a:ln cap="flat" cmpd="sng" w="25400">
              <a:solidFill>
                <a:srgbClr val="7F7F7F"/>
              </a:solidFill>
              <a:prstDash val="solid"/>
              <a:round/>
              <a:headEnd len="med" w="med" type="triangle"/>
              <a:tailEnd len="med" w="med" type="triangle"/>
            </a:ln>
          </p:spPr>
        </p:cxnSp>
        <p:cxnSp>
          <p:nvCxnSpPr>
            <p:cNvPr id="2408" name="Google Shape;2408;p327"/>
            <p:cNvCxnSpPr/>
            <p:nvPr/>
          </p:nvCxnSpPr>
          <p:spPr>
            <a:xfrm flipH="1" rot="10800000">
              <a:off x="6198212" y="6004784"/>
              <a:ext cx="587222" cy="500792"/>
            </a:xfrm>
            <a:prstGeom prst="straightConnector1">
              <a:avLst/>
            </a:prstGeom>
            <a:noFill/>
            <a:ln cap="flat" cmpd="sng" w="25400">
              <a:solidFill>
                <a:srgbClr val="7F7F7F"/>
              </a:solidFill>
              <a:prstDash val="solid"/>
              <a:round/>
              <a:headEnd len="med" w="med" type="triangle"/>
              <a:tailEnd len="med" w="med" type="triangle"/>
            </a:ln>
          </p:spPr>
        </p:cxnSp>
        <p:cxnSp>
          <p:nvCxnSpPr>
            <p:cNvPr id="2409" name="Google Shape;2409;p327"/>
            <p:cNvCxnSpPr/>
            <p:nvPr/>
          </p:nvCxnSpPr>
          <p:spPr>
            <a:xfrm flipH="1" rot="10800000">
              <a:off x="5860403" y="6092317"/>
              <a:ext cx="1241906" cy="1326792"/>
            </a:xfrm>
            <a:prstGeom prst="straightConnector1">
              <a:avLst/>
            </a:prstGeom>
            <a:noFill/>
            <a:ln cap="flat" cmpd="sng" w="25400">
              <a:solidFill>
                <a:srgbClr val="7F7F7F"/>
              </a:solidFill>
              <a:prstDash val="solid"/>
              <a:round/>
              <a:headEnd len="med" w="med" type="triangle"/>
              <a:tailEnd len="med" w="med" type="triangle"/>
            </a:ln>
          </p:spPr>
        </p:cxnSp>
        <p:cxnSp>
          <p:nvCxnSpPr>
            <p:cNvPr id="2410" name="Google Shape;2410;p327"/>
            <p:cNvCxnSpPr/>
            <p:nvPr/>
          </p:nvCxnSpPr>
          <p:spPr>
            <a:xfrm flipH="1" rot="10800000">
              <a:off x="11330872" y="3924451"/>
              <a:ext cx="1063554" cy="839699"/>
            </a:xfrm>
            <a:prstGeom prst="straightConnector1">
              <a:avLst/>
            </a:prstGeom>
            <a:noFill/>
            <a:ln cap="flat" cmpd="sng" w="25400">
              <a:solidFill>
                <a:srgbClr val="7F7F7F"/>
              </a:solidFill>
              <a:prstDash val="solid"/>
              <a:round/>
              <a:headEnd len="med" w="med" type="triangle"/>
              <a:tailEnd len="med" w="med" type="triangle"/>
            </a:ln>
          </p:spPr>
        </p:cxnSp>
        <p:cxnSp>
          <p:nvCxnSpPr>
            <p:cNvPr id="2411" name="Google Shape;2411;p327"/>
            <p:cNvCxnSpPr/>
            <p:nvPr/>
          </p:nvCxnSpPr>
          <p:spPr>
            <a:xfrm rot="10800000">
              <a:off x="11322485" y="5885996"/>
              <a:ext cx="1063554" cy="839699"/>
            </a:xfrm>
            <a:prstGeom prst="straightConnector1">
              <a:avLst/>
            </a:prstGeom>
            <a:noFill/>
            <a:ln cap="flat" cmpd="sng" w="25400">
              <a:solidFill>
                <a:srgbClr val="7F7F7F"/>
              </a:solidFill>
              <a:prstDash val="solid"/>
              <a:round/>
              <a:headEnd len="med" w="med" type="triangle"/>
              <a:tailEnd len="med" w="med" type="triangle"/>
            </a:ln>
          </p:spPr>
        </p:cxn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32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Components of IoT</a:t>
            </a:r>
            <a:endParaRPr/>
          </a:p>
        </p:txBody>
      </p:sp>
      <p:grpSp>
        <p:nvGrpSpPr>
          <p:cNvPr id="2417" name="Google Shape;2417;p328"/>
          <p:cNvGrpSpPr/>
          <p:nvPr/>
        </p:nvGrpSpPr>
        <p:grpSpPr>
          <a:xfrm>
            <a:off x="5507738" y="2752229"/>
            <a:ext cx="5240517" cy="4005301"/>
            <a:chOff x="7423020" y="3676338"/>
            <a:chExt cx="3410787" cy="2604261"/>
          </a:xfrm>
        </p:grpSpPr>
        <p:sp>
          <p:nvSpPr>
            <p:cNvPr id="2418" name="Google Shape;2418;p328"/>
            <p:cNvSpPr/>
            <p:nvPr/>
          </p:nvSpPr>
          <p:spPr>
            <a:xfrm>
              <a:off x="8004969" y="3800709"/>
              <a:ext cx="2278063" cy="2276475"/>
            </a:xfrm>
            <a:custGeom>
              <a:rect b="b" l="l" r="r" t="t"/>
              <a:pathLst>
                <a:path extrusionOk="0" h="1360" w="136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419" name="Google Shape;2419;p328"/>
            <p:cNvSpPr/>
            <p:nvPr/>
          </p:nvSpPr>
          <p:spPr>
            <a:xfrm>
              <a:off x="8249444" y="4045184"/>
              <a:ext cx="273050" cy="273050"/>
            </a:xfrm>
            <a:custGeom>
              <a:rect b="b" l="l" r="r" t="t"/>
              <a:pathLst>
                <a:path extrusionOk="0" h="163" w="163">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cap="flat" cmpd="sng" w="28575">
              <a:solidFill>
                <a:srgbClr val="DDEAF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420" name="Google Shape;2420;p328"/>
            <p:cNvSpPr/>
            <p:nvPr/>
          </p:nvSpPr>
          <p:spPr>
            <a:xfrm>
              <a:off x="8249444" y="5559659"/>
              <a:ext cx="273050" cy="273050"/>
            </a:xfrm>
            <a:custGeom>
              <a:rect b="b" l="l" r="r" t="t"/>
              <a:pathLst>
                <a:path extrusionOk="0" h="163" w="163">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cap="flat" cmpd="sng" w="28575">
              <a:solidFill>
                <a:srgbClr val="FFF2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421" name="Google Shape;2421;p328"/>
            <p:cNvSpPr/>
            <p:nvPr/>
          </p:nvSpPr>
          <p:spPr>
            <a:xfrm>
              <a:off x="9765506" y="5559659"/>
              <a:ext cx="273050" cy="273050"/>
            </a:xfrm>
            <a:custGeom>
              <a:rect b="b" l="l" r="r" t="t"/>
              <a:pathLst>
                <a:path extrusionOk="0" h="163" w="163">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cap="flat" cmpd="sng" w="28575">
              <a:solidFill>
                <a:srgbClr val="EDEDE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422" name="Google Shape;2422;p328"/>
            <p:cNvSpPr/>
            <p:nvPr/>
          </p:nvSpPr>
          <p:spPr>
            <a:xfrm>
              <a:off x="9765506" y="4045184"/>
              <a:ext cx="273050" cy="273050"/>
            </a:xfrm>
            <a:custGeom>
              <a:rect b="b" l="l" r="r" t="t"/>
              <a:pathLst>
                <a:path extrusionOk="0" h="163" w="163">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cap="flat" cmpd="sng" w="28575">
              <a:solidFill>
                <a:srgbClr val="FBE4D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423" name="Google Shape;2423;p328"/>
            <p:cNvSpPr/>
            <p:nvPr/>
          </p:nvSpPr>
          <p:spPr>
            <a:xfrm>
              <a:off x="7423020" y="3707328"/>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2424" name="Google Shape;2424;p328"/>
            <p:cNvSpPr/>
            <p:nvPr/>
          </p:nvSpPr>
          <p:spPr>
            <a:xfrm flipH="1">
              <a:off x="10010847" y="3676338"/>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2425" name="Google Shape;2425;p328"/>
            <p:cNvSpPr/>
            <p:nvPr/>
          </p:nvSpPr>
          <p:spPr>
            <a:xfrm flipH="1" rot="10800000">
              <a:off x="7450729" y="5898507"/>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sp>
          <p:nvSpPr>
            <p:cNvPr id="2426" name="Google Shape;2426;p328"/>
            <p:cNvSpPr/>
            <p:nvPr/>
          </p:nvSpPr>
          <p:spPr>
            <a:xfrm rot="10800000">
              <a:off x="10010847" y="5819463"/>
              <a:ext cx="822960" cy="382092"/>
            </a:xfrm>
            <a:custGeom>
              <a:rect b="b" l="l" r="r" t="t"/>
              <a:pathLst>
                <a:path extrusionOk="0" h="115" w="246">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accent6"/>
                </a:solidFill>
                <a:latin typeface="Arial"/>
                <a:ea typeface="Arial"/>
                <a:cs typeface="Arial"/>
                <a:sym typeface="Arial"/>
              </a:endParaRPr>
            </a:p>
          </p:txBody>
        </p:sp>
      </p:grpSp>
      <p:pic>
        <p:nvPicPr>
          <p:cNvPr id="2427" name="Google Shape;2427;p328"/>
          <p:cNvPicPr preferRelativeResize="0"/>
          <p:nvPr/>
        </p:nvPicPr>
        <p:blipFill rotWithShape="1">
          <a:blip r:embed="rId3">
            <a:alphaModFix/>
          </a:blip>
          <a:srcRect b="0" l="0" r="0" t="0"/>
          <a:stretch/>
        </p:blipFill>
        <p:spPr>
          <a:xfrm>
            <a:off x="7084177" y="3739451"/>
            <a:ext cx="2087646" cy="2087646"/>
          </a:xfrm>
          <a:prstGeom prst="rect">
            <a:avLst/>
          </a:prstGeom>
          <a:noFill/>
          <a:ln>
            <a:noFill/>
          </a:ln>
        </p:spPr>
      </p:pic>
      <p:sp>
        <p:nvSpPr>
          <p:cNvPr id="2428" name="Google Shape;2428;p328"/>
          <p:cNvSpPr/>
          <p:nvPr/>
        </p:nvSpPr>
        <p:spPr>
          <a:xfrm>
            <a:off x="6045200" y="816324"/>
            <a:ext cx="417123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429" name="Google Shape;2429;p328"/>
          <p:cNvGrpSpPr/>
          <p:nvPr/>
        </p:nvGrpSpPr>
        <p:grpSpPr>
          <a:xfrm>
            <a:off x="10748259" y="1429789"/>
            <a:ext cx="4985226" cy="2992582"/>
            <a:chOff x="10748259" y="1429789"/>
            <a:chExt cx="4985226" cy="2992582"/>
          </a:xfrm>
        </p:grpSpPr>
        <p:sp>
          <p:nvSpPr>
            <p:cNvPr id="2430" name="Google Shape;2430;p328"/>
            <p:cNvSpPr txBox="1"/>
            <p:nvPr/>
          </p:nvSpPr>
          <p:spPr>
            <a:xfrm>
              <a:off x="10839204" y="1517253"/>
              <a:ext cx="4803336" cy="281765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Facility automation</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Facility automation with IoT integrates internet-connected devices, sensors, and software to optimize building operations and enhance the physical environment.</a:t>
              </a:r>
              <a:endParaRPr/>
            </a:p>
          </p:txBody>
        </p:sp>
        <p:sp>
          <p:nvSpPr>
            <p:cNvPr id="2431" name="Google Shape;2431;p328"/>
            <p:cNvSpPr/>
            <p:nvPr/>
          </p:nvSpPr>
          <p:spPr>
            <a:xfrm>
              <a:off x="10748259" y="1429789"/>
              <a:ext cx="4985226" cy="2992582"/>
            </a:xfrm>
            <a:prstGeom prst="roundRect">
              <a:avLst>
                <a:gd fmla="val 7937" name="adj"/>
              </a:avLst>
            </a:prstGeom>
            <a:no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432" name="Google Shape;2432;p328"/>
          <p:cNvGrpSpPr/>
          <p:nvPr/>
        </p:nvGrpSpPr>
        <p:grpSpPr>
          <a:xfrm>
            <a:off x="481095" y="1356229"/>
            <a:ext cx="4985226" cy="2992582"/>
            <a:chOff x="481095" y="1356229"/>
            <a:chExt cx="4985226" cy="2992582"/>
          </a:xfrm>
        </p:grpSpPr>
        <p:sp>
          <p:nvSpPr>
            <p:cNvPr id="2433" name="Google Shape;2433;p328"/>
            <p:cNvSpPr txBox="1"/>
            <p:nvPr/>
          </p:nvSpPr>
          <p:spPr>
            <a:xfrm>
              <a:off x="572040" y="1638362"/>
              <a:ext cx="4803336" cy="242831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Sensors</a:t>
              </a:r>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Sensors are the backbone of the IoT, acting as the eyes and ears of interconnected devices by gathering physical world data.</a:t>
              </a:r>
              <a:endParaRPr/>
            </a:p>
          </p:txBody>
        </p:sp>
        <p:sp>
          <p:nvSpPr>
            <p:cNvPr id="2434" name="Google Shape;2434;p328"/>
            <p:cNvSpPr/>
            <p:nvPr/>
          </p:nvSpPr>
          <p:spPr>
            <a:xfrm>
              <a:off x="481095" y="1356229"/>
              <a:ext cx="4985226" cy="2992582"/>
            </a:xfrm>
            <a:prstGeom prst="roundRect">
              <a:avLst>
                <a:gd fmla="val 7937" name="adj"/>
              </a:avLst>
            </a:prstGeom>
            <a:no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435" name="Google Shape;2435;p328"/>
          <p:cNvGrpSpPr/>
          <p:nvPr/>
        </p:nvGrpSpPr>
        <p:grpSpPr>
          <a:xfrm>
            <a:off x="10700470" y="5261239"/>
            <a:ext cx="4985226" cy="2992582"/>
            <a:chOff x="10831100" y="5261239"/>
            <a:chExt cx="4985226" cy="2992582"/>
          </a:xfrm>
        </p:grpSpPr>
        <p:sp>
          <p:nvSpPr>
            <p:cNvPr id="2436" name="Google Shape;2436;p328"/>
            <p:cNvSpPr txBox="1"/>
            <p:nvPr/>
          </p:nvSpPr>
          <p:spPr>
            <a:xfrm>
              <a:off x="11071787" y="5553567"/>
              <a:ext cx="4503852" cy="240792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Connectivity</a:t>
              </a:r>
              <a:endParaRPr/>
            </a:p>
            <a:p>
              <a:pPr indent="0" lvl="0" marL="0" marR="0" rtl="0" algn="ctr">
                <a:lnSpc>
                  <a:spcPct val="115000"/>
                </a:lnSpc>
                <a:spcBef>
                  <a:spcPts val="0"/>
                </a:spcBef>
                <a:spcAft>
                  <a:spcPts val="0"/>
                </a:spcAft>
                <a:buClr>
                  <a:srgbClr val="000000"/>
                </a:buClr>
                <a:buSzPts val="2200"/>
                <a:buFont typeface="Arial"/>
                <a:buNone/>
              </a:pPr>
              <a:r>
                <a:t/>
              </a:r>
              <a:endParaRPr b="1"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Networks such as Wi-Fi, Bluetooth, and cellular enable these devices to connect to the internet.</a:t>
              </a:r>
              <a:endParaRPr/>
            </a:p>
          </p:txBody>
        </p:sp>
        <p:sp>
          <p:nvSpPr>
            <p:cNvPr id="2437" name="Google Shape;2437;p328"/>
            <p:cNvSpPr/>
            <p:nvPr/>
          </p:nvSpPr>
          <p:spPr>
            <a:xfrm>
              <a:off x="10831100" y="5261239"/>
              <a:ext cx="4985226" cy="2992582"/>
            </a:xfrm>
            <a:prstGeom prst="roundRect">
              <a:avLst>
                <a:gd fmla="val 7937" name="adj"/>
              </a:avLst>
            </a:prstGeom>
            <a:no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438" name="Google Shape;2438;p328"/>
          <p:cNvGrpSpPr/>
          <p:nvPr/>
        </p:nvGrpSpPr>
        <p:grpSpPr>
          <a:xfrm>
            <a:off x="496468" y="5217092"/>
            <a:ext cx="4985226" cy="2992582"/>
            <a:chOff x="496468" y="5217092"/>
            <a:chExt cx="4985226" cy="2992582"/>
          </a:xfrm>
        </p:grpSpPr>
        <p:sp>
          <p:nvSpPr>
            <p:cNvPr id="2439" name="Google Shape;2439;p328"/>
            <p:cNvSpPr txBox="1"/>
            <p:nvPr/>
          </p:nvSpPr>
          <p:spPr>
            <a:xfrm>
              <a:off x="587413" y="5499225"/>
              <a:ext cx="4803336" cy="242831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Wearables</a:t>
              </a:r>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These devices are designed to be worn, collecting real-time data and providing functionalities that seamlessly integrate with daily life.</a:t>
              </a:r>
              <a:endParaRPr b="0" i="0" sz="2200" u="none" cap="none" strike="noStrike">
                <a:solidFill>
                  <a:srgbClr val="404040"/>
                </a:solidFill>
                <a:latin typeface="Open Sans"/>
                <a:ea typeface="Open Sans"/>
                <a:cs typeface="Open Sans"/>
                <a:sym typeface="Open Sans"/>
              </a:endParaRPr>
            </a:p>
          </p:txBody>
        </p:sp>
        <p:sp>
          <p:nvSpPr>
            <p:cNvPr id="2440" name="Google Shape;2440;p328"/>
            <p:cNvSpPr/>
            <p:nvPr/>
          </p:nvSpPr>
          <p:spPr>
            <a:xfrm>
              <a:off x="496468" y="5217092"/>
              <a:ext cx="4985226" cy="2992582"/>
            </a:xfrm>
            <a:prstGeom prst="roundRect">
              <a:avLst>
                <a:gd fmla="val 7937" name="adj"/>
              </a:avLst>
            </a:prstGeom>
            <a:no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329"/>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IoT Security Challenges</a:t>
            </a:r>
            <a:endParaRPr/>
          </a:p>
        </p:txBody>
      </p:sp>
      <p:pic>
        <p:nvPicPr>
          <p:cNvPr id="2447" name="Google Shape;2447;p329"/>
          <p:cNvPicPr preferRelativeResize="0"/>
          <p:nvPr/>
        </p:nvPicPr>
        <p:blipFill rotWithShape="1">
          <a:blip r:embed="rId3">
            <a:alphaModFix/>
          </a:blip>
          <a:srcRect b="0" l="0" r="0" t="0"/>
          <a:stretch/>
        </p:blipFill>
        <p:spPr>
          <a:xfrm>
            <a:off x="1783080" y="1300150"/>
            <a:ext cx="13456920" cy="7613972"/>
          </a:xfrm>
          <a:prstGeom prst="rect">
            <a:avLst/>
          </a:prstGeom>
          <a:noFill/>
          <a:ln>
            <a:noFill/>
          </a:ln>
        </p:spPr>
      </p:pic>
      <p:sp>
        <p:nvSpPr>
          <p:cNvPr id="2448" name="Google Shape;2448;p329"/>
          <p:cNvSpPr txBox="1"/>
          <p:nvPr/>
        </p:nvSpPr>
        <p:spPr>
          <a:xfrm>
            <a:off x="5497371" y="2205144"/>
            <a:ext cx="9489600" cy="120060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IoT lacks a standardized security framework, resulting in inconsistent security practices across devices and manufacturers.</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This fragmentation makes ensuring uniform security measures challenging, resulting in gaps in the overall security posture.</a:t>
            </a:r>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2449" name="Google Shape;2449;p329"/>
          <p:cNvSpPr txBox="1"/>
          <p:nvPr/>
        </p:nvSpPr>
        <p:spPr>
          <a:xfrm>
            <a:off x="5440221" y="4093027"/>
            <a:ext cx="9603900" cy="1981200"/>
          </a:xfrm>
          <a:prstGeom prst="rect">
            <a:avLst/>
          </a:prstGeom>
          <a:noFill/>
          <a:ln>
            <a:noFill/>
          </a:ln>
        </p:spPr>
        <p:txBody>
          <a:bodyPr anchorCtr="0" anchor="ctr" bIns="91425" lIns="91425" spcFirstLastPara="1" rIns="91425" wrap="square" tIns="91425">
            <a:noAutofit/>
          </a:bodyPr>
          <a:lstStyle/>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IoT devices collect and transmit vast amounts of data, including personal and sensitive information. </a:t>
            </a:r>
            <a:endParaRPr/>
          </a:p>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Mishandling or unauthorized access to this data can lead to privacy breaches and identity theft.</a:t>
            </a:r>
            <a:endParaRPr/>
          </a:p>
        </p:txBody>
      </p:sp>
      <p:sp>
        <p:nvSpPr>
          <p:cNvPr id="2450" name="Google Shape;2450;p329"/>
          <p:cNvSpPr txBox="1"/>
          <p:nvPr/>
        </p:nvSpPr>
        <p:spPr>
          <a:xfrm>
            <a:off x="5575300" y="6980366"/>
            <a:ext cx="9592285" cy="1721041"/>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IoT devices may communicate over unsecured channels, making them susceptible to eavesdropping, where attackers intercept and alter communications, and man-in-the-middle attacks, where attackers alter communications.</a:t>
            </a:r>
            <a:endParaRPr/>
          </a:p>
        </p:txBody>
      </p:sp>
      <p:sp>
        <p:nvSpPr>
          <p:cNvPr id="2451" name="Google Shape;2451;p329"/>
          <p:cNvSpPr txBox="1"/>
          <p:nvPr/>
        </p:nvSpPr>
        <p:spPr>
          <a:xfrm>
            <a:off x="2034696" y="2226498"/>
            <a:ext cx="3056406"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Lack of standardization</a:t>
            </a:r>
            <a:endParaRPr/>
          </a:p>
        </p:txBody>
      </p:sp>
      <p:sp>
        <p:nvSpPr>
          <p:cNvPr id="2452" name="Google Shape;2452;p329"/>
          <p:cNvSpPr txBox="1"/>
          <p:nvPr/>
        </p:nvSpPr>
        <p:spPr>
          <a:xfrm>
            <a:off x="2191299" y="4915024"/>
            <a:ext cx="2743200"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Data privacy concerns</a:t>
            </a:r>
            <a:endParaRPr/>
          </a:p>
        </p:txBody>
      </p:sp>
      <p:sp>
        <p:nvSpPr>
          <p:cNvPr id="2453" name="Google Shape;2453;p329"/>
          <p:cNvSpPr txBox="1"/>
          <p:nvPr/>
        </p:nvSpPr>
        <p:spPr>
          <a:xfrm>
            <a:off x="1783080" y="7417630"/>
            <a:ext cx="3402985"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Insecure communications</a:t>
            </a:r>
            <a:endParaRPr/>
          </a:p>
        </p:txBody>
      </p:sp>
      <p:sp>
        <p:nvSpPr>
          <p:cNvPr id="2454" name="Google Shape;2454;p329"/>
          <p:cNvSpPr/>
          <p:nvPr/>
        </p:nvSpPr>
        <p:spPr>
          <a:xfrm>
            <a:off x="5575300" y="816352"/>
            <a:ext cx="5119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330"/>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IoT Security Challenges</a:t>
            </a:r>
            <a:endParaRPr/>
          </a:p>
        </p:txBody>
      </p:sp>
      <p:pic>
        <p:nvPicPr>
          <p:cNvPr id="2461" name="Google Shape;2461;p330"/>
          <p:cNvPicPr preferRelativeResize="0"/>
          <p:nvPr/>
        </p:nvPicPr>
        <p:blipFill rotWithShape="1">
          <a:blip r:embed="rId3">
            <a:alphaModFix/>
          </a:blip>
          <a:srcRect b="0" l="0" r="0" t="0"/>
          <a:stretch/>
        </p:blipFill>
        <p:spPr>
          <a:xfrm>
            <a:off x="1783080" y="1300150"/>
            <a:ext cx="13456920" cy="7613972"/>
          </a:xfrm>
          <a:prstGeom prst="rect">
            <a:avLst/>
          </a:prstGeom>
          <a:noFill/>
          <a:ln>
            <a:noFill/>
          </a:ln>
        </p:spPr>
      </p:pic>
      <p:sp>
        <p:nvSpPr>
          <p:cNvPr id="2462" name="Google Shape;2462;p330"/>
          <p:cNvSpPr txBox="1"/>
          <p:nvPr/>
        </p:nvSpPr>
        <p:spPr>
          <a:xfrm>
            <a:off x="5464609" y="2096012"/>
            <a:ext cx="9775391" cy="120060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IoT devices often have long lifecycles, and manufacturers may discontinue support and updates when new models enter the market.</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This leaves devices vulnerable to known security flaws that go unpatched, posing a significant security risk.</a:t>
            </a:r>
            <a:endParaRPr/>
          </a:p>
        </p:txBody>
      </p:sp>
      <p:sp>
        <p:nvSpPr>
          <p:cNvPr id="2463" name="Google Shape;2463;p330"/>
          <p:cNvSpPr txBox="1"/>
          <p:nvPr/>
        </p:nvSpPr>
        <p:spPr>
          <a:xfrm>
            <a:off x="5464609" y="4213418"/>
            <a:ext cx="9222059" cy="163068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Physical access to IoT devices can compromise their security, allowing attackers to tamper with hardware, extract sensitive data, or reprogram the device for malicious purposes.</a:t>
            </a:r>
            <a:endParaRPr/>
          </a:p>
        </p:txBody>
      </p:sp>
      <p:sp>
        <p:nvSpPr>
          <p:cNvPr id="2464" name="Google Shape;2464;p330"/>
          <p:cNvSpPr txBox="1"/>
          <p:nvPr/>
        </p:nvSpPr>
        <p:spPr>
          <a:xfrm>
            <a:off x="5493730" y="7047988"/>
            <a:ext cx="9476304" cy="1200600"/>
          </a:xfrm>
          <a:prstGeom prst="rect">
            <a:avLst/>
          </a:prstGeom>
          <a:noFill/>
          <a:ln>
            <a:noFill/>
          </a:ln>
        </p:spPr>
        <p:txBody>
          <a:bodyPr anchorCtr="0" anchor="ctr" bIns="91425" lIns="91425" spcFirstLastPara="1" rIns="91425" wrap="square" tIns="91425">
            <a:noAutofit/>
          </a:bodyPr>
          <a:lstStyle/>
          <a:p>
            <a:pPr indent="-203200" lvl="0" marL="3429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Risks: IoT components sourced globally make supply chains vulnerable to tampering or the insertion of malicious components.</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Ensuring the integrity of the supply chain is crucial to prevent security breaches.</a:t>
            </a:r>
            <a:endParaRPr/>
          </a:p>
        </p:txBody>
      </p:sp>
      <p:sp>
        <p:nvSpPr>
          <p:cNvPr id="2465" name="Google Shape;2465;p330"/>
          <p:cNvSpPr txBox="1"/>
          <p:nvPr/>
        </p:nvSpPr>
        <p:spPr>
          <a:xfrm>
            <a:off x="1995782" y="2239950"/>
            <a:ext cx="3095320"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Lifecycle management</a:t>
            </a:r>
            <a:endParaRPr/>
          </a:p>
        </p:txBody>
      </p:sp>
      <p:sp>
        <p:nvSpPr>
          <p:cNvPr id="2466" name="Google Shape;2466;p330"/>
          <p:cNvSpPr txBox="1"/>
          <p:nvPr/>
        </p:nvSpPr>
        <p:spPr>
          <a:xfrm>
            <a:off x="2297201" y="4890036"/>
            <a:ext cx="2743200"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Physical attacks</a:t>
            </a:r>
            <a:endParaRPr/>
          </a:p>
        </p:txBody>
      </p:sp>
      <p:sp>
        <p:nvSpPr>
          <p:cNvPr id="2467" name="Google Shape;2467;p330"/>
          <p:cNvSpPr txBox="1"/>
          <p:nvPr/>
        </p:nvSpPr>
        <p:spPr>
          <a:xfrm>
            <a:off x="2090745" y="7417630"/>
            <a:ext cx="3095320"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Supply chain risks</a:t>
            </a:r>
            <a:endParaRPr/>
          </a:p>
        </p:txBody>
      </p:sp>
      <p:sp>
        <p:nvSpPr>
          <p:cNvPr id="2468" name="Google Shape;2468;p330"/>
          <p:cNvSpPr/>
          <p:nvPr/>
        </p:nvSpPr>
        <p:spPr>
          <a:xfrm>
            <a:off x="5575300" y="816352"/>
            <a:ext cx="51197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331"/>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Real-Time Operating System (RTOS)</a:t>
            </a:r>
            <a:endParaRPr>
              <a:latin typeface="Open Sans"/>
              <a:ea typeface="Open Sans"/>
              <a:cs typeface="Open Sans"/>
              <a:sym typeface="Open Sans"/>
            </a:endParaRPr>
          </a:p>
        </p:txBody>
      </p:sp>
      <p:sp>
        <p:nvSpPr>
          <p:cNvPr id="2475" name="Google Shape;2475;p331"/>
          <p:cNvSpPr/>
          <p:nvPr/>
        </p:nvSpPr>
        <p:spPr>
          <a:xfrm>
            <a:off x="1300609" y="3449062"/>
            <a:ext cx="8529576" cy="3801625"/>
          </a:xfrm>
          <a:prstGeom prst="roundRect">
            <a:avLst>
              <a:gd fmla="val 6581"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891" lvl="0" marL="342891" marR="0" rtl="0" algn="l">
              <a:lnSpc>
                <a:spcPct val="115000"/>
              </a:lnSpc>
              <a:spcBef>
                <a:spcPts val="0"/>
              </a:spcBef>
              <a:spcAft>
                <a:spcPts val="0"/>
              </a:spcAft>
              <a:buClr>
                <a:srgbClr val="3F3F3F"/>
              </a:buClr>
              <a:buSzPts val="2200"/>
              <a:buFont typeface="Open Sans"/>
              <a:buChar char="•"/>
            </a:pPr>
            <a:r>
              <a:rPr b="0" i="0" lang="en-US" sz="2200" u="none" cap="none" strike="noStrike">
                <a:solidFill>
                  <a:srgbClr val="404040"/>
                </a:solidFill>
                <a:latin typeface="Open Sans"/>
                <a:ea typeface="Open Sans"/>
                <a:cs typeface="Open Sans"/>
                <a:sym typeface="Open Sans"/>
              </a:rPr>
              <a:t>Unlike a general-purpose OS like Windows or macOS, an RTOS prioritizes responsiveness and determinism over features or a fancy user interface.</a:t>
            </a:r>
            <a:endParaRPr/>
          </a:p>
          <a:p>
            <a:pPr indent="-203190" lvl="0" marL="342891" marR="0" rtl="0" algn="l">
              <a:lnSpc>
                <a:spcPct val="115000"/>
              </a:lnSpc>
              <a:spcBef>
                <a:spcPts val="0"/>
              </a:spcBef>
              <a:spcAft>
                <a:spcPts val="0"/>
              </a:spcAft>
              <a:buClr>
                <a:srgbClr val="3F3F3F"/>
              </a:buClr>
              <a:buSzPts val="2200"/>
              <a:buFont typeface="Open Sans"/>
              <a:buNone/>
            </a:pPr>
            <a:r>
              <a:t/>
            </a:r>
            <a:endParaRPr b="0" i="0" sz="2200" u="none" cap="none" strike="noStrike">
              <a:solidFill>
                <a:srgbClr val="404040"/>
              </a:solidFill>
              <a:latin typeface="Open Sans"/>
              <a:ea typeface="Open Sans"/>
              <a:cs typeface="Open Sans"/>
              <a:sym typeface="Open Sans"/>
            </a:endParaRPr>
          </a:p>
          <a:p>
            <a:pPr indent="-342891" lvl="0" marL="342891" marR="0" rtl="0" algn="l">
              <a:lnSpc>
                <a:spcPct val="115000"/>
              </a:lnSpc>
              <a:spcBef>
                <a:spcPts val="0"/>
              </a:spcBef>
              <a:spcAft>
                <a:spcPts val="0"/>
              </a:spcAft>
              <a:buClr>
                <a:srgbClr val="3F3F3F"/>
              </a:buClr>
              <a:buSzPts val="2200"/>
              <a:buFont typeface="Open Sans"/>
              <a:buChar char="•"/>
            </a:pPr>
            <a:r>
              <a:rPr b="0" i="0" lang="en-US" sz="2200" u="none" cap="none" strike="noStrike">
                <a:solidFill>
                  <a:srgbClr val="404040"/>
                </a:solidFill>
                <a:latin typeface="Open Sans"/>
                <a:ea typeface="Open Sans"/>
                <a:cs typeface="Open Sans"/>
                <a:sym typeface="Open Sans"/>
              </a:rPr>
              <a:t>It is a software component that rapidly switches between tasks, creating the illusion of simultaneous execution of multiple programs on a single processing core.</a:t>
            </a:r>
            <a:endParaRPr/>
          </a:p>
        </p:txBody>
      </p:sp>
      <p:pic>
        <p:nvPicPr>
          <p:cNvPr id="2476" name="Google Shape;2476;p331"/>
          <p:cNvPicPr preferRelativeResize="0"/>
          <p:nvPr/>
        </p:nvPicPr>
        <p:blipFill rotWithShape="1">
          <a:blip r:embed="rId3">
            <a:alphaModFix/>
          </a:blip>
          <a:srcRect b="0" l="0" r="0" t="0"/>
          <a:stretch/>
        </p:blipFill>
        <p:spPr>
          <a:xfrm>
            <a:off x="10690604" y="3406779"/>
            <a:ext cx="3801625" cy="3801625"/>
          </a:xfrm>
          <a:prstGeom prst="rect">
            <a:avLst/>
          </a:prstGeom>
          <a:noFill/>
          <a:ln>
            <a:noFill/>
          </a:ln>
        </p:spPr>
      </p:pic>
      <p:sp>
        <p:nvSpPr>
          <p:cNvPr id="2477" name="Google Shape;2477;p331"/>
          <p:cNvSpPr/>
          <p:nvPr/>
        </p:nvSpPr>
        <p:spPr>
          <a:xfrm>
            <a:off x="5016500" y="816352"/>
            <a:ext cx="62171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8" name="Google Shape;2478;p331"/>
          <p:cNvSpPr txBox="1"/>
          <p:nvPr/>
        </p:nvSpPr>
        <p:spPr>
          <a:xfrm>
            <a:off x="2902857" y="1478327"/>
            <a:ext cx="10450286"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It is a specialized operating system designed for tasks with strict deadlines, particularly in embedded systems.</a:t>
            </a:r>
            <a:endParaRPr b="0" i="0" sz="2200" u="none" cap="none" strike="noStrike">
              <a:solidFill>
                <a:srgbClr val="40404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9"/>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2191" lvl="0" marL="0" rtl="0" algn="ctr">
              <a:lnSpc>
                <a:spcPct val="90000"/>
              </a:lnSpc>
              <a:spcBef>
                <a:spcPts val="0"/>
              </a:spcBef>
              <a:spcAft>
                <a:spcPts val="0"/>
              </a:spcAft>
              <a:buSzPts val="4400"/>
              <a:buNone/>
            </a:pPr>
            <a:r>
              <a:rPr lang="en-US">
                <a:solidFill>
                  <a:srgbClr val="3F3F3F"/>
                </a:solidFill>
                <a:latin typeface="Open Sans"/>
                <a:ea typeface="Open Sans"/>
                <a:cs typeface="Open Sans"/>
                <a:sym typeface="Open Sans"/>
              </a:rPr>
              <a:t>Cloud Computing</a:t>
            </a:r>
            <a:endParaRPr>
              <a:solidFill>
                <a:srgbClr val="3F3F3F"/>
              </a:solidFill>
              <a:latin typeface="Open Sans"/>
              <a:ea typeface="Open Sans"/>
              <a:cs typeface="Open Sans"/>
              <a:sym typeface="Open Sans"/>
            </a:endParaRPr>
          </a:p>
        </p:txBody>
      </p:sp>
      <p:sp>
        <p:nvSpPr>
          <p:cNvPr id="213" name="Google Shape;213;p259"/>
          <p:cNvSpPr/>
          <p:nvPr/>
        </p:nvSpPr>
        <p:spPr>
          <a:xfrm>
            <a:off x="6223000" y="890466"/>
            <a:ext cx="3823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259"/>
          <p:cNvSpPr/>
          <p:nvPr/>
        </p:nvSpPr>
        <p:spPr>
          <a:xfrm>
            <a:off x="1827354" y="1433166"/>
            <a:ext cx="12558816" cy="1021134"/>
          </a:xfrm>
          <a:prstGeom prst="roundRect">
            <a:avLst>
              <a:gd fmla="val 9797"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Cloud computing leverages the internet to share and utilize computing resources remotely. This approach includes:</a:t>
            </a:r>
            <a:endParaRPr b="0" i="0" sz="2200" u="none" cap="none" strike="noStrike">
              <a:solidFill>
                <a:srgbClr val="FFFFFF"/>
              </a:solidFill>
              <a:latin typeface="Open Sans"/>
              <a:ea typeface="Open Sans"/>
              <a:cs typeface="Open Sans"/>
              <a:sym typeface="Open Sans"/>
            </a:endParaRPr>
          </a:p>
        </p:txBody>
      </p:sp>
      <p:sp>
        <p:nvSpPr>
          <p:cNvPr id="215" name="Google Shape;215;p259"/>
          <p:cNvSpPr/>
          <p:nvPr/>
        </p:nvSpPr>
        <p:spPr>
          <a:xfrm>
            <a:off x="6070599" y="3521263"/>
            <a:ext cx="8871086" cy="1627000"/>
          </a:xfrm>
          <a:prstGeom prst="roundRect">
            <a:avLst>
              <a:gd fmla="val 16667" name="adj"/>
            </a:avLst>
          </a:prstGeom>
          <a:noFill/>
          <a:ln cap="flat" cmpd="sng" w="19050">
            <a:solidFill>
              <a:srgbClr val="162E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Utilizes the internet to distribute computing resources efficiently</a:t>
            </a:r>
            <a:endParaRPr b="0" i="0" sz="2200" u="none" cap="none" strike="noStrike">
              <a:solidFill>
                <a:srgbClr val="404040"/>
              </a:solidFill>
              <a:latin typeface="Open Sans"/>
              <a:ea typeface="Open Sans"/>
              <a:cs typeface="Open Sans"/>
              <a:sym typeface="Open Sans"/>
            </a:endParaRPr>
          </a:p>
        </p:txBody>
      </p:sp>
      <p:sp>
        <p:nvSpPr>
          <p:cNvPr id="216" name="Google Shape;216;p259"/>
          <p:cNvSpPr/>
          <p:nvPr/>
        </p:nvSpPr>
        <p:spPr>
          <a:xfrm>
            <a:off x="6070599" y="5918019"/>
            <a:ext cx="8871086" cy="1760243"/>
          </a:xfrm>
          <a:prstGeom prst="roundRect">
            <a:avLst>
              <a:gd fmla="val 16667" name="adj"/>
            </a:avLst>
          </a:prstGeom>
          <a:noFill/>
          <a:ln cap="flat" cmpd="sng" w="19050">
            <a:solidFill>
              <a:srgbClr val="162E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Employ servers on the internet to store, manage, and process data, eliminating the need for local servers or personal computers</a:t>
            </a:r>
            <a:endParaRPr/>
          </a:p>
        </p:txBody>
      </p:sp>
      <p:sp>
        <p:nvSpPr>
          <p:cNvPr id="217" name="Google Shape;217;p259"/>
          <p:cNvSpPr/>
          <p:nvPr/>
        </p:nvSpPr>
        <p:spPr>
          <a:xfrm>
            <a:off x="6299300" y="2936640"/>
            <a:ext cx="4148206" cy="687300"/>
          </a:xfrm>
          <a:prstGeom prst="roundRect">
            <a:avLst>
              <a:gd fmla="val 16667" name="adj"/>
            </a:avLst>
          </a:prstGeom>
          <a:solidFill>
            <a:srgbClr val="4DB2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Resource sharing</a:t>
            </a:r>
            <a:endParaRPr b="1" i="0" sz="2200" u="none" cap="none" strike="noStrike">
              <a:solidFill>
                <a:schemeClr val="lt1"/>
              </a:solidFill>
              <a:latin typeface="Open Sans"/>
              <a:ea typeface="Open Sans"/>
              <a:cs typeface="Open Sans"/>
              <a:sym typeface="Open Sans"/>
            </a:endParaRPr>
          </a:p>
        </p:txBody>
      </p:sp>
      <p:sp>
        <p:nvSpPr>
          <p:cNvPr id="218" name="Google Shape;218;p259"/>
          <p:cNvSpPr/>
          <p:nvPr/>
        </p:nvSpPr>
        <p:spPr>
          <a:xfrm>
            <a:off x="6299200" y="5476182"/>
            <a:ext cx="4148306" cy="687300"/>
          </a:xfrm>
          <a:prstGeom prst="roundRect">
            <a:avLst>
              <a:gd fmla="val 16667" name="adj"/>
            </a:avLst>
          </a:prstGeom>
          <a:solidFill>
            <a:srgbClr val="4DB2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a:ea typeface="Open Sans"/>
                <a:cs typeface="Open Sans"/>
                <a:sym typeface="Open Sans"/>
              </a:rPr>
              <a:t>Remote servers</a:t>
            </a:r>
            <a:endParaRPr/>
          </a:p>
        </p:txBody>
      </p:sp>
      <p:pic>
        <p:nvPicPr>
          <p:cNvPr id="219" name="Google Shape;219;p259"/>
          <p:cNvPicPr preferRelativeResize="0"/>
          <p:nvPr/>
        </p:nvPicPr>
        <p:blipFill rotWithShape="1">
          <a:blip r:embed="rId3">
            <a:alphaModFix/>
          </a:blip>
          <a:srcRect b="0" l="13122" r="0" t="24650"/>
          <a:stretch/>
        </p:blipFill>
        <p:spPr>
          <a:xfrm>
            <a:off x="881299" y="3494846"/>
            <a:ext cx="4790592" cy="3194855"/>
          </a:xfrm>
          <a:prstGeom prst="roundRect">
            <a:avLst>
              <a:gd fmla="val 8951" name="adj"/>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33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Key Characteristics of RTOS</a:t>
            </a:r>
            <a:endParaRPr/>
          </a:p>
        </p:txBody>
      </p:sp>
      <p:sp>
        <p:nvSpPr>
          <p:cNvPr id="2484" name="Google Shape;2484;p332"/>
          <p:cNvSpPr/>
          <p:nvPr/>
        </p:nvSpPr>
        <p:spPr>
          <a:xfrm>
            <a:off x="3124200" y="3323038"/>
            <a:ext cx="10853389" cy="1262672"/>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Minimal resource usage</a:t>
            </a:r>
            <a:r>
              <a:rPr b="0" i="0" lang="en-US" sz="2200" u="none" cap="none" strike="noStrike">
                <a:solidFill>
                  <a:srgbClr val="404040"/>
                </a:solidFill>
                <a:latin typeface="Open Sans"/>
                <a:ea typeface="Open Sans"/>
                <a:cs typeface="Open Sans"/>
                <a:sym typeface="Open Sans"/>
              </a:rPr>
              <a:t>:  RTOS is lightweight and designed for devices with limited processing power and memory, making them ideal for resource-constrained embedded systems.</a:t>
            </a:r>
            <a:endParaRPr/>
          </a:p>
        </p:txBody>
      </p:sp>
      <p:sp>
        <p:nvSpPr>
          <p:cNvPr id="2485" name="Google Shape;2485;p332"/>
          <p:cNvSpPr/>
          <p:nvPr/>
        </p:nvSpPr>
        <p:spPr>
          <a:xfrm>
            <a:off x="3156423" y="5056568"/>
            <a:ext cx="10821166" cy="126898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Task prioritization</a:t>
            </a:r>
            <a:r>
              <a:rPr b="0" i="0" lang="en-US" sz="2200" u="none" cap="none" strike="noStrike">
                <a:solidFill>
                  <a:srgbClr val="404040"/>
                </a:solidFill>
                <a:latin typeface="Open Sans"/>
                <a:ea typeface="Open Sans"/>
                <a:cs typeface="Open Sans"/>
                <a:sym typeface="Open Sans"/>
              </a:rPr>
              <a:t>:  An RTOS efficiently manages multiple tasks, prioritizing them based on real-time requirements to ensure critical tasks meet deadlines.</a:t>
            </a:r>
            <a:endParaRPr/>
          </a:p>
        </p:txBody>
      </p:sp>
      <p:pic>
        <p:nvPicPr>
          <p:cNvPr descr="Pointing hand Icons - 2,315 free vector icons" id="2486" name="Google Shape;2486;p332"/>
          <p:cNvPicPr preferRelativeResize="0"/>
          <p:nvPr/>
        </p:nvPicPr>
        <p:blipFill rotWithShape="1">
          <a:blip r:embed="rId3">
            <a:alphaModFix/>
          </a:blip>
          <a:srcRect b="0" l="0" r="0" t="0"/>
          <a:stretch/>
        </p:blipFill>
        <p:spPr>
          <a:xfrm>
            <a:off x="2099476" y="3607542"/>
            <a:ext cx="900000" cy="900000"/>
          </a:xfrm>
          <a:prstGeom prst="rect">
            <a:avLst/>
          </a:prstGeom>
          <a:noFill/>
          <a:ln>
            <a:noFill/>
          </a:ln>
        </p:spPr>
      </p:pic>
      <p:pic>
        <p:nvPicPr>
          <p:cNvPr descr="Pointing hand Icons - 2,315 free vector icons" id="2487" name="Google Shape;2487;p332"/>
          <p:cNvPicPr preferRelativeResize="0"/>
          <p:nvPr/>
        </p:nvPicPr>
        <p:blipFill rotWithShape="1">
          <a:blip r:embed="rId3">
            <a:alphaModFix/>
          </a:blip>
          <a:srcRect b="0" l="0" r="0" t="0"/>
          <a:stretch/>
        </p:blipFill>
        <p:spPr>
          <a:xfrm>
            <a:off x="2099476" y="5274946"/>
            <a:ext cx="900000" cy="900000"/>
          </a:xfrm>
          <a:prstGeom prst="rect">
            <a:avLst/>
          </a:prstGeom>
          <a:noFill/>
          <a:ln>
            <a:noFill/>
          </a:ln>
        </p:spPr>
      </p:pic>
      <p:sp>
        <p:nvSpPr>
          <p:cNvPr id="2488" name="Google Shape;2488;p332"/>
          <p:cNvSpPr/>
          <p:nvPr/>
        </p:nvSpPr>
        <p:spPr>
          <a:xfrm>
            <a:off x="3124892" y="6745448"/>
            <a:ext cx="10821166" cy="1268983"/>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5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Event-driven architecture</a:t>
            </a:r>
            <a:r>
              <a:rPr b="0" i="0" lang="en-US" sz="2200" u="none" cap="none" strike="noStrike">
                <a:solidFill>
                  <a:srgbClr val="404040"/>
                </a:solidFill>
                <a:latin typeface="Open Sans"/>
                <a:ea typeface="Open Sans"/>
                <a:cs typeface="Open Sans"/>
                <a:sym typeface="Open Sans"/>
              </a:rPr>
              <a:t>:  RTOS often uses an event-driven architecture, responding to events like sensor readings or external signals by triggering specific tasks.</a:t>
            </a:r>
            <a:endParaRPr/>
          </a:p>
        </p:txBody>
      </p:sp>
      <p:pic>
        <p:nvPicPr>
          <p:cNvPr descr="Pointing hand Icons - 2,315 free vector icons" id="2489" name="Google Shape;2489;p332"/>
          <p:cNvPicPr preferRelativeResize="0"/>
          <p:nvPr/>
        </p:nvPicPr>
        <p:blipFill rotWithShape="1">
          <a:blip r:embed="rId3">
            <a:alphaModFix/>
          </a:blip>
          <a:srcRect b="0" l="0" r="0" t="0"/>
          <a:stretch/>
        </p:blipFill>
        <p:spPr>
          <a:xfrm>
            <a:off x="2067945" y="6963826"/>
            <a:ext cx="900000" cy="900000"/>
          </a:xfrm>
          <a:prstGeom prst="rect">
            <a:avLst/>
          </a:prstGeom>
          <a:noFill/>
          <a:ln>
            <a:noFill/>
          </a:ln>
        </p:spPr>
      </p:pic>
      <p:sp>
        <p:nvSpPr>
          <p:cNvPr id="2490" name="Google Shape;2490;p332"/>
          <p:cNvSpPr/>
          <p:nvPr/>
        </p:nvSpPr>
        <p:spPr>
          <a:xfrm>
            <a:off x="3092669" y="1640469"/>
            <a:ext cx="10853389" cy="1436391"/>
          </a:xfrm>
          <a:prstGeom prst="roundRect">
            <a:avLst>
              <a:gd fmla="val 16667" name="adj"/>
            </a:avLst>
          </a:prstGeom>
          <a:solidFill>
            <a:srgbClr val="EBF2FA"/>
          </a:solidFill>
          <a:ln>
            <a:noFill/>
          </a:ln>
        </p:spPr>
        <p:txBody>
          <a:bodyPr anchorCtr="0" anchor="ctr" bIns="111750" lIns="640100" spcFirstLastPara="1" rIns="111750" wrap="square" tIns="111750">
            <a:noAutofit/>
          </a:bodyPr>
          <a:lstStyle/>
          <a:p>
            <a:pPr indent="0" lvl="0" marL="0" marR="0" rtl="0" algn="l">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Deterministic behavior</a:t>
            </a:r>
            <a:r>
              <a:rPr b="0" i="0" lang="en-US" sz="2200" u="none" cap="none" strike="noStrike">
                <a:solidFill>
                  <a:srgbClr val="404040"/>
                </a:solidFill>
                <a:latin typeface="Open Sans"/>
                <a:ea typeface="Open Sans"/>
                <a:cs typeface="Open Sans"/>
                <a:sym typeface="Open Sans"/>
              </a:rPr>
              <a:t>: An RTOS guarantees a predictable response time to events, ensuring the system reacts to stimuli within a known timeframe, which is crucial for real-time applications.</a:t>
            </a:r>
            <a:r>
              <a:rPr b="1" i="0" lang="en-US" sz="2200" u="none" cap="none" strike="noStrike">
                <a:solidFill>
                  <a:srgbClr val="404040"/>
                </a:solidFill>
                <a:latin typeface="Open Sans"/>
                <a:ea typeface="Open Sans"/>
                <a:cs typeface="Open Sans"/>
                <a:sym typeface="Open Sans"/>
              </a:rPr>
              <a:t> </a:t>
            </a:r>
            <a:endParaRPr b="0" i="0" sz="2200" u="none" cap="none" strike="noStrike">
              <a:solidFill>
                <a:srgbClr val="404040"/>
              </a:solidFill>
              <a:latin typeface="Open Sans"/>
              <a:ea typeface="Open Sans"/>
              <a:cs typeface="Open Sans"/>
              <a:sym typeface="Open Sans"/>
            </a:endParaRPr>
          </a:p>
        </p:txBody>
      </p:sp>
      <p:pic>
        <p:nvPicPr>
          <p:cNvPr descr="Pointing hand Icons - 2,315 free vector icons" id="2491" name="Google Shape;2491;p332"/>
          <p:cNvPicPr preferRelativeResize="0"/>
          <p:nvPr/>
        </p:nvPicPr>
        <p:blipFill rotWithShape="1">
          <a:blip r:embed="rId3">
            <a:alphaModFix/>
          </a:blip>
          <a:srcRect b="0" l="0" r="0" t="0"/>
          <a:stretch/>
        </p:blipFill>
        <p:spPr>
          <a:xfrm>
            <a:off x="2067945" y="1746034"/>
            <a:ext cx="900000" cy="900000"/>
          </a:xfrm>
          <a:prstGeom prst="rect">
            <a:avLst/>
          </a:prstGeom>
          <a:noFill/>
          <a:ln>
            <a:noFill/>
          </a:ln>
        </p:spPr>
      </p:pic>
      <p:sp>
        <p:nvSpPr>
          <p:cNvPr id="2492" name="Google Shape;2492;p332"/>
          <p:cNvSpPr/>
          <p:nvPr/>
        </p:nvSpPr>
        <p:spPr>
          <a:xfrm>
            <a:off x="5092700" y="816324"/>
            <a:ext cx="6082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333"/>
          <p:cNvSpPr txBox="1"/>
          <p:nvPr>
            <p:ph type="title"/>
          </p:nvPr>
        </p:nvSpPr>
        <p:spPr>
          <a:xfrm>
            <a:off x="-10160" y="229878"/>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Applications of RTOS</a:t>
            </a:r>
            <a:endParaRPr>
              <a:solidFill>
                <a:srgbClr val="3F3F3F"/>
              </a:solidFill>
              <a:latin typeface="Open Sans"/>
              <a:ea typeface="Open Sans"/>
              <a:cs typeface="Open Sans"/>
              <a:sym typeface="Open Sans"/>
            </a:endParaRPr>
          </a:p>
        </p:txBody>
      </p:sp>
      <p:sp>
        <p:nvSpPr>
          <p:cNvPr id="2498" name="Google Shape;2498;p333"/>
          <p:cNvSpPr/>
          <p:nvPr/>
        </p:nvSpPr>
        <p:spPr>
          <a:xfrm>
            <a:off x="1187594" y="5271234"/>
            <a:ext cx="3444306" cy="3276602"/>
          </a:xfrm>
          <a:prstGeom prst="roundRect">
            <a:avLst>
              <a:gd fmla="val 5195" name="adj"/>
            </a:avLst>
          </a:prstGeom>
          <a:solidFill>
            <a:srgbClr val="C9C9C9"/>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Telecommunication systems: </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Routing calls, data packets, and ensuring network stability often involve RTOS.</a:t>
            </a:r>
            <a:endParaRPr b="0" i="0" sz="2200" u="none" cap="none" strike="noStrike">
              <a:solidFill>
                <a:srgbClr val="404040"/>
              </a:solidFill>
              <a:latin typeface="Open Sans"/>
              <a:ea typeface="Open Sans"/>
              <a:cs typeface="Open Sans"/>
              <a:sym typeface="Open Sans"/>
            </a:endParaRPr>
          </a:p>
        </p:txBody>
      </p:sp>
      <p:sp>
        <p:nvSpPr>
          <p:cNvPr id="2499" name="Google Shape;2499;p333"/>
          <p:cNvSpPr/>
          <p:nvPr/>
        </p:nvSpPr>
        <p:spPr>
          <a:xfrm>
            <a:off x="1187594" y="977520"/>
            <a:ext cx="3489102" cy="3132598"/>
          </a:xfrm>
          <a:prstGeom prst="roundRect">
            <a:avLst>
              <a:gd fmla="val 4518"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Industrial automation and control systems</a:t>
            </a:r>
            <a:r>
              <a:rPr b="0" i="0" lang="en-US" sz="2200" u="none" cap="none" strike="noStrike">
                <a:solidFill>
                  <a:srgbClr val="404040"/>
                </a:solidFill>
                <a:latin typeface="Open Sans"/>
                <a:ea typeface="Open Sans"/>
                <a:cs typeface="Open Sans"/>
                <a:sym typeface="Open Sans"/>
              </a:rPr>
              <a:t>:</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 Robots, factory machinery, and industrial controllers rely on RTOS for precise timing and control.</a:t>
            </a:r>
            <a:endParaRPr b="0" i="0" sz="2200" u="none" cap="none" strike="noStrike">
              <a:solidFill>
                <a:srgbClr val="404040"/>
              </a:solidFill>
              <a:latin typeface="Open Sans"/>
              <a:ea typeface="Open Sans"/>
              <a:cs typeface="Open Sans"/>
              <a:sym typeface="Open Sans"/>
            </a:endParaRPr>
          </a:p>
        </p:txBody>
      </p:sp>
      <p:sp>
        <p:nvSpPr>
          <p:cNvPr id="2500" name="Google Shape;2500;p333"/>
          <p:cNvSpPr/>
          <p:nvPr/>
        </p:nvSpPr>
        <p:spPr>
          <a:xfrm>
            <a:off x="11488753" y="5420151"/>
            <a:ext cx="3489103" cy="3127685"/>
          </a:xfrm>
          <a:prstGeom prst="roundRect">
            <a:avLst>
              <a:gd fmla="val 4396" name="adj"/>
            </a:avLst>
          </a:prstGeom>
          <a:solidFill>
            <a:srgbClr val="F4B081"/>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Consumer electronics: </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Printers, drones, and even some high-end smartwatches utilize RTOS for specific functions.</a:t>
            </a:r>
            <a:endParaRPr/>
          </a:p>
        </p:txBody>
      </p:sp>
      <p:sp>
        <p:nvSpPr>
          <p:cNvPr id="2501" name="Google Shape;2501;p333"/>
          <p:cNvSpPr/>
          <p:nvPr/>
        </p:nvSpPr>
        <p:spPr>
          <a:xfrm>
            <a:off x="11480746" y="927414"/>
            <a:ext cx="3489103" cy="3276601"/>
          </a:xfrm>
          <a:prstGeom prst="roundRect">
            <a:avLst>
              <a:gd fmla="val 6429" name="adj"/>
            </a:avLst>
          </a:prstGeom>
          <a:solidFill>
            <a:srgbClr val="ACB8CA"/>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Medical devices: </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Life-critical equipment like pacemakers and defibrillators use RTOS to ensure timely responses.</a:t>
            </a:r>
            <a:endParaRPr b="0" i="0" sz="2200" u="none" cap="none" strike="noStrike">
              <a:solidFill>
                <a:srgbClr val="404040"/>
              </a:solidFill>
              <a:latin typeface="Open Sans"/>
              <a:ea typeface="Open Sans"/>
              <a:cs typeface="Open Sans"/>
              <a:sym typeface="Open Sans"/>
            </a:endParaRPr>
          </a:p>
        </p:txBody>
      </p:sp>
      <p:cxnSp>
        <p:nvCxnSpPr>
          <p:cNvPr id="2502" name="Google Shape;2502;p333"/>
          <p:cNvCxnSpPr/>
          <p:nvPr/>
        </p:nvCxnSpPr>
        <p:spPr>
          <a:xfrm>
            <a:off x="4662405" y="2213293"/>
            <a:ext cx="2063400" cy="14313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03" name="Google Shape;2503;p333"/>
          <p:cNvCxnSpPr/>
          <p:nvPr/>
        </p:nvCxnSpPr>
        <p:spPr>
          <a:xfrm flipH="1" rot="10800000">
            <a:off x="9560303" y="2292995"/>
            <a:ext cx="1928400" cy="15774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04" name="Google Shape;2504;p333"/>
          <p:cNvCxnSpPr>
            <a:stCxn id="2498" idx="3"/>
          </p:cNvCxnSpPr>
          <p:nvPr/>
        </p:nvCxnSpPr>
        <p:spPr>
          <a:xfrm flipH="1" rot="10800000">
            <a:off x="4631900" y="4972435"/>
            <a:ext cx="2033700" cy="19371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05" name="Google Shape;2505;p333"/>
          <p:cNvCxnSpPr/>
          <p:nvPr/>
        </p:nvCxnSpPr>
        <p:spPr>
          <a:xfrm>
            <a:off x="9457095" y="5251270"/>
            <a:ext cx="2123700" cy="16758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id="2506" name="Google Shape;2506;p333"/>
          <p:cNvPicPr preferRelativeResize="0"/>
          <p:nvPr/>
        </p:nvPicPr>
        <p:blipFill rotWithShape="1">
          <a:blip r:embed="rId3">
            <a:alphaModFix/>
          </a:blip>
          <a:srcRect b="0" l="0" r="0" t="0"/>
          <a:stretch/>
        </p:blipFill>
        <p:spPr>
          <a:xfrm>
            <a:off x="6553477" y="2831186"/>
            <a:ext cx="3149046" cy="3149046"/>
          </a:xfrm>
          <a:prstGeom prst="rect">
            <a:avLst/>
          </a:prstGeom>
          <a:noFill/>
          <a:ln>
            <a:noFill/>
          </a:ln>
        </p:spPr>
      </p:pic>
      <p:sp>
        <p:nvSpPr>
          <p:cNvPr id="2507" name="Google Shape;2507;p333"/>
          <p:cNvSpPr/>
          <p:nvPr/>
        </p:nvSpPr>
        <p:spPr>
          <a:xfrm>
            <a:off x="5956300" y="816324"/>
            <a:ext cx="435975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33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Advantages of RTOS</a:t>
            </a:r>
            <a:endParaRPr/>
          </a:p>
        </p:txBody>
      </p:sp>
      <p:pic>
        <p:nvPicPr>
          <p:cNvPr id="2513" name="Google Shape;2513;p334"/>
          <p:cNvPicPr preferRelativeResize="0"/>
          <p:nvPr/>
        </p:nvPicPr>
        <p:blipFill rotWithShape="1">
          <a:blip r:embed="rId3">
            <a:alphaModFix/>
          </a:blip>
          <a:srcRect b="0" l="0" r="0" t="0"/>
          <a:stretch/>
        </p:blipFill>
        <p:spPr>
          <a:xfrm>
            <a:off x="5521960" y="760639"/>
            <a:ext cx="5212080" cy="365760"/>
          </a:xfrm>
          <a:prstGeom prst="rect">
            <a:avLst/>
          </a:prstGeom>
          <a:noFill/>
          <a:ln>
            <a:noFill/>
          </a:ln>
        </p:spPr>
      </p:pic>
      <p:grpSp>
        <p:nvGrpSpPr>
          <p:cNvPr id="2514" name="Google Shape;2514;p334"/>
          <p:cNvGrpSpPr/>
          <p:nvPr/>
        </p:nvGrpSpPr>
        <p:grpSpPr>
          <a:xfrm>
            <a:off x="5521960" y="2592552"/>
            <a:ext cx="9150970" cy="4697473"/>
            <a:chOff x="6684031" y="3088186"/>
            <a:chExt cx="3565907" cy="2144670"/>
          </a:xfrm>
        </p:grpSpPr>
        <p:sp>
          <p:nvSpPr>
            <p:cNvPr id="2515" name="Google Shape;2515;p334"/>
            <p:cNvSpPr txBox="1"/>
            <p:nvPr/>
          </p:nvSpPr>
          <p:spPr>
            <a:xfrm>
              <a:off x="6769612" y="3088186"/>
              <a:ext cx="3413027" cy="199744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1" i="0" lang="en-US" sz="2200" u="none" cap="none" strike="noStrike">
                  <a:solidFill>
                    <a:srgbClr val="404040"/>
                  </a:solidFill>
                  <a:latin typeface="Open Sans"/>
                  <a:ea typeface="Open Sans"/>
                  <a:cs typeface="Open Sans"/>
                  <a:sym typeface="Open Sans"/>
                </a:rPr>
                <a:t>Guaranteed response times</a:t>
              </a:r>
              <a:r>
                <a:rPr b="0" i="0" lang="en-US" sz="2200" u="none" cap="none" strike="noStrike">
                  <a:solidFill>
                    <a:srgbClr val="404040"/>
                  </a:solidFill>
                  <a:latin typeface="Open Sans"/>
                  <a:ea typeface="Open Sans"/>
                  <a:cs typeface="Open Sans"/>
                  <a:sym typeface="Open Sans"/>
                </a:rPr>
                <a:t>: Ensures critical tasks meet defined deadlines crucial for applications such as industrial control systems or medical devices.</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1" i="0" lang="en-US" sz="2200" u="none" cap="none" strike="noStrike">
                  <a:solidFill>
                    <a:srgbClr val="404040"/>
                  </a:solidFill>
                  <a:latin typeface="Open Sans"/>
                  <a:ea typeface="Open Sans"/>
                  <a:cs typeface="Open Sans"/>
                  <a:sym typeface="Open Sans"/>
                </a:rPr>
                <a:t>Improved system reliability</a:t>
              </a:r>
              <a:r>
                <a:rPr b="0" i="0" lang="en-US" sz="2200" u="none" cap="none" strike="noStrike">
                  <a:solidFill>
                    <a:srgbClr val="404040"/>
                  </a:solidFill>
                  <a:latin typeface="Open Sans"/>
                  <a:ea typeface="Open Sans"/>
                  <a:cs typeface="Open Sans"/>
                  <a:sym typeface="Open Sans"/>
                </a:rPr>
                <a:t>: Predictable behavior and minimal resource usage enhance system stability and reliability.</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1" i="0" lang="en-US" sz="2200" u="none" cap="none" strike="noStrike">
                  <a:solidFill>
                    <a:srgbClr val="404040"/>
                  </a:solidFill>
                  <a:latin typeface="Open Sans"/>
                  <a:ea typeface="Open Sans"/>
                  <a:cs typeface="Open Sans"/>
                  <a:sym typeface="Open Sans"/>
                </a:rPr>
                <a:t>Faster development time</a:t>
              </a:r>
              <a:r>
                <a:rPr b="0" i="0" lang="en-US" sz="2200" u="none" cap="none" strike="noStrike">
                  <a:solidFill>
                    <a:srgbClr val="404040"/>
                  </a:solidFill>
                  <a:latin typeface="Open Sans"/>
                  <a:ea typeface="Open Sans"/>
                  <a:cs typeface="Open Sans"/>
                  <a:sym typeface="Open Sans"/>
                </a:rPr>
                <a:t>: RTOS provides a foundation for real-time applications, streamlining development compared to coding everything from scratch.</a:t>
              </a:r>
              <a:endParaRPr b="0" i="0" sz="2200" u="none" cap="none" strike="noStrike">
                <a:solidFill>
                  <a:srgbClr val="3F3F3F"/>
                </a:solidFill>
                <a:latin typeface="Open Sans"/>
                <a:ea typeface="Open Sans"/>
                <a:cs typeface="Open Sans"/>
                <a:sym typeface="Open Sans"/>
              </a:endParaRPr>
            </a:p>
          </p:txBody>
        </p:sp>
        <p:sp>
          <p:nvSpPr>
            <p:cNvPr id="2516" name="Google Shape;2516;p334"/>
            <p:cNvSpPr txBox="1"/>
            <p:nvPr/>
          </p:nvSpPr>
          <p:spPr>
            <a:xfrm>
              <a:off x="6684031" y="4031241"/>
              <a:ext cx="3565907" cy="218341"/>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517" name="Google Shape;2517;p334"/>
            <p:cNvSpPr txBox="1"/>
            <p:nvPr/>
          </p:nvSpPr>
          <p:spPr>
            <a:xfrm>
              <a:off x="6684031" y="5014515"/>
              <a:ext cx="3565907" cy="218341"/>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grpSp>
      <p:grpSp>
        <p:nvGrpSpPr>
          <p:cNvPr id="2518" name="Google Shape;2518;p334"/>
          <p:cNvGrpSpPr/>
          <p:nvPr/>
        </p:nvGrpSpPr>
        <p:grpSpPr>
          <a:xfrm>
            <a:off x="1250950" y="3502937"/>
            <a:ext cx="3615638" cy="3205975"/>
            <a:chOff x="767031" y="3024704"/>
            <a:chExt cx="4271010" cy="3787091"/>
          </a:xfrm>
        </p:grpSpPr>
        <p:pic>
          <p:nvPicPr>
            <p:cNvPr id="2519" name="Google Shape;2519;p334"/>
            <p:cNvPicPr preferRelativeResize="0"/>
            <p:nvPr/>
          </p:nvPicPr>
          <p:blipFill rotWithShape="1">
            <a:blip r:embed="rId4">
              <a:alphaModFix/>
            </a:blip>
            <a:srcRect b="0" l="0" r="0" t="0"/>
            <a:stretch/>
          </p:blipFill>
          <p:spPr>
            <a:xfrm>
              <a:off x="1250950" y="3024704"/>
              <a:ext cx="3787091" cy="3787091"/>
            </a:xfrm>
            <a:prstGeom prst="rect">
              <a:avLst/>
            </a:prstGeom>
            <a:noFill/>
            <a:ln>
              <a:noFill/>
            </a:ln>
          </p:spPr>
        </p:pic>
        <p:pic>
          <p:nvPicPr>
            <p:cNvPr id="2520" name="Google Shape;2520;p334"/>
            <p:cNvPicPr preferRelativeResize="0"/>
            <p:nvPr/>
          </p:nvPicPr>
          <p:blipFill rotWithShape="1">
            <a:blip r:embed="rId5">
              <a:alphaModFix/>
            </a:blip>
            <a:srcRect b="0" l="0" r="0" t="0"/>
            <a:stretch/>
          </p:blipFill>
          <p:spPr>
            <a:xfrm>
              <a:off x="767031" y="3024704"/>
              <a:ext cx="2637533" cy="2637533"/>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335"/>
          <p:cNvSpPr txBox="1"/>
          <p:nvPr>
            <p:ph type="title"/>
          </p:nvPr>
        </p:nvSpPr>
        <p:spPr>
          <a:xfrm>
            <a:off x="-10160" y="229878"/>
            <a:ext cx="16276199" cy="6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Embedded System</a:t>
            </a:r>
            <a:endParaRPr>
              <a:latin typeface="Open Sans"/>
              <a:ea typeface="Open Sans"/>
              <a:cs typeface="Open Sans"/>
              <a:sym typeface="Open Sans"/>
            </a:endParaRPr>
          </a:p>
        </p:txBody>
      </p:sp>
      <p:sp>
        <p:nvSpPr>
          <p:cNvPr id="2527" name="Google Shape;2527;p335"/>
          <p:cNvSpPr/>
          <p:nvPr/>
        </p:nvSpPr>
        <p:spPr>
          <a:xfrm>
            <a:off x="1570189" y="3006548"/>
            <a:ext cx="7782816" cy="5131612"/>
          </a:xfrm>
          <a:prstGeom prst="roundRect">
            <a:avLst>
              <a:gd fmla="val 7203" name="adj"/>
            </a:avLst>
          </a:prstGeom>
          <a:solidFill>
            <a:schemeClr val="lt1"/>
          </a:solidFill>
          <a:ln cap="flat" cmpd="sng" w="9525">
            <a:solidFill>
              <a:srgbClr val="05668D"/>
            </a:solidFill>
            <a:prstDash val="solid"/>
            <a:round/>
            <a:headEnd len="sm" w="sm" type="none"/>
            <a:tailEnd len="sm" w="sm" type="none"/>
          </a:ln>
        </p:spPr>
        <p:txBody>
          <a:bodyPr anchorCtr="0" anchor="ctr" bIns="91425" lIns="91425" spcFirstLastPara="1" rIns="91425" wrap="square" tIns="91425">
            <a:noAutofit/>
          </a:bodyPr>
          <a:lstStyle/>
          <a:p>
            <a:pPr indent="-342900" lvl="0" marL="342900" marR="0" rtl="0" algn="l">
              <a:lnSpc>
                <a:spcPct val="114000"/>
              </a:lnSpc>
              <a:spcBef>
                <a:spcPts val="0"/>
              </a:spcBef>
              <a:spcAft>
                <a:spcPts val="0"/>
              </a:spcAft>
              <a:buClr>
                <a:srgbClr val="3F3F3F"/>
              </a:buClr>
              <a:buSzPts val="2200"/>
              <a:buFont typeface="Arial"/>
              <a:buChar char="•"/>
            </a:pPr>
            <a:r>
              <a:rPr b="0" i="0" lang="en-US" sz="2200" u="none" cap="none" strike="noStrike">
                <a:solidFill>
                  <a:srgbClr val="3F3F3F"/>
                </a:solidFill>
                <a:latin typeface="Open Sans"/>
                <a:ea typeface="Open Sans"/>
                <a:cs typeface="Open Sans"/>
                <a:sym typeface="Open Sans"/>
              </a:rPr>
              <a:t>It typically consists of a processor, memory, and input/output (I/O) devices. </a:t>
            </a:r>
            <a:endParaRPr/>
          </a:p>
          <a:p>
            <a:pPr indent="-203190" lvl="0" marL="342891" marR="0" rtl="0" algn="l">
              <a:lnSpc>
                <a:spcPct val="114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342891" lvl="0" marL="342891"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Unlike a general-purpose computer, an embedded system is not designed for multiple tasks but excels at its singular function.</a:t>
            </a:r>
            <a:endParaRPr/>
          </a:p>
          <a:p>
            <a:pPr indent="-203190" lvl="0" marL="342891" marR="0" rtl="0" algn="l">
              <a:lnSpc>
                <a:spcPct val="114000"/>
              </a:lnSpc>
              <a:spcBef>
                <a:spcPts val="0"/>
              </a:spcBef>
              <a:spcAft>
                <a:spcPts val="0"/>
              </a:spcAft>
              <a:buClr>
                <a:srgbClr val="3F3F3F"/>
              </a:buClr>
              <a:buSzPts val="2200"/>
              <a:buFont typeface="Open Sans"/>
              <a:buNone/>
            </a:pPr>
            <a:r>
              <a:t/>
            </a:r>
            <a:endParaRPr b="0" i="0" sz="2200" u="none" cap="none" strike="noStrike">
              <a:solidFill>
                <a:srgbClr val="3F3F3F"/>
              </a:solidFill>
              <a:latin typeface="Open Sans"/>
              <a:ea typeface="Open Sans"/>
              <a:cs typeface="Open Sans"/>
              <a:sym typeface="Open Sans"/>
            </a:endParaRPr>
          </a:p>
          <a:p>
            <a:pPr indent="-342891" lvl="0" marL="342891" marR="0" rtl="0" algn="l">
              <a:lnSpc>
                <a:spcPct val="114000"/>
              </a:lnSpc>
              <a:spcBef>
                <a:spcPts val="0"/>
              </a:spcBef>
              <a:spcAft>
                <a:spcPts val="0"/>
              </a:spcAft>
              <a:buClr>
                <a:srgbClr val="3F3F3F"/>
              </a:buClr>
              <a:buSzPts val="2200"/>
              <a:buFont typeface="Open Sans"/>
              <a:buChar char="•"/>
            </a:pPr>
            <a:r>
              <a:rPr b="0" i="0" lang="en-US" sz="2200" u="none" cap="none" strike="noStrike">
                <a:solidFill>
                  <a:srgbClr val="3F3F3F"/>
                </a:solidFill>
                <a:latin typeface="Open Sans"/>
                <a:ea typeface="Open Sans"/>
                <a:cs typeface="Open Sans"/>
                <a:sym typeface="Open Sans"/>
              </a:rPr>
              <a:t>Many embedded systems have substantial design constraints compared to desktop computing applications.</a:t>
            </a:r>
            <a:endParaRPr/>
          </a:p>
        </p:txBody>
      </p:sp>
      <p:pic>
        <p:nvPicPr>
          <p:cNvPr id="2528" name="Google Shape;2528;p335"/>
          <p:cNvPicPr preferRelativeResize="0"/>
          <p:nvPr/>
        </p:nvPicPr>
        <p:blipFill rotWithShape="1">
          <a:blip r:embed="rId3">
            <a:alphaModFix/>
          </a:blip>
          <a:srcRect b="0" l="0" r="0" t="0"/>
          <a:stretch/>
        </p:blipFill>
        <p:spPr>
          <a:xfrm>
            <a:off x="10313851" y="2819250"/>
            <a:ext cx="4876800" cy="4876800"/>
          </a:xfrm>
          <a:prstGeom prst="rect">
            <a:avLst/>
          </a:prstGeom>
          <a:noFill/>
          <a:ln>
            <a:noFill/>
          </a:ln>
        </p:spPr>
      </p:pic>
      <p:sp>
        <p:nvSpPr>
          <p:cNvPr id="2529" name="Google Shape;2529;p335"/>
          <p:cNvSpPr txBox="1"/>
          <p:nvPr/>
        </p:nvSpPr>
        <p:spPr>
          <a:xfrm>
            <a:off x="3710207" y="1447950"/>
            <a:ext cx="8835586"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An embedded system is a small computer designed to perform a specific task within a more extensive system.</a:t>
            </a:r>
            <a:endParaRPr b="0" i="0" sz="2200" u="none" cap="none" strike="noStrike">
              <a:solidFill>
                <a:srgbClr val="404040"/>
              </a:solidFill>
              <a:latin typeface="Open Sans"/>
              <a:ea typeface="Open Sans"/>
              <a:cs typeface="Open Sans"/>
              <a:sym typeface="Open Sans"/>
            </a:endParaRPr>
          </a:p>
        </p:txBody>
      </p:sp>
      <p:sp>
        <p:nvSpPr>
          <p:cNvPr id="2530" name="Google Shape;2530;p335"/>
          <p:cNvSpPr/>
          <p:nvPr/>
        </p:nvSpPr>
        <p:spPr>
          <a:xfrm>
            <a:off x="6096000" y="816352"/>
            <a:ext cx="4058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336"/>
          <p:cNvSpPr txBox="1"/>
          <p:nvPr>
            <p:ph type="title"/>
          </p:nvPr>
        </p:nvSpPr>
        <p:spPr>
          <a:xfrm>
            <a:off x="-10160" y="229878"/>
            <a:ext cx="16276320" cy="687244"/>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Attributes of Embedded System</a:t>
            </a:r>
            <a:endParaRPr>
              <a:solidFill>
                <a:srgbClr val="3F3F3F"/>
              </a:solidFill>
              <a:latin typeface="Open Sans"/>
              <a:ea typeface="Open Sans"/>
              <a:cs typeface="Open Sans"/>
              <a:sym typeface="Open Sans"/>
            </a:endParaRPr>
          </a:p>
        </p:txBody>
      </p:sp>
      <p:pic>
        <p:nvPicPr>
          <p:cNvPr id="2536" name="Google Shape;2536;p336"/>
          <p:cNvPicPr preferRelativeResize="0"/>
          <p:nvPr/>
        </p:nvPicPr>
        <p:blipFill rotWithShape="1">
          <a:blip r:embed="rId3">
            <a:alphaModFix/>
          </a:blip>
          <a:srcRect b="0" l="0" r="0" t="0"/>
          <a:stretch/>
        </p:blipFill>
        <p:spPr>
          <a:xfrm>
            <a:off x="4213809" y="752158"/>
            <a:ext cx="7828382" cy="365760"/>
          </a:xfrm>
          <a:prstGeom prst="rect">
            <a:avLst/>
          </a:prstGeom>
          <a:noFill/>
          <a:ln>
            <a:noFill/>
          </a:ln>
        </p:spPr>
      </p:pic>
      <p:sp>
        <p:nvSpPr>
          <p:cNvPr id="2537" name="Google Shape;2537;p336"/>
          <p:cNvSpPr/>
          <p:nvPr/>
        </p:nvSpPr>
        <p:spPr>
          <a:xfrm>
            <a:off x="1060177" y="5229335"/>
            <a:ext cx="3788737" cy="3604262"/>
          </a:xfrm>
          <a:prstGeom prst="roundRect">
            <a:avLst>
              <a:gd fmla="val 5195" name="adj"/>
            </a:avLst>
          </a:prstGeom>
          <a:solidFill>
            <a:srgbClr val="C9C9C9"/>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Real-time constraints</a:t>
            </a:r>
            <a:r>
              <a:rPr b="0" i="0" lang="en-US" sz="2200" u="none" cap="none" strike="noStrike">
                <a:solidFill>
                  <a:srgbClr val="404040"/>
                </a:solidFill>
                <a:latin typeface="Open Sans"/>
                <a:ea typeface="Open Sans"/>
                <a:cs typeface="Open Sans"/>
                <a:sym typeface="Open Sans"/>
              </a:rPr>
              <a:t>: </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Many embedded systems need to respond to events in real-time, meaning they have strict timing requirements.</a:t>
            </a:r>
            <a:endParaRPr b="0" i="0" sz="2200" u="none" cap="none" strike="noStrike">
              <a:solidFill>
                <a:srgbClr val="404040"/>
              </a:solidFill>
              <a:latin typeface="Open Sans"/>
              <a:ea typeface="Open Sans"/>
              <a:cs typeface="Open Sans"/>
              <a:sym typeface="Open Sans"/>
            </a:endParaRPr>
          </a:p>
        </p:txBody>
      </p:sp>
      <p:sp>
        <p:nvSpPr>
          <p:cNvPr id="2538" name="Google Shape;2538;p336"/>
          <p:cNvSpPr/>
          <p:nvPr/>
        </p:nvSpPr>
        <p:spPr>
          <a:xfrm>
            <a:off x="1035443" y="961288"/>
            <a:ext cx="3838012" cy="3445858"/>
          </a:xfrm>
          <a:prstGeom prst="roundRect">
            <a:avLst>
              <a:gd fmla="val 4518" name="adj"/>
            </a:avLst>
          </a:prstGeom>
          <a:solidFill>
            <a:srgbClr val="CAE7F6"/>
          </a:solidFill>
          <a:ln cap="flat" cmpd="sng" w="25400">
            <a:solidFill>
              <a:srgbClr val="CAE7F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Dedicated function</a:t>
            </a:r>
            <a:r>
              <a:rPr b="0" i="0" lang="en-US" sz="2200" u="none" cap="none" strike="noStrike">
                <a:solidFill>
                  <a:srgbClr val="404040"/>
                </a:solidFill>
                <a:latin typeface="Open Sans"/>
                <a:ea typeface="Open Sans"/>
                <a:cs typeface="Open Sans"/>
                <a:sym typeface="Open Sans"/>
              </a:rPr>
              <a:t>: </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Embedded systems are designed for a specific task like controlling a traffic light or processing data from a medical device.</a:t>
            </a:r>
            <a:endParaRPr b="0" i="0" sz="2200" u="none" cap="none" strike="noStrike">
              <a:solidFill>
                <a:srgbClr val="404040"/>
              </a:solidFill>
              <a:latin typeface="Open Sans"/>
              <a:ea typeface="Open Sans"/>
              <a:cs typeface="Open Sans"/>
              <a:sym typeface="Open Sans"/>
            </a:endParaRPr>
          </a:p>
        </p:txBody>
      </p:sp>
      <p:sp>
        <p:nvSpPr>
          <p:cNvPr id="2539" name="Google Shape;2539;p336"/>
          <p:cNvSpPr/>
          <p:nvPr/>
        </p:nvSpPr>
        <p:spPr>
          <a:xfrm>
            <a:off x="11404848" y="5406676"/>
            <a:ext cx="3838013" cy="3440454"/>
          </a:xfrm>
          <a:prstGeom prst="roundRect">
            <a:avLst>
              <a:gd fmla="val 4396" name="adj"/>
            </a:avLst>
          </a:prstGeom>
          <a:solidFill>
            <a:srgbClr val="F4B081"/>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Variety in complexity: </a:t>
            </a:r>
            <a:endParaRPr/>
          </a:p>
          <a:p>
            <a:pPr indent="0" lvl="0" marL="0" marR="0" rtl="0" algn="ctr">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They can range from very simple devices with minimal components to more complex systems with multiple processors and a user interface.</a:t>
            </a:r>
            <a:endParaRPr/>
          </a:p>
        </p:txBody>
      </p:sp>
      <p:sp>
        <p:nvSpPr>
          <p:cNvPr id="2540" name="Google Shape;2540;p336"/>
          <p:cNvSpPr/>
          <p:nvPr/>
        </p:nvSpPr>
        <p:spPr>
          <a:xfrm>
            <a:off x="11478368" y="956574"/>
            <a:ext cx="3838013" cy="3604261"/>
          </a:xfrm>
          <a:prstGeom prst="roundRect">
            <a:avLst>
              <a:gd fmla="val 6429" name="adj"/>
            </a:avLst>
          </a:prstGeom>
          <a:solidFill>
            <a:srgbClr val="ACB8CA"/>
          </a:solidFill>
          <a:ln cap="flat" cmpd="sng" w="25400">
            <a:solidFill>
              <a:srgbClr val="FFE6C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i="0" lang="en-US" sz="2200" u="none" cap="none" strike="noStrike">
                <a:solidFill>
                  <a:srgbClr val="404040"/>
                </a:solidFill>
                <a:latin typeface="Open Sans"/>
                <a:ea typeface="Open Sans"/>
                <a:cs typeface="Open Sans"/>
                <a:sym typeface="Open Sans"/>
              </a:rPr>
              <a:t>Part of a larger system: </a:t>
            </a:r>
            <a:endParaRPr/>
          </a:p>
          <a:p>
            <a:pPr indent="0" lvl="0" marL="0" marR="0" rtl="0" algn="ctr">
              <a:lnSpc>
                <a:spcPct val="115000"/>
              </a:lnSpc>
              <a:spcBef>
                <a:spcPts val="0"/>
              </a:spcBef>
              <a:spcAft>
                <a:spcPts val="0"/>
              </a:spcAft>
              <a:buNone/>
            </a:pPr>
            <a:r>
              <a:t/>
            </a:r>
            <a:endParaRPr b="1" i="0" sz="2200" u="none" cap="none" strike="noStrike">
              <a:solidFill>
                <a:srgbClr val="404040"/>
              </a:solidFill>
              <a:latin typeface="Open Sans"/>
              <a:ea typeface="Open Sans"/>
              <a:cs typeface="Open Sans"/>
              <a:sym typeface="Open Sans"/>
            </a:endParaRPr>
          </a:p>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They are often integrated into a larger mechanical or electronic system such as a car or a washing machine.</a:t>
            </a:r>
            <a:endParaRPr b="0" i="0" sz="2200" u="none" cap="none" strike="noStrike">
              <a:solidFill>
                <a:srgbClr val="404040"/>
              </a:solidFill>
              <a:latin typeface="Open Sans"/>
              <a:ea typeface="Open Sans"/>
              <a:cs typeface="Open Sans"/>
              <a:sym typeface="Open Sans"/>
            </a:endParaRPr>
          </a:p>
        </p:txBody>
      </p:sp>
      <p:cxnSp>
        <p:nvCxnSpPr>
          <p:cNvPr id="2541" name="Google Shape;2541;p336"/>
          <p:cNvCxnSpPr/>
          <p:nvPr/>
        </p:nvCxnSpPr>
        <p:spPr>
          <a:xfrm>
            <a:off x="4998083" y="2173861"/>
            <a:ext cx="1577100" cy="14706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42" name="Google Shape;2542;p336"/>
          <p:cNvCxnSpPr/>
          <p:nvPr/>
        </p:nvCxnSpPr>
        <p:spPr>
          <a:xfrm flipH="1" rot="10800000">
            <a:off x="9560303" y="2315495"/>
            <a:ext cx="1918200" cy="15549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43" name="Google Shape;2543;p336"/>
          <p:cNvCxnSpPr>
            <a:stCxn id="2537" idx="3"/>
          </p:cNvCxnSpPr>
          <p:nvPr/>
        </p:nvCxnSpPr>
        <p:spPr>
          <a:xfrm flipH="1" rot="10800000">
            <a:off x="4848914" y="5094366"/>
            <a:ext cx="1861500" cy="1937100"/>
          </a:xfrm>
          <a:prstGeom prst="bentConnector2">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544" name="Google Shape;2544;p336"/>
          <p:cNvCxnSpPr/>
          <p:nvPr/>
        </p:nvCxnSpPr>
        <p:spPr>
          <a:xfrm>
            <a:off x="9457095" y="5251270"/>
            <a:ext cx="1947900" cy="1617900"/>
          </a:xfrm>
          <a:prstGeom prst="bentConnector3">
            <a:avLst>
              <a:gd fmla="val 50000" name="adj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47"/>
              </a:srgbClr>
            </a:outerShdw>
          </a:effectLst>
        </p:spPr>
      </p:cxnSp>
      <p:sp>
        <p:nvSpPr>
          <p:cNvPr id="2545" name="Google Shape;2545;p336"/>
          <p:cNvSpPr/>
          <p:nvPr/>
        </p:nvSpPr>
        <p:spPr>
          <a:xfrm>
            <a:off x="6285183" y="3017520"/>
            <a:ext cx="3511597" cy="3489960"/>
          </a:xfrm>
          <a:prstGeom prst="donut">
            <a:avLst>
              <a:gd fmla="val 25000" name="adj"/>
            </a:avLst>
          </a:prstGeom>
          <a:solidFill>
            <a:srgbClr val="F7CAAC"/>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2546" name="Google Shape;2546;p336"/>
          <p:cNvPicPr preferRelativeResize="0"/>
          <p:nvPr/>
        </p:nvPicPr>
        <p:blipFill rotWithShape="1">
          <a:blip r:embed="rId4">
            <a:alphaModFix/>
          </a:blip>
          <a:srcRect b="0" l="0" r="0" t="0"/>
          <a:stretch/>
        </p:blipFill>
        <p:spPr>
          <a:xfrm>
            <a:off x="6924237" y="3599933"/>
            <a:ext cx="2407526" cy="24075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sp>
        <p:nvSpPr>
          <p:cNvPr id="2551" name="Google Shape;2551;p33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Applications of Embedded System</a:t>
            </a:r>
            <a:endParaRPr/>
          </a:p>
        </p:txBody>
      </p:sp>
      <p:grpSp>
        <p:nvGrpSpPr>
          <p:cNvPr id="2552" name="Google Shape;2552;p337"/>
          <p:cNvGrpSpPr/>
          <p:nvPr/>
        </p:nvGrpSpPr>
        <p:grpSpPr>
          <a:xfrm>
            <a:off x="2797940" y="2199623"/>
            <a:ext cx="10660124" cy="5534250"/>
            <a:chOff x="3619443" y="2733790"/>
            <a:chExt cx="8981420" cy="4438276"/>
          </a:xfrm>
        </p:grpSpPr>
        <p:sp>
          <p:nvSpPr>
            <p:cNvPr id="2553" name="Google Shape;2553;p337"/>
            <p:cNvSpPr/>
            <p:nvPr/>
          </p:nvSpPr>
          <p:spPr>
            <a:xfrm>
              <a:off x="5874690" y="3742605"/>
              <a:ext cx="2203272" cy="1786385"/>
            </a:xfrm>
            <a:custGeom>
              <a:rect b="b" l="l" r="r" t="t"/>
              <a:pathLst>
                <a:path extrusionOk="0" h="396" w="475">
                  <a:moveTo>
                    <a:pt x="126" y="396"/>
                  </a:moveTo>
                  <a:cubicBezTo>
                    <a:pt x="126" y="396"/>
                    <a:pt x="0" y="278"/>
                    <a:pt x="76" y="153"/>
                  </a:cubicBezTo>
                  <a:cubicBezTo>
                    <a:pt x="168" y="0"/>
                    <a:pt x="475" y="73"/>
                    <a:pt x="475" y="73"/>
                  </a:cubicBezTo>
                  <a:cubicBezTo>
                    <a:pt x="475" y="73"/>
                    <a:pt x="318" y="70"/>
                    <a:pt x="225" y="182"/>
                  </a:cubicBezTo>
                  <a:cubicBezTo>
                    <a:pt x="160" y="261"/>
                    <a:pt x="126" y="396"/>
                    <a:pt x="126" y="396"/>
                  </a:cubicBezTo>
                  <a:close/>
                </a:path>
              </a:pathLst>
            </a:custGeom>
            <a:solidFill>
              <a:srgbClr val="146A7E"/>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2554" name="Google Shape;2554;p337"/>
            <p:cNvSpPr/>
            <p:nvPr/>
          </p:nvSpPr>
          <p:spPr>
            <a:xfrm>
              <a:off x="7166866" y="3165179"/>
              <a:ext cx="1918555" cy="1752277"/>
            </a:xfrm>
            <a:custGeom>
              <a:rect b="b" l="l" r="r" t="t"/>
              <a:pathLst>
                <a:path extrusionOk="0" h="388" w="413">
                  <a:moveTo>
                    <a:pt x="0" y="157"/>
                  </a:moveTo>
                  <a:cubicBezTo>
                    <a:pt x="0" y="157"/>
                    <a:pt x="73" y="0"/>
                    <a:pt x="215" y="33"/>
                  </a:cubicBezTo>
                  <a:cubicBezTo>
                    <a:pt x="389" y="74"/>
                    <a:pt x="414" y="388"/>
                    <a:pt x="414" y="388"/>
                  </a:cubicBezTo>
                  <a:cubicBezTo>
                    <a:pt x="414" y="388"/>
                    <a:pt x="370" y="238"/>
                    <a:pt x="234" y="184"/>
                  </a:cubicBezTo>
                  <a:cubicBezTo>
                    <a:pt x="139" y="146"/>
                    <a:pt x="0" y="157"/>
                    <a:pt x="0" y="157"/>
                  </a:cubicBezTo>
                  <a:close/>
                </a:path>
              </a:pathLst>
            </a:custGeom>
            <a:solidFill>
              <a:srgbClr val="146A7E"/>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2555" name="Google Shape;2555;p337"/>
            <p:cNvSpPr/>
            <p:nvPr/>
          </p:nvSpPr>
          <p:spPr>
            <a:xfrm>
              <a:off x="8564170" y="4037709"/>
              <a:ext cx="1349120" cy="2101879"/>
            </a:xfrm>
            <a:custGeom>
              <a:rect b="b" l="l" r="r" t="t"/>
              <a:pathLst>
                <a:path extrusionOk="0" h="466" w="291">
                  <a:moveTo>
                    <a:pt x="92" y="0"/>
                  </a:moveTo>
                  <a:cubicBezTo>
                    <a:pt x="92" y="0"/>
                    <a:pt x="264" y="21"/>
                    <a:pt x="276" y="167"/>
                  </a:cubicBezTo>
                  <a:cubicBezTo>
                    <a:pt x="291" y="345"/>
                    <a:pt x="0" y="466"/>
                    <a:pt x="0" y="466"/>
                  </a:cubicBezTo>
                  <a:cubicBezTo>
                    <a:pt x="0" y="466"/>
                    <a:pt x="129" y="377"/>
                    <a:pt x="138" y="231"/>
                  </a:cubicBezTo>
                  <a:cubicBezTo>
                    <a:pt x="144" y="129"/>
                    <a:pt x="92" y="0"/>
                    <a:pt x="92" y="0"/>
                  </a:cubicBezTo>
                  <a:close/>
                </a:path>
              </a:pathLst>
            </a:custGeom>
            <a:solidFill>
              <a:srgbClr val="146A7E"/>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2556" name="Google Shape;2556;p337"/>
            <p:cNvSpPr/>
            <p:nvPr/>
          </p:nvSpPr>
          <p:spPr>
            <a:xfrm>
              <a:off x="7223810" y="5833345"/>
              <a:ext cx="2334680" cy="1338721"/>
            </a:xfrm>
            <a:custGeom>
              <a:rect b="b" l="l" r="r" t="t"/>
              <a:pathLst>
                <a:path extrusionOk="0" h="296" w="503">
                  <a:moveTo>
                    <a:pt x="471" y="0"/>
                  </a:moveTo>
                  <a:cubicBezTo>
                    <a:pt x="471" y="0"/>
                    <a:pt x="504" y="170"/>
                    <a:pt x="370" y="226"/>
                  </a:cubicBezTo>
                  <a:cubicBezTo>
                    <a:pt x="205" y="296"/>
                    <a:pt x="0" y="56"/>
                    <a:pt x="0" y="56"/>
                  </a:cubicBezTo>
                  <a:cubicBezTo>
                    <a:pt x="0" y="56"/>
                    <a:pt x="124" y="151"/>
                    <a:pt x="266" y="115"/>
                  </a:cubicBezTo>
                  <a:cubicBezTo>
                    <a:pt x="365" y="89"/>
                    <a:pt x="471" y="0"/>
                    <a:pt x="471" y="0"/>
                  </a:cubicBezTo>
                  <a:close/>
                </a:path>
              </a:pathLst>
            </a:custGeom>
            <a:solidFill>
              <a:srgbClr val="146A7E"/>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2557" name="Google Shape;2557;p337"/>
            <p:cNvSpPr/>
            <p:nvPr/>
          </p:nvSpPr>
          <p:spPr>
            <a:xfrm>
              <a:off x="6159407" y="4764300"/>
              <a:ext cx="1686401" cy="2319314"/>
            </a:xfrm>
            <a:custGeom>
              <a:rect b="b" l="l" r="r" t="t"/>
              <a:pathLst>
                <a:path extrusionOk="0" h="514" w="363">
                  <a:moveTo>
                    <a:pt x="363" y="431"/>
                  </a:moveTo>
                  <a:cubicBezTo>
                    <a:pt x="363" y="431"/>
                    <a:pt x="212" y="514"/>
                    <a:pt x="116" y="404"/>
                  </a:cubicBezTo>
                  <a:cubicBezTo>
                    <a:pt x="0" y="269"/>
                    <a:pt x="164" y="0"/>
                    <a:pt x="164" y="0"/>
                  </a:cubicBezTo>
                  <a:cubicBezTo>
                    <a:pt x="164" y="0"/>
                    <a:pt x="112" y="147"/>
                    <a:pt x="190" y="271"/>
                  </a:cubicBezTo>
                  <a:cubicBezTo>
                    <a:pt x="245" y="357"/>
                    <a:pt x="363" y="431"/>
                    <a:pt x="363" y="431"/>
                  </a:cubicBezTo>
                  <a:close/>
                </a:path>
              </a:pathLst>
            </a:custGeom>
            <a:solidFill>
              <a:srgbClr val="146A7E"/>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200" u="none" cap="none" strike="noStrike">
                <a:solidFill>
                  <a:srgbClr val="404040"/>
                </a:solidFill>
                <a:latin typeface="Open Sans"/>
                <a:ea typeface="Open Sans"/>
                <a:cs typeface="Open Sans"/>
                <a:sym typeface="Open Sans"/>
              </a:endParaRPr>
            </a:p>
          </p:txBody>
        </p:sp>
        <p:sp>
          <p:nvSpPr>
            <p:cNvPr id="2558" name="Google Shape;2558;p337"/>
            <p:cNvSpPr txBox="1"/>
            <p:nvPr/>
          </p:nvSpPr>
          <p:spPr>
            <a:xfrm>
              <a:off x="9624304" y="5984832"/>
              <a:ext cx="2797081" cy="309510"/>
            </a:xfrm>
            <a:prstGeom prst="rect">
              <a:avLst/>
            </a:prstGeom>
            <a:noFill/>
            <a:ln>
              <a:noFill/>
            </a:ln>
          </p:spPr>
          <p:txBody>
            <a:bodyPr anchorCtr="0" anchor="t" bIns="0" lIns="0" spcFirstLastPara="1" rIns="0" wrap="square" tIns="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Industrial robots</a:t>
              </a:r>
              <a:endParaRPr b="0" i="0" sz="2200" u="none" cap="none" strike="noStrike">
                <a:solidFill>
                  <a:srgbClr val="404040"/>
                </a:solidFill>
                <a:latin typeface="Open Sans"/>
                <a:ea typeface="Open Sans"/>
                <a:cs typeface="Open Sans"/>
                <a:sym typeface="Open Sans"/>
              </a:endParaRPr>
            </a:p>
          </p:txBody>
        </p:sp>
        <p:sp>
          <p:nvSpPr>
            <p:cNvPr id="2559" name="Google Shape;2559;p337"/>
            <p:cNvSpPr txBox="1"/>
            <p:nvPr/>
          </p:nvSpPr>
          <p:spPr>
            <a:xfrm>
              <a:off x="3619443" y="6017814"/>
              <a:ext cx="3036300" cy="309510"/>
            </a:xfrm>
            <a:prstGeom prst="rect">
              <a:avLst/>
            </a:prstGeom>
            <a:noFill/>
            <a:ln>
              <a:noFill/>
            </a:ln>
          </p:spPr>
          <p:txBody>
            <a:bodyPr anchorCtr="0" anchor="t" bIns="0" lIns="0" spcFirstLastPara="1" rIns="0" wrap="square" tIns="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Gaming consoles</a:t>
              </a:r>
              <a:endParaRPr b="0" i="0" sz="2200" u="none" cap="none" strike="noStrike">
                <a:solidFill>
                  <a:srgbClr val="404040"/>
                </a:solidFill>
                <a:latin typeface="Open Sans"/>
                <a:ea typeface="Open Sans"/>
                <a:cs typeface="Open Sans"/>
                <a:sym typeface="Open Sans"/>
              </a:endParaRPr>
            </a:p>
          </p:txBody>
        </p:sp>
        <p:sp>
          <p:nvSpPr>
            <p:cNvPr id="2560" name="Google Shape;2560;p337"/>
            <p:cNvSpPr txBox="1"/>
            <p:nvPr/>
          </p:nvSpPr>
          <p:spPr>
            <a:xfrm>
              <a:off x="9803783" y="4145280"/>
              <a:ext cx="2797080" cy="619020"/>
            </a:xfrm>
            <a:prstGeom prst="rect">
              <a:avLst/>
            </a:prstGeom>
            <a:noFill/>
            <a:ln>
              <a:noFill/>
            </a:ln>
          </p:spPr>
          <p:txBody>
            <a:bodyPr anchorCtr="0" anchor="t" bIns="0" lIns="0" spcFirstLastPara="1" rIns="0" wrap="square" tIns="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Anti-lock braking system</a:t>
              </a:r>
              <a:endParaRPr b="0" i="0" sz="2200" u="none" cap="none" strike="noStrike">
                <a:solidFill>
                  <a:srgbClr val="404040"/>
                </a:solidFill>
                <a:latin typeface="Open Sans"/>
                <a:ea typeface="Open Sans"/>
                <a:cs typeface="Open Sans"/>
                <a:sym typeface="Open Sans"/>
              </a:endParaRPr>
            </a:p>
          </p:txBody>
        </p:sp>
        <p:sp>
          <p:nvSpPr>
            <p:cNvPr id="2561" name="Google Shape;2561;p337"/>
            <p:cNvSpPr txBox="1"/>
            <p:nvPr/>
          </p:nvSpPr>
          <p:spPr>
            <a:xfrm>
              <a:off x="3809527" y="4132028"/>
              <a:ext cx="2757300" cy="309510"/>
            </a:xfrm>
            <a:prstGeom prst="rect">
              <a:avLst/>
            </a:prstGeom>
            <a:noFill/>
            <a:ln>
              <a:noFill/>
            </a:ln>
          </p:spPr>
          <p:txBody>
            <a:bodyPr anchorCtr="0" anchor="t" bIns="0" lIns="0" spcFirstLastPara="1" rIns="0" wrap="square" tIns="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Thermostats</a:t>
              </a:r>
              <a:endParaRPr b="0" i="0" sz="2200" u="none" cap="none" strike="noStrike">
                <a:solidFill>
                  <a:srgbClr val="404040"/>
                </a:solidFill>
                <a:latin typeface="Open Sans"/>
                <a:ea typeface="Open Sans"/>
                <a:cs typeface="Open Sans"/>
                <a:sym typeface="Open Sans"/>
              </a:endParaRPr>
            </a:p>
          </p:txBody>
        </p:sp>
        <p:sp>
          <p:nvSpPr>
            <p:cNvPr id="2562" name="Google Shape;2562;p337"/>
            <p:cNvSpPr txBox="1"/>
            <p:nvPr/>
          </p:nvSpPr>
          <p:spPr>
            <a:xfrm>
              <a:off x="6655743" y="2733790"/>
              <a:ext cx="2819700" cy="309510"/>
            </a:xfrm>
            <a:prstGeom prst="rect">
              <a:avLst/>
            </a:prstGeom>
            <a:noFill/>
            <a:ln>
              <a:noFill/>
            </a:ln>
          </p:spPr>
          <p:txBody>
            <a:bodyPr anchorCtr="0" anchor="t" bIns="0" lIns="0" spcFirstLastPara="1" rIns="0" wrap="square" tIns="0">
              <a:spAutoFit/>
            </a:bodyPr>
            <a:lstStyle/>
            <a:p>
              <a:pPr indent="0" lvl="0" marL="0" marR="0" rtl="0" algn="ctr">
                <a:lnSpc>
                  <a:spcPct val="114000"/>
                </a:lnSpc>
                <a:spcBef>
                  <a:spcPts val="0"/>
                </a:spcBef>
                <a:spcAft>
                  <a:spcPts val="0"/>
                </a:spcAft>
                <a:buClr>
                  <a:srgbClr val="000000"/>
                </a:buClr>
                <a:buSzPts val="2200"/>
                <a:buFont typeface="Arial"/>
                <a:buNone/>
              </a:pPr>
              <a:r>
                <a:rPr b="1" i="0" lang="en-US" sz="2200" u="none" cap="none" strike="noStrike">
                  <a:solidFill>
                    <a:srgbClr val="404040"/>
                  </a:solidFill>
                  <a:latin typeface="Open Sans"/>
                  <a:ea typeface="Open Sans"/>
                  <a:cs typeface="Open Sans"/>
                  <a:sym typeface="Open Sans"/>
                </a:rPr>
                <a:t>Smartphones</a:t>
              </a:r>
              <a:endParaRPr b="0" i="0" sz="2200" u="none" cap="none" strike="noStrike">
                <a:solidFill>
                  <a:srgbClr val="404040"/>
                </a:solidFill>
                <a:latin typeface="Open Sans"/>
                <a:ea typeface="Open Sans"/>
                <a:cs typeface="Open Sans"/>
                <a:sym typeface="Open Sans"/>
              </a:endParaRPr>
            </a:p>
          </p:txBody>
        </p:sp>
      </p:grpSp>
      <p:pic>
        <p:nvPicPr>
          <p:cNvPr id="2563" name="Google Shape;2563;p337"/>
          <p:cNvPicPr preferRelativeResize="0"/>
          <p:nvPr/>
        </p:nvPicPr>
        <p:blipFill rotWithShape="1">
          <a:blip r:embed="rId3">
            <a:alphaModFix/>
          </a:blip>
          <a:srcRect b="0" l="0" r="0" t="0"/>
          <a:stretch/>
        </p:blipFill>
        <p:spPr>
          <a:xfrm>
            <a:off x="6843854" y="3943136"/>
            <a:ext cx="2568291" cy="2568291"/>
          </a:xfrm>
          <a:prstGeom prst="rect">
            <a:avLst/>
          </a:prstGeom>
          <a:noFill/>
          <a:ln>
            <a:noFill/>
          </a:ln>
        </p:spPr>
      </p:pic>
      <p:sp>
        <p:nvSpPr>
          <p:cNvPr id="2564" name="Google Shape;2564;p337"/>
          <p:cNvSpPr/>
          <p:nvPr/>
        </p:nvSpPr>
        <p:spPr>
          <a:xfrm>
            <a:off x="4381500" y="816324"/>
            <a:ext cx="748911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33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Comparison Between RTOS and Embedded System</a:t>
            </a:r>
            <a:endParaRPr/>
          </a:p>
        </p:txBody>
      </p:sp>
      <p:graphicFrame>
        <p:nvGraphicFramePr>
          <p:cNvPr id="2571" name="Google Shape;2571;p338"/>
          <p:cNvGraphicFramePr/>
          <p:nvPr/>
        </p:nvGraphicFramePr>
        <p:xfrm>
          <a:off x="1249680" y="1249114"/>
          <a:ext cx="3000000" cy="3000000"/>
        </p:xfrm>
        <a:graphic>
          <a:graphicData uri="http://schemas.openxmlformats.org/drawingml/2006/table">
            <a:tbl>
              <a:tblPr bandRow="1" firstRow="1">
                <a:noFill/>
                <a:tableStyleId>{80B0DEE2-AA42-4A61-89E0-6D180AE4D3EC}</a:tableStyleId>
              </a:tblPr>
              <a:tblGrid>
                <a:gridCol w="914400"/>
                <a:gridCol w="1844050"/>
                <a:gridCol w="5166350"/>
                <a:gridCol w="6370325"/>
              </a:tblGrid>
              <a:tr h="641475">
                <a:tc>
                  <a:txBody>
                    <a:bodyPr/>
                    <a:lstStyle/>
                    <a:p>
                      <a:pPr indent="0" lvl="0" marL="0" marR="0" rtl="0" algn="ctr">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S.no</a:t>
                      </a:r>
                      <a:endParaRPr/>
                    </a:p>
                  </a:txBody>
                  <a:tcPr marT="45725" marB="45725" marR="91450" marL="91450" anchor="ctr">
                    <a:solidFill>
                      <a:schemeClr val="accent1"/>
                    </a:solidFill>
                  </a:tcPr>
                </a:tc>
                <a:tc>
                  <a:txBody>
                    <a:bodyPr/>
                    <a:lstStyle/>
                    <a:p>
                      <a:pPr indent="0" lvl="0" marL="0" marR="0" rtl="0" algn="ctr">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Feature</a:t>
                      </a:r>
                      <a:endParaRPr/>
                    </a:p>
                  </a:txBody>
                  <a:tcPr marT="15250" marB="15250" marR="22850" marL="22850" anchor="ctr">
                    <a:solidFill>
                      <a:schemeClr val="accent1"/>
                    </a:solidFill>
                  </a:tcPr>
                </a:tc>
                <a:tc>
                  <a:txBody>
                    <a:bodyPr/>
                    <a:lstStyle/>
                    <a:p>
                      <a:pPr indent="0" lvl="0" marL="0" marR="0" rtl="0" algn="ctr">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Embedded system</a:t>
                      </a:r>
                      <a:endParaRPr/>
                    </a:p>
                  </a:txBody>
                  <a:tcPr marT="15250" marB="15250" marR="22850" marL="22850" anchor="ctr">
                    <a:solidFill>
                      <a:schemeClr val="accent1"/>
                    </a:solidFill>
                  </a:tcPr>
                </a:tc>
                <a:tc>
                  <a:txBody>
                    <a:bodyPr/>
                    <a:lstStyle/>
                    <a:p>
                      <a:pPr indent="0" lvl="0" marL="0" marR="0" rtl="0" algn="ctr">
                        <a:lnSpc>
                          <a:spcPct val="100000"/>
                        </a:lnSpc>
                        <a:spcBef>
                          <a:spcPts val="0"/>
                        </a:spcBef>
                        <a:spcAft>
                          <a:spcPts val="0"/>
                        </a:spcAft>
                        <a:buNone/>
                      </a:pPr>
                      <a:r>
                        <a:rPr b="1" i="0" lang="en-US" sz="2000" u="none" cap="none" strike="noStrike">
                          <a:solidFill>
                            <a:srgbClr val="3F3F3F"/>
                          </a:solidFill>
                          <a:latin typeface="Open Sans"/>
                          <a:ea typeface="Open Sans"/>
                          <a:cs typeface="Open Sans"/>
                          <a:sym typeface="Open Sans"/>
                        </a:rPr>
                        <a:t>RTOS (Real-time operating system)</a:t>
                      </a:r>
                      <a:endParaRPr/>
                    </a:p>
                  </a:txBody>
                  <a:tcPr marT="15250" marB="15250" marR="22850" marL="22850" anchor="ctr">
                    <a:solidFill>
                      <a:schemeClr val="accent1"/>
                    </a:solidFill>
                  </a:tcPr>
                </a:tc>
              </a:tr>
              <a:tr h="946950">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1</a:t>
                      </a:r>
                      <a:endParaRPr/>
                    </a:p>
                  </a:txBody>
                  <a:tcPr marT="45725" marB="45725" marR="91450" marL="914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Purpose</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Dedicated computer for a specific task</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Software for managing tasks in an embedded system</a:t>
                      </a:r>
                      <a:endParaRPr/>
                    </a:p>
                  </a:txBody>
                  <a:tcPr marT="15250" marB="15250" marR="22850" marL="22850" anchor="ctr"/>
                </a:tc>
              </a:tr>
              <a:tr h="1252400">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2</a:t>
                      </a:r>
                      <a:endParaRPr/>
                    </a:p>
                  </a:txBody>
                  <a:tcPr marT="45725" marB="45725" marR="91450" marL="914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Focus</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Efficiency in performing one function</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Meeting real-time deadlines and deterministic performance</a:t>
                      </a:r>
                      <a:endParaRPr/>
                    </a:p>
                  </a:txBody>
                  <a:tcPr marT="15250" marB="15250" marR="22850" marL="22850" anchor="ctr"/>
                </a:tc>
              </a:tr>
              <a:tr h="946950">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3</a:t>
                      </a:r>
                      <a:endParaRPr/>
                    </a:p>
                  </a:txBody>
                  <a:tcPr marT="45725" marB="45725" marR="91450" marL="914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Examples</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Traffic light controller, thermostat, washing machine</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Industrial control systems, robotics, medical devices, avionics</a:t>
                      </a:r>
                      <a:endParaRPr/>
                    </a:p>
                  </a:txBody>
                  <a:tcPr marT="15250" marB="15250" marR="22850" marL="22850" anchor="ctr"/>
                </a:tc>
              </a:tr>
              <a:tr h="641475">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4</a:t>
                      </a:r>
                      <a:endParaRPr/>
                    </a:p>
                  </a:txBody>
                  <a:tcPr marT="45725" marB="45725" marR="91450" marL="914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Complexity</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Simple to complex</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Typically lightweight and focused</a:t>
                      </a:r>
                      <a:endParaRPr/>
                    </a:p>
                  </a:txBody>
                  <a:tcPr marT="15250" marB="15250" marR="22850" marL="22850" anchor="ctr"/>
                </a:tc>
              </a:tr>
              <a:tr h="946950">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5</a:t>
                      </a:r>
                      <a:endParaRPr/>
                    </a:p>
                  </a:txBody>
                  <a:tcPr marT="45725" marB="45725" marR="91450" marL="914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Resource usage</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Optimized for limited resources (memory, processing)</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Minimizes overhead while providing real-time functionality</a:t>
                      </a:r>
                      <a:endParaRPr/>
                    </a:p>
                  </a:txBody>
                  <a:tcPr marT="15250" marB="15250" marR="22850" marL="22850" anchor="ctr"/>
                </a:tc>
              </a:tr>
              <a:tr h="946950">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6</a:t>
                      </a:r>
                      <a:endParaRPr/>
                    </a:p>
                  </a:txBody>
                  <a:tcPr marT="45725" marB="45725" marR="91450" marL="914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Timing constraints</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May or may not have strict timing requirements</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Designed for guaranteed task completion within deadlines</a:t>
                      </a:r>
                      <a:endParaRPr/>
                    </a:p>
                  </a:txBody>
                  <a:tcPr marT="15250" marB="15250" marR="22850" marL="22850" anchor="ctr"/>
                </a:tc>
              </a:tr>
              <a:tr h="946950">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8</a:t>
                      </a:r>
                      <a:endParaRPr/>
                    </a:p>
                  </a:txBody>
                  <a:tcPr marT="45725" marB="45725" marR="91450" marL="914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RTOS usage</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Can function without an RTOS (for simpler tasks)</a:t>
                      </a:r>
                      <a:endParaRPr/>
                    </a:p>
                  </a:txBody>
                  <a:tcPr marT="15250" marB="15250" marR="22850" marL="22850" anchor="ctr"/>
                </a:tc>
                <a:tc>
                  <a:txBody>
                    <a:bodyPr/>
                    <a:lstStyle/>
                    <a:p>
                      <a:pPr indent="0" lvl="0" marL="0" marR="0" rtl="0" algn="l">
                        <a:lnSpc>
                          <a:spcPct val="100000"/>
                        </a:lnSpc>
                        <a:spcBef>
                          <a:spcPts val="0"/>
                        </a:spcBef>
                        <a:spcAft>
                          <a:spcPts val="0"/>
                        </a:spcAft>
                        <a:buNone/>
                      </a:pPr>
                      <a:r>
                        <a:rPr b="0" i="0" lang="en-US" sz="2000" u="none" cap="none" strike="noStrike">
                          <a:solidFill>
                            <a:srgbClr val="3F3F3F"/>
                          </a:solidFill>
                          <a:latin typeface="Open Sans"/>
                          <a:ea typeface="Open Sans"/>
                          <a:cs typeface="Open Sans"/>
                          <a:sym typeface="Open Sans"/>
                        </a:rPr>
                        <a:t>Designed for embedded systems with strict timing constraints</a:t>
                      </a:r>
                      <a:endParaRPr/>
                    </a:p>
                  </a:txBody>
                  <a:tcPr marT="15250" marB="15250" marR="22850" marL="22850" anchor="ctr"/>
                </a:tc>
              </a:tr>
            </a:tbl>
          </a:graphicData>
        </a:graphic>
      </p:graphicFrame>
      <p:sp>
        <p:nvSpPr>
          <p:cNvPr id="2572" name="Google Shape;2572;p338"/>
          <p:cNvSpPr/>
          <p:nvPr/>
        </p:nvSpPr>
        <p:spPr>
          <a:xfrm>
            <a:off x="2565400" y="816324"/>
            <a:ext cx="111304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210"/>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sz="2816">
                <a:solidFill>
                  <a:srgbClr val="3F3F3F"/>
                </a:solidFill>
              </a:rPr>
              <a:t>Industrial Control System</a:t>
            </a:r>
            <a:r>
              <a:rPr lang="en-US">
                <a:solidFill>
                  <a:srgbClr val="3F3F3F"/>
                </a:solidFill>
              </a:rPr>
              <a:t> (ICS)</a:t>
            </a:r>
            <a:endParaRPr>
              <a:solidFill>
                <a:srgbClr val="3F3F3F"/>
              </a:solidFill>
            </a:endParaRPr>
          </a:p>
        </p:txBody>
      </p:sp>
      <p:pic>
        <p:nvPicPr>
          <p:cNvPr id="2578" name="Google Shape;2578;p210"/>
          <p:cNvPicPr preferRelativeResize="0"/>
          <p:nvPr/>
        </p:nvPicPr>
        <p:blipFill rotWithShape="1">
          <a:blip r:embed="rId3">
            <a:alphaModFix/>
          </a:blip>
          <a:srcRect b="0" l="0" r="0" t="0"/>
          <a:stretch/>
        </p:blipFill>
        <p:spPr>
          <a:xfrm>
            <a:off x="4209772" y="874681"/>
            <a:ext cx="7836456" cy="365760"/>
          </a:xfrm>
          <a:prstGeom prst="rect">
            <a:avLst/>
          </a:prstGeom>
          <a:noFill/>
          <a:ln>
            <a:noFill/>
          </a:ln>
        </p:spPr>
      </p:pic>
      <p:grpSp>
        <p:nvGrpSpPr>
          <p:cNvPr id="2579" name="Google Shape;2579;p210"/>
          <p:cNvGrpSpPr/>
          <p:nvPr/>
        </p:nvGrpSpPr>
        <p:grpSpPr>
          <a:xfrm>
            <a:off x="1597444" y="3051292"/>
            <a:ext cx="13061113" cy="2735800"/>
            <a:chOff x="1659773" y="1644525"/>
            <a:chExt cx="13061113" cy="2735800"/>
          </a:xfrm>
        </p:grpSpPr>
        <p:sp>
          <p:nvSpPr>
            <p:cNvPr id="2580" name="Google Shape;2580;p210"/>
            <p:cNvSpPr txBox="1"/>
            <p:nvPr/>
          </p:nvSpPr>
          <p:spPr>
            <a:xfrm>
              <a:off x="2221748" y="2188802"/>
              <a:ext cx="12499138" cy="1929695"/>
            </a:xfrm>
            <a:prstGeom prst="rect">
              <a:avLst/>
            </a:prstGeom>
            <a:noFill/>
            <a:ln>
              <a:noFill/>
            </a:ln>
          </p:spPr>
          <p:txBody>
            <a:bodyPr anchorCtr="0" anchor="b" bIns="0" lIns="0" spcFirstLastPara="1" rIns="0" wrap="square" tIns="0">
              <a:spAutoFit/>
            </a:bodyPr>
            <a:lstStyle/>
            <a:p>
              <a:pPr indent="12700" lvl="0" marL="0" marR="374015"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Industrial control system (ICS) is a general term that encompasses several types of </a:t>
              </a:r>
              <a:endParaRPr/>
            </a:p>
            <a:p>
              <a:pPr indent="12700" lvl="0" marL="0" marR="374015" rtl="0" algn="l">
                <a:lnSpc>
                  <a:spcPct val="115000"/>
                </a:lnSpc>
                <a:spcBef>
                  <a:spcPts val="0"/>
                </a:spcBef>
                <a:spcAft>
                  <a:spcPts val="0"/>
                </a:spcAft>
                <a:buClr>
                  <a:srgbClr val="000000"/>
                </a:buClr>
                <a:buSzPts val="2200"/>
                <a:buFont typeface="Arial"/>
                <a:buNone/>
              </a:pPr>
              <a:r>
                <a:rPr b="0" i="0" lang="en-US" sz="2200" u="none" cap="none" strike="noStrike">
                  <a:solidFill>
                    <a:srgbClr val="404040"/>
                  </a:solidFill>
                  <a:latin typeface="Open Sans"/>
                  <a:ea typeface="Open Sans"/>
                  <a:cs typeface="Open Sans"/>
                  <a:sym typeface="Open Sans"/>
                </a:rPr>
                <a:t>control systems, including </a:t>
              </a:r>
              <a:r>
                <a:rPr b="1" i="0" lang="en-US" sz="2200" u="none" cap="none" strike="noStrike">
                  <a:solidFill>
                    <a:srgbClr val="404040"/>
                  </a:solidFill>
                  <a:latin typeface="Open Sans"/>
                  <a:ea typeface="Open Sans"/>
                  <a:cs typeface="Open Sans"/>
                  <a:sym typeface="Open Sans"/>
                </a:rPr>
                <a:t>supervisory control and data acquisition (SCADA) systems, distributed control systems (DCS), </a:t>
              </a:r>
              <a:r>
                <a:rPr b="0" i="0" lang="en-US" sz="2200" u="none" cap="none" strike="noStrike">
                  <a:solidFill>
                    <a:srgbClr val="404040"/>
                  </a:solidFill>
                  <a:latin typeface="Open Sans"/>
                  <a:ea typeface="Open Sans"/>
                  <a:cs typeface="Open Sans"/>
                  <a:sym typeface="Open Sans"/>
                </a:rPr>
                <a:t>and other control system configurations such as </a:t>
              </a:r>
              <a:r>
                <a:rPr b="1" i="0" lang="en-US" sz="2200" u="none" cap="none" strike="noStrike">
                  <a:solidFill>
                    <a:srgbClr val="404040"/>
                  </a:solidFill>
                  <a:latin typeface="Open Sans"/>
                  <a:ea typeface="Open Sans"/>
                  <a:cs typeface="Open Sans"/>
                  <a:sym typeface="Open Sans"/>
                </a:rPr>
                <a:t>programmable logic controllers (PLC)</a:t>
              </a:r>
              <a:r>
                <a:rPr b="0" i="0" lang="en-US" sz="2200" u="none" cap="none" strike="noStrike">
                  <a:solidFill>
                    <a:srgbClr val="404040"/>
                  </a:solidFill>
                  <a:latin typeface="Open Sans"/>
                  <a:ea typeface="Open Sans"/>
                  <a:cs typeface="Open Sans"/>
                  <a:sym typeface="Open Sans"/>
                </a:rPr>
                <a:t> often found in the industrial sectors and critical infrastructures.									  ~ NIST</a:t>
              </a:r>
              <a:endParaRPr b="0" i="0" sz="2200" u="none" cap="none" strike="noStrike">
                <a:solidFill>
                  <a:srgbClr val="404040"/>
                </a:solidFill>
                <a:latin typeface="Open Sans"/>
                <a:ea typeface="Open Sans"/>
                <a:cs typeface="Open Sans"/>
                <a:sym typeface="Open Sans"/>
              </a:endParaRPr>
            </a:p>
          </p:txBody>
        </p:sp>
        <p:pic>
          <p:nvPicPr>
            <p:cNvPr id="2581" name="Google Shape;2581;p210"/>
            <p:cNvPicPr preferRelativeResize="0"/>
            <p:nvPr/>
          </p:nvPicPr>
          <p:blipFill rotWithShape="1">
            <a:blip r:embed="rId4">
              <a:alphaModFix/>
            </a:blip>
            <a:srcRect b="0" l="0" r="0" t="0"/>
            <a:stretch/>
          </p:blipFill>
          <p:spPr>
            <a:xfrm>
              <a:off x="1659773" y="1644525"/>
              <a:ext cx="561975" cy="466725"/>
            </a:xfrm>
            <a:prstGeom prst="rect">
              <a:avLst/>
            </a:prstGeom>
            <a:noFill/>
            <a:ln>
              <a:noFill/>
            </a:ln>
          </p:spPr>
        </p:pic>
        <p:pic>
          <p:nvPicPr>
            <p:cNvPr id="2582" name="Google Shape;2582;p210"/>
            <p:cNvPicPr preferRelativeResize="0"/>
            <p:nvPr/>
          </p:nvPicPr>
          <p:blipFill rotWithShape="1">
            <a:blip r:embed="rId5">
              <a:alphaModFix/>
            </a:blip>
            <a:srcRect b="0" l="0" r="0" t="0"/>
            <a:stretch/>
          </p:blipFill>
          <p:spPr>
            <a:xfrm>
              <a:off x="13843775" y="3913600"/>
              <a:ext cx="561975" cy="466725"/>
            </a:xfrm>
            <a:prstGeom prst="rect">
              <a:avLst/>
            </a:prstGeom>
            <a:noFill/>
            <a:ln>
              <a:noFill/>
            </a:ln>
          </p:spPr>
        </p:pic>
        <p:grpSp>
          <p:nvGrpSpPr>
            <p:cNvPr id="2583" name="Google Shape;2583;p210"/>
            <p:cNvGrpSpPr/>
            <p:nvPr/>
          </p:nvGrpSpPr>
          <p:grpSpPr>
            <a:xfrm>
              <a:off x="2402958" y="1828800"/>
              <a:ext cx="11674549" cy="2042270"/>
              <a:chOff x="2402958" y="1828800"/>
              <a:chExt cx="11674549" cy="2042270"/>
            </a:xfrm>
          </p:grpSpPr>
          <p:cxnSp>
            <p:nvCxnSpPr>
              <p:cNvPr id="2584" name="Google Shape;2584;p210"/>
              <p:cNvCxnSpPr/>
              <p:nvPr/>
            </p:nvCxnSpPr>
            <p:spPr>
              <a:xfrm>
                <a:off x="2402958" y="1828800"/>
                <a:ext cx="11653284" cy="0"/>
              </a:xfrm>
              <a:prstGeom prst="straightConnector1">
                <a:avLst/>
              </a:prstGeom>
              <a:noFill/>
              <a:ln cap="flat" cmpd="sng" w="38100">
                <a:solidFill>
                  <a:srgbClr val="7F7F7F"/>
                </a:solidFill>
                <a:prstDash val="solid"/>
                <a:round/>
                <a:headEnd len="sm" w="sm" type="none"/>
                <a:tailEnd len="sm" w="sm" type="none"/>
              </a:ln>
            </p:spPr>
          </p:cxnSp>
          <p:cxnSp>
            <p:nvCxnSpPr>
              <p:cNvPr id="2585" name="Google Shape;2585;p210"/>
              <p:cNvCxnSpPr/>
              <p:nvPr/>
            </p:nvCxnSpPr>
            <p:spPr>
              <a:xfrm>
                <a:off x="14077507" y="1828800"/>
                <a:ext cx="0" cy="2042270"/>
              </a:xfrm>
              <a:prstGeom prst="straightConnector1">
                <a:avLst/>
              </a:prstGeom>
              <a:noFill/>
              <a:ln cap="flat" cmpd="sng" w="38100">
                <a:solidFill>
                  <a:srgbClr val="7F7F7F"/>
                </a:solidFill>
                <a:prstDash val="solid"/>
                <a:round/>
                <a:headEnd len="sm" w="sm" type="none"/>
                <a:tailEnd len="sm" w="sm" type="none"/>
              </a:ln>
            </p:spPr>
          </p:cxnSp>
        </p:grpSp>
        <p:grpSp>
          <p:nvGrpSpPr>
            <p:cNvPr id="2586" name="Google Shape;2586;p210"/>
            <p:cNvGrpSpPr/>
            <p:nvPr/>
          </p:nvGrpSpPr>
          <p:grpSpPr>
            <a:xfrm rot="10800000">
              <a:off x="1850250" y="2296936"/>
              <a:ext cx="11674549" cy="2042270"/>
              <a:chOff x="2402958" y="1828800"/>
              <a:chExt cx="11674549" cy="2042270"/>
            </a:xfrm>
          </p:grpSpPr>
          <p:cxnSp>
            <p:nvCxnSpPr>
              <p:cNvPr id="2587" name="Google Shape;2587;p210"/>
              <p:cNvCxnSpPr/>
              <p:nvPr/>
            </p:nvCxnSpPr>
            <p:spPr>
              <a:xfrm>
                <a:off x="2402958" y="1828800"/>
                <a:ext cx="11653284" cy="0"/>
              </a:xfrm>
              <a:prstGeom prst="straightConnector1">
                <a:avLst/>
              </a:prstGeom>
              <a:noFill/>
              <a:ln cap="flat" cmpd="sng" w="38100">
                <a:solidFill>
                  <a:srgbClr val="7F7F7F"/>
                </a:solidFill>
                <a:prstDash val="solid"/>
                <a:round/>
                <a:headEnd len="sm" w="sm" type="none"/>
                <a:tailEnd len="sm" w="sm" type="none"/>
              </a:ln>
            </p:spPr>
          </p:cxnSp>
          <p:cxnSp>
            <p:nvCxnSpPr>
              <p:cNvPr id="2588" name="Google Shape;2588;p210"/>
              <p:cNvCxnSpPr/>
              <p:nvPr/>
            </p:nvCxnSpPr>
            <p:spPr>
              <a:xfrm>
                <a:off x="14077507" y="1828800"/>
                <a:ext cx="0" cy="2042270"/>
              </a:xfrm>
              <a:prstGeom prst="straightConnector1">
                <a:avLst/>
              </a:prstGeom>
              <a:noFill/>
              <a:ln cap="flat" cmpd="sng" w="38100">
                <a:solidFill>
                  <a:srgbClr val="7F7F7F"/>
                </a:solidFill>
                <a:prstDash val="solid"/>
                <a:round/>
                <a:headEnd len="sm" w="sm" type="none"/>
                <a:tailEnd len="sm" w="sm" type="none"/>
              </a:ln>
            </p:spPr>
          </p:cxnSp>
        </p:gr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211"/>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557" lvl="0" marL="0" rtl="0" algn="ctr">
              <a:lnSpc>
                <a:spcPct val="90000"/>
              </a:lnSpc>
              <a:spcBef>
                <a:spcPts val="0"/>
              </a:spcBef>
              <a:spcAft>
                <a:spcPts val="0"/>
              </a:spcAft>
              <a:buSzPts val="4400"/>
              <a:buNone/>
            </a:pPr>
            <a:r>
              <a:rPr lang="en-US" sz="2912">
                <a:solidFill>
                  <a:srgbClr val="3F3F3F"/>
                </a:solidFill>
              </a:rPr>
              <a:t>Programmable </a:t>
            </a:r>
            <a:r>
              <a:rPr lang="en-US">
                <a:solidFill>
                  <a:srgbClr val="3F3F3F"/>
                </a:solidFill>
              </a:rPr>
              <a:t>Logic </a:t>
            </a:r>
            <a:r>
              <a:rPr lang="en-US" sz="2912">
                <a:solidFill>
                  <a:srgbClr val="3F3F3F"/>
                </a:solidFill>
              </a:rPr>
              <a:t>Controller </a:t>
            </a:r>
            <a:r>
              <a:rPr lang="en-US">
                <a:solidFill>
                  <a:srgbClr val="3F3F3F"/>
                </a:solidFill>
              </a:rPr>
              <a:t>(PLC)</a:t>
            </a:r>
            <a:endParaRPr>
              <a:solidFill>
                <a:srgbClr val="3F3F3F"/>
              </a:solidFill>
            </a:endParaRPr>
          </a:p>
        </p:txBody>
      </p:sp>
      <p:grpSp>
        <p:nvGrpSpPr>
          <p:cNvPr id="2594" name="Google Shape;2594;p211"/>
          <p:cNvGrpSpPr/>
          <p:nvPr/>
        </p:nvGrpSpPr>
        <p:grpSpPr>
          <a:xfrm>
            <a:off x="1350833" y="2819865"/>
            <a:ext cx="13149392" cy="5425986"/>
            <a:chOff x="1417508" y="2353996"/>
            <a:chExt cx="13149392" cy="5425986"/>
          </a:xfrm>
        </p:grpSpPr>
        <p:sp>
          <p:nvSpPr>
            <p:cNvPr id="2595" name="Google Shape;2595;p211"/>
            <p:cNvSpPr/>
            <p:nvPr/>
          </p:nvSpPr>
          <p:spPr>
            <a:xfrm>
              <a:off x="1417508" y="2353996"/>
              <a:ext cx="13149392" cy="5425986"/>
            </a:xfrm>
            <a:prstGeom prst="roundRect">
              <a:avLst>
                <a:gd fmla="val 3220" name="adj"/>
              </a:avLst>
            </a:prstGeom>
            <a:solidFill>
              <a:srgbClr val="EAF7FC"/>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60950" lIns="91425" spcFirstLastPara="1" rIns="121900" wrap="square" tIns="60950">
              <a:noAutofit/>
            </a:bodyPr>
            <a:lstStyle/>
            <a:p>
              <a:pPr indent="-292100" lvl="0" marL="2921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2596" name="Google Shape;2596;p211"/>
            <p:cNvSpPr txBox="1"/>
            <p:nvPr/>
          </p:nvSpPr>
          <p:spPr>
            <a:xfrm>
              <a:off x="1521559" y="3081431"/>
              <a:ext cx="8577509" cy="3881535"/>
            </a:xfrm>
            <a:prstGeom prst="rect">
              <a:avLst/>
            </a:prstGeom>
            <a:noFill/>
            <a:ln>
              <a:noFill/>
            </a:ln>
          </p:spPr>
          <p:txBody>
            <a:bodyPr anchorCtr="0" anchor="t" bIns="45700" lIns="91425" spcFirstLastPara="1" rIns="91425" wrap="square" tIns="45700">
              <a:spAutoFit/>
            </a:bodyPr>
            <a:lstStyle/>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A PLC can be programmed as per the process that needs to be controlled.</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PLCs have evolved into controllers with the capability of controlling complex processes, and they are used substantially in SCADA systems and DCS.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PLCs are also used as the primary controller in smaller system configurations.</a:t>
              </a:r>
              <a:endParaRPr/>
            </a:p>
            <a:p>
              <a:pPr indent="-279400" lvl="0" marL="342900" marR="0" rtl="0" algn="l">
                <a:lnSpc>
                  <a:spcPct val="114000"/>
                </a:lnSpc>
                <a:spcBef>
                  <a:spcPts val="0"/>
                </a:spcBef>
                <a:spcAft>
                  <a:spcPts val="0"/>
                </a:spcAft>
                <a:buClr>
                  <a:srgbClr val="000000"/>
                </a:buClr>
                <a:buSzPts val="1000"/>
                <a:buFont typeface="Arial"/>
                <a:buNone/>
              </a:pPr>
              <a:r>
                <a:t/>
              </a:r>
              <a:endParaRPr b="0" i="0" sz="1000" u="none" cap="none" strike="noStrike">
                <a:solidFill>
                  <a:srgbClr val="3F3F3F"/>
                </a:solidFill>
                <a:latin typeface="Open Sans"/>
                <a:ea typeface="Open Sans"/>
                <a:cs typeface="Open Sans"/>
                <a:sym typeface="Open Sans"/>
              </a:endParaRPr>
            </a:p>
            <a:p>
              <a:pPr indent="-342900" lvl="0" marL="342900" marR="0" rtl="0" algn="l">
                <a:lnSpc>
                  <a:spcPct val="114000"/>
                </a:lnSpc>
                <a:spcBef>
                  <a:spcPts val="0"/>
                </a:spcBef>
                <a:spcAft>
                  <a:spcPts val="0"/>
                </a:spcAft>
                <a:buClr>
                  <a:srgbClr val="000000"/>
                </a:buClr>
                <a:buSzPts val="2200"/>
                <a:buFont typeface="Arial"/>
                <a:buChar char="•"/>
              </a:pPr>
              <a:r>
                <a:rPr b="0" i="0" lang="en-US" sz="2200" u="none" cap="none" strike="noStrike">
                  <a:solidFill>
                    <a:srgbClr val="3F3F3F"/>
                  </a:solidFill>
                  <a:latin typeface="Open Sans"/>
                  <a:ea typeface="Open Sans"/>
                  <a:cs typeface="Open Sans"/>
                  <a:sym typeface="Open Sans"/>
                </a:rPr>
                <a:t>PLCs are used extensively in almost all industrial processes.</a:t>
              </a:r>
              <a:endParaRPr/>
            </a:p>
          </p:txBody>
        </p:sp>
        <p:grpSp>
          <p:nvGrpSpPr>
            <p:cNvPr id="2597" name="Google Shape;2597;p211"/>
            <p:cNvGrpSpPr/>
            <p:nvPr/>
          </p:nvGrpSpPr>
          <p:grpSpPr>
            <a:xfrm>
              <a:off x="10099068" y="2921303"/>
              <a:ext cx="4217016" cy="4217016"/>
              <a:chOff x="10099068" y="2921303"/>
              <a:chExt cx="4217016" cy="4217016"/>
            </a:xfrm>
          </p:grpSpPr>
          <p:sp>
            <p:nvSpPr>
              <p:cNvPr id="2598" name="Google Shape;2598;p211"/>
              <p:cNvSpPr/>
              <p:nvPr/>
            </p:nvSpPr>
            <p:spPr>
              <a:xfrm>
                <a:off x="10099068" y="2921303"/>
                <a:ext cx="4217016" cy="4217016"/>
              </a:xfrm>
              <a:prstGeom prst="roundRect">
                <a:avLst>
                  <a:gd fmla="val 5273" name="adj"/>
                </a:avLst>
              </a:prstGeom>
              <a:solidFill>
                <a:srgbClr val="F2F2F2"/>
              </a:solidFill>
              <a:ln cap="flat" cmpd="sng" w="12700">
                <a:solidFill>
                  <a:srgbClr val="7F7F7F"/>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pic>
            <p:nvPicPr>
              <p:cNvPr id="2599" name="Google Shape;2599;p211"/>
              <p:cNvPicPr preferRelativeResize="0"/>
              <p:nvPr/>
            </p:nvPicPr>
            <p:blipFill rotWithShape="1">
              <a:blip r:embed="rId3">
                <a:alphaModFix/>
              </a:blip>
              <a:srcRect b="0" l="0" r="0" t="0"/>
              <a:stretch/>
            </p:blipFill>
            <p:spPr>
              <a:xfrm>
                <a:off x="10620962" y="3096656"/>
                <a:ext cx="3173228" cy="3866310"/>
              </a:xfrm>
              <a:prstGeom prst="rect">
                <a:avLst/>
              </a:prstGeom>
              <a:noFill/>
              <a:ln>
                <a:noFill/>
              </a:ln>
            </p:spPr>
          </p:pic>
        </p:grpSp>
      </p:grpSp>
      <p:sp>
        <p:nvSpPr>
          <p:cNvPr id="2600" name="Google Shape;2600;p211"/>
          <p:cNvSpPr/>
          <p:nvPr/>
        </p:nvSpPr>
        <p:spPr>
          <a:xfrm>
            <a:off x="3937000" y="898149"/>
            <a:ext cx="8395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1" name="Google Shape;2601;p211"/>
          <p:cNvSpPr txBox="1"/>
          <p:nvPr/>
        </p:nvSpPr>
        <p:spPr>
          <a:xfrm>
            <a:off x="2354736" y="1270283"/>
            <a:ext cx="11546528"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cap="none" strike="noStrike">
                <a:solidFill>
                  <a:srgbClr val="404040"/>
                </a:solidFill>
                <a:latin typeface="Open Sans"/>
                <a:ea typeface="Open Sans"/>
                <a:cs typeface="Open Sans"/>
                <a:sym typeface="Open Sans"/>
              </a:rPr>
              <a:t>A programmable logic controller (PLC) is a small industrial computer originally designed for factory automation and industrial process control.</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sp>
        <p:nvSpPr>
          <p:cNvPr id="2606" name="Google Shape;2606;p212"/>
          <p:cNvSpPr txBox="1"/>
          <p:nvPr/>
        </p:nvSpPr>
        <p:spPr>
          <a:xfrm>
            <a:off x="2692338" y="1517170"/>
            <a:ext cx="10871324"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 DCS is a specially designed automated control system used to monitor and control distributed equipment in process plants and industrial processes.</a:t>
            </a:r>
            <a:endParaRPr/>
          </a:p>
        </p:txBody>
      </p:sp>
      <p:sp>
        <p:nvSpPr>
          <p:cNvPr id="2607" name="Google Shape;2607;p212"/>
          <p:cNvSpPr txBox="1"/>
          <p:nvPr>
            <p:ph type="title"/>
          </p:nvPr>
        </p:nvSpPr>
        <p:spPr>
          <a:xfrm>
            <a:off x="-10160" y="304020"/>
            <a:ext cx="16276320" cy="687244"/>
          </a:xfrm>
          <a:prstGeom prst="rect">
            <a:avLst/>
          </a:prstGeom>
          <a:noFill/>
          <a:ln>
            <a:noFill/>
          </a:ln>
        </p:spPr>
        <p:txBody>
          <a:bodyPr anchorCtr="0" anchor="ctr" bIns="45700" lIns="91425" spcFirstLastPara="1" rIns="91425" wrap="square" tIns="45700">
            <a:normAutofit/>
          </a:bodyPr>
          <a:lstStyle/>
          <a:p>
            <a:pPr indent="11175" lvl="0" marL="0" rtl="0" algn="ctr">
              <a:lnSpc>
                <a:spcPct val="90000"/>
              </a:lnSpc>
              <a:spcBef>
                <a:spcPts val="0"/>
              </a:spcBef>
              <a:spcAft>
                <a:spcPts val="0"/>
              </a:spcAft>
              <a:buSzPts val="4400"/>
              <a:buNone/>
            </a:pPr>
            <a:r>
              <a:rPr lang="en-US" sz="2816">
                <a:solidFill>
                  <a:srgbClr val="3F3F3F"/>
                </a:solidFill>
                <a:latin typeface="Open Sans"/>
                <a:ea typeface="Open Sans"/>
                <a:cs typeface="Open Sans"/>
                <a:sym typeface="Open Sans"/>
              </a:rPr>
              <a:t>Distributed </a:t>
            </a:r>
            <a:r>
              <a:rPr lang="en-US">
                <a:solidFill>
                  <a:srgbClr val="3F3F3F"/>
                </a:solidFill>
                <a:latin typeface="Open Sans"/>
                <a:ea typeface="Open Sans"/>
                <a:cs typeface="Open Sans"/>
                <a:sym typeface="Open Sans"/>
              </a:rPr>
              <a:t>Control Systems </a:t>
            </a:r>
            <a:r>
              <a:rPr lang="en-US" sz="2816">
                <a:solidFill>
                  <a:srgbClr val="3F3F3F"/>
                </a:solidFill>
                <a:latin typeface="Open Sans"/>
                <a:ea typeface="Open Sans"/>
                <a:cs typeface="Open Sans"/>
                <a:sym typeface="Open Sans"/>
              </a:rPr>
              <a:t>(DCS)</a:t>
            </a:r>
            <a:endParaRPr>
              <a:solidFill>
                <a:srgbClr val="3F3F3F"/>
              </a:solidFill>
              <a:latin typeface="Open Sans"/>
              <a:ea typeface="Open Sans"/>
              <a:cs typeface="Open Sans"/>
              <a:sym typeface="Open Sans"/>
            </a:endParaRPr>
          </a:p>
        </p:txBody>
      </p:sp>
      <p:pic>
        <p:nvPicPr>
          <p:cNvPr id="2608" name="Google Shape;2608;p212"/>
          <p:cNvPicPr preferRelativeResize="0"/>
          <p:nvPr/>
        </p:nvPicPr>
        <p:blipFill rotWithShape="1">
          <a:blip r:embed="rId3">
            <a:alphaModFix/>
          </a:blip>
          <a:srcRect b="0" l="0" r="0" t="0"/>
          <a:stretch/>
        </p:blipFill>
        <p:spPr>
          <a:xfrm>
            <a:off x="1632846" y="3769089"/>
            <a:ext cx="6132307" cy="2738068"/>
          </a:xfrm>
          <a:prstGeom prst="rect">
            <a:avLst/>
          </a:prstGeom>
          <a:noFill/>
          <a:ln>
            <a:noFill/>
          </a:ln>
        </p:spPr>
      </p:pic>
      <p:sp>
        <p:nvSpPr>
          <p:cNvPr id="2609" name="Google Shape;2609;p212"/>
          <p:cNvSpPr/>
          <p:nvPr/>
        </p:nvSpPr>
        <p:spPr>
          <a:xfrm>
            <a:off x="4356100" y="891545"/>
            <a:ext cx="75407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610" name="Google Shape;2610;p212"/>
          <p:cNvGrpSpPr/>
          <p:nvPr/>
        </p:nvGrpSpPr>
        <p:grpSpPr>
          <a:xfrm>
            <a:off x="8128000" y="3118338"/>
            <a:ext cx="6924431" cy="4508492"/>
            <a:chOff x="8128000" y="3118338"/>
            <a:chExt cx="6924431" cy="4508492"/>
          </a:xfrm>
        </p:grpSpPr>
        <p:sp>
          <p:nvSpPr>
            <p:cNvPr id="2611" name="Google Shape;2611;p212"/>
            <p:cNvSpPr/>
            <p:nvPr/>
          </p:nvSpPr>
          <p:spPr>
            <a:xfrm>
              <a:off x="8128000" y="3118338"/>
              <a:ext cx="6924431" cy="4508492"/>
            </a:xfrm>
            <a:prstGeom prst="roundRect">
              <a:avLst>
                <a:gd fmla="val 6266" name="adj"/>
              </a:avLst>
            </a:prstGeom>
            <a:solidFill>
              <a:srgbClr val="DDEAF6"/>
            </a:solidFill>
            <a:ln cap="flat" cmpd="sng" w="25400">
              <a:solidFill>
                <a:srgbClr val="2641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2" name="Google Shape;2612;p212"/>
            <p:cNvSpPr txBox="1"/>
            <p:nvPr/>
          </p:nvSpPr>
          <p:spPr>
            <a:xfrm>
              <a:off x="8233508" y="3769089"/>
              <a:ext cx="6713415" cy="320699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Unlike PLCs, which generally operate standalone and perform specific tasks, a DCS divides plant or process control into several areas of responsibility, each managed by its own controller. </a:t>
              </a:r>
              <a:endParaRPr/>
            </a:p>
            <a:p>
              <a:pPr indent="0" lvl="0" marL="0" marR="0" rtl="0" algn="l">
                <a:lnSpc>
                  <a:spcPct val="115000"/>
                </a:lnSpc>
                <a:spcBef>
                  <a:spcPts val="0"/>
                </a:spcBef>
                <a:spcAft>
                  <a:spcPts val="0"/>
                </a:spcAft>
                <a:buNone/>
              </a:pPr>
              <a:r>
                <a:t/>
              </a:r>
              <a:endParaRPr b="0" i="0" sz="2200" u="none" cap="none" strike="noStrike">
                <a:solidFill>
                  <a:srgbClr val="404040"/>
                </a:solidFill>
                <a:latin typeface="Open Sans"/>
                <a:ea typeface="Open Sans"/>
                <a:cs typeface="Open Sans"/>
                <a:sym typeface="Open Sans"/>
              </a:endParaRPr>
            </a:p>
            <a:p>
              <a:pPr indent="-342900" lvl="0" marL="342900" marR="0" rtl="0" algn="l">
                <a:lnSpc>
                  <a:spcPct val="115000"/>
                </a:lnSpc>
                <a:spcBef>
                  <a:spcPts val="0"/>
                </a:spcBef>
                <a:spcAft>
                  <a:spcPts val="0"/>
                </a:spcAft>
                <a:buClr>
                  <a:srgbClr val="000000"/>
                </a:buClr>
                <a:buSzPts val="2200"/>
                <a:buFont typeface="Arial"/>
                <a:buChar char="•"/>
              </a:pPr>
              <a:r>
                <a:rPr b="0" i="0" lang="en-US" sz="2200" u="none" cap="none" strike="noStrike">
                  <a:solidFill>
                    <a:srgbClr val="404040"/>
                  </a:solidFill>
                  <a:latin typeface="Open Sans"/>
                  <a:ea typeface="Open Sans"/>
                  <a:cs typeface="Open Sans"/>
                  <a:sym typeface="Open Sans"/>
                </a:rPr>
                <a:t>The entire system is interconnected to function as a unified entity.</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0x010100730F2DDABBDF49409AAC83A5FD91EC22</vt:lpwstr>
  </property>
</Properties>
</file>